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9" r:id="rId18"/>
    <p:sldId id="274" r:id="rId19"/>
    <p:sldId id="275" r:id="rId20"/>
    <p:sldId id="280" r:id="rId21"/>
    <p:sldId id="281" r:id="rId22"/>
    <p:sldId id="282" r:id="rId23"/>
    <p:sldId id="283" r:id="rId24"/>
    <p:sldId id="284" r:id="rId25"/>
    <p:sldId id="285" r:id="rId26"/>
    <p:sldId id="276" r:id="rId27"/>
    <p:sldId id="286" r:id="rId28"/>
    <p:sldId id="287" r:id="rId29"/>
    <p:sldId id="288" r:id="rId30"/>
    <p:sldId id="277" r:id="rId31"/>
    <p:sldId id="278" r:id="rId3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F48945D8-2134-4064-9800-5B1F348D57D1}" type="datetimeFigureOut">
              <a:rPr lang="pl-PL" smtClean="0"/>
              <a:t>2018-11-28</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oliniow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oliniow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oliniow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oliniow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oliniow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oliniow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E85CAB0A-FE0C-4F7B-B068-DC3AE1CEBB7F}"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48945D8-2134-4064-9800-5B1F348D57D1}" type="datetimeFigureOut">
              <a:rPr lang="pl-PL" smtClean="0"/>
              <a:t>2018-11-28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85CAB0A-FE0C-4F7B-B068-DC3AE1CEBB7F}"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48945D8-2134-4064-9800-5B1F348D57D1}" type="datetimeFigureOut">
              <a:rPr lang="pl-PL" smtClean="0"/>
              <a:t>2018-11-28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85CAB0A-FE0C-4F7B-B068-DC3AE1CEBB7F}"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F48945D8-2134-4064-9800-5B1F348D57D1}" type="datetimeFigureOut">
              <a:rPr lang="pl-PL" smtClean="0"/>
              <a:t>2018-11-28</a:t>
            </a:fld>
            <a:endParaRPr lang="pl-PL"/>
          </a:p>
        </p:txBody>
      </p:sp>
      <p:sp>
        <p:nvSpPr>
          <p:cNvPr id="9" name="Symbol zastępczy numeru slajdu 8"/>
          <p:cNvSpPr>
            <a:spLocks noGrp="1"/>
          </p:cNvSpPr>
          <p:nvPr>
            <p:ph type="sldNum" sz="quarter" idx="15"/>
          </p:nvPr>
        </p:nvSpPr>
        <p:spPr/>
        <p:txBody>
          <a:bodyPr rtlCol="0"/>
          <a:lstStyle/>
          <a:p>
            <a:fld id="{E85CAB0A-FE0C-4F7B-B068-DC3AE1CEBB7F}" type="slidenum">
              <a:rPr lang="pl-PL" smtClean="0"/>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F48945D8-2134-4064-9800-5B1F348D57D1}" type="datetimeFigureOut">
              <a:rPr lang="pl-PL" smtClean="0"/>
              <a:t>2018-11-28</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oliniow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oliniow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oliniow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oliniow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oliniow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oliniow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E85CAB0A-FE0C-4F7B-B068-DC3AE1CEBB7F}"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F48945D8-2134-4064-9800-5B1F348D57D1}" type="datetimeFigureOut">
              <a:rPr lang="pl-PL" smtClean="0"/>
              <a:t>2018-11-28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85CAB0A-FE0C-4F7B-B068-DC3AE1CEBB7F}" type="slidenum">
              <a:rPr lang="pl-PL" smtClean="0"/>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F48945D8-2134-4064-9800-5B1F348D57D1}" type="datetimeFigureOut">
              <a:rPr lang="pl-PL" smtClean="0"/>
              <a:t>2018-11-28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85CAB0A-FE0C-4F7B-B068-DC3AE1CEBB7F}" type="slidenum">
              <a:rPr lang="pl-PL" smtClean="0"/>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F48945D8-2134-4064-9800-5B1F348D57D1}" type="datetimeFigureOut">
              <a:rPr lang="pl-PL" smtClean="0"/>
              <a:t>2018-11-28</a:t>
            </a:fld>
            <a:endParaRPr lang="pl-PL"/>
          </a:p>
        </p:txBody>
      </p:sp>
      <p:sp>
        <p:nvSpPr>
          <p:cNvPr id="7" name="Symbol zastępczy numeru slajdu 6"/>
          <p:cNvSpPr>
            <a:spLocks noGrp="1"/>
          </p:cNvSpPr>
          <p:nvPr>
            <p:ph type="sldNum" sz="quarter" idx="11"/>
          </p:nvPr>
        </p:nvSpPr>
        <p:spPr/>
        <p:txBody>
          <a:bodyPr rtlCol="0"/>
          <a:lstStyle/>
          <a:p>
            <a:fld id="{E85CAB0A-FE0C-4F7B-B068-DC3AE1CEBB7F}" type="slidenum">
              <a:rPr lang="pl-PL" smtClean="0"/>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48945D8-2134-4064-9800-5B1F348D57D1}" type="datetimeFigureOut">
              <a:rPr lang="pl-PL" smtClean="0"/>
              <a:t>2018-11-28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85CAB0A-FE0C-4F7B-B068-DC3AE1CEBB7F}"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oliniow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oliniow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oliniow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oliniow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oliniow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F48945D8-2134-4064-9800-5B1F348D57D1}" type="datetimeFigureOut">
              <a:rPr lang="pl-PL" smtClean="0"/>
              <a:t>2018-11-28</a:t>
            </a:fld>
            <a:endParaRPr lang="pl-PL"/>
          </a:p>
        </p:txBody>
      </p:sp>
      <p:sp>
        <p:nvSpPr>
          <p:cNvPr id="22" name="Symbol zastępczy numeru slajdu 21"/>
          <p:cNvSpPr>
            <a:spLocks noGrp="1"/>
          </p:cNvSpPr>
          <p:nvPr>
            <p:ph type="sldNum" sz="quarter" idx="15"/>
          </p:nvPr>
        </p:nvSpPr>
        <p:spPr/>
        <p:txBody>
          <a:bodyPr rtlCol="0"/>
          <a:lstStyle/>
          <a:p>
            <a:fld id="{E85CAB0A-FE0C-4F7B-B068-DC3AE1CEBB7F}" type="slidenum">
              <a:rPr lang="pl-PL" smtClean="0"/>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oliniow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oliniow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oliniow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oliniow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oliniow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F48945D8-2134-4064-9800-5B1F348D57D1}" type="datetimeFigureOut">
              <a:rPr lang="pl-PL" smtClean="0"/>
              <a:t>2018-11-28</a:t>
            </a:fld>
            <a:endParaRPr lang="pl-PL"/>
          </a:p>
        </p:txBody>
      </p:sp>
      <p:sp>
        <p:nvSpPr>
          <p:cNvPr id="18" name="Symbol zastępczy numeru slajdu 17"/>
          <p:cNvSpPr>
            <a:spLocks noGrp="1"/>
          </p:cNvSpPr>
          <p:nvPr>
            <p:ph type="sldNum" sz="quarter" idx="11"/>
          </p:nvPr>
        </p:nvSpPr>
        <p:spPr/>
        <p:txBody>
          <a:bodyPr rtlCol="0"/>
          <a:lstStyle/>
          <a:p>
            <a:fld id="{E85CAB0A-FE0C-4F7B-B068-DC3AE1CEBB7F}" type="slidenum">
              <a:rPr lang="pl-PL" smtClean="0"/>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oliniow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48945D8-2134-4064-9800-5B1F348D57D1}" type="datetimeFigureOut">
              <a:rPr lang="pl-PL" smtClean="0"/>
              <a:t>2018-11-28</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oliniow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oliniow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oliniow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85CAB0A-FE0C-4F7B-B068-DC3AE1CEBB7F}"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267744" y="548680"/>
            <a:ext cx="6172200" cy="1894362"/>
          </a:xfrm>
        </p:spPr>
        <p:txBody>
          <a:bodyPr>
            <a:normAutofit/>
          </a:bodyPr>
          <a:lstStyle/>
          <a:p>
            <a:pPr algn="ctr"/>
            <a:r>
              <a:rPr lang="pl-PL" sz="4400" dirty="0" smtClean="0">
                <a:solidFill>
                  <a:schemeClr val="tx1"/>
                </a:solidFill>
              </a:rPr>
              <a:t>PRAWO PRACY </a:t>
            </a:r>
            <a:endParaRPr lang="pl-PL" sz="4400" dirty="0"/>
          </a:p>
        </p:txBody>
      </p:sp>
      <p:sp>
        <p:nvSpPr>
          <p:cNvPr id="3" name="Podtytuł 2"/>
          <p:cNvSpPr>
            <a:spLocks noGrp="1"/>
          </p:cNvSpPr>
          <p:nvPr>
            <p:ph type="subTitle" idx="1"/>
          </p:nvPr>
        </p:nvSpPr>
        <p:spPr/>
        <p:txBody>
          <a:bodyPr>
            <a:normAutofit/>
          </a:bodyPr>
          <a:lstStyle/>
          <a:p>
            <a:r>
              <a:rPr lang="pl-PL" sz="2800" dirty="0" smtClean="0"/>
              <a:t>USTANIE STOSUNKU PRACY </a:t>
            </a:r>
            <a:endParaRPr lang="pl-PL" sz="2800" dirty="0"/>
          </a:p>
        </p:txBody>
      </p:sp>
    </p:spTree>
    <p:extLst>
      <p:ext uri="{BB962C8B-B14F-4D97-AF65-F5344CB8AC3E}">
        <p14:creationId xmlns:p14="http://schemas.microsoft.com/office/powerpoint/2010/main" val="3831296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ROZWIĄZANIE UMOWY O PRACĘ ZA POROZUMIENIEM STRON </a:t>
            </a:r>
          </a:p>
        </p:txBody>
      </p:sp>
      <p:sp>
        <p:nvSpPr>
          <p:cNvPr id="3" name="Symbol zastępczy zawartości 2"/>
          <p:cNvSpPr>
            <a:spLocks noGrp="1"/>
          </p:cNvSpPr>
          <p:nvPr>
            <p:ph sz="quarter" idx="1"/>
          </p:nvPr>
        </p:nvSpPr>
        <p:spPr/>
        <p:txBody>
          <a:bodyPr>
            <a:normAutofit fontScale="70000" lnSpcReduction="20000"/>
          </a:bodyPr>
          <a:lstStyle/>
          <a:p>
            <a:pPr marL="0" indent="0">
              <a:buNone/>
            </a:pPr>
            <a:r>
              <a:rPr lang="pl-PL" dirty="0">
                <a:latin typeface="Times New Roman" panose="02020603050405020304" pitchFamily="18" charset="0"/>
                <a:cs typeface="Times New Roman" panose="02020603050405020304" pitchFamily="18" charset="0"/>
              </a:rPr>
              <a:t>Do wad oświadczeń woli należą:</a:t>
            </a:r>
          </a:p>
          <a:p>
            <a:r>
              <a:rPr lang="pl-PL" b="1" dirty="0">
                <a:latin typeface="Times New Roman" panose="02020603050405020304" pitchFamily="18" charset="0"/>
                <a:cs typeface="Times New Roman" panose="02020603050405020304" pitchFamily="18" charset="0"/>
              </a:rPr>
              <a:t>brak świadomości lub swobody</a:t>
            </a:r>
            <a:r>
              <a:rPr lang="pl-PL" dirty="0">
                <a:latin typeface="Times New Roman" panose="02020603050405020304" pitchFamily="18" charset="0"/>
                <a:cs typeface="Times New Roman" panose="02020603050405020304" pitchFamily="18" charset="0"/>
              </a:rPr>
              <a:t> - nieważne jest oświadczenie woli złożone przez osobę, która z jakichkolwiek powodów znajdowała się w stanie wyłączającym świadome albo swobodne powzięcie decyzji i wyrażenie woli. Może to dotyczyć:</a:t>
            </a:r>
          </a:p>
          <a:p>
            <a:pPr lvl="1"/>
            <a:r>
              <a:rPr lang="pl-PL" dirty="0">
                <a:latin typeface="Times New Roman" panose="02020603050405020304" pitchFamily="18" charset="0"/>
                <a:cs typeface="Times New Roman" panose="02020603050405020304" pitchFamily="18" charset="0"/>
              </a:rPr>
              <a:t>choroby psychicznej,</a:t>
            </a:r>
          </a:p>
          <a:p>
            <a:pPr lvl="1"/>
            <a:r>
              <a:rPr lang="pl-PL" dirty="0">
                <a:latin typeface="Times New Roman" panose="02020603050405020304" pitchFamily="18" charset="0"/>
                <a:cs typeface="Times New Roman" panose="02020603050405020304" pitchFamily="18" charset="0"/>
              </a:rPr>
              <a:t>niedorozwoju umysłowego,</a:t>
            </a:r>
          </a:p>
          <a:p>
            <a:pPr lvl="1"/>
            <a:r>
              <a:rPr lang="pl-PL" dirty="0">
                <a:latin typeface="Times New Roman" panose="02020603050405020304" pitchFamily="18" charset="0"/>
                <a:cs typeface="Times New Roman" panose="02020603050405020304" pitchFamily="18" charset="0"/>
              </a:rPr>
              <a:t>innego zaburzenia czynności psychicznych.</a:t>
            </a:r>
          </a:p>
          <a:p>
            <a:r>
              <a:rPr lang="pl-PL" b="1" dirty="0">
                <a:latin typeface="Times New Roman" panose="02020603050405020304" pitchFamily="18" charset="0"/>
                <a:cs typeface="Times New Roman" panose="02020603050405020304" pitchFamily="18" charset="0"/>
              </a:rPr>
              <a:t>błąd</a:t>
            </a:r>
            <a:r>
              <a:rPr lang="pl-PL" dirty="0">
                <a:latin typeface="Times New Roman" panose="02020603050405020304" pitchFamily="18" charset="0"/>
                <a:cs typeface="Times New Roman" panose="02020603050405020304" pitchFamily="18" charset="0"/>
              </a:rPr>
              <a:t> - </a:t>
            </a:r>
            <a:r>
              <a:rPr lang="pl-PL" b="1" dirty="0">
                <a:latin typeface="Times New Roman" panose="02020603050405020304" pitchFamily="18" charset="0"/>
                <a:cs typeface="Times New Roman" panose="02020603050405020304" pitchFamily="18" charset="0"/>
              </a:rPr>
              <a:t>pracownik</a:t>
            </a:r>
            <a:r>
              <a:rPr lang="pl-PL" dirty="0">
                <a:latin typeface="Times New Roman" panose="02020603050405020304" pitchFamily="18" charset="0"/>
                <a:cs typeface="Times New Roman" panose="02020603050405020304" pitchFamily="18" charset="0"/>
              </a:rPr>
              <a:t> może zakwestionować wyrażoną zgodę na zawarcie porozumienia powołując się na działanie pod wpływem błędu. Błąd istotny pracownika to taki błąd, który uzasadnia przypuszczenie, że gdyby składający oświadczenie nie działał pod wpływem błędu i oceniał sprawę rozsądnie, to nie złożyłby oświadczenia o takiej treści. Pracownik powołujący się na tę wadę musi wykazać, że pracodawca wprowadził go w błąd albo o błędnym przekonaniu pracownika wiedział lub mógł z łatwością ten błąd zauważyć. </a:t>
            </a:r>
            <a:endParaRPr lang="pl-PL" dirty="0" smtClean="0">
              <a:latin typeface="Times New Roman" panose="02020603050405020304" pitchFamily="18" charset="0"/>
              <a:cs typeface="Times New Roman" panose="02020603050405020304" pitchFamily="18" charset="0"/>
            </a:endParaRPr>
          </a:p>
          <a:p>
            <a:endParaRPr lang="pl-PL" dirty="0" smtClean="0">
              <a:latin typeface="Times New Roman" panose="02020603050405020304" pitchFamily="18" charset="0"/>
              <a:cs typeface="Times New Roman" panose="02020603050405020304" pitchFamily="18" charset="0"/>
            </a:endParaRPr>
          </a:p>
          <a:p>
            <a:r>
              <a:rPr lang="pl-PL" b="1" dirty="0" smtClean="0">
                <a:latin typeface="Times New Roman" panose="02020603050405020304" pitchFamily="18" charset="0"/>
                <a:cs typeface="Times New Roman" panose="02020603050405020304" pitchFamily="18" charset="0"/>
              </a:rPr>
              <a:t>bezprawna </a:t>
            </a:r>
            <a:r>
              <a:rPr lang="pl-PL" b="1" dirty="0">
                <a:latin typeface="Times New Roman" panose="02020603050405020304" pitchFamily="18" charset="0"/>
                <a:cs typeface="Times New Roman" panose="02020603050405020304" pitchFamily="18" charset="0"/>
              </a:rPr>
              <a:t>groźba</a:t>
            </a:r>
            <a:r>
              <a:rPr lang="pl-PL" dirty="0">
                <a:latin typeface="Times New Roman" panose="02020603050405020304" pitchFamily="18" charset="0"/>
                <a:cs typeface="Times New Roman" panose="02020603050405020304" pitchFamily="18" charset="0"/>
              </a:rPr>
              <a:t> – pracownik może się powołać, na fakt, iż pracodawca groził mu. Groźba pracodawcy musi być bezprawna oraz poważna, a zatem wzbudzająca obawę, że danej osobie grozi poważne niebezpieczeństwo osobiste lub majątkowe.</a:t>
            </a:r>
          </a:p>
          <a:p>
            <a:endParaRPr lang="pl-PL" dirty="0"/>
          </a:p>
        </p:txBody>
      </p:sp>
    </p:spTree>
    <p:extLst>
      <p:ext uri="{BB962C8B-B14F-4D97-AF65-F5344CB8AC3E}">
        <p14:creationId xmlns:p14="http://schemas.microsoft.com/office/powerpoint/2010/main" val="1021710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p>
        </p:txBody>
      </p:sp>
      <p:sp>
        <p:nvSpPr>
          <p:cNvPr id="3" name="Symbol zastępczy zawartości 2"/>
          <p:cNvSpPr>
            <a:spLocks noGrp="1"/>
          </p:cNvSpPr>
          <p:nvPr>
            <p:ph sz="quarter" idx="1"/>
          </p:nvPr>
        </p:nvSpPr>
        <p:spPr/>
        <p:txBody>
          <a:bodyPr>
            <a:normAutofit/>
          </a:bodyPr>
          <a:lstStyle/>
          <a:p>
            <a:pPr marL="0" indent="0">
              <a:buNone/>
            </a:pPr>
            <a:r>
              <a:rPr lang="pl-PL" sz="3200" b="1" dirty="0">
                <a:latin typeface="Times New Roman" panose="02020603050405020304" pitchFamily="18" charset="0"/>
                <a:cs typeface="Times New Roman" panose="02020603050405020304" pitchFamily="18" charset="0"/>
              </a:rPr>
              <a:t>Wypowiedzenie umowy </a:t>
            </a:r>
            <a:r>
              <a:rPr lang="pl-PL" sz="3200" dirty="0">
                <a:latin typeface="Times New Roman" panose="02020603050405020304" pitchFamily="18" charset="0"/>
                <a:cs typeface="Times New Roman" panose="02020603050405020304" pitchFamily="18" charset="0"/>
              </a:rPr>
              <a:t>o pracę jest jednostronnym oświadczeniem woli jednej ze stron, mające na celu zakończenie istniejącego stosunku pracy po upływie okresu wypowiedzenia. Oświadczenie to </a:t>
            </a:r>
            <a:r>
              <a:rPr lang="pl-PL" sz="3200" b="1" dirty="0">
                <a:latin typeface="Times New Roman" panose="02020603050405020304" pitchFamily="18" charset="0"/>
                <a:cs typeface="Times New Roman" panose="02020603050405020304" pitchFamily="18" charset="0"/>
              </a:rPr>
              <a:t>nie wymaga zgody dwóch stron</a:t>
            </a:r>
            <a:r>
              <a:rPr lang="pl-PL" sz="3200" dirty="0">
                <a:latin typeface="Times New Roman" panose="02020603050405020304" pitchFamily="18" charset="0"/>
                <a:cs typeface="Times New Roman" panose="02020603050405020304" pitchFamily="18" charset="0"/>
              </a:rPr>
              <a:t>, ponieważ jest to jednostronna decyzja jednej ze stron stosunku pracy. </a:t>
            </a:r>
          </a:p>
        </p:txBody>
      </p:sp>
    </p:spTree>
    <p:extLst>
      <p:ext uri="{BB962C8B-B14F-4D97-AF65-F5344CB8AC3E}">
        <p14:creationId xmlns:p14="http://schemas.microsoft.com/office/powerpoint/2010/main" val="1450400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p>
        </p:txBody>
      </p:sp>
      <p:sp>
        <p:nvSpPr>
          <p:cNvPr id="3" name="Symbol zastępczy zawartości 2"/>
          <p:cNvSpPr>
            <a:spLocks noGrp="1"/>
          </p:cNvSpPr>
          <p:nvPr>
            <p:ph sz="quarter" idx="1"/>
          </p:nvPr>
        </p:nvSpPr>
        <p:spPr/>
        <p:txBody>
          <a:bodyPr/>
          <a:lstStyle/>
          <a:p>
            <a:pPr marL="0" indent="0">
              <a:buNone/>
            </a:pPr>
            <a:r>
              <a:rPr lang="pl-PL" sz="2800" dirty="0">
                <a:latin typeface="Times New Roman" panose="02020603050405020304" pitchFamily="18" charset="0"/>
                <a:cs typeface="Times New Roman" panose="02020603050405020304" pitchFamily="18" charset="0"/>
              </a:rPr>
              <a:t>Okres wypowiedzenia umowy o pracę zawartej na okres próbny wynosi: </a:t>
            </a:r>
            <a:endParaRPr lang="pl-PL" sz="2800" dirty="0" smtClean="0">
              <a:latin typeface="Times New Roman" panose="02020603050405020304" pitchFamily="18" charset="0"/>
              <a:cs typeface="Times New Roman" panose="02020603050405020304" pitchFamily="18" charset="0"/>
            </a:endParaRPr>
          </a:p>
          <a:p>
            <a:pPr marL="0" indent="0">
              <a:buNone/>
            </a:pPr>
            <a:endParaRPr lang="pl-PL" sz="2800" dirty="0" smtClean="0">
              <a:latin typeface="Times New Roman" panose="02020603050405020304" pitchFamily="18" charset="0"/>
              <a:cs typeface="Times New Roman" panose="02020603050405020304" pitchFamily="18" charset="0"/>
            </a:endParaRPr>
          </a:p>
          <a:p>
            <a:pPr marL="0" indent="0">
              <a:buNone/>
            </a:pPr>
            <a:r>
              <a:rPr lang="pl-PL" sz="2800" dirty="0" smtClean="0">
                <a:latin typeface="Times New Roman" panose="02020603050405020304" pitchFamily="18" charset="0"/>
                <a:cs typeface="Times New Roman" panose="02020603050405020304" pitchFamily="18" charset="0"/>
              </a:rPr>
              <a:t>1</a:t>
            </a:r>
            <a:r>
              <a:rPr lang="pl-PL" sz="2800" dirty="0">
                <a:latin typeface="Times New Roman" panose="02020603050405020304" pitchFamily="18" charset="0"/>
                <a:cs typeface="Times New Roman" panose="02020603050405020304" pitchFamily="18" charset="0"/>
              </a:rPr>
              <a:t>) 3 dni robocze, jeżeli okres próbny nie przekracza 2 tygodni; </a:t>
            </a:r>
            <a:endParaRPr lang="pl-PL" sz="2800" dirty="0" smtClean="0">
              <a:latin typeface="Times New Roman" panose="02020603050405020304" pitchFamily="18" charset="0"/>
              <a:cs typeface="Times New Roman" panose="02020603050405020304" pitchFamily="18" charset="0"/>
            </a:endParaRPr>
          </a:p>
          <a:p>
            <a:pPr marL="0" indent="0">
              <a:buNone/>
            </a:pPr>
            <a:r>
              <a:rPr lang="pl-PL" sz="2800" dirty="0" smtClean="0">
                <a:latin typeface="Times New Roman" panose="02020603050405020304" pitchFamily="18" charset="0"/>
                <a:cs typeface="Times New Roman" panose="02020603050405020304" pitchFamily="18" charset="0"/>
              </a:rPr>
              <a:t>2</a:t>
            </a:r>
            <a:r>
              <a:rPr lang="pl-PL" sz="2800" dirty="0">
                <a:latin typeface="Times New Roman" panose="02020603050405020304" pitchFamily="18" charset="0"/>
                <a:cs typeface="Times New Roman" panose="02020603050405020304" pitchFamily="18" charset="0"/>
              </a:rPr>
              <a:t>) 1 tydzień, jeżeli okres próbny jest dłuższy niż 2 tygodnie; </a:t>
            </a:r>
            <a:endParaRPr lang="pl-PL" sz="2800" dirty="0" smtClean="0">
              <a:latin typeface="Times New Roman" panose="02020603050405020304" pitchFamily="18" charset="0"/>
              <a:cs typeface="Times New Roman" panose="02020603050405020304" pitchFamily="18" charset="0"/>
            </a:endParaRPr>
          </a:p>
          <a:p>
            <a:pPr marL="0" indent="0">
              <a:buNone/>
            </a:pPr>
            <a:r>
              <a:rPr lang="pl-PL" sz="2800" dirty="0" smtClean="0">
                <a:latin typeface="Times New Roman" panose="02020603050405020304" pitchFamily="18" charset="0"/>
                <a:cs typeface="Times New Roman" panose="02020603050405020304" pitchFamily="18" charset="0"/>
              </a:rPr>
              <a:t>3</a:t>
            </a:r>
            <a:r>
              <a:rPr lang="pl-PL" sz="2800" dirty="0">
                <a:latin typeface="Times New Roman" panose="02020603050405020304" pitchFamily="18" charset="0"/>
                <a:cs typeface="Times New Roman" panose="02020603050405020304" pitchFamily="18" charset="0"/>
              </a:rPr>
              <a:t>) 2 tygodnie, jeżeli okres próbny wynosi 3 miesiące</a:t>
            </a:r>
            <a:r>
              <a:rPr lang="pl-PL" dirty="0"/>
              <a:t>.</a:t>
            </a:r>
          </a:p>
        </p:txBody>
      </p:sp>
    </p:spTree>
    <p:extLst>
      <p:ext uri="{BB962C8B-B14F-4D97-AF65-F5344CB8AC3E}">
        <p14:creationId xmlns:p14="http://schemas.microsoft.com/office/powerpoint/2010/main" val="1253737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p>
        </p:txBody>
      </p:sp>
      <p:sp>
        <p:nvSpPr>
          <p:cNvPr id="3" name="Symbol zastępczy zawartości 2"/>
          <p:cNvSpPr>
            <a:spLocks noGrp="1"/>
          </p:cNvSpPr>
          <p:nvPr>
            <p:ph sz="quarter" idx="1"/>
          </p:nvPr>
        </p:nvSpPr>
        <p:spPr/>
        <p:txBody>
          <a:bodyPr/>
          <a:lstStyle/>
          <a:p>
            <a:pPr marL="0" indent="0">
              <a:buNone/>
            </a:pPr>
            <a:r>
              <a:rPr lang="pl-PL" dirty="0">
                <a:latin typeface="Times New Roman" panose="02020603050405020304" pitchFamily="18" charset="0"/>
                <a:cs typeface="Times New Roman" panose="02020603050405020304" pitchFamily="18" charset="0"/>
              </a:rPr>
              <a:t>Okres wypowiedzenia umowy o pracę zawartej na czas nieokreślony i umowy o pracę zawartej na czas określony jest uzależniony od okresu zatrudnienia u danego pracodawcy i wynosi: </a:t>
            </a:r>
            <a:endParaRPr lang="pl-PL" dirty="0" smtClean="0">
              <a:latin typeface="Times New Roman" panose="02020603050405020304" pitchFamily="18" charset="0"/>
              <a:cs typeface="Times New Roman" panose="02020603050405020304" pitchFamily="18" charset="0"/>
            </a:endParaRPr>
          </a:p>
          <a:p>
            <a:pPr marL="0" indent="0">
              <a:buNone/>
            </a:pPr>
            <a:endParaRPr lang="pl-PL" dirty="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 1) 2 </a:t>
            </a:r>
            <a:r>
              <a:rPr lang="pl-PL" dirty="0">
                <a:latin typeface="Times New Roman" panose="02020603050405020304" pitchFamily="18" charset="0"/>
                <a:cs typeface="Times New Roman" panose="02020603050405020304" pitchFamily="18" charset="0"/>
              </a:rPr>
              <a:t>tygodnie, jeżeli pracownik był zatrudniony krócej niż 6 miesięcy; </a:t>
            </a: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2</a:t>
            </a:r>
            <a:r>
              <a:rPr lang="pl-PL" dirty="0">
                <a:latin typeface="Times New Roman" panose="02020603050405020304" pitchFamily="18" charset="0"/>
                <a:cs typeface="Times New Roman" panose="02020603050405020304" pitchFamily="18" charset="0"/>
              </a:rPr>
              <a:t>) 1 miesiąc, jeżeli pracownik był zatrudniony co najmniej 6 miesięcy; </a:t>
            </a: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3</a:t>
            </a:r>
            <a:r>
              <a:rPr lang="pl-PL" dirty="0">
                <a:latin typeface="Times New Roman" panose="02020603050405020304" pitchFamily="18" charset="0"/>
                <a:cs typeface="Times New Roman" panose="02020603050405020304" pitchFamily="18" charset="0"/>
              </a:rPr>
              <a:t>) 3 miesiące, jeżeli pracownik był zatrudniony co najmniej 3 lata.</a:t>
            </a:r>
          </a:p>
        </p:txBody>
      </p:sp>
    </p:spTree>
    <p:extLst>
      <p:ext uri="{BB962C8B-B14F-4D97-AF65-F5344CB8AC3E}">
        <p14:creationId xmlns:p14="http://schemas.microsoft.com/office/powerpoint/2010/main" val="3722770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p>
        </p:txBody>
      </p:sp>
      <p:sp>
        <p:nvSpPr>
          <p:cNvPr id="3" name="Symbol zastępczy zawartości 2"/>
          <p:cNvSpPr>
            <a:spLocks noGrp="1"/>
          </p:cNvSpPr>
          <p:nvPr>
            <p:ph sz="quarter" idx="1"/>
          </p:nvPr>
        </p:nvSpPr>
        <p:spPr/>
        <p:txBody>
          <a:bodyPr>
            <a:noAutofit/>
          </a:bodyPr>
          <a:lstStyle/>
          <a:p>
            <a:pPr marL="0" indent="0">
              <a:buNone/>
            </a:pPr>
            <a:r>
              <a:rPr lang="pl-PL" sz="3200" dirty="0">
                <a:latin typeface="Times New Roman" panose="02020603050405020304" pitchFamily="18" charset="0"/>
                <a:cs typeface="Times New Roman" panose="02020603050405020304" pitchFamily="18" charset="0"/>
              </a:rPr>
              <a:t>Do okresu </a:t>
            </a:r>
            <a:r>
              <a:rPr lang="pl-PL" sz="3200" dirty="0" smtClean="0">
                <a:latin typeface="Times New Roman" panose="02020603050405020304" pitchFamily="18" charset="0"/>
                <a:cs typeface="Times New Roman" panose="02020603050405020304" pitchFamily="18" charset="0"/>
              </a:rPr>
              <a:t>zatrudnienia wlicza </a:t>
            </a:r>
            <a:r>
              <a:rPr lang="pl-PL" sz="3200" dirty="0">
                <a:latin typeface="Times New Roman" panose="02020603050405020304" pitchFamily="18" charset="0"/>
                <a:cs typeface="Times New Roman" panose="02020603050405020304" pitchFamily="18" charset="0"/>
              </a:rPr>
              <a:t>się pracownikowi okres zatrudnienia u poprzedniego pracodawcy, jeżeli zmiana pracodawcy nastąpiła na zasadach określonych w art. </a:t>
            </a:r>
            <a:r>
              <a:rPr lang="pl-PL" sz="3200" dirty="0" smtClean="0">
                <a:latin typeface="Times New Roman" panose="02020603050405020304" pitchFamily="18" charset="0"/>
                <a:cs typeface="Times New Roman" panose="02020603050405020304" pitchFamily="18" charset="0"/>
              </a:rPr>
              <a:t>23 </a:t>
            </a:r>
            <a:r>
              <a:rPr lang="pl-PL" sz="3200" dirty="0">
                <a:latin typeface="Times New Roman" panose="02020603050405020304" pitchFamily="18" charset="0"/>
                <a:cs typeface="Times New Roman" panose="02020603050405020304" pitchFamily="18" charset="0"/>
              </a:rPr>
              <a:t>, a także w innych przypadkach, gdy z mocy odrębnych przepisów nowy pracodawca jest następcą prawnym w stosunkach pracy nawiązanych przez pracodawcę poprzednio zatrudniającego tego pracownika.</a:t>
            </a:r>
          </a:p>
        </p:txBody>
      </p:sp>
    </p:spTree>
    <p:extLst>
      <p:ext uri="{BB962C8B-B14F-4D97-AF65-F5344CB8AC3E}">
        <p14:creationId xmlns:p14="http://schemas.microsoft.com/office/powerpoint/2010/main" val="579248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p>
        </p:txBody>
      </p:sp>
      <p:sp>
        <p:nvSpPr>
          <p:cNvPr id="3" name="Symbol zastępczy zawartości 2"/>
          <p:cNvSpPr>
            <a:spLocks noGrp="1"/>
          </p:cNvSpPr>
          <p:nvPr>
            <p:ph sz="quarter" idx="1"/>
          </p:nvPr>
        </p:nvSpPr>
        <p:spPr/>
        <p:txBody>
          <a:bodyPr>
            <a:noAutofit/>
          </a:bodyPr>
          <a:lstStyle/>
          <a:p>
            <a:pPr marL="0" indent="0">
              <a:buNone/>
            </a:pPr>
            <a:r>
              <a:rPr lang="pl-PL" sz="2600" dirty="0">
                <a:latin typeface="Times New Roman" panose="02020603050405020304" pitchFamily="18" charset="0"/>
                <a:cs typeface="Times New Roman" panose="02020603050405020304" pitchFamily="18" charset="0"/>
              </a:rPr>
              <a:t>Jeżeli wypowiedzenie pracownikowi umowy o pracę zawartej na czas nieokreślony lub umowy o pracę zawartej na czas określony następuje z powodu ogłoszenia upadłości lub likwidacji pracodawcy albo z innych przyczyn niedotyczących pracowników, pracodawca może, w celu wcześniejszego rozwiązania umowy o pracę, skrócić okres trzymiesięcznego wypowiedzenia, </a:t>
            </a:r>
            <a:r>
              <a:rPr lang="pl-PL" sz="2600" b="1" dirty="0">
                <a:latin typeface="Times New Roman" panose="02020603050405020304" pitchFamily="18" charset="0"/>
                <a:cs typeface="Times New Roman" panose="02020603050405020304" pitchFamily="18" charset="0"/>
              </a:rPr>
              <a:t>najwyżej jednak do 1 miesiąca</a:t>
            </a:r>
            <a:r>
              <a:rPr lang="pl-PL" sz="2600" dirty="0">
                <a:latin typeface="Times New Roman" panose="02020603050405020304" pitchFamily="18" charset="0"/>
                <a:cs typeface="Times New Roman" panose="02020603050405020304" pitchFamily="18" charset="0"/>
              </a:rPr>
              <a:t>. </a:t>
            </a:r>
            <a:endParaRPr lang="pl-PL" sz="2600" dirty="0" smtClean="0">
              <a:latin typeface="Times New Roman" panose="02020603050405020304" pitchFamily="18" charset="0"/>
              <a:cs typeface="Times New Roman" panose="02020603050405020304" pitchFamily="18" charset="0"/>
            </a:endParaRPr>
          </a:p>
          <a:p>
            <a:pPr marL="0" indent="0">
              <a:buNone/>
            </a:pPr>
            <a:r>
              <a:rPr lang="pl-PL" sz="2600" dirty="0" smtClean="0">
                <a:latin typeface="Times New Roman" panose="02020603050405020304" pitchFamily="18" charset="0"/>
                <a:cs typeface="Times New Roman" panose="02020603050405020304" pitchFamily="18" charset="0"/>
              </a:rPr>
              <a:t>W </a:t>
            </a:r>
            <a:r>
              <a:rPr lang="pl-PL" sz="2600" dirty="0">
                <a:latin typeface="Times New Roman" panose="02020603050405020304" pitchFamily="18" charset="0"/>
                <a:cs typeface="Times New Roman" panose="02020603050405020304" pitchFamily="18" charset="0"/>
              </a:rPr>
              <a:t>takim przypadku pracownikowi przysługuje odszkodowanie w wysokości wynagrodzenia za pozostałą część okresu </a:t>
            </a:r>
            <a:r>
              <a:rPr lang="pl-PL" sz="2600" dirty="0" smtClean="0">
                <a:latin typeface="Times New Roman" panose="02020603050405020304" pitchFamily="18" charset="0"/>
                <a:cs typeface="Times New Roman" panose="02020603050405020304" pitchFamily="18" charset="0"/>
              </a:rPr>
              <a:t>wypowiedzenia. </a:t>
            </a:r>
            <a:endParaRPr lang="pl-PL"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3915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p>
        </p:txBody>
      </p:sp>
      <p:sp>
        <p:nvSpPr>
          <p:cNvPr id="3" name="Symbol zastępczy zawartości 2"/>
          <p:cNvSpPr>
            <a:spLocks noGrp="1"/>
          </p:cNvSpPr>
          <p:nvPr>
            <p:ph sz="quarter" idx="1"/>
          </p:nvPr>
        </p:nvSpPr>
        <p:spPr/>
        <p:txBody>
          <a:bodyPr>
            <a:normAutofit/>
          </a:bodyPr>
          <a:lstStyle/>
          <a:p>
            <a:pPr marL="0" indent="0">
              <a:buNone/>
            </a:pPr>
            <a:r>
              <a:rPr lang="pl-PL" sz="2800" dirty="0">
                <a:latin typeface="Times New Roman" panose="02020603050405020304" pitchFamily="18" charset="0"/>
                <a:cs typeface="Times New Roman" panose="02020603050405020304" pitchFamily="18" charset="0"/>
              </a:rPr>
              <a:t>O zamiarze wypowiedzenia pracownikowi umowy o pracę zawartej na czas nieokreślony pracodawca zawiadamia na piśmie reprezentującą pracownika zakładową organizację związkową, podając przyczynę uzasadniającą rozwiązanie umowy. </a:t>
            </a:r>
            <a:endParaRPr lang="pl-PL" sz="2800" dirty="0" smtClean="0">
              <a:latin typeface="Times New Roman" panose="02020603050405020304" pitchFamily="18" charset="0"/>
              <a:cs typeface="Times New Roman" panose="02020603050405020304" pitchFamily="18" charset="0"/>
            </a:endParaRPr>
          </a:p>
          <a:p>
            <a:pPr marL="0" indent="0">
              <a:buNone/>
            </a:pPr>
            <a:endParaRPr lang="pl-PL" sz="2800" dirty="0">
              <a:latin typeface="Times New Roman" panose="02020603050405020304" pitchFamily="18" charset="0"/>
              <a:cs typeface="Times New Roman" panose="02020603050405020304" pitchFamily="18" charset="0"/>
            </a:endParaRPr>
          </a:p>
          <a:p>
            <a:pPr marL="0" indent="0">
              <a:buNone/>
            </a:pPr>
            <a:r>
              <a:rPr lang="pl-PL" sz="2800" dirty="0" smtClean="0">
                <a:latin typeface="Times New Roman" panose="02020603050405020304" pitchFamily="18" charset="0"/>
                <a:cs typeface="Times New Roman" panose="02020603050405020304" pitchFamily="18" charset="0"/>
              </a:rPr>
              <a:t>Jeżeli </a:t>
            </a:r>
            <a:r>
              <a:rPr lang="pl-PL" sz="2800" dirty="0">
                <a:latin typeface="Times New Roman" panose="02020603050405020304" pitchFamily="18" charset="0"/>
                <a:cs typeface="Times New Roman" panose="02020603050405020304" pitchFamily="18" charset="0"/>
              </a:rPr>
              <a:t>zakładowa organizacja związkowa uważa, że wypowiedzenie byłoby nieuzasadnione, może w ciągu 5 dni od otrzymania zawiadomienia zgłosić na piśmie pracodawcy umotywowane zastrzeżenia</a:t>
            </a:r>
            <a:r>
              <a:rPr lang="pl-PL" dirty="0"/>
              <a:t>.</a:t>
            </a:r>
          </a:p>
        </p:txBody>
      </p:sp>
    </p:spTree>
    <p:extLst>
      <p:ext uri="{BB962C8B-B14F-4D97-AF65-F5344CB8AC3E}">
        <p14:creationId xmlns:p14="http://schemas.microsoft.com/office/powerpoint/2010/main" val="442926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KONSULTACJA </a:t>
            </a:r>
            <a:endParaRPr lang="pl-PL" b="1" dirty="0"/>
          </a:p>
        </p:txBody>
      </p:sp>
      <p:sp>
        <p:nvSpPr>
          <p:cNvPr id="3" name="Symbol zastępczy zawartości 2"/>
          <p:cNvSpPr>
            <a:spLocks noGrp="1"/>
          </p:cNvSpPr>
          <p:nvPr>
            <p:ph sz="quarter" idx="1"/>
          </p:nvPr>
        </p:nvSpPr>
        <p:spPr/>
        <p:txBody>
          <a:bodyPr>
            <a:normAutofit lnSpcReduction="10000"/>
          </a:bodyPr>
          <a:lstStyle/>
          <a:p>
            <a:r>
              <a:rPr lang="pl-PL" dirty="0"/>
              <a:t>O</a:t>
            </a:r>
            <a:r>
              <a:rPr lang="pl-PL" dirty="0" smtClean="0"/>
              <a:t>bowiązek konsultacyjny pracodawcy tylko </a:t>
            </a:r>
            <a:r>
              <a:rPr lang="pl-PL" dirty="0"/>
              <a:t>zamiar wypowiedzenia umowy zawartej na czas </a:t>
            </a:r>
            <a:r>
              <a:rPr lang="pl-PL" dirty="0" smtClean="0"/>
              <a:t>nieokreślony</a:t>
            </a:r>
            <a:r>
              <a:rPr lang="pl-PL" dirty="0"/>
              <a:t>, a więc nie istnieje wówczas, gdy pracodawca zamierza wypowiedzieć umowę innego </a:t>
            </a:r>
            <a:r>
              <a:rPr lang="pl-PL" dirty="0" smtClean="0"/>
              <a:t>rodzaju.</a:t>
            </a:r>
          </a:p>
          <a:p>
            <a:pPr marL="0" indent="0">
              <a:buNone/>
            </a:pPr>
            <a:endParaRPr lang="pl-PL" dirty="0"/>
          </a:p>
          <a:p>
            <a:r>
              <a:rPr lang="pl-PL" dirty="0" smtClean="0"/>
              <a:t>Ponadto </a:t>
            </a:r>
            <a:r>
              <a:rPr lang="pl-PL" dirty="0"/>
              <a:t>dotyczy tylko tego pracownika, który jest członkiem organizacji związkowej lub który - nie będąc zrzeszonym w związku zawodowym - zwrócił się do związku o obronę jego praw pracowniczych, a wybrana przez niego organizacja związkowa (gdy u danego pracodawcy działa kilka związków zawodowych) lub jedyna działająca wyraziła na to zgodę.</a:t>
            </a:r>
          </a:p>
          <a:p>
            <a:endParaRPr lang="pl-PL" dirty="0"/>
          </a:p>
        </p:txBody>
      </p:sp>
    </p:spTree>
    <p:extLst>
      <p:ext uri="{BB962C8B-B14F-4D97-AF65-F5344CB8AC3E}">
        <p14:creationId xmlns:p14="http://schemas.microsoft.com/office/powerpoint/2010/main" val="1621545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p>
        </p:txBody>
      </p:sp>
      <p:sp>
        <p:nvSpPr>
          <p:cNvPr id="3" name="Symbol zastępczy zawartości 2"/>
          <p:cNvSpPr>
            <a:spLocks noGrp="1"/>
          </p:cNvSpPr>
          <p:nvPr>
            <p:ph sz="quarter" idx="1"/>
          </p:nvPr>
        </p:nvSpPr>
        <p:spPr/>
        <p:txBody>
          <a:bodyPr>
            <a:normAutofit/>
          </a:bodyPr>
          <a:lstStyle/>
          <a:p>
            <a:r>
              <a:rPr lang="pl-PL" dirty="0" smtClean="0">
                <a:latin typeface="Times New Roman" panose="02020603050405020304" pitchFamily="18" charset="0"/>
                <a:cs typeface="Times New Roman" panose="02020603050405020304" pitchFamily="18" charset="0"/>
              </a:rPr>
              <a:t>Okres </a:t>
            </a:r>
            <a:r>
              <a:rPr lang="pl-PL" dirty="0">
                <a:latin typeface="Times New Roman" panose="02020603050405020304" pitchFamily="18" charset="0"/>
                <a:cs typeface="Times New Roman" panose="02020603050405020304" pitchFamily="18" charset="0"/>
              </a:rPr>
              <a:t>wypowiedzenia wynoszący tydzień lub jego wielokrotność zawsze ale to zawsze rozpoczyna swój bieg od soboty i zawsze kończy się w sobotę, niezależnie od tego czy sobota jest dniem pracującym dla pracownika czy też jest dniem wolnym od pracy</a:t>
            </a:r>
            <a:r>
              <a:rPr lang="pl-PL" dirty="0" smtClean="0">
                <a:latin typeface="Times New Roman" panose="02020603050405020304" pitchFamily="18" charset="0"/>
                <a:cs typeface="Times New Roman" panose="02020603050405020304" pitchFamily="18" charset="0"/>
              </a:rPr>
              <a:t>.</a:t>
            </a:r>
          </a:p>
          <a:p>
            <a:endParaRPr lang="pl-PL" dirty="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Okres </a:t>
            </a:r>
            <a:r>
              <a:rPr lang="pl-PL" dirty="0">
                <a:latin typeface="Times New Roman" panose="02020603050405020304" pitchFamily="18" charset="0"/>
                <a:cs typeface="Times New Roman" panose="02020603050405020304" pitchFamily="18" charset="0"/>
              </a:rPr>
              <a:t>wypowiedzenia wyrażony w miesiącu lub miesiącach zawsze liczony jest w pełnych miesiącach kalendarzowych i rozpoczyna się z pierwszym dniem miesiąca kalendarzowego i kończy z ostatnim dniem miesiąca kalendarzowego.</a:t>
            </a:r>
          </a:p>
          <a:p>
            <a:endParaRPr lang="pl-PL" dirty="0"/>
          </a:p>
        </p:txBody>
      </p:sp>
    </p:spTree>
    <p:extLst>
      <p:ext uri="{BB962C8B-B14F-4D97-AF65-F5344CB8AC3E}">
        <p14:creationId xmlns:p14="http://schemas.microsoft.com/office/powerpoint/2010/main" val="1793480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p>
        </p:txBody>
      </p:sp>
      <p:sp>
        <p:nvSpPr>
          <p:cNvPr id="3" name="Symbol zastępczy zawartości 2"/>
          <p:cNvSpPr>
            <a:spLocks noGrp="1"/>
          </p:cNvSpPr>
          <p:nvPr>
            <p:ph sz="quarter" idx="1"/>
          </p:nvPr>
        </p:nvSpPr>
        <p:spPr/>
        <p:txBody>
          <a:bodyPr>
            <a:normAutofit fontScale="92500"/>
          </a:bodyPr>
          <a:lstStyle/>
          <a:p>
            <a:r>
              <a:rPr lang="pl-PL" dirty="0">
                <a:latin typeface="Times New Roman" panose="02020603050405020304" pitchFamily="18" charset="0"/>
                <a:cs typeface="Times New Roman" panose="02020603050405020304" pitchFamily="18" charset="0"/>
              </a:rPr>
              <a:t>Wskazanie przyczyny wypowiedzenia umowy o pracę obowiązuje </a:t>
            </a:r>
            <a:r>
              <a:rPr lang="pl-PL" b="1" dirty="0">
                <a:latin typeface="Times New Roman" panose="02020603050405020304" pitchFamily="18" charset="0"/>
                <a:cs typeface="Times New Roman" panose="02020603050405020304" pitchFamily="18" charset="0"/>
              </a:rPr>
              <a:t>jedynie pracodawcę i to w przypadku wypowiedzenia umowy o pracę zawartej na czas nieokreślony. </a:t>
            </a:r>
            <a:r>
              <a:rPr lang="pl-PL" dirty="0">
                <a:latin typeface="Times New Roman" panose="02020603050405020304" pitchFamily="18" charset="0"/>
                <a:cs typeface="Times New Roman" panose="02020603050405020304" pitchFamily="18" charset="0"/>
              </a:rPr>
              <a:t>Przyczyna wypowiedzenia musi być rzeczywista i konkretna.  Jak wskazuje się w orzecznictwie, podanie przyczyny pozornej jest równoznaczne z jej brakiem i skutkuje naruszeniem przepisów o wypowiadaniu </a:t>
            </a:r>
            <a:r>
              <a:rPr lang="pl-PL" dirty="0" smtClean="0">
                <a:latin typeface="Times New Roman" panose="02020603050405020304" pitchFamily="18" charset="0"/>
                <a:cs typeface="Times New Roman" panose="02020603050405020304" pitchFamily="18" charset="0"/>
              </a:rPr>
              <a:t>umów. </a:t>
            </a:r>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Pracownik, który składa pracodawcy pismo wypowiadające umowę o pracę nie musi wskazywać przyczyny podjętej decyzji. Oczywiście nic nie stoi na przeszkodzie aby w piśmie wypowiadającym wskazać przyczyny uzasadniające wypowiedzenia umowy o pracę ale absolutnie pracownik nie jest do tego zobligowany przepisami prawa pracy.</a:t>
            </a:r>
          </a:p>
          <a:p>
            <a:endParaRPr lang="pl-PL" dirty="0"/>
          </a:p>
        </p:txBody>
      </p:sp>
    </p:spTree>
    <p:extLst>
      <p:ext uri="{BB962C8B-B14F-4D97-AF65-F5344CB8AC3E}">
        <p14:creationId xmlns:p14="http://schemas.microsoft.com/office/powerpoint/2010/main" val="3697118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Ustanie stosunku pracy </a:t>
            </a:r>
          </a:p>
        </p:txBody>
      </p:sp>
      <p:sp>
        <p:nvSpPr>
          <p:cNvPr id="3" name="Symbol zastępczy zawartości 2"/>
          <p:cNvSpPr>
            <a:spLocks noGrp="1"/>
          </p:cNvSpPr>
          <p:nvPr>
            <p:ph sz="quarter" idx="1"/>
          </p:nvPr>
        </p:nvSpPr>
        <p:spPr/>
        <p:txBody>
          <a:bodyPr>
            <a:normAutofit/>
          </a:bodyPr>
          <a:lstStyle/>
          <a:p>
            <a:r>
              <a:rPr lang="pl-PL" dirty="0" smtClean="0">
                <a:latin typeface="Times New Roman" panose="02020603050405020304" pitchFamily="18" charset="0"/>
                <a:cs typeface="Times New Roman" panose="02020603050405020304" pitchFamily="18" charset="0"/>
              </a:rPr>
              <a:t>Katalog </a:t>
            </a:r>
            <a:r>
              <a:rPr lang="pl-PL" dirty="0">
                <a:latin typeface="Times New Roman" panose="02020603050405020304" pitchFamily="18" charset="0"/>
                <a:cs typeface="Times New Roman" panose="02020603050405020304" pitchFamily="18" charset="0"/>
              </a:rPr>
              <a:t>czynności powodujących rozwiązanie stosunku </a:t>
            </a:r>
            <a:r>
              <a:rPr lang="pl-PL" dirty="0" smtClean="0">
                <a:latin typeface="Times New Roman" panose="02020603050405020304" pitchFamily="18" charset="0"/>
                <a:cs typeface="Times New Roman" panose="02020603050405020304" pitchFamily="18" charset="0"/>
              </a:rPr>
              <a:t>ma </a:t>
            </a:r>
            <a:r>
              <a:rPr lang="pl-PL" b="1" dirty="0">
                <a:latin typeface="Times New Roman" panose="02020603050405020304" pitchFamily="18" charset="0"/>
                <a:cs typeface="Times New Roman" panose="02020603050405020304" pitchFamily="18" charset="0"/>
              </a:rPr>
              <a:t>charakter </a:t>
            </a:r>
            <a:r>
              <a:rPr lang="pl-PL" b="1" dirty="0" smtClean="0">
                <a:latin typeface="Times New Roman" panose="02020603050405020304" pitchFamily="18" charset="0"/>
                <a:cs typeface="Times New Roman" panose="02020603050405020304" pitchFamily="18" charset="0"/>
              </a:rPr>
              <a:t>zamknięty </a:t>
            </a:r>
            <a:r>
              <a:rPr lang="pl-PL" dirty="0">
                <a:latin typeface="Times New Roman" panose="02020603050405020304" pitchFamily="18" charset="0"/>
                <a:cs typeface="Times New Roman" panose="02020603050405020304" pitchFamily="18" charset="0"/>
              </a:rPr>
              <a:t>, czyli nie może zostać rozwiązany przez </a:t>
            </a:r>
            <a:r>
              <a:rPr lang="pl-PL" dirty="0" smtClean="0">
                <a:latin typeface="Times New Roman" panose="02020603050405020304" pitchFamily="18" charset="0"/>
                <a:cs typeface="Times New Roman" panose="02020603050405020304" pitchFamily="18" charset="0"/>
              </a:rPr>
              <a:t>podjęcie </a:t>
            </a:r>
            <a:r>
              <a:rPr lang="pl-PL" dirty="0">
                <a:latin typeface="Times New Roman" panose="02020603050405020304" pitchFamily="18" charset="0"/>
                <a:cs typeface="Times New Roman" panose="02020603050405020304" pitchFamily="18" charset="0"/>
              </a:rPr>
              <a:t>innych czynności prawnych niż </a:t>
            </a:r>
            <a:r>
              <a:rPr lang="pl-PL" dirty="0" smtClean="0">
                <a:latin typeface="Times New Roman" panose="02020603050405020304" pitchFamily="18" charset="0"/>
                <a:cs typeface="Times New Roman" panose="02020603050405020304" pitchFamily="18" charset="0"/>
              </a:rPr>
              <a:t>wymienione. </a:t>
            </a:r>
          </a:p>
          <a:p>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Umowa o pracę na okres próbny rozwiązuje </a:t>
            </a:r>
            <a:r>
              <a:rPr lang="pl-PL" dirty="0" smtClean="0">
                <a:latin typeface="Times New Roman" panose="02020603050405020304" pitchFamily="18" charset="0"/>
                <a:cs typeface="Times New Roman" panose="02020603050405020304" pitchFamily="18" charset="0"/>
              </a:rPr>
              <a:t>się                   </a:t>
            </a:r>
            <a:r>
              <a:rPr lang="pl-PL" dirty="0">
                <a:latin typeface="Times New Roman" panose="02020603050405020304" pitchFamily="18" charset="0"/>
                <a:cs typeface="Times New Roman" panose="02020603050405020304" pitchFamily="18" charset="0"/>
              </a:rPr>
              <a:t>z upływem tego okresu, a przed jego upływem może być rozwiązana za wypowiedzeniem</a:t>
            </a:r>
            <a:r>
              <a:rPr lang="pl-PL" dirty="0" smtClean="0">
                <a:latin typeface="Times New Roman" panose="02020603050405020304" pitchFamily="18" charset="0"/>
                <a:cs typeface="Times New Roman" panose="02020603050405020304" pitchFamily="18" charset="0"/>
              </a:rPr>
              <a:t>. </a:t>
            </a:r>
          </a:p>
          <a:p>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Okres </a:t>
            </a:r>
            <a:r>
              <a:rPr lang="pl-PL" dirty="0">
                <a:latin typeface="Times New Roman" panose="02020603050405020304" pitchFamily="18" charset="0"/>
                <a:cs typeface="Times New Roman" panose="02020603050405020304" pitchFamily="18" charset="0"/>
              </a:rPr>
              <a:t>wypowiedzenia umowy o pracę obejmujący tydzień lub miesiąc albo ich wielokrotność kończy się odpowiednio w sobotę lub w ostatnim dniu miesiąca.</a:t>
            </a:r>
          </a:p>
        </p:txBody>
      </p:sp>
    </p:spTree>
    <p:extLst>
      <p:ext uri="{BB962C8B-B14F-4D97-AF65-F5344CB8AC3E}">
        <p14:creationId xmlns:p14="http://schemas.microsoft.com/office/powerpoint/2010/main" val="850836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endParaRPr lang="pl-PL" dirty="0"/>
          </a:p>
        </p:txBody>
      </p:sp>
      <p:sp>
        <p:nvSpPr>
          <p:cNvPr id="3" name="Symbol zastępczy zawartości 2"/>
          <p:cNvSpPr>
            <a:spLocks noGrp="1"/>
          </p:cNvSpPr>
          <p:nvPr>
            <p:ph sz="quarter" idx="1"/>
          </p:nvPr>
        </p:nvSpPr>
        <p:spPr/>
        <p:txBody>
          <a:bodyPr>
            <a:normAutofit/>
          </a:bodyPr>
          <a:lstStyle/>
          <a:p>
            <a:r>
              <a:rPr lang="pl-PL" dirty="0" smtClean="0"/>
              <a:t>Naruszenie przepisów o wypowiadaniu umów o pracę </a:t>
            </a:r>
            <a:r>
              <a:rPr lang="pl-PL" dirty="0"/>
              <a:t>może zakończyć się na drodze sądowej, gdyż pracownik może wnieść odwołanie do sądu pracy, jeżeli uzna, że wypowiedzenie jest bezzasadne lub narusza </a:t>
            </a:r>
            <a:r>
              <a:rPr lang="pl-PL" dirty="0" smtClean="0"/>
              <a:t>przepisy. </a:t>
            </a:r>
          </a:p>
          <a:p>
            <a:endParaRPr lang="pl-PL" dirty="0" smtClean="0"/>
          </a:p>
          <a:p>
            <a:r>
              <a:rPr lang="pl-PL" dirty="0" smtClean="0"/>
              <a:t>Zgodnie </a:t>
            </a:r>
            <a:r>
              <a:rPr lang="pl-PL" dirty="0"/>
              <a:t>z </a:t>
            </a:r>
            <a:r>
              <a:rPr lang="pl-PL" dirty="0" smtClean="0"/>
              <a:t>Kodeksem </a:t>
            </a:r>
            <a:r>
              <a:rPr lang="pl-PL" dirty="0"/>
              <a:t>pracy odwołanie od wypowiedzenia umowy o pracę wnosi się w nieprzekraczalnym terminie 7 dni od dnia doręczenia pisma wypowiadającego umowę o </a:t>
            </a:r>
            <a:r>
              <a:rPr lang="pl-PL" dirty="0" smtClean="0"/>
              <a:t>pracę.</a:t>
            </a:r>
            <a:endParaRPr lang="pl-PL" dirty="0"/>
          </a:p>
        </p:txBody>
      </p:sp>
    </p:spTree>
    <p:extLst>
      <p:ext uri="{BB962C8B-B14F-4D97-AF65-F5344CB8AC3E}">
        <p14:creationId xmlns:p14="http://schemas.microsoft.com/office/powerpoint/2010/main" val="750091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endParaRPr lang="pl-PL" dirty="0"/>
          </a:p>
        </p:txBody>
      </p:sp>
      <p:sp>
        <p:nvSpPr>
          <p:cNvPr id="3" name="Symbol zastępczy zawartości 2"/>
          <p:cNvSpPr>
            <a:spLocks noGrp="1"/>
          </p:cNvSpPr>
          <p:nvPr>
            <p:ph sz="quarter" idx="1"/>
          </p:nvPr>
        </p:nvSpPr>
        <p:spPr/>
        <p:txBody>
          <a:bodyPr>
            <a:normAutofit fontScale="92500" lnSpcReduction="20000"/>
          </a:bodyPr>
          <a:lstStyle/>
          <a:p>
            <a:r>
              <a:rPr lang="pl-PL" dirty="0" smtClean="0"/>
              <a:t>Wniesienie odwołania </a:t>
            </a:r>
            <a:r>
              <a:rPr lang="pl-PL" dirty="0"/>
              <a:t>od wypowiedzenia umowy o </a:t>
            </a:r>
            <a:r>
              <a:rPr lang="pl-PL" dirty="0" smtClean="0"/>
              <a:t>pracę może </a:t>
            </a:r>
            <a:r>
              <a:rPr lang="pl-PL" dirty="0"/>
              <a:t>skutkować przyznaniem </a:t>
            </a:r>
            <a:r>
              <a:rPr lang="pl-PL" dirty="0" smtClean="0"/>
              <a:t>pracownikowi odszkodowania </a:t>
            </a:r>
            <a:r>
              <a:rPr lang="pl-PL" dirty="0"/>
              <a:t>lub nakazem przywrócenia do pracy na poprzednich warunkach. </a:t>
            </a:r>
            <a:endParaRPr lang="pl-PL" dirty="0" smtClean="0"/>
          </a:p>
          <a:p>
            <a:endParaRPr lang="pl-PL" dirty="0" smtClean="0"/>
          </a:p>
          <a:p>
            <a:r>
              <a:rPr lang="pl-PL" dirty="0" smtClean="0"/>
              <a:t>Podane </a:t>
            </a:r>
            <a:r>
              <a:rPr lang="pl-PL" dirty="0"/>
              <a:t>w wypowiedzeniu umowy o pracę na czas nieokreślony przyczyny zwolnienia muszą być zawsze zgodne z prawdą oraz konkretne - jeżeli nie spełniają tych wymagań, może być to podstawą do uznania wypowiedzenia za bezzasadne. </a:t>
            </a:r>
            <a:endParaRPr lang="pl-PL" dirty="0" smtClean="0"/>
          </a:p>
          <a:p>
            <a:endParaRPr lang="pl-PL" dirty="0" smtClean="0"/>
          </a:p>
          <a:p>
            <a:r>
              <a:rPr lang="pl-PL" dirty="0" smtClean="0"/>
              <a:t>Należy </a:t>
            </a:r>
            <a:r>
              <a:rPr lang="pl-PL" dirty="0"/>
              <a:t>pamiętać że zasadność wypowiedzenia bada się przy wypowiedzeniu umowy na czas nieokreślony, ponieważ tylko w przypadku tej umowy przepisy prawa nakładają na pracodawcę obowiązek  wskazania przyczyny rozwiązania </a:t>
            </a:r>
            <a:r>
              <a:rPr lang="pl-PL" dirty="0" smtClean="0"/>
              <a:t>umowy.</a:t>
            </a:r>
            <a:endParaRPr lang="pl-PL" dirty="0"/>
          </a:p>
        </p:txBody>
      </p:sp>
    </p:spTree>
    <p:extLst>
      <p:ext uri="{BB962C8B-B14F-4D97-AF65-F5344CB8AC3E}">
        <p14:creationId xmlns:p14="http://schemas.microsoft.com/office/powerpoint/2010/main" val="4022777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endParaRPr lang="pl-PL" dirty="0"/>
          </a:p>
        </p:txBody>
      </p:sp>
      <p:sp>
        <p:nvSpPr>
          <p:cNvPr id="3" name="Symbol zastępczy zawartości 2"/>
          <p:cNvSpPr>
            <a:spLocks noGrp="1"/>
          </p:cNvSpPr>
          <p:nvPr>
            <p:ph sz="quarter" idx="1"/>
          </p:nvPr>
        </p:nvSpPr>
        <p:spPr/>
        <p:txBody>
          <a:bodyPr>
            <a:normAutofit fontScale="92500" lnSpcReduction="20000"/>
          </a:bodyPr>
          <a:lstStyle/>
          <a:p>
            <a:r>
              <a:rPr lang="pl-PL" dirty="0"/>
              <a:t>Wybór roszczenia </a:t>
            </a:r>
            <a:r>
              <a:rPr lang="pl-PL" b="1" u="sng" dirty="0"/>
              <a:t>- przywrócenie lub odszkodowanie - </a:t>
            </a:r>
            <a:r>
              <a:rPr lang="pl-PL" dirty="0"/>
              <a:t>co do zasady zależy od pracownika, jednak </a:t>
            </a:r>
            <a:r>
              <a:rPr lang="pl-PL" dirty="0" smtClean="0"/>
              <a:t>nie jest to wiążące dla sądu. </a:t>
            </a:r>
          </a:p>
          <a:p>
            <a:endParaRPr lang="pl-PL" dirty="0" smtClean="0"/>
          </a:p>
          <a:p>
            <a:r>
              <a:rPr lang="pl-PL" dirty="0" smtClean="0"/>
              <a:t>Nie </a:t>
            </a:r>
            <a:r>
              <a:rPr lang="pl-PL" dirty="0"/>
              <a:t>dotyczy to jednak między innymi: kobiet ciężarnych i w czasie urlopu macierzyńskiego, pracowników wychowujących dziecko korzystających z urlopu macierzyńskiego lub rodzicielskiego, pracowników w wieku przedemerytalnym, a także pracowników, którzy są chronieni na podstawie przepisów szczególnych</a:t>
            </a:r>
            <a:r>
              <a:rPr lang="pl-PL" dirty="0" smtClean="0"/>
              <a:t>.</a:t>
            </a:r>
          </a:p>
          <a:p>
            <a:endParaRPr lang="pl-PL" dirty="0" smtClean="0"/>
          </a:p>
          <a:p>
            <a:r>
              <a:rPr lang="pl-PL" dirty="0" smtClean="0"/>
              <a:t>W </a:t>
            </a:r>
            <a:r>
              <a:rPr lang="pl-PL" dirty="0"/>
              <a:t>powyższych przypadkach sąd jest zobowiązany spełnić żądania pracownika, chyba że ogłoszono stan upadłości lub likwidacji zakładu </a:t>
            </a:r>
            <a:r>
              <a:rPr lang="pl-PL" dirty="0" smtClean="0"/>
              <a:t>pracy, </a:t>
            </a:r>
            <a:r>
              <a:rPr lang="pl-PL" dirty="0"/>
              <a:t>wtedy siłą rzeczy niemożliwe jest przywrócenie pracownika do wykonywanej </a:t>
            </a:r>
            <a:r>
              <a:rPr lang="pl-PL" dirty="0" smtClean="0"/>
              <a:t>pracy. </a:t>
            </a:r>
            <a:endParaRPr lang="pl-PL" dirty="0"/>
          </a:p>
        </p:txBody>
      </p:sp>
    </p:spTree>
    <p:extLst>
      <p:ext uri="{BB962C8B-B14F-4D97-AF65-F5344CB8AC3E}">
        <p14:creationId xmlns:p14="http://schemas.microsoft.com/office/powerpoint/2010/main" val="1615840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endParaRPr lang="pl-PL" dirty="0"/>
          </a:p>
        </p:txBody>
      </p:sp>
      <p:sp>
        <p:nvSpPr>
          <p:cNvPr id="3" name="Symbol zastępczy zawartości 2"/>
          <p:cNvSpPr>
            <a:spLocks noGrp="1"/>
          </p:cNvSpPr>
          <p:nvPr>
            <p:ph sz="quarter" idx="1"/>
          </p:nvPr>
        </p:nvSpPr>
        <p:spPr/>
        <p:txBody>
          <a:bodyPr>
            <a:normAutofit/>
          </a:bodyPr>
          <a:lstStyle/>
          <a:p>
            <a:r>
              <a:rPr lang="pl-PL" dirty="0"/>
              <a:t>Sąd pracy </a:t>
            </a:r>
            <a:r>
              <a:rPr lang="pl-PL" b="1" dirty="0"/>
              <a:t>nie musi </a:t>
            </a:r>
            <a:r>
              <a:rPr lang="pl-PL" dirty="0" smtClean="0"/>
              <a:t>brać pod uwagę wniosku </a:t>
            </a:r>
            <a:r>
              <a:rPr lang="pl-PL" dirty="0"/>
              <a:t>pracownika </a:t>
            </a:r>
            <a:r>
              <a:rPr lang="pl-PL" dirty="0" smtClean="0"/>
              <a:t>o przywrócenie </a:t>
            </a:r>
            <a:r>
              <a:rPr lang="pl-PL" dirty="0"/>
              <a:t>do pracy, jeżeli ustali, że uwzględnienie go jest niemożliwe lub niecelowe</a:t>
            </a:r>
            <a:r>
              <a:rPr lang="pl-PL" dirty="0" smtClean="0"/>
              <a:t>.</a:t>
            </a:r>
          </a:p>
          <a:p>
            <a:pPr marL="0" indent="0">
              <a:buNone/>
            </a:pPr>
            <a:r>
              <a:rPr lang="pl-PL" dirty="0" smtClean="0"/>
              <a:t> </a:t>
            </a:r>
          </a:p>
          <a:p>
            <a:r>
              <a:rPr lang="pl-PL" dirty="0" smtClean="0"/>
              <a:t>Ocena </a:t>
            </a:r>
            <a:r>
              <a:rPr lang="pl-PL" dirty="0"/>
              <a:t>takiej sytuacji wymaga od sądu analizy wszystkich czynników mogących mieć wpływ na przyczynę rozwiązania umowy o pracę. </a:t>
            </a:r>
            <a:endParaRPr lang="pl-PL" dirty="0" smtClean="0"/>
          </a:p>
          <a:p>
            <a:endParaRPr lang="pl-PL" dirty="0" smtClean="0"/>
          </a:p>
          <a:p>
            <a:r>
              <a:rPr lang="pl-PL" dirty="0" smtClean="0"/>
              <a:t>Niecelowość </a:t>
            </a:r>
            <a:r>
              <a:rPr lang="pl-PL" dirty="0"/>
              <a:t>wydania orzeczenia o przywrócenie do pracy uzasadnia chociażby fakt nagannego zachowania pracownika, konflikt z pracodawcą, a także naruszenie zasad współżycia społecznego. </a:t>
            </a:r>
          </a:p>
        </p:txBody>
      </p:sp>
    </p:spTree>
    <p:extLst>
      <p:ext uri="{BB962C8B-B14F-4D97-AF65-F5344CB8AC3E}">
        <p14:creationId xmlns:p14="http://schemas.microsoft.com/office/powerpoint/2010/main" val="2506356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dirty="0"/>
              <a:t>Wysokość odszkodowania określona w </a:t>
            </a:r>
            <a:r>
              <a:rPr lang="pl-PL" dirty="0" smtClean="0"/>
              <a:t>Kodeksie </a:t>
            </a:r>
            <a:r>
              <a:rPr lang="pl-PL" dirty="0"/>
              <a:t>pracy, w zależności od orzeczenia sądu, jest równa wysokości wynagrodzenia za okres od 2 tygodni do 3 miesięcy, jednak nie mniej niż wynagrodzenie za okres wypowiedzenia. </a:t>
            </a:r>
            <a:endParaRPr lang="pl-PL" dirty="0" smtClean="0"/>
          </a:p>
          <a:p>
            <a:r>
              <a:rPr lang="pl-PL" dirty="0" smtClean="0"/>
              <a:t>Pracownikowi</a:t>
            </a:r>
            <a:r>
              <a:rPr lang="pl-PL" dirty="0"/>
              <a:t>, któremu przyznano odszkodowanie, wlicza się do okresu zatrudnienia okres pozostawania bez pracy odpowiadający okresowi, za który przyznano </a:t>
            </a:r>
            <a:r>
              <a:rPr lang="pl-PL" dirty="0" smtClean="0"/>
              <a:t>odszkodowanie.</a:t>
            </a:r>
          </a:p>
          <a:p>
            <a:r>
              <a:rPr lang="pl-PL" dirty="0" smtClean="0"/>
              <a:t>Odszkodowanie </a:t>
            </a:r>
            <a:r>
              <a:rPr lang="pl-PL" dirty="0"/>
              <a:t>przewidziane w Kodeksie pracy jest niezależne od poniesionej przez pracownika szkody i na gruncie prawa pracy </a:t>
            </a:r>
            <a:r>
              <a:rPr lang="pl-PL" b="1" dirty="0"/>
              <a:t>nie ma możliwości wypłacenia </a:t>
            </a:r>
            <a:r>
              <a:rPr lang="pl-PL" dirty="0"/>
              <a:t>dodatkowego odszkodowania, choćby rzeczywista szkoda była znacznie wyższa od zasądzonej kwoty</a:t>
            </a:r>
            <a:r>
              <a:rPr lang="pl-PL" dirty="0" smtClean="0"/>
              <a:t>.</a:t>
            </a:r>
            <a:endParaRPr lang="pl-PL" dirty="0"/>
          </a:p>
        </p:txBody>
      </p:sp>
    </p:spTree>
    <p:extLst>
      <p:ext uri="{BB962C8B-B14F-4D97-AF65-F5344CB8AC3E}">
        <p14:creationId xmlns:p14="http://schemas.microsoft.com/office/powerpoint/2010/main" val="2900341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Wypowiedzenie umowy o pracę </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a:t>W przypadku orzeczenia o przywróceniu do pracy pracownikowi przysługuje wynagrodzenie za czas pozostawania bez </a:t>
            </a:r>
            <a:r>
              <a:rPr lang="pl-PL" dirty="0" smtClean="0"/>
              <a:t>pracy, </a:t>
            </a:r>
            <a:r>
              <a:rPr lang="pl-PL" dirty="0"/>
              <a:t>nie więcej jednak niż za 2 miesiące, a gdy okres wypowiedzenia wynosił 3 miesiące - nie więcej niż za miesiąc. </a:t>
            </a:r>
            <a:endParaRPr lang="pl-PL" dirty="0" smtClean="0"/>
          </a:p>
          <a:p>
            <a:r>
              <a:rPr lang="pl-PL" dirty="0" smtClean="0"/>
              <a:t>Jeżeli </a:t>
            </a:r>
            <a:r>
              <a:rPr lang="pl-PL" dirty="0"/>
              <a:t>umowa o pracę została rozwiązania z pracownikiem w wieku przedemerytalnym lub z pracownicą w okresie ciąży lub urlopu macierzyńskiego, </a:t>
            </a:r>
            <a:r>
              <a:rPr lang="pl-PL" b="1" dirty="0"/>
              <a:t>wynagrodzenie przysługuje za cały czas pozostawania bez pracy </a:t>
            </a:r>
            <a:r>
              <a:rPr lang="pl-PL" dirty="0"/>
              <a:t>- dotyczy to również pracowników wychowujących dziecko, korzystających z urlopu macierzyńskiego oraz sytuacji, gdy rozwiązanie umowy podlega ograniczeniu z mocy przepisu szczególnego. </a:t>
            </a:r>
          </a:p>
        </p:txBody>
      </p:sp>
    </p:spTree>
    <p:extLst>
      <p:ext uri="{BB962C8B-B14F-4D97-AF65-F5344CB8AC3E}">
        <p14:creationId xmlns:p14="http://schemas.microsoft.com/office/powerpoint/2010/main" val="915311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Wypowiedzenie umowy o pracę </a:t>
            </a:r>
          </a:p>
        </p:txBody>
      </p:sp>
      <p:sp>
        <p:nvSpPr>
          <p:cNvPr id="3" name="Symbol zastępczy zawartości 2"/>
          <p:cNvSpPr>
            <a:spLocks noGrp="1"/>
          </p:cNvSpPr>
          <p:nvPr>
            <p:ph sz="quarter" idx="1"/>
          </p:nvPr>
        </p:nvSpPr>
        <p:spPr/>
        <p:txBody>
          <a:bodyPr>
            <a:normAutofit fontScale="92500"/>
          </a:bodyPr>
          <a:lstStyle/>
          <a:p>
            <a:r>
              <a:rPr lang="pl-PL" dirty="0">
                <a:latin typeface="Times New Roman" panose="02020603050405020304" pitchFamily="18" charset="0"/>
                <a:cs typeface="Times New Roman" panose="02020603050405020304" pitchFamily="18" charset="0"/>
              </a:rPr>
              <a:t>Pracownik może złożyć do pracodawcy pismo wypowiadające umowę o pracę </a:t>
            </a:r>
            <a:r>
              <a:rPr lang="pl-PL" b="1" dirty="0">
                <a:latin typeface="Times New Roman" panose="02020603050405020304" pitchFamily="18" charset="0"/>
                <a:cs typeface="Times New Roman" panose="02020603050405020304" pitchFamily="18" charset="0"/>
              </a:rPr>
              <a:t>w każdym czasie</a:t>
            </a:r>
            <a:r>
              <a:rPr lang="pl-PL" dirty="0">
                <a:latin typeface="Times New Roman" panose="02020603050405020304" pitchFamily="18" charset="0"/>
                <a:cs typeface="Times New Roman" panose="02020603050405020304" pitchFamily="18" charset="0"/>
              </a:rPr>
              <a:t>, nawet podczas jego nieobecności w pracy spowodowanej np. chorobą czyli przebywaniem na urlopie wypoczynkowym. Najczęściej pracownicy decydują się na przesłanie stosownego pisma za pośrednictwem operatora pocztowego, listem poleconym, często za zwrotnym potwierdzeniem </a:t>
            </a:r>
            <a:r>
              <a:rPr lang="pl-PL" dirty="0" smtClean="0">
                <a:latin typeface="Times New Roman" panose="02020603050405020304" pitchFamily="18" charset="0"/>
                <a:cs typeface="Times New Roman" panose="02020603050405020304" pitchFamily="18" charset="0"/>
              </a:rPr>
              <a:t>odbioru. </a:t>
            </a:r>
          </a:p>
          <a:p>
            <a:r>
              <a:rPr lang="pl-PL" dirty="0" smtClean="0">
                <a:latin typeface="Times New Roman" panose="02020603050405020304" pitchFamily="18" charset="0"/>
                <a:cs typeface="Times New Roman" panose="02020603050405020304" pitchFamily="18" charset="0"/>
              </a:rPr>
              <a:t>Pracodawca </a:t>
            </a:r>
            <a:r>
              <a:rPr lang="pl-PL" dirty="0">
                <a:latin typeface="Times New Roman" panose="02020603050405020304" pitchFamily="18" charset="0"/>
                <a:cs typeface="Times New Roman" panose="02020603050405020304" pitchFamily="18" charset="0"/>
              </a:rPr>
              <a:t>natomiast </a:t>
            </a:r>
            <a:r>
              <a:rPr lang="pl-PL" b="1" dirty="0">
                <a:latin typeface="Times New Roman" panose="02020603050405020304" pitchFamily="18" charset="0"/>
                <a:cs typeface="Times New Roman" panose="02020603050405020304" pitchFamily="18" charset="0"/>
              </a:rPr>
              <a:t>nie może</a:t>
            </a:r>
            <a:r>
              <a:rPr lang="pl-PL" dirty="0">
                <a:latin typeface="Times New Roman" panose="02020603050405020304" pitchFamily="18" charset="0"/>
                <a:cs typeface="Times New Roman" panose="02020603050405020304" pitchFamily="18" charset="0"/>
              </a:rPr>
              <a:t> wypowiedzieć umowy o pracę w dowolnym momencie, musi pamiętać, że nie może wypowiedzieć umowy o pracę w czasie urlopu pracownika, a także w czasie innej usprawiedliwionej nieobecności pracownika w pracy, jeżeli nie upłynął jeszcze okres uprawniający do rozwiązania umowy o pracę bez wypowiedzenia.</a:t>
            </a:r>
          </a:p>
          <a:p>
            <a:endParaRPr lang="pl-PL" dirty="0"/>
          </a:p>
        </p:txBody>
      </p:sp>
    </p:spTree>
    <p:extLst>
      <p:ext uri="{BB962C8B-B14F-4D97-AF65-F5344CB8AC3E}">
        <p14:creationId xmlns:p14="http://schemas.microsoft.com/office/powerpoint/2010/main" val="2569760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WYPOWIEDZENIE W TRAKCIE URLOPU </a:t>
            </a:r>
            <a:endParaRPr lang="pl-PL" b="1" dirty="0"/>
          </a:p>
        </p:txBody>
      </p:sp>
      <p:sp>
        <p:nvSpPr>
          <p:cNvPr id="3" name="Symbol zastępczy zawartości 2"/>
          <p:cNvSpPr>
            <a:spLocks noGrp="1"/>
          </p:cNvSpPr>
          <p:nvPr>
            <p:ph sz="quarter" idx="1"/>
          </p:nvPr>
        </p:nvSpPr>
        <p:spPr/>
        <p:txBody>
          <a:bodyPr>
            <a:normAutofit fontScale="92500" lnSpcReduction="10000"/>
          </a:bodyPr>
          <a:lstStyle/>
          <a:p>
            <a:pPr marL="0" indent="0">
              <a:buNone/>
            </a:pPr>
            <a:r>
              <a:rPr lang="pl-PL" dirty="0"/>
              <a:t>W czasie urlopu wypoczynkowego pracownika pracodawca </a:t>
            </a:r>
            <a:r>
              <a:rPr lang="pl-PL" b="1" dirty="0"/>
              <a:t>nie może wypowiedzieć </a:t>
            </a:r>
            <a:r>
              <a:rPr lang="pl-PL" dirty="0"/>
              <a:t>umowy o pracę. Nie ma natomiast ograniczenia w rozwiązaniu umowy o pracę z pracownikiem na innej </a:t>
            </a:r>
            <a:r>
              <a:rPr lang="pl-PL" dirty="0" smtClean="0"/>
              <a:t>podstawie:</a:t>
            </a:r>
          </a:p>
          <a:p>
            <a:r>
              <a:rPr lang="pl-PL" dirty="0"/>
              <a:t>za porozumieniem stron,</a:t>
            </a:r>
          </a:p>
          <a:p>
            <a:r>
              <a:rPr lang="pl-PL" dirty="0"/>
              <a:t>w wyniku wypowiedzenia złożonego przez pracownika,</a:t>
            </a:r>
          </a:p>
          <a:p>
            <a:r>
              <a:rPr lang="pl-PL" dirty="0"/>
              <a:t>bez wypowiedzenia z winy pracownika,</a:t>
            </a:r>
          </a:p>
          <a:p>
            <a:r>
              <a:rPr lang="pl-PL" dirty="0"/>
              <a:t>bez wypowiedzenia z winy pracodawcy,</a:t>
            </a:r>
          </a:p>
          <a:p>
            <a:r>
              <a:rPr lang="pl-PL" dirty="0"/>
              <a:t>z upływem czasu, na który była zawarta,</a:t>
            </a:r>
          </a:p>
          <a:p>
            <a:r>
              <a:rPr lang="pl-PL" dirty="0"/>
              <a:t>z dniem ukończenia pracy, dla której wykonania była zawarta.</a:t>
            </a:r>
          </a:p>
          <a:p>
            <a:pPr marL="0" indent="0">
              <a:buNone/>
            </a:pPr>
            <a:r>
              <a:rPr lang="pl-PL" dirty="0"/>
              <a:t>W czasie urlopu umowa o pracę może także wygasnąć z mocy prawa. Do przypadków takich należeć będą: śmierć pracodawcy lub pracownika.</a:t>
            </a:r>
          </a:p>
          <a:p>
            <a:endParaRPr lang="pl-PL" dirty="0"/>
          </a:p>
        </p:txBody>
      </p:sp>
    </p:spTree>
    <p:extLst>
      <p:ext uri="{BB962C8B-B14F-4D97-AF65-F5344CB8AC3E}">
        <p14:creationId xmlns:p14="http://schemas.microsoft.com/office/powerpoint/2010/main" val="508264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WYPOWIEDZENIE W TRAKCIE URLOPU </a:t>
            </a:r>
            <a:endParaRPr lang="pl-PL" dirty="0"/>
          </a:p>
        </p:txBody>
      </p:sp>
      <p:sp>
        <p:nvSpPr>
          <p:cNvPr id="3" name="Symbol zastępczy zawartości 2"/>
          <p:cNvSpPr>
            <a:spLocks noGrp="1"/>
          </p:cNvSpPr>
          <p:nvPr>
            <p:ph sz="quarter" idx="1"/>
          </p:nvPr>
        </p:nvSpPr>
        <p:spPr/>
        <p:txBody>
          <a:bodyPr>
            <a:normAutofit/>
          </a:bodyPr>
          <a:lstStyle/>
          <a:p>
            <a:pPr marL="0" indent="0">
              <a:buNone/>
            </a:pPr>
            <a:r>
              <a:rPr lang="pl-PL" b="1" dirty="0" smtClean="0"/>
              <a:t>Od </a:t>
            </a:r>
            <a:r>
              <a:rPr lang="pl-PL" b="1" dirty="0"/>
              <a:t>zasady zakazu wypowiadania umowy w czasie trwania urlopu przewidziano wyjątki</a:t>
            </a:r>
            <a:r>
              <a:rPr lang="pl-PL" dirty="0"/>
              <a:t>. Należeć do nich będą:</a:t>
            </a:r>
          </a:p>
          <a:p>
            <a:r>
              <a:rPr lang="pl-PL" dirty="0"/>
              <a:t>wypowiedzenie w razie ogłoszenie upadłości lub likwidacji pracodawcy,</a:t>
            </a:r>
          </a:p>
          <a:p>
            <a:r>
              <a:rPr lang="pl-PL" dirty="0"/>
              <a:t>wypowiedzenie umowy o pracę jest dopuszczalne w czasie urlopu trwającego co najmniej 3 miesiące w przypadku zwolnień grupowych i indywidualnych,</a:t>
            </a:r>
          </a:p>
          <a:p>
            <a:r>
              <a:rPr lang="pl-PL" dirty="0"/>
              <a:t>wypowiedzenie warunków pracy i płacy jest dopuszczalne, niezależnie od czasu trwania urlopu, w przypadku zwolnień grupowych i indywidualnych.</a:t>
            </a:r>
          </a:p>
          <a:p>
            <a:endParaRPr lang="pl-PL" dirty="0"/>
          </a:p>
        </p:txBody>
      </p:sp>
    </p:spTree>
    <p:extLst>
      <p:ext uri="{BB962C8B-B14F-4D97-AF65-F5344CB8AC3E}">
        <p14:creationId xmlns:p14="http://schemas.microsoft.com/office/powerpoint/2010/main" val="2442304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WYPOWIEDZENIE W TRAKCIE URLOPU </a:t>
            </a:r>
            <a:endParaRPr lang="pl-PL" dirty="0"/>
          </a:p>
        </p:txBody>
      </p:sp>
      <p:sp>
        <p:nvSpPr>
          <p:cNvPr id="3" name="Symbol zastępczy zawartości 2"/>
          <p:cNvSpPr>
            <a:spLocks noGrp="1"/>
          </p:cNvSpPr>
          <p:nvPr>
            <p:ph sz="quarter" idx="1"/>
          </p:nvPr>
        </p:nvSpPr>
        <p:spPr/>
        <p:txBody>
          <a:bodyPr>
            <a:normAutofit lnSpcReduction="10000"/>
          </a:bodyPr>
          <a:lstStyle/>
          <a:p>
            <a:r>
              <a:rPr lang="pl-PL" b="1" dirty="0"/>
              <a:t>Pracodawca może przesunąć urlop pracownika, </a:t>
            </a:r>
            <a:r>
              <a:rPr lang="pl-PL" dirty="0"/>
              <a:t>jeżeli jego nieobecność spowodowałaby poważne zakłócenia w toku pracy, np. awaria, kontrola, realizacja pilnego projektu. </a:t>
            </a:r>
            <a:endParaRPr lang="pl-PL" dirty="0" smtClean="0"/>
          </a:p>
          <a:p>
            <a:r>
              <a:rPr lang="pl-PL" dirty="0" smtClean="0"/>
              <a:t>Nie </a:t>
            </a:r>
            <a:r>
              <a:rPr lang="pl-PL" dirty="0"/>
              <a:t>można uznać, że do szczególnych potrzeb pracodawcy należy potrzeba pracodawcy zwolnienia danego pracownika. </a:t>
            </a:r>
            <a:endParaRPr lang="pl-PL" dirty="0" smtClean="0"/>
          </a:p>
          <a:p>
            <a:r>
              <a:rPr lang="pl-PL" dirty="0" smtClean="0"/>
              <a:t>Pracownik</a:t>
            </a:r>
            <a:r>
              <a:rPr lang="pl-PL" dirty="0"/>
              <a:t>, który stawił się po odwołaniu z urlopu do pracy, nie podlega ochronie przed wypowiedzeniem, ponieważ nie przebywa już na urlopie. Jednocześnie pracodawca nie może odwołać pracownika tylko po to, aby dokonać wypowiedzenia umowy o pracę czy warunków pracy lub płacy.</a:t>
            </a:r>
            <a:endParaRPr lang="pl-PL" dirty="0"/>
          </a:p>
        </p:txBody>
      </p:sp>
    </p:spTree>
    <p:extLst>
      <p:ext uri="{BB962C8B-B14F-4D97-AF65-F5344CB8AC3E}">
        <p14:creationId xmlns:p14="http://schemas.microsoft.com/office/powerpoint/2010/main" val="1098038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Ustanie stosunku pracy </a:t>
            </a:r>
          </a:p>
        </p:txBody>
      </p:sp>
      <p:sp>
        <p:nvSpPr>
          <p:cNvPr id="3" name="Symbol zastępczy zawartości 2"/>
          <p:cNvSpPr>
            <a:spLocks noGrp="1"/>
          </p:cNvSpPr>
          <p:nvPr>
            <p:ph sz="quarter" idx="1"/>
          </p:nvPr>
        </p:nvSpPr>
        <p:spPr/>
        <p:txBody>
          <a:bodyPr>
            <a:normAutofit fontScale="92500" lnSpcReduction="10000"/>
          </a:bodyPr>
          <a:lstStyle/>
          <a:p>
            <a:pPr marL="0" indent="0">
              <a:buNone/>
            </a:pPr>
            <a:r>
              <a:rPr lang="pl-PL" b="1" dirty="0">
                <a:latin typeface="Times New Roman" panose="02020603050405020304" pitchFamily="18" charset="0"/>
                <a:cs typeface="Times New Roman" panose="02020603050405020304" pitchFamily="18" charset="0"/>
              </a:rPr>
              <a:t>Umowa o pracę może być rozwiązana przez każdą ze stron:</a:t>
            </a:r>
          </a:p>
          <a:p>
            <a:r>
              <a:rPr lang="pl-PL" dirty="0">
                <a:latin typeface="Times New Roman" panose="02020603050405020304" pitchFamily="18" charset="0"/>
                <a:cs typeface="Times New Roman" panose="02020603050405020304" pitchFamily="18" charset="0"/>
              </a:rPr>
              <a:t>na mocy porozumienia stron, czyli zgodnego oświadczenia woli stron stosunku pracy co do zamiaru i terminu rozwiązania umowy,</a:t>
            </a:r>
          </a:p>
          <a:p>
            <a:r>
              <a:rPr lang="pl-PL" dirty="0">
                <a:latin typeface="Times New Roman" panose="02020603050405020304" pitchFamily="18" charset="0"/>
                <a:cs typeface="Times New Roman" panose="02020603050405020304" pitchFamily="18" charset="0"/>
              </a:rPr>
              <a:t>za wypowiedzeniem, czyli oświadczeniem woli jednej ze stron stosunku pracy (pracownika lub pracodawcy) mającym na celu </a:t>
            </a:r>
            <a:r>
              <a:rPr lang="pl-PL" b="1" u="sng" dirty="0">
                <a:latin typeface="Times New Roman" panose="02020603050405020304" pitchFamily="18" charset="0"/>
                <a:cs typeface="Times New Roman" panose="02020603050405020304" pitchFamily="18" charset="0"/>
              </a:rPr>
              <a:t>rozwiązanie</a:t>
            </a:r>
            <a:r>
              <a:rPr lang="pl-PL" dirty="0">
                <a:latin typeface="Times New Roman" panose="02020603050405020304" pitchFamily="18" charset="0"/>
                <a:cs typeface="Times New Roman" panose="02020603050405020304" pitchFamily="18" charset="0"/>
              </a:rPr>
              <a:t> umowy o pracę po upływie okresu wypowiedzenia,</a:t>
            </a:r>
          </a:p>
          <a:p>
            <a:r>
              <a:rPr lang="pl-PL" dirty="0">
                <a:latin typeface="Times New Roman" panose="02020603050405020304" pitchFamily="18" charset="0"/>
                <a:cs typeface="Times New Roman" panose="02020603050405020304" pitchFamily="18" charset="0"/>
              </a:rPr>
              <a:t>bez wypowiedzenia, czyli na podstawie oświadczenia woli jednej ze stron stosunku pracy mającym na celu natychmiastowe rozwiązanie umowy,</a:t>
            </a:r>
          </a:p>
          <a:p>
            <a:r>
              <a:rPr lang="pl-PL" dirty="0">
                <a:latin typeface="Times New Roman" panose="02020603050405020304" pitchFamily="18" charset="0"/>
                <a:cs typeface="Times New Roman" panose="02020603050405020304" pitchFamily="18" charset="0"/>
              </a:rPr>
              <a:t>za 7-dniowym uprzedzeniem w przypadku niewyrażenia woli przez pracownika kontynuowania stosunku pracy na skutek przejścia zakładu pracy lub jego części na innego pracodawcę.</a:t>
            </a:r>
          </a:p>
          <a:p>
            <a:endParaRPr lang="pl-PL" dirty="0"/>
          </a:p>
        </p:txBody>
      </p:sp>
    </p:spTree>
    <p:extLst>
      <p:ext uri="{BB962C8B-B14F-4D97-AF65-F5344CB8AC3E}">
        <p14:creationId xmlns:p14="http://schemas.microsoft.com/office/powerpoint/2010/main" val="21772362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Wypowiedzenie umowy o pracę </a:t>
            </a:r>
          </a:p>
        </p:txBody>
      </p:sp>
      <p:sp>
        <p:nvSpPr>
          <p:cNvPr id="3" name="Symbol zastępczy zawartości 2"/>
          <p:cNvSpPr>
            <a:spLocks noGrp="1"/>
          </p:cNvSpPr>
          <p:nvPr>
            <p:ph sz="quarter" idx="1"/>
          </p:nvPr>
        </p:nvSpPr>
        <p:spPr>
          <a:xfrm>
            <a:off x="467544" y="1628800"/>
            <a:ext cx="7467600" cy="4873752"/>
          </a:xfrm>
        </p:spPr>
        <p:txBody>
          <a:bodyPr>
            <a:normAutofit fontScale="92500" lnSpcReduction="10000"/>
          </a:bodyPr>
          <a:lstStyle/>
          <a:p>
            <a:r>
              <a:rPr lang="pl-PL" sz="2800" dirty="0">
                <a:latin typeface="Times New Roman" panose="02020603050405020304" pitchFamily="18" charset="0"/>
                <a:cs typeface="Times New Roman" panose="02020603050405020304" pitchFamily="18" charset="0"/>
              </a:rPr>
              <a:t>Wypowiedzenie umowy o pracę złożone zarówno przez pracownika jak i pracodawcę co do zasady powinno zostać złożone na piśmie. Przepisy Kodeksu pracy nie regulują kwestii tego, w jakim momencie takie oświadczenie uznaje się za złożone drugiej stronie w związku z czym należy posiłkować się </a:t>
            </a:r>
            <a:r>
              <a:rPr lang="pl-PL" sz="2800" b="1" dirty="0">
                <a:latin typeface="Times New Roman" panose="02020603050405020304" pitchFamily="18" charset="0"/>
                <a:cs typeface="Times New Roman" panose="02020603050405020304" pitchFamily="18" charset="0"/>
              </a:rPr>
              <a:t>art. 61 Kodeksu cywilnego</a:t>
            </a:r>
            <a:r>
              <a:rPr lang="pl-PL" sz="2800" dirty="0">
                <a:latin typeface="Times New Roman" panose="02020603050405020304" pitchFamily="18" charset="0"/>
                <a:cs typeface="Times New Roman" panose="02020603050405020304" pitchFamily="18" charset="0"/>
              </a:rPr>
              <a:t>, zgodnie z którym oświadczenie woli, które ma być złożone innej osobie, jest złożone z chwilą, gdy doszło do niej w taki sposób, że mogła zapoznać się z jego treścią.</a:t>
            </a:r>
          </a:p>
          <a:p>
            <a:r>
              <a:rPr lang="pl-PL" sz="2800" b="1" dirty="0">
                <a:latin typeface="Times New Roman" panose="02020603050405020304" pitchFamily="18" charset="0"/>
                <a:cs typeface="Times New Roman" panose="02020603050405020304" pitchFamily="18" charset="0"/>
              </a:rPr>
              <a:t>Skuteczność złożenia pisma wypowiadającego umowę o pracę nie jest jednak uzależniona od zachowania firmy pisemnej.</a:t>
            </a:r>
            <a:endParaRPr lang="pl-PL" sz="2800" dirty="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468749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Wypowiedzenie umowy o pracę </a:t>
            </a:r>
          </a:p>
        </p:txBody>
      </p:sp>
      <p:sp>
        <p:nvSpPr>
          <p:cNvPr id="3" name="Symbol zastępczy zawartości 2"/>
          <p:cNvSpPr>
            <a:spLocks noGrp="1"/>
          </p:cNvSpPr>
          <p:nvPr>
            <p:ph sz="quarter" idx="1"/>
          </p:nvPr>
        </p:nvSpPr>
        <p:spPr/>
        <p:txBody>
          <a:bodyPr>
            <a:normAutofit fontScale="85000" lnSpcReduction="20000"/>
          </a:bodyPr>
          <a:lstStyle/>
          <a:p>
            <a:pPr marL="0" indent="0">
              <a:buNone/>
            </a:pPr>
            <a:r>
              <a:rPr lang="pl-PL" dirty="0">
                <a:latin typeface="Times New Roman" panose="02020603050405020304" pitchFamily="18" charset="0"/>
                <a:cs typeface="Times New Roman" panose="02020603050405020304" pitchFamily="18" charset="0"/>
              </a:rPr>
              <a:t>Problematyka prawidłowego złożenia oświadczenia o wypowiedzeniu umowy o pracę budzi w praktyce wiele kontrowersji i wielokrotnie była przedmiotem rozstrzygnięć Sądu Najwyższego. Jako najciekawsze można w tym zakresie wskazać:</a:t>
            </a:r>
          </a:p>
          <a:p>
            <a:r>
              <a:rPr lang="pl-PL" dirty="0" smtClean="0">
                <a:latin typeface="Times New Roman" panose="02020603050405020304" pitchFamily="18" charset="0"/>
                <a:cs typeface="Times New Roman" panose="02020603050405020304" pitchFamily="18" charset="0"/>
              </a:rPr>
              <a:t>uchwałę </a:t>
            </a:r>
            <a:r>
              <a:rPr lang="pl-PL" dirty="0">
                <a:latin typeface="Times New Roman" panose="02020603050405020304" pitchFamily="18" charset="0"/>
                <a:cs typeface="Times New Roman" panose="02020603050405020304" pitchFamily="18" charset="0"/>
              </a:rPr>
              <a:t>Sądu Najwyższego z dnia 2 października 2002 r., III PZP 17/02, </a:t>
            </a:r>
            <a:r>
              <a:rPr lang="pl-PL" dirty="0" smtClean="0">
                <a:latin typeface="Times New Roman" panose="02020603050405020304" pitchFamily="18" charset="0"/>
                <a:cs typeface="Times New Roman" panose="02020603050405020304" pitchFamily="18" charset="0"/>
              </a:rPr>
              <a:t>zgodnie </a:t>
            </a:r>
            <a:r>
              <a:rPr lang="pl-PL" dirty="0">
                <a:latin typeface="Times New Roman" panose="02020603050405020304" pitchFamily="18" charset="0"/>
                <a:cs typeface="Times New Roman" panose="02020603050405020304" pitchFamily="18" charset="0"/>
              </a:rPr>
              <a:t>z którą doręczenie pracownikowi za pomocą faxu pisma o wypowiedzeniu umowy o pracę jest skuteczne i powoduje rozpoczęcie biegu terminu wypowiedzenia</a:t>
            </a:r>
            <a:r>
              <a:rPr lang="pl-PL" dirty="0" smtClean="0">
                <a:latin typeface="Times New Roman" panose="02020603050405020304" pitchFamily="18" charset="0"/>
                <a:cs typeface="Times New Roman" panose="02020603050405020304" pitchFamily="18" charset="0"/>
              </a:rPr>
              <a:t>,</a:t>
            </a:r>
          </a:p>
          <a:p>
            <a:endParaRPr lang="pl-PL" dirty="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wyrok </a:t>
            </a:r>
            <a:r>
              <a:rPr lang="pl-PL" dirty="0">
                <a:latin typeface="Times New Roman" panose="02020603050405020304" pitchFamily="18" charset="0"/>
                <a:cs typeface="Times New Roman" panose="02020603050405020304" pitchFamily="18" charset="0"/>
              </a:rPr>
              <a:t>Sądu Najwyższego z dnia 24 marca 2000 r., I PKN </a:t>
            </a:r>
            <a:r>
              <a:rPr lang="pl-PL" dirty="0" smtClean="0">
                <a:latin typeface="Times New Roman" panose="02020603050405020304" pitchFamily="18" charset="0"/>
                <a:cs typeface="Times New Roman" panose="02020603050405020304" pitchFamily="18" charset="0"/>
              </a:rPr>
              <a:t>631/98, </a:t>
            </a:r>
            <a:r>
              <a:rPr lang="pl-PL" dirty="0">
                <a:latin typeface="Times New Roman" panose="02020603050405020304" pitchFamily="18" charset="0"/>
                <a:cs typeface="Times New Roman" panose="02020603050405020304" pitchFamily="18" charset="0"/>
              </a:rPr>
              <a:t>zgodnie z którym ustne oświadczenie woli pracodawcy przekazane pracownikowi przez bezpośredniego przełożonego jest skuteczne</a:t>
            </a:r>
            <a:r>
              <a:rPr lang="pl-PL" dirty="0" smtClean="0">
                <a:latin typeface="Times New Roman" panose="02020603050405020304" pitchFamily="18" charset="0"/>
                <a:cs typeface="Times New Roman" panose="02020603050405020304" pitchFamily="18" charset="0"/>
              </a:rPr>
              <a:t>,</a:t>
            </a:r>
          </a:p>
          <a:p>
            <a:endParaRPr lang="pl-PL" dirty="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wyrok </a:t>
            </a:r>
            <a:r>
              <a:rPr lang="pl-PL" dirty="0">
                <a:latin typeface="Times New Roman" panose="02020603050405020304" pitchFamily="18" charset="0"/>
                <a:cs typeface="Times New Roman" panose="02020603050405020304" pitchFamily="18" charset="0"/>
              </a:rPr>
              <a:t>Sądu Najwyższego z dnia 6 czerwca 1999 r., I PKN </a:t>
            </a:r>
            <a:r>
              <a:rPr lang="pl-PL" dirty="0" smtClean="0">
                <a:latin typeface="Times New Roman" panose="02020603050405020304" pitchFamily="18" charset="0"/>
                <a:cs typeface="Times New Roman" panose="02020603050405020304" pitchFamily="18" charset="0"/>
              </a:rPr>
              <a:t>117/99, </a:t>
            </a:r>
            <a:r>
              <a:rPr lang="pl-PL" dirty="0">
                <a:latin typeface="Times New Roman" panose="02020603050405020304" pitchFamily="18" charset="0"/>
                <a:cs typeface="Times New Roman" panose="02020603050405020304" pitchFamily="18" charset="0"/>
              </a:rPr>
              <a:t>zgodnie z którym wypowiedzenie dokonane przez niewłaściwy organ osoby prawnej powoduje rozwiązanie stosunku pracy, jeżeli pracodawca podejmuje później czynności potwierdzające jego ustanie.</a:t>
            </a:r>
          </a:p>
          <a:p>
            <a:endParaRPr lang="pl-PL" dirty="0"/>
          </a:p>
        </p:txBody>
      </p:sp>
    </p:spTree>
    <p:extLst>
      <p:ext uri="{BB962C8B-B14F-4D97-AF65-F5344CB8AC3E}">
        <p14:creationId xmlns:p14="http://schemas.microsoft.com/office/powerpoint/2010/main" val="2106509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474496"/>
            <a:ext cx="7041207" cy="5350041"/>
          </a:xfrm>
          <a:prstGeom prst="rect">
            <a:avLst/>
          </a:prstGeom>
        </p:spPr>
      </p:pic>
    </p:spTree>
    <p:extLst>
      <p:ext uri="{BB962C8B-B14F-4D97-AF65-F5344CB8AC3E}">
        <p14:creationId xmlns:p14="http://schemas.microsoft.com/office/powerpoint/2010/main" val="29525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Ustanie stosunku pracy </a:t>
            </a:r>
          </a:p>
        </p:txBody>
      </p:sp>
      <p:sp>
        <p:nvSpPr>
          <p:cNvPr id="3" name="Symbol zastępczy zawartości 2"/>
          <p:cNvSpPr>
            <a:spLocks noGrp="1"/>
          </p:cNvSpPr>
          <p:nvPr>
            <p:ph sz="quarter" idx="1"/>
          </p:nvPr>
        </p:nvSpPr>
        <p:spPr/>
        <p:txBody>
          <a:bodyPr>
            <a:normAutofit fontScale="92500" lnSpcReduction="10000"/>
          </a:bodyPr>
          <a:lstStyle/>
          <a:p>
            <a:r>
              <a:rPr lang="pl-PL" dirty="0">
                <a:latin typeface="Times New Roman" panose="02020603050405020304" pitchFamily="18" charset="0"/>
                <a:cs typeface="Times New Roman" panose="02020603050405020304" pitchFamily="18" charset="0"/>
              </a:rPr>
              <a:t>Oświadczenie każdej ze stron o wypowiedzeniu lub rozwiązaniu umowy o pracę bez wypowiedzenia powinno nastąpić na piśmie. </a:t>
            </a:r>
            <a:endParaRPr lang="pl-PL" dirty="0" smtClean="0">
              <a:latin typeface="Times New Roman" panose="02020603050405020304" pitchFamily="18" charset="0"/>
              <a:cs typeface="Times New Roman" panose="02020603050405020304" pitchFamily="18" charset="0"/>
            </a:endParaRPr>
          </a:p>
          <a:p>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W </a:t>
            </a:r>
            <a:r>
              <a:rPr lang="pl-PL" dirty="0">
                <a:latin typeface="Times New Roman" panose="02020603050405020304" pitchFamily="18" charset="0"/>
                <a:cs typeface="Times New Roman" panose="02020603050405020304" pitchFamily="18" charset="0"/>
              </a:rPr>
              <a:t>oświadczeniu pracodawcy o wypowiedzeniu umowy </a:t>
            </a:r>
            <a:r>
              <a:rPr lang="pl-PL" dirty="0" smtClean="0">
                <a:latin typeface="Times New Roman" panose="02020603050405020304" pitchFamily="18" charset="0"/>
                <a:cs typeface="Times New Roman" panose="02020603050405020304" pitchFamily="18" charset="0"/>
              </a:rPr>
              <a:t>                       o </a:t>
            </a:r>
            <a:r>
              <a:rPr lang="pl-PL" dirty="0">
                <a:latin typeface="Times New Roman" panose="02020603050405020304" pitchFamily="18" charset="0"/>
                <a:cs typeface="Times New Roman" panose="02020603050405020304" pitchFamily="18" charset="0"/>
              </a:rPr>
              <a:t>pracę zawartej na czas nieokreślony lub o rozwiązaniu umowy o pracę bez wypowiedzenia powinna być wskazana przyczyna uzasadniająca wypowiedzenie lub rozwiązanie umowy. </a:t>
            </a:r>
            <a:endParaRPr lang="pl-PL" dirty="0" smtClean="0">
              <a:latin typeface="Times New Roman" panose="02020603050405020304" pitchFamily="18" charset="0"/>
              <a:cs typeface="Times New Roman" panose="02020603050405020304" pitchFamily="18" charset="0"/>
            </a:endParaRPr>
          </a:p>
          <a:p>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W </a:t>
            </a:r>
            <a:r>
              <a:rPr lang="pl-PL" dirty="0">
                <a:latin typeface="Times New Roman" panose="02020603050405020304" pitchFamily="18" charset="0"/>
                <a:cs typeface="Times New Roman" panose="02020603050405020304" pitchFamily="18" charset="0"/>
              </a:rPr>
              <a:t>oświadczeniu pracodawcy o wypowiedzeniu umowy </a:t>
            </a:r>
            <a:r>
              <a:rPr lang="pl-PL" dirty="0" smtClean="0">
                <a:latin typeface="Times New Roman" panose="02020603050405020304" pitchFamily="18" charset="0"/>
                <a:cs typeface="Times New Roman" panose="02020603050405020304" pitchFamily="18" charset="0"/>
              </a:rPr>
              <a:t>                          o </a:t>
            </a:r>
            <a:r>
              <a:rPr lang="pl-PL" dirty="0">
                <a:latin typeface="Times New Roman" panose="02020603050405020304" pitchFamily="18" charset="0"/>
                <a:cs typeface="Times New Roman" panose="02020603050405020304" pitchFamily="18" charset="0"/>
              </a:rPr>
              <a:t>pracę lub jej rozwiązaniu bez wypowiedzenia powinno być zawarte pouczenie o przysługującym pracownikowi prawie odwołania do sądu pracy.</a:t>
            </a:r>
          </a:p>
        </p:txBody>
      </p:sp>
    </p:spTree>
    <p:extLst>
      <p:ext uri="{BB962C8B-B14F-4D97-AF65-F5344CB8AC3E}">
        <p14:creationId xmlns:p14="http://schemas.microsoft.com/office/powerpoint/2010/main" val="1838701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ROZWIĄZANIE UMOWY O PRACĘ ZA POROZUMIENIEM STRON </a:t>
            </a:r>
            <a:endParaRPr lang="pl-PL" b="1" dirty="0"/>
          </a:p>
        </p:txBody>
      </p:sp>
      <p:sp>
        <p:nvSpPr>
          <p:cNvPr id="3" name="Symbol zastępczy zawartości 2"/>
          <p:cNvSpPr>
            <a:spLocks noGrp="1"/>
          </p:cNvSpPr>
          <p:nvPr>
            <p:ph sz="quarter" idx="1"/>
          </p:nvPr>
        </p:nvSpPr>
        <p:spPr/>
        <p:txBody>
          <a:bodyPr>
            <a:normAutofit fontScale="92500" lnSpcReduction="10000"/>
          </a:bodyPr>
          <a:lstStyle/>
          <a:p>
            <a:pPr marL="0" indent="0">
              <a:buNone/>
            </a:pPr>
            <a:r>
              <a:rPr lang="pl-PL" dirty="0">
                <a:latin typeface="Times New Roman" panose="02020603050405020304" pitchFamily="18" charset="0"/>
                <a:cs typeface="Times New Roman" panose="02020603050405020304" pitchFamily="18" charset="0"/>
              </a:rPr>
              <a:t>Rozwiązanie za porozumieniem stron jest </a:t>
            </a:r>
            <a:r>
              <a:rPr lang="pl-PL" dirty="0" smtClean="0">
                <a:latin typeface="Times New Roman" panose="02020603050405020304" pitchFamily="18" charset="0"/>
                <a:cs typeface="Times New Roman" panose="02020603050405020304" pitchFamily="18" charset="0"/>
              </a:rPr>
              <a:t>najkorzystniejszą formą </a:t>
            </a:r>
            <a:r>
              <a:rPr lang="pl-PL" dirty="0">
                <a:latin typeface="Times New Roman" panose="02020603050405020304" pitchFamily="18" charset="0"/>
                <a:cs typeface="Times New Roman" panose="02020603050405020304" pitchFamily="18" charset="0"/>
              </a:rPr>
              <a:t>zakończenia stosunku pracy łączącego pracodawcę </a:t>
            </a:r>
            <a:r>
              <a:rPr lang="pl-PL" dirty="0" smtClean="0">
                <a:latin typeface="Times New Roman" panose="02020603050405020304" pitchFamily="18" charset="0"/>
                <a:cs typeface="Times New Roman" panose="02020603050405020304" pitchFamily="18" charset="0"/>
              </a:rPr>
              <a:t>                        i </a:t>
            </a:r>
            <a:r>
              <a:rPr lang="pl-PL" dirty="0">
                <a:latin typeface="Times New Roman" panose="02020603050405020304" pitchFamily="18" charset="0"/>
                <a:cs typeface="Times New Roman" panose="02020603050405020304" pitchFamily="18" charset="0"/>
              </a:rPr>
              <a:t>pracownika. Zarówno pracownik i pracodawca powinni dążyć do takiego zakończenia wzajemnej współpracy. </a:t>
            </a:r>
            <a:endParaRPr lang="pl-PL" dirty="0" smtClean="0">
              <a:latin typeface="Times New Roman" panose="02020603050405020304" pitchFamily="18" charset="0"/>
              <a:cs typeface="Times New Roman" panose="02020603050405020304" pitchFamily="18" charset="0"/>
            </a:endParaRPr>
          </a:p>
          <a:p>
            <a:pPr marL="0" indent="0">
              <a:buNone/>
            </a:pPr>
            <a:endParaRPr lang="pl-PL" dirty="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Z </a:t>
            </a:r>
            <a:r>
              <a:rPr lang="pl-PL" dirty="0">
                <a:latin typeface="Times New Roman" panose="02020603050405020304" pitchFamily="18" charset="0"/>
                <a:cs typeface="Times New Roman" panose="02020603050405020304" pitchFamily="18" charset="0"/>
              </a:rPr>
              <a:t>inicjatywą może wystąpić każda ze stron (zarówno pracodawca, jak i pracownik). </a:t>
            </a:r>
            <a:r>
              <a:rPr lang="pl-PL" dirty="0" smtClean="0">
                <a:latin typeface="Times New Roman" panose="02020603050405020304" pitchFamily="18" charset="0"/>
                <a:cs typeface="Times New Roman" panose="02020603050405020304" pitchFamily="18" charset="0"/>
              </a:rPr>
              <a:t>Strony </a:t>
            </a:r>
            <a:r>
              <a:rPr lang="pl-PL" dirty="0">
                <a:latin typeface="Times New Roman" panose="02020603050405020304" pitchFamily="18" charset="0"/>
                <a:cs typeface="Times New Roman" panose="02020603050405020304" pitchFamily="18" charset="0"/>
              </a:rPr>
              <a:t>umowy o pracę same ustalają, z jaką datą nastąpi rozwiązanie umowy. Co ważne </a:t>
            </a:r>
            <a:r>
              <a:rPr lang="pl-PL" b="1" dirty="0">
                <a:latin typeface="Times New Roman" panose="02020603050405020304" pitchFamily="18" charset="0"/>
                <a:cs typeface="Times New Roman" panose="02020603050405020304" pitchFamily="18" charset="0"/>
              </a:rPr>
              <a:t>nie są </a:t>
            </a:r>
            <a:r>
              <a:rPr lang="pl-PL" dirty="0">
                <a:latin typeface="Times New Roman" panose="02020603050405020304" pitchFamily="18" charset="0"/>
                <a:cs typeface="Times New Roman" panose="02020603050405020304" pitchFamily="18" charset="0"/>
              </a:rPr>
              <a:t>ograniczone żadnymi </a:t>
            </a:r>
            <a:r>
              <a:rPr lang="pl-PL" dirty="0" smtClean="0">
                <a:latin typeface="Times New Roman" panose="02020603050405020304" pitchFamily="18" charset="0"/>
                <a:cs typeface="Times New Roman" panose="02020603050405020304" pitchFamily="18" charset="0"/>
              </a:rPr>
              <a:t>terminami. Oznacza </a:t>
            </a:r>
            <a:r>
              <a:rPr lang="pl-PL" dirty="0">
                <a:latin typeface="Times New Roman" panose="02020603050405020304" pitchFamily="18" charset="0"/>
                <a:cs typeface="Times New Roman" panose="02020603050405020304" pitchFamily="18" charset="0"/>
              </a:rPr>
              <a:t>to, że do rozwiązania umowy może dojść:</a:t>
            </a:r>
          </a:p>
          <a:p>
            <a:r>
              <a:rPr lang="pl-PL" dirty="0">
                <a:latin typeface="Times New Roman" panose="02020603050405020304" pitchFamily="18" charset="0"/>
                <a:cs typeface="Times New Roman" panose="02020603050405020304" pitchFamily="18" charset="0"/>
              </a:rPr>
              <a:t>od razu - niezwłocznie,</a:t>
            </a:r>
          </a:p>
          <a:p>
            <a:r>
              <a:rPr lang="pl-PL" dirty="0">
                <a:latin typeface="Times New Roman" panose="02020603050405020304" pitchFamily="18" charset="0"/>
                <a:cs typeface="Times New Roman" panose="02020603050405020304" pitchFamily="18" charset="0"/>
              </a:rPr>
              <a:t>za tydzień,</a:t>
            </a:r>
          </a:p>
          <a:p>
            <a:r>
              <a:rPr lang="pl-PL" dirty="0">
                <a:latin typeface="Times New Roman" panose="02020603050405020304" pitchFamily="18" charset="0"/>
                <a:cs typeface="Times New Roman" panose="02020603050405020304" pitchFamily="18" charset="0"/>
              </a:rPr>
              <a:t>za miesiąc,</a:t>
            </a:r>
          </a:p>
          <a:p>
            <a:r>
              <a:rPr lang="pl-PL" dirty="0">
                <a:latin typeface="Times New Roman" panose="02020603050405020304" pitchFamily="18" charset="0"/>
                <a:cs typeface="Times New Roman" panose="02020603050405020304" pitchFamily="18" charset="0"/>
              </a:rPr>
              <a:t>za pół roku.</a:t>
            </a:r>
          </a:p>
          <a:p>
            <a:endParaRPr lang="pl-PL" dirty="0"/>
          </a:p>
        </p:txBody>
      </p:sp>
    </p:spTree>
    <p:extLst>
      <p:ext uri="{BB962C8B-B14F-4D97-AF65-F5344CB8AC3E}">
        <p14:creationId xmlns:p14="http://schemas.microsoft.com/office/powerpoint/2010/main" val="1489331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ROZWIĄZANIE UMOWY O PRACĘ ZA POROZUMIENIEM STRON </a:t>
            </a:r>
          </a:p>
        </p:txBody>
      </p:sp>
      <p:sp>
        <p:nvSpPr>
          <p:cNvPr id="3" name="Symbol zastępczy zawartości 2"/>
          <p:cNvSpPr>
            <a:spLocks noGrp="1"/>
          </p:cNvSpPr>
          <p:nvPr>
            <p:ph sz="quarter" idx="1"/>
          </p:nvPr>
        </p:nvSpPr>
        <p:spPr/>
        <p:txBody>
          <a:bodyPr>
            <a:normAutofit fontScale="92500" lnSpcReduction="20000"/>
          </a:bodyPr>
          <a:lstStyle/>
          <a:p>
            <a:pPr lvl="0" algn="just">
              <a:buClr>
                <a:srgbClr val="FE8637"/>
              </a:buClr>
              <a:buNone/>
              <a:defRPr/>
            </a:pPr>
            <a:r>
              <a:rPr lang="pl-PL" dirty="0">
                <a:solidFill>
                  <a:sysClr val="windowText" lastClr="000000"/>
                </a:solidFill>
                <a:latin typeface="Times New Roman" panose="02020603050405020304" pitchFamily="18" charset="0"/>
                <a:cs typeface="Times New Roman" panose="02020603050405020304" pitchFamily="18" charset="0"/>
              </a:rPr>
              <a:t>Rozwiązanie stosunku pracy w drodze porozumienia </a:t>
            </a:r>
            <a:r>
              <a:rPr lang="pl-PL" dirty="0" smtClean="0">
                <a:solidFill>
                  <a:sysClr val="windowText" lastClr="000000"/>
                </a:solidFill>
                <a:latin typeface="Times New Roman" panose="02020603050405020304" pitchFamily="18" charset="0"/>
                <a:cs typeface="Times New Roman" panose="02020603050405020304" pitchFamily="18" charset="0"/>
              </a:rPr>
              <a:t>stron nie jest </a:t>
            </a:r>
            <a:r>
              <a:rPr lang="pl-PL" dirty="0">
                <a:solidFill>
                  <a:sysClr val="windowText" lastClr="000000"/>
                </a:solidFill>
                <a:latin typeface="Times New Roman" panose="02020603050405020304" pitchFamily="18" charset="0"/>
                <a:cs typeface="Times New Roman" panose="02020603050405020304" pitchFamily="18" charset="0"/>
              </a:rPr>
              <a:t>sformalizowane. Właściwie jedynym wymogiem jego skutecznego zawarcia jest złożenie </a:t>
            </a:r>
            <a:r>
              <a:rPr lang="pl-PL" b="1" dirty="0">
                <a:solidFill>
                  <a:sysClr val="windowText" lastClr="000000"/>
                </a:solidFill>
                <a:latin typeface="Times New Roman" panose="02020603050405020304" pitchFamily="18" charset="0"/>
                <a:cs typeface="Times New Roman" panose="02020603050405020304" pitchFamily="18" charset="0"/>
              </a:rPr>
              <a:t>zgodnych oświadczeń woli </a:t>
            </a:r>
            <a:r>
              <a:rPr lang="pl-PL" dirty="0">
                <a:solidFill>
                  <a:sysClr val="windowText" lastClr="000000"/>
                </a:solidFill>
                <a:latin typeface="Times New Roman" panose="02020603050405020304" pitchFamily="18" charset="0"/>
                <a:cs typeface="Times New Roman" panose="02020603050405020304" pitchFamily="18" charset="0"/>
              </a:rPr>
              <a:t>przez pracodawcę i pracownika. </a:t>
            </a:r>
            <a:r>
              <a:rPr lang="pl-PL" dirty="0" smtClean="0">
                <a:solidFill>
                  <a:sysClr val="windowText" lastClr="000000"/>
                </a:solidFill>
                <a:latin typeface="Times New Roman" panose="02020603050405020304" pitchFamily="18" charset="0"/>
                <a:cs typeface="Times New Roman" panose="02020603050405020304" pitchFamily="18" charset="0"/>
              </a:rPr>
              <a:t>Porozumienie </a:t>
            </a:r>
            <a:r>
              <a:rPr lang="pl-PL" dirty="0">
                <a:solidFill>
                  <a:sysClr val="windowText" lastClr="000000"/>
                </a:solidFill>
                <a:latin typeface="Times New Roman" panose="02020603050405020304" pitchFamily="18" charset="0"/>
                <a:cs typeface="Times New Roman" panose="02020603050405020304" pitchFamily="18" charset="0"/>
              </a:rPr>
              <a:t>może w najpełniejszym zakresie uwzględnić interesy obu stron.</a:t>
            </a:r>
          </a:p>
          <a:p>
            <a:pPr lvl="0" algn="just">
              <a:buClr>
                <a:srgbClr val="FE8637"/>
              </a:buClr>
              <a:buNone/>
              <a:defRPr/>
            </a:pPr>
            <a:endParaRPr lang="pl-PL" dirty="0">
              <a:solidFill>
                <a:sysClr val="windowText" lastClr="000000"/>
              </a:solidFill>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Jeżeli druga strona nie przyjmie tej propozycji rozwiązania umowy, umowa o pracę </a:t>
            </a:r>
            <a:r>
              <a:rPr lang="pl-PL" b="1" dirty="0">
                <a:latin typeface="Times New Roman" panose="02020603050405020304" pitchFamily="18" charset="0"/>
                <a:cs typeface="Times New Roman" panose="02020603050405020304" pitchFamily="18" charset="0"/>
              </a:rPr>
              <a:t>nie ulegnie rozwiązaniu</a:t>
            </a:r>
            <a:r>
              <a:rPr lang="pl-PL" b="1" dirty="0" smtClean="0">
                <a:latin typeface="Times New Roman" panose="02020603050405020304" pitchFamily="18" charset="0"/>
                <a:cs typeface="Times New Roman" panose="02020603050405020304" pitchFamily="18" charset="0"/>
              </a:rPr>
              <a:t>.</a:t>
            </a:r>
          </a:p>
          <a:p>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Jeżeli z propozycją rozwiązania umowy wystąpił pracownik, powinien się podpisać i opatrzyć pismo datą. Decyzję o wyrażeniu zgody ze strony pracodawcy musi podjąć osoba, która jest do tego upełnomocniona, </a:t>
            </a:r>
            <a:r>
              <a:rPr lang="pl-PL" b="1" dirty="0">
                <a:latin typeface="Times New Roman" panose="02020603050405020304" pitchFamily="18" charset="0"/>
                <a:cs typeface="Times New Roman" panose="02020603050405020304" pitchFamily="18" charset="0"/>
              </a:rPr>
              <a:t>sam fakt potwierdzenia odbioru takiego pisma nie oznacza, że porozumienie zostało zawarte.</a:t>
            </a:r>
          </a:p>
          <a:p>
            <a:endParaRPr lang="pl-PL" dirty="0"/>
          </a:p>
        </p:txBody>
      </p:sp>
    </p:spTree>
    <p:extLst>
      <p:ext uri="{BB962C8B-B14F-4D97-AF65-F5344CB8AC3E}">
        <p14:creationId xmlns:p14="http://schemas.microsoft.com/office/powerpoint/2010/main" val="1383310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ROZWIĄZANIE UMOWY O PRACĘ ZA POROZUMIENIEM STRON </a:t>
            </a:r>
          </a:p>
        </p:txBody>
      </p:sp>
      <p:sp>
        <p:nvSpPr>
          <p:cNvPr id="3" name="Symbol zastępczy zawartości 2"/>
          <p:cNvSpPr>
            <a:spLocks noGrp="1"/>
          </p:cNvSpPr>
          <p:nvPr>
            <p:ph sz="quarter" idx="1"/>
          </p:nvPr>
        </p:nvSpPr>
        <p:spPr/>
        <p:txBody>
          <a:bodyPr>
            <a:normAutofit fontScale="92500" lnSpcReduction="10000"/>
          </a:bodyPr>
          <a:lstStyle/>
          <a:p>
            <a:r>
              <a:rPr lang="pl-PL" dirty="0">
                <a:latin typeface="Times New Roman" panose="02020603050405020304" pitchFamily="18" charset="0"/>
                <a:cs typeface="Times New Roman" panose="02020603050405020304" pitchFamily="18" charset="0"/>
              </a:rPr>
              <a:t>Porozumienie o rozwiązaniu umowy o pracę jest </a:t>
            </a:r>
            <a:r>
              <a:rPr lang="pl-PL" b="1" dirty="0">
                <a:latin typeface="Times New Roman" panose="02020603050405020304" pitchFamily="18" charset="0"/>
                <a:cs typeface="Times New Roman" panose="02020603050405020304" pitchFamily="18" charset="0"/>
              </a:rPr>
              <a:t>dwustronną czynnością prawną, </a:t>
            </a:r>
            <a:r>
              <a:rPr lang="pl-PL" dirty="0">
                <a:latin typeface="Times New Roman" panose="02020603050405020304" pitchFamily="18" charset="0"/>
                <a:cs typeface="Times New Roman" panose="02020603050405020304" pitchFamily="18" charset="0"/>
              </a:rPr>
              <a:t>w której pracodawca i pracownik składają zgodne oświadczenia woli o ustaniu istniejącego między nimi stosunku pracy. </a:t>
            </a:r>
            <a:r>
              <a:rPr lang="pl-PL" b="1" dirty="0">
                <a:latin typeface="Times New Roman" panose="02020603050405020304" pitchFamily="18" charset="0"/>
                <a:cs typeface="Times New Roman" panose="02020603050405020304" pitchFamily="18" charset="0"/>
              </a:rPr>
              <a:t>Nie jest </a:t>
            </a:r>
            <a:r>
              <a:rPr lang="pl-PL" dirty="0">
                <a:latin typeface="Times New Roman" panose="02020603050405020304" pitchFamily="18" charset="0"/>
                <a:cs typeface="Times New Roman" panose="02020603050405020304" pitchFamily="18" charset="0"/>
              </a:rPr>
              <a:t>przewidziana forma pisemna dla porozumienia. Porozumienie zawarte w formie ustnej jest skuteczne i doprowadzi do ustania stosunku pracy.</a:t>
            </a:r>
          </a:p>
          <a:p>
            <a:r>
              <a:rPr lang="pl-PL" dirty="0">
                <a:latin typeface="Times New Roman" panose="02020603050405020304" pitchFamily="18" charset="0"/>
                <a:cs typeface="Times New Roman" panose="02020603050405020304" pitchFamily="18" charset="0"/>
              </a:rPr>
              <a:t>Dla rozwiązania umowy za porozumieniem stron </a:t>
            </a:r>
            <a:r>
              <a:rPr lang="pl-PL" b="1" dirty="0">
                <a:latin typeface="Times New Roman" panose="02020603050405020304" pitchFamily="18" charset="0"/>
                <a:cs typeface="Times New Roman" panose="02020603050405020304" pitchFamily="18" charset="0"/>
              </a:rPr>
              <a:t>nie jest </a:t>
            </a:r>
            <a:r>
              <a:rPr lang="pl-PL" dirty="0">
                <a:latin typeface="Times New Roman" panose="02020603050405020304" pitchFamily="18" charset="0"/>
                <a:cs typeface="Times New Roman" panose="02020603050405020304" pitchFamily="18" charset="0"/>
              </a:rPr>
              <a:t>istotny powód zakończenie współpracy.</a:t>
            </a:r>
          </a:p>
          <a:p>
            <a:r>
              <a:rPr lang="pl-PL" dirty="0" smtClean="0">
                <a:latin typeface="Times New Roman" panose="02020603050405020304" pitchFamily="18" charset="0"/>
                <a:cs typeface="Times New Roman" panose="02020603050405020304" pitchFamily="18" charset="0"/>
              </a:rPr>
              <a:t>Za </a:t>
            </a:r>
            <a:r>
              <a:rPr lang="pl-PL" dirty="0">
                <a:latin typeface="Times New Roman" panose="02020603050405020304" pitchFamily="18" charset="0"/>
                <a:cs typeface="Times New Roman" panose="02020603050405020304" pitchFamily="18" charset="0"/>
              </a:rPr>
              <a:t>porozumieniem stron może zostać rozwiązana każda umowa o pracę. Nie ma znaczenie czy jest to umowa na okres próbny, czas określony czy też jest to umowa na czas nieokreślony. W drodze porozumienia stron może zostać również rozwiązana umowa o pracę z pracownikiem szczególnie chronionym. </a:t>
            </a:r>
          </a:p>
          <a:p>
            <a:endParaRPr lang="pl-PL" dirty="0"/>
          </a:p>
        </p:txBody>
      </p:sp>
    </p:spTree>
    <p:extLst>
      <p:ext uri="{BB962C8B-B14F-4D97-AF65-F5344CB8AC3E}">
        <p14:creationId xmlns:p14="http://schemas.microsoft.com/office/powerpoint/2010/main" val="751551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ROZWIĄZANIE UMOWY O PRACĘ ZA POROZUMIENIEM STRON </a:t>
            </a:r>
          </a:p>
        </p:txBody>
      </p:sp>
      <p:sp>
        <p:nvSpPr>
          <p:cNvPr id="3" name="Symbol zastępczy zawartości 2"/>
          <p:cNvSpPr>
            <a:spLocks noGrp="1"/>
          </p:cNvSpPr>
          <p:nvPr>
            <p:ph sz="quarter" idx="1"/>
          </p:nvPr>
        </p:nvSpPr>
        <p:spPr/>
        <p:txBody>
          <a:bodyPr>
            <a:normAutofit fontScale="85000" lnSpcReduction="20000"/>
          </a:bodyPr>
          <a:lstStyle/>
          <a:p>
            <a:r>
              <a:rPr lang="pl-PL" dirty="0">
                <a:latin typeface="Times New Roman" panose="02020603050405020304" pitchFamily="18" charset="0"/>
                <a:cs typeface="Times New Roman" panose="02020603050405020304" pitchFamily="18" charset="0"/>
              </a:rPr>
              <a:t>Z</a:t>
            </a:r>
            <a:r>
              <a:rPr lang="pl-PL" dirty="0" smtClean="0">
                <a:latin typeface="Times New Roman" panose="02020603050405020304" pitchFamily="18" charset="0"/>
                <a:cs typeface="Times New Roman" panose="02020603050405020304" pitchFamily="18" charset="0"/>
              </a:rPr>
              <a:t>darza </a:t>
            </a:r>
            <a:r>
              <a:rPr lang="pl-PL" dirty="0">
                <a:latin typeface="Times New Roman" panose="02020603050405020304" pitchFamily="18" charset="0"/>
                <a:cs typeface="Times New Roman" panose="02020603050405020304" pitchFamily="18" charset="0"/>
              </a:rPr>
              <a:t>się, że pracownik po wyrażeniu zgody na rozwiązanie stosunku pracy na mocy porozumienia stron dochodzi do wniosku, że jego decyzja nie była do końca przemyślana. W takiej sytuacji ma on dwie opcje do wyboru. Pierwszym sposobem jest cofnięcie wyrażonej wcześniej zgody, a drugim uchylenie się od skutków prawnych złożonego oświadczenia woli</a:t>
            </a:r>
            <a:r>
              <a:rPr lang="pl-PL" dirty="0" smtClean="0">
                <a:latin typeface="Times New Roman" panose="02020603050405020304" pitchFamily="18" charset="0"/>
                <a:cs typeface="Times New Roman" panose="02020603050405020304" pitchFamily="18" charset="0"/>
              </a:rPr>
              <a:t>.</a:t>
            </a:r>
          </a:p>
          <a:p>
            <a:r>
              <a:rPr lang="pl-PL" dirty="0">
                <a:latin typeface="Times New Roman" panose="02020603050405020304" pitchFamily="18" charset="0"/>
                <a:cs typeface="Times New Roman" panose="02020603050405020304" pitchFamily="18" charset="0"/>
              </a:rPr>
              <a:t>Odwołanie oświadczenia woli jest skuteczne, jeżeli doszło do adresata jednocześnie z tym oświadczeniem bądź wcześniej. Oznacza to, że oświadczenie pracownika, który już po skutecznym i niewadliwym zawarciu porozumienia wycofuje się z powziętej decyzji, nie jest dla pracodawcy wiążące, a sama umowa o pracę ulegnie </a:t>
            </a:r>
            <a:r>
              <a:rPr lang="pl-PL" b="1" u="sng" dirty="0">
                <a:latin typeface="Times New Roman" panose="02020603050405020304" pitchFamily="18" charset="0"/>
                <a:cs typeface="Times New Roman" panose="02020603050405020304" pitchFamily="18" charset="0"/>
              </a:rPr>
              <a:t>rozwiązaniu</a:t>
            </a:r>
            <a:r>
              <a:rPr lang="pl-PL" dirty="0" smtClean="0">
                <a:latin typeface="Times New Roman" panose="02020603050405020304" pitchFamily="18" charset="0"/>
                <a:cs typeface="Times New Roman" panose="02020603050405020304" pitchFamily="18" charset="0"/>
              </a:rPr>
              <a:t>.</a:t>
            </a:r>
          </a:p>
          <a:p>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Jeżeli pracownik nie zdążył skutecznie cofnąć zgody na rozwiązanie stosunku pracy, to jedynym sposobem na podważenie zawartego z pracodawcą porozumienia może być powołanie się na wadę swego oświadczenia woli.</a:t>
            </a:r>
          </a:p>
          <a:p>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6292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TotalTime>
  <Words>1779</Words>
  <Application>Microsoft Office PowerPoint</Application>
  <PresentationFormat>Pokaz na ekranie (4:3)</PresentationFormat>
  <Paragraphs>146</Paragraphs>
  <Slides>31</Slides>
  <Notes>0</Notes>
  <HiddenSlides>0</HiddenSlides>
  <MMClips>0</MMClips>
  <ScaleCrop>false</ScaleCrop>
  <HeadingPairs>
    <vt:vector size="4" baseType="variant">
      <vt:variant>
        <vt:lpstr>Motyw</vt:lpstr>
      </vt:variant>
      <vt:variant>
        <vt:i4>1</vt:i4>
      </vt:variant>
      <vt:variant>
        <vt:lpstr>Tytuły slajdów</vt:lpstr>
      </vt:variant>
      <vt:variant>
        <vt:i4>31</vt:i4>
      </vt:variant>
    </vt:vector>
  </HeadingPairs>
  <TitlesOfParts>
    <vt:vector size="32" baseType="lpstr">
      <vt:lpstr>Wykusz</vt:lpstr>
      <vt:lpstr>PRAWO PRACY </vt:lpstr>
      <vt:lpstr>Ustanie stosunku pracy </vt:lpstr>
      <vt:lpstr>Ustanie stosunku pracy </vt:lpstr>
      <vt:lpstr>Prezentacja programu PowerPoint</vt:lpstr>
      <vt:lpstr>Ustanie stosunku pracy </vt:lpstr>
      <vt:lpstr>ROZWIĄZANIE UMOWY O PRACĘ ZA POROZUMIENIEM STRON </vt:lpstr>
      <vt:lpstr>ROZWIĄZANIE UMOWY O PRACĘ ZA POROZUMIENIEM STRON </vt:lpstr>
      <vt:lpstr>ROZWIĄZANIE UMOWY O PRACĘ ZA POROZUMIENIEM STRON </vt:lpstr>
      <vt:lpstr>ROZWIĄZANIE UMOWY O PRACĘ ZA POROZUMIENIEM STRON </vt:lpstr>
      <vt:lpstr>ROZWIĄZANIE UMOWY O PRACĘ ZA POROZUMIENIEM STRON </vt:lpstr>
      <vt:lpstr>Wypowiedzenie umowy o pracę </vt:lpstr>
      <vt:lpstr>Wypowiedzenie umowy o pracę </vt:lpstr>
      <vt:lpstr>Wypowiedzenie umowy o pracę </vt:lpstr>
      <vt:lpstr>Wypowiedzenie umowy o pracę </vt:lpstr>
      <vt:lpstr>Wypowiedzenie umowy o pracę </vt:lpstr>
      <vt:lpstr>Wypowiedzenie umowy o pracę </vt:lpstr>
      <vt:lpstr>KONSULTACJA </vt:lpstr>
      <vt:lpstr>Wypowiedzenie umowy o pracę </vt:lpstr>
      <vt:lpstr>Wypowiedzenie umowy o pracę </vt:lpstr>
      <vt:lpstr>Wypowiedzenie umowy o pracę </vt:lpstr>
      <vt:lpstr>Wypowiedzenie umowy o pracę </vt:lpstr>
      <vt:lpstr>Wypowiedzenie umowy o pracę </vt:lpstr>
      <vt:lpstr>Wypowiedzenie umowy o pracę </vt:lpstr>
      <vt:lpstr>Wypowiedzenie umowy o pracę </vt:lpstr>
      <vt:lpstr>Wypowiedzenie umowy o pracę </vt:lpstr>
      <vt:lpstr>Wypowiedzenie umowy o pracę </vt:lpstr>
      <vt:lpstr>WYPOWIEDZENIE W TRAKCIE URLOPU </vt:lpstr>
      <vt:lpstr>WYPOWIEDZENIE W TRAKCIE URLOPU </vt:lpstr>
      <vt:lpstr>WYPOWIEDZENIE W TRAKCIE URLOPU </vt:lpstr>
      <vt:lpstr>Wypowiedzenie umowy o pracę </vt:lpstr>
      <vt:lpstr>Wypowiedzenie umowy o pracę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 PRACY</dc:title>
  <dc:creator>JA</dc:creator>
  <cp:lastModifiedBy>JA</cp:lastModifiedBy>
  <cp:revision>7</cp:revision>
  <dcterms:created xsi:type="dcterms:W3CDTF">2018-03-10T09:33:54Z</dcterms:created>
  <dcterms:modified xsi:type="dcterms:W3CDTF">2018-11-28T17:54:38Z</dcterms:modified>
</cp:coreProperties>
</file>