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0" r:id="rId1"/>
  </p:sldMasterIdLst>
  <p:sldIdLst>
    <p:sldId id="256" r:id="rId2"/>
    <p:sldId id="281" r:id="rId3"/>
    <p:sldId id="280" r:id="rId4"/>
    <p:sldId id="257" r:id="rId5"/>
    <p:sldId id="258" r:id="rId6"/>
    <p:sldId id="261" r:id="rId7"/>
    <p:sldId id="259" r:id="rId8"/>
    <p:sldId id="260" r:id="rId9"/>
    <p:sldId id="262" r:id="rId10"/>
    <p:sldId id="263" r:id="rId11"/>
    <p:sldId id="264" r:id="rId12"/>
    <p:sldId id="265" r:id="rId13"/>
    <p:sldId id="266" r:id="rId14"/>
    <p:sldId id="267" r:id="rId15"/>
    <p:sldId id="268" r:id="rId16"/>
    <p:sldId id="270" r:id="rId17"/>
    <p:sldId id="269" r:id="rId18"/>
    <p:sldId id="271" r:id="rId19"/>
    <p:sldId id="272" r:id="rId20"/>
    <p:sldId id="273" r:id="rId21"/>
    <p:sldId id="274" r:id="rId22"/>
    <p:sldId id="275" r:id="rId23"/>
    <p:sldId id="276" r:id="rId24"/>
    <p:sldId id="277"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D18E4-B189-4227-A7E8-3A95B1C32D35}"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pl-PL"/>
        </a:p>
      </dgm:t>
    </dgm:pt>
    <dgm:pt modelId="{0F1606C7-8B0E-4A28-BA87-CCBE4676BEF4}">
      <dgm:prSet phldrT="[Tekst]"/>
      <dgm:spPr/>
      <dgm:t>
        <a:bodyPr/>
        <a:lstStyle/>
        <a:p>
          <a:r>
            <a:rPr lang="pl-PL" dirty="0" smtClean="0"/>
            <a:t>powszechny</a:t>
          </a:r>
          <a:endParaRPr lang="pl-PL" dirty="0"/>
        </a:p>
      </dgm:t>
    </dgm:pt>
    <dgm:pt modelId="{9D72BB44-9E55-40D1-B003-156B201A907D}" type="parTrans" cxnId="{F7DD93DE-D9F2-4C30-BBC3-7FF235990FA5}">
      <dgm:prSet/>
      <dgm:spPr/>
      <dgm:t>
        <a:bodyPr/>
        <a:lstStyle/>
        <a:p>
          <a:endParaRPr lang="pl-PL"/>
        </a:p>
      </dgm:t>
    </dgm:pt>
    <dgm:pt modelId="{C078A06E-C5C1-4B2A-B91F-4A87B00F91E7}" type="sibTrans" cxnId="{F7DD93DE-D9F2-4C30-BBC3-7FF235990FA5}">
      <dgm:prSet/>
      <dgm:spPr/>
      <dgm:t>
        <a:bodyPr/>
        <a:lstStyle/>
        <a:p>
          <a:endParaRPr lang="pl-PL"/>
        </a:p>
      </dgm:t>
    </dgm:pt>
    <dgm:pt modelId="{9B1D59EE-2F65-4535-A534-742C9462B40C}">
      <dgm:prSet phldrT="[Tekst]"/>
      <dgm:spPr/>
      <dgm:t>
        <a:bodyPr/>
        <a:lstStyle/>
        <a:p>
          <a:r>
            <a:rPr lang="pl-PL" dirty="0" smtClean="0"/>
            <a:t>bezpośredni</a:t>
          </a:r>
          <a:endParaRPr lang="pl-PL" dirty="0"/>
        </a:p>
      </dgm:t>
    </dgm:pt>
    <dgm:pt modelId="{493EF2E2-0DC1-42B9-A228-E2E15D6C46A1}" type="parTrans" cxnId="{C26255EA-DDF9-4BAB-9CC0-045230CF4A04}">
      <dgm:prSet/>
      <dgm:spPr/>
      <dgm:t>
        <a:bodyPr/>
        <a:lstStyle/>
        <a:p>
          <a:endParaRPr lang="pl-PL"/>
        </a:p>
      </dgm:t>
    </dgm:pt>
    <dgm:pt modelId="{0DCCDC21-0446-4454-BAC5-D2A6C766250A}" type="sibTrans" cxnId="{C26255EA-DDF9-4BAB-9CC0-045230CF4A04}">
      <dgm:prSet/>
      <dgm:spPr/>
      <dgm:t>
        <a:bodyPr/>
        <a:lstStyle/>
        <a:p>
          <a:endParaRPr lang="pl-PL"/>
        </a:p>
      </dgm:t>
    </dgm:pt>
    <dgm:pt modelId="{4370CBD1-AC71-440D-85CE-CBE5CBCF97EC}">
      <dgm:prSet phldrT="[Tekst]"/>
      <dgm:spPr/>
      <dgm:t>
        <a:bodyPr/>
        <a:lstStyle/>
        <a:p>
          <a:r>
            <a:rPr lang="pl-PL" dirty="0" smtClean="0"/>
            <a:t>pobierany od nieprofesjonalnego obrotu</a:t>
          </a:r>
          <a:endParaRPr lang="pl-PL" dirty="0"/>
        </a:p>
      </dgm:t>
    </dgm:pt>
    <dgm:pt modelId="{5BB1A09D-0A47-4BAB-91B7-E59269817351}" type="parTrans" cxnId="{1C017586-DE95-44C0-AF92-C314B2ABBD58}">
      <dgm:prSet/>
      <dgm:spPr/>
      <dgm:t>
        <a:bodyPr/>
        <a:lstStyle/>
        <a:p>
          <a:endParaRPr lang="pl-PL"/>
        </a:p>
      </dgm:t>
    </dgm:pt>
    <dgm:pt modelId="{8B952190-F079-4C1C-8D58-870ED01E81CD}" type="sibTrans" cxnId="{1C017586-DE95-44C0-AF92-C314B2ABBD58}">
      <dgm:prSet/>
      <dgm:spPr/>
      <dgm:t>
        <a:bodyPr/>
        <a:lstStyle/>
        <a:p>
          <a:endParaRPr lang="pl-PL"/>
        </a:p>
      </dgm:t>
    </dgm:pt>
    <dgm:pt modelId="{A50796D0-C569-4E87-B70A-0D0729842B5B}">
      <dgm:prSet phldrT="[Tekst]"/>
      <dgm:spPr/>
      <dgm:t>
        <a:bodyPr/>
        <a:lstStyle/>
        <a:p>
          <a:r>
            <a:rPr lang="pl-PL" dirty="0" smtClean="0"/>
            <a:t>kapitałowy</a:t>
          </a:r>
          <a:endParaRPr lang="pl-PL" dirty="0"/>
        </a:p>
      </dgm:t>
    </dgm:pt>
    <dgm:pt modelId="{3D169F85-C62A-4F53-9714-1DAC1DB44595}" type="parTrans" cxnId="{38A8EA1B-96AF-4E2B-9DA2-01197C02F160}">
      <dgm:prSet/>
      <dgm:spPr/>
      <dgm:t>
        <a:bodyPr/>
        <a:lstStyle/>
        <a:p>
          <a:endParaRPr lang="pl-PL"/>
        </a:p>
      </dgm:t>
    </dgm:pt>
    <dgm:pt modelId="{E5A5C72E-69D2-42FA-AA04-76550528AC4A}" type="sibTrans" cxnId="{38A8EA1B-96AF-4E2B-9DA2-01197C02F160}">
      <dgm:prSet/>
      <dgm:spPr/>
      <dgm:t>
        <a:bodyPr/>
        <a:lstStyle/>
        <a:p>
          <a:endParaRPr lang="pl-PL"/>
        </a:p>
      </dgm:t>
    </dgm:pt>
    <dgm:pt modelId="{679AAC28-CA87-47D3-99BF-25A7E7805AB9}">
      <dgm:prSet phldrT="[Tekst]"/>
      <dgm:spPr/>
      <dgm:t>
        <a:bodyPr/>
        <a:lstStyle/>
        <a:p>
          <a:r>
            <a:rPr lang="pl-PL" dirty="0" err="1" smtClean="0"/>
            <a:t>nieprzerzucalny</a:t>
          </a:r>
          <a:endParaRPr lang="pl-PL" dirty="0"/>
        </a:p>
      </dgm:t>
    </dgm:pt>
    <dgm:pt modelId="{DFE0ED58-CA4C-4F28-86E8-85B77D26196F}" type="parTrans" cxnId="{AB7BAB78-7BD6-4E68-8B97-C6F33190143F}">
      <dgm:prSet/>
      <dgm:spPr/>
      <dgm:t>
        <a:bodyPr/>
        <a:lstStyle/>
        <a:p>
          <a:endParaRPr lang="pl-PL"/>
        </a:p>
      </dgm:t>
    </dgm:pt>
    <dgm:pt modelId="{626C00C7-C645-4730-AD1C-50822C5B688B}" type="sibTrans" cxnId="{AB7BAB78-7BD6-4E68-8B97-C6F33190143F}">
      <dgm:prSet/>
      <dgm:spPr/>
      <dgm:t>
        <a:bodyPr/>
        <a:lstStyle/>
        <a:p>
          <a:endParaRPr lang="pl-PL"/>
        </a:p>
      </dgm:t>
    </dgm:pt>
    <dgm:pt modelId="{080CE72C-59B0-4202-BC74-5D95B50337CC}" type="pres">
      <dgm:prSet presAssocID="{325D18E4-B189-4227-A7E8-3A95B1C32D35}" presName="cycle" presStyleCnt="0">
        <dgm:presLayoutVars>
          <dgm:dir/>
          <dgm:resizeHandles val="exact"/>
        </dgm:presLayoutVars>
      </dgm:prSet>
      <dgm:spPr/>
      <dgm:t>
        <a:bodyPr/>
        <a:lstStyle/>
        <a:p>
          <a:endParaRPr lang="pl-PL"/>
        </a:p>
      </dgm:t>
    </dgm:pt>
    <dgm:pt modelId="{66CED07F-744A-4748-85B8-4330BB7B8774}" type="pres">
      <dgm:prSet presAssocID="{0F1606C7-8B0E-4A28-BA87-CCBE4676BEF4}" presName="node" presStyleLbl="node1" presStyleIdx="0" presStyleCnt="5">
        <dgm:presLayoutVars>
          <dgm:bulletEnabled val="1"/>
        </dgm:presLayoutVars>
      </dgm:prSet>
      <dgm:spPr/>
      <dgm:t>
        <a:bodyPr/>
        <a:lstStyle/>
        <a:p>
          <a:endParaRPr lang="pl-PL"/>
        </a:p>
      </dgm:t>
    </dgm:pt>
    <dgm:pt modelId="{71206081-860F-4C71-A152-FBE90AE24381}" type="pres">
      <dgm:prSet presAssocID="{0F1606C7-8B0E-4A28-BA87-CCBE4676BEF4}" presName="spNode" presStyleCnt="0"/>
      <dgm:spPr/>
    </dgm:pt>
    <dgm:pt modelId="{99E08C33-D7B9-4FA9-BDD4-A72C4F51BE9E}" type="pres">
      <dgm:prSet presAssocID="{C078A06E-C5C1-4B2A-B91F-4A87B00F91E7}" presName="sibTrans" presStyleLbl="sibTrans1D1" presStyleIdx="0" presStyleCnt="5"/>
      <dgm:spPr/>
      <dgm:t>
        <a:bodyPr/>
        <a:lstStyle/>
        <a:p>
          <a:endParaRPr lang="pl-PL"/>
        </a:p>
      </dgm:t>
    </dgm:pt>
    <dgm:pt modelId="{F3433B11-E02F-4697-B930-B536ABD654CC}" type="pres">
      <dgm:prSet presAssocID="{9B1D59EE-2F65-4535-A534-742C9462B40C}" presName="node" presStyleLbl="node1" presStyleIdx="1" presStyleCnt="5">
        <dgm:presLayoutVars>
          <dgm:bulletEnabled val="1"/>
        </dgm:presLayoutVars>
      </dgm:prSet>
      <dgm:spPr/>
      <dgm:t>
        <a:bodyPr/>
        <a:lstStyle/>
        <a:p>
          <a:endParaRPr lang="pl-PL"/>
        </a:p>
      </dgm:t>
    </dgm:pt>
    <dgm:pt modelId="{ED762715-0007-4A56-BA12-60519806CC32}" type="pres">
      <dgm:prSet presAssocID="{9B1D59EE-2F65-4535-A534-742C9462B40C}" presName="spNode" presStyleCnt="0"/>
      <dgm:spPr/>
    </dgm:pt>
    <dgm:pt modelId="{78735B54-D223-4C7F-A0B5-D5B3926C4F0F}" type="pres">
      <dgm:prSet presAssocID="{0DCCDC21-0446-4454-BAC5-D2A6C766250A}" presName="sibTrans" presStyleLbl="sibTrans1D1" presStyleIdx="1" presStyleCnt="5"/>
      <dgm:spPr/>
      <dgm:t>
        <a:bodyPr/>
        <a:lstStyle/>
        <a:p>
          <a:endParaRPr lang="pl-PL"/>
        </a:p>
      </dgm:t>
    </dgm:pt>
    <dgm:pt modelId="{2FA2948A-7FE2-4FDA-9398-C7EC11BEAD92}" type="pres">
      <dgm:prSet presAssocID="{4370CBD1-AC71-440D-85CE-CBE5CBCF97EC}" presName="node" presStyleLbl="node1" presStyleIdx="2" presStyleCnt="5">
        <dgm:presLayoutVars>
          <dgm:bulletEnabled val="1"/>
        </dgm:presLayoutVars>
      </dgm:prSet>
      <dgm:spPr/>
      <dgm:t>
        <a:bodyPr/>
        <a:lstStyle/>
        <a:p>
          <a:endParaRPr lang="pl-PL"/>
        </a:p>
      </dgm:t>
    </dgm:pt>
    <dgm:pt modelId="{D2EFC559-E35C-4F52-B393-B9EF157E6025}" type="pres">
      <dgm:prSet presAssocID="{4370CBD1-AC71-440D-85CE-CBE5CBCF97EC}" presName="spNode" presStyleCnt="0"/>
      <dgm:spPr/>
    </dgm:pt>
    <dgm:pt modelId="{0C2C892E-5150-4EC5-A00D-485C73824EF9}" type="pres">
      <dgm:prSet presAssocID="{8B952190-F079-4C1C-8D58-870ED01E81CD}" presName="sibTrans" presStyleLbl="sibTrans1D1" presStyleIdx="2" presStyleCnt="5"/>
      <dgm:spPr/>
      <dgm:t>
        <a:bodyPr/>
        <a:lstStyle/>
        <a:p>
          <a:endParaRPr lang="pl-PL"/>
        </a:p>
      </dgm:t>
    </dgm:pt>
    <dgm:pt modelId="{F14686BA-407E-4C5E-B69B-C0F07FE9B95F}" type="pres">
      <dgm:prSet presAssocID="{A50796D0-C569-4E87-B70A-0D0729842B5B}" presName="node" presStyleLbl="node1" presStyleIdx="3" presStyleCnt="5">
        <dgm:presLayoutVars>
          <dgm:bulletEnabled val="1"/>
        </dgm:presLayoutVars>
      </dgm:prSet>
      <dgm:spPr/>
      <dgm:t>
        <a:bodyPr/>
        <a:lstStyle/>
        <a:p>
          <a:endParaRPr lang="pl-PL"/>
        </a:p>
      </dgm:t>
    </dgm:pt>
    <dgm:pt modelId="{FC777388-6772-48E0-93C0-B2B2038F60CA}" type="pres">
      <dgm:prSet presAssocID="{A50796D0-C569-4E87-B70A-0D0729842B5B}" presName="spNode" presStyleCnt="0"/>
      <dgm:spPr/>
    </dgm:pt>
    <dgm:pt modelId="{0D47B7D1-6917-418D-ADA9-402F211D2548}" type="pres">
      <dgm:prSet presAssocID="{E5A5C72E-69D2-42FA-AA04-76550528AC4A}" presName="sibTrans" presStyleLbl="sibTrans1D1" presStyleIdx="3" presStyleCnt="5"/>
      <dgm:spPr/>
      <dgm:t>
        <a:bodyPr/>
        <a:lstStyle/>
        <a:p>
          <a:endParaRPr lang="pl-PL"/>
        </a:p>
      </dgm:t>
    </dgm:pt>
    <dgm:pt modelId="{246100D6-8E37-4614-BDBE-B9917EF2A395}" type="pres">
      <dgm:prSet presAssocID="{679AAC28-CA87-47D3-99BF-25A7E7805AB9}" presName="node" presStyleLbl="node1" presStyleIdx="4" presStyleCnt="5">
        <dgm:presLayoutVars>
          <dgm:bulletEnabled val="1"/>
        </dgm:presLayoutVars>
      </dgm:prSet>
      <dgm:spPr/>
      <dgm:t>
        <a:bodyPr/>
        <a:lstStyle/>
        <a:p>
          <a:endParaRPr lang="pl-PL"/>
        </a:p>
      </dgm:t>
    </dgm:pt>
    <dgm:pt modelId="{9CAA254D-D370-4178-8091-325C1BBCC6F7}" type="pres">
      <dgm:prSet presAssocID="{679AAC28-CA87-47D3-99BF-25A7E7805AB9}" presName="spNode" presStyleCnt="0"/>
      <dgm:spPr/>
    </dgm:pt>
    <dgm:pt modelId="{3259CBE4-FDBF-427B-8FAA-F541DBC89AFD}" type="pres">
      <dgm:prSet presAssocID="{626C00C7-C645-4730-AD1C-50822C5B688B}" presName="sibTrans" presStyleLbl="sibTrans1D1" presStyleIdx="4" presStyleCnt="5"/>
      <dgm:spPr/>
      <dgm:t>
        <a:bodyPr/>
        <a:lstStyle/>
        <a:p>
          <a:endParaRPr lang="pl-PL"/>
        </a:p>
      </dgm:t>
    </dgm:pt>
  </dgm:ptLst>
  <dgm:cxnLst>
    <dgm:cxn modelId="{A40FF7C6-F154-4FE9-A224-F0C58159A2C0}" type="presOf" srcId="{E5A5C72E-69D2-42FA-AA04-76550528AC4A}" destId="{0D47B7D1-6917-418D-ADA9-402F211D2548}" srcOrd="0" destOrd="0" presId="urn:microsoft.com/office/officeart/2005/8/layout/cycle6"/>
    <dgm:cxn modelId="{FB4306F7-37AC-409B-870F-99E61A9B5066}" type="presOf" srcId="{9B1D59EE-2F65-4535-A534-742C9462B40C}" destId="{F3433B11-E02F-4697-B930-B536ABD654CC}" srcOrd="0" destOrd="0" presId="urn:microsoft.com/office/officeart/2005/8/layout/cycle6"/>
    <dgm:cxn modelId="{7D68B363-8A91-4FC2-8C00-FBC859CC5BDC}" type="presOf" srcId="{4370CBD1-AC71-440D-85CE-CBE5CBCF97EC}" destId="{2FA2948A-7FE2-4FDA-9398-C7EC11BEAD92}" srcOrd="0" destOrd="0" presId="urn:microsoft.com/office/officeart/2005/8/layout/cycle6"/>
    <dgm:cxn modelId="{AB7BAB78-7BD6-4E68-8B97-C6F33190143F}" srcId="{325D18E4-B189-4227-A7E8-3A95B1C32D35}" destId="{679AAC28-CA87-47D3-99BF-25A7E7805AB9}" srcOrd="4" destOrd="0" parTransId="{DFE0ED58-CA4C-4F28-86E8-85B77D26196F}" sibTransId="{626C00C7-C645-4730-AD1C-50822C5B688B}"/>
    <dgm:cxn modelId="{C26255EA-DDF9-4BAB-9CC0-045230CF4A04}" srcId="{325D18E4-B189-4227-A7E8-3A95B1C32D35}" destId="{9B1D59EE-2F65-4535-A534-742C9462B40C}" srcOrd="1" destOrd="0" parTransId="{493EF2E2-0DC1-42B9-A228-E2E15D6C46A1}" sibTransId="{0DCCDC21-0446-4454-BAC5-D2A6C766250A}"/>
    <dgm:cxn modelId="{1C017586-DE95-44C0-AF92-C314B2ABBD58}" srcId="{325D18E4-B189-4227-A7E8-3A95B1C32D35}" destId="{4370CBD1-AC71-440D-85CE-CBE5CBCF97EC}" srcOrd="2" destOrd="0" parTransId="{5BB1A09D-0A47-4BAB-91B7-E59269817351}" sibTransId="{8B952190-F079-4C1C-8D58-870ED01E81CD}"/>
    <dgm:cxn modelId="{6124D1AB-366D-460D-BC91-773AED87612D}" type="presOf" srcId="{8B952190-F079-4C1C-8D58-870ED01E81CD}" destId="{0C2C892E-5150-4EC5-A00D-485C73824EF9}" srcOrd="0" destOrd="0" presId="urn:microsoft.com/office/officeart/2005/8/layout/cycle6"/>
    <dgm:cxn modelId="{9B8A0274-6233-4CC0-B65F-C5B3CC4B8CEB}" type="presOf" srcId="{626C00C7-C645-4730-AD1C-50822C5B688B}" destId="{3259CBE4-FDBF-427B-8FAA-F541DBC89AFD}" srcOrd="0" destOrd="0" presId="urn:microsoft.com/office/officeart/2005/8/layout/cycle6"/>
    <dgm:cxn modelId="{9AD5D7C4-A72E-4DD6-8AF0-91338CB0DA18}" type="presOf" srcId="{0DCCDC21-0446-4454-BAC5-D2A6C766250A}" destId="{78735B54-D223-4C7F-A0B5-D5B3926C4F0F}" srcOrd="0" destOrd="0" presId="urn:microsoft.com/office/officeart/2005/8/layout/cycle6"/>
    <dgm:cxn modelId="{9D5B0524-BE99-4D84-A210-F8B1C79E5BCF}" type="presOf" srcId="{325D18E4-B189-4227-A7E8-3A95B1C32D35}" destId="{080CE72C-59B0-4202-BC74-5D95B50337CC}" srcOrd="0" destOrd="0" presId="urn:microsoft.com/office/officeart/2005/8/layout/cycle6"/>
    <dgm:cxn modelId="{7350C932-090B-4CE3-9355-98D77E271DA3}" type="presOf" srcId="{A50796D0-C569-4E87-B70A-0D0729842B5B}" destId="{F14686BA-407E-4C5E-B69B-C0F07FE9B95F}" srcOrd="0" destOrd="0" presId="urn:microsoft.com/office/officeart/2005/8/layout/cycle6"/>
    <dgm:cxn modelId="{5874245D-747C-4649-A774-51542421B09E}" type="presOf" srcId="{C078A06E-C5C1-4B2A-B91F-4A87B00F91E7}" destId="{99E08C33-D7B9-4FA9-BDD4-A72C4F51BE9E}" srcOrd="0" destOrd="0" presId="urn:microsoft.com/office/officeart/2005/8/layout/cycle6"/>
    <dgm:cxn modelId="{378B84E6-65BA-43BF-A05F-FEE1055873E2}" type="presOf" srcId="{0F1606C7-8B0E-4A28-BA87-CCBE4676BEF4}" destId="{66CED07F-744A-4748-85B8-4330BB7B8774}" srcOrd="0" destOrd="0" presId="urn:microsoft.com/office/officeart/2005/8/layout/cycle6"/>
    <dgm:cxn modelId="{F7DD93DE-D9F2-4C30-BBC3-7FF235990FA5}" srcId="{325D18E4-B189-4227-A7E8-3A95B1C32D35}" destId="{0F1606C7-8B0E-4A28-BA87-CCBE4676BEF4}" srcOrd="0" destOrd="0" parTransId="{9D72BB44-9E55-40D1-B003-156B201A907D}" sibTransId="{C078A06E-C5C1-4B2A-B91F-4A87B00F91E7}"/>
    <dgm:cxn modelId="{CD6E3B6F-7896-4F4E-9E6D-679284E0403D}" type="presOf" srcId="{679AAC28-CA87-47D3-99BF-25A7E7805AB9}" destId="{246100D6-8E37-4614-BDBE-B9917EF2A395}" srcOrd="0" destOrd="0" presId="urn:microsoft.com/office/officeart/2005/8/layout/cycle6"/>
    <dgm:cxn modelId="{38A8EA1B-96AF-4E2B-9DA2-01197C02F160}" srcId="{325D18E4-B189-4227-A7E8-3A95B1C32D35}" destId="{A50796D0-C569-4E87-B70A-0D0729842B5B}" srcOrd="3" destOrd="0" parTransId="{3D169F85-C62A-4F53-9714-1DAC1DB44595}" sibTransId="{E5A5C72E-69D2-42FA-AA04-76550528AC4A}"/>
    <dgm:cxn modelId="{8912DBEF-501F-4439-8FF6-8AF0A754BCCF}" type="presParOf" srcId="{080CE72C-59B0-4202-BC74-5D95B50337CC}" destId="{66CED07F-744A-4748-85B8-4330BB7B8774}" srcOrd="0" destOrd="0" presId="urn:microsoft.com/office/officeart/2005/8/layout/cycle6"/>
    <dgm:cxn modelId="{B44E1343-0CC3-48C9-8AA0-A021F17A6C38}" type="presParOf" srcId="{080CE72C-59B0-4202-BC74-5D95B50337CC}" destId="{71206081-860F-4C71-A152-FBE90AE24381}" srcOrd="1" destOrd="0" presId="urn:microsoft.com/office/officeart/2005/8/layout/cycle6"/>
    <dgm:cxn modelId="{01BA0D64-AC22-46CC-BAFD-66D4BE5514B4}" type="presParOf" srcId="{080CE72C-59B0-4202-BC74-5D95B50337CC}" destId="{99E08C33-D7B9-4FA9-BDD4-A72C4F51BE9E}" srcOrd="2" destOrd="0" presId="urn:microsoft.com/office/officeart/2005/8/layout/cycle6"/>
    <dgm:cxn modelId="{3B538370-006D-427E-A343-BB4307F28A7D}" type="presParOf" srcId="{080CE72C-59B0-4202-BC74-5D95B50337CC}" destId="{F3433B11-E02F-4697-B930-B536ABD654CC}" srcOrd="3" destOrd="0" presId="urn:microsoft.com/office/officeart/2005/8/layout/cycle6"/>
    <dgm:cxn modelId="{17E83216-B2D6-445A-8CA2-97DBADD98E4D}" type="presParOf" srcId="{080CE72C-59B0-4202-BC74-5D95B50337CC}" destId="{ED762715-0007-4A56-BA12-60519806CC32}" srcOrd="4" destOrd="0" presId="urn:microsoft.com/office/officeart/2005/8/layout/cycle6"/>
    <dgm:cxn modelId="{F9A9586F-8895-4B23-9EF5-F3884976AD3A}" type="presParOf" srcId="{080CE72C-59B0-4202-BC74-5D95B50337CC}" destId="{78735B54-D223-4C7F-A0B5-D5B3926C4F0F}" srcOrd="5" destOrd="0" presId="urn:microsoft.com/office/officeart/2005/8/layout/cycle6"/>
    <dgm:cxn modelId="{AFBD871A-D249-4A44-88B8-4CBF479C8FC9}" type="presParOf" srcId="{080CE72C-59B0-4202-BC74-5D95B50337CC}" destId="{2FA2948A-7FE2-4FDA-9398-C7EC11BEAD92}" srcOrd="6" destOrd="0" presId="urn:microsoft.com/office/officeart/2005/8/layout/cycle6"/>
    <dgm:cxn modelId="{07CB1B8A-A974-4801-A56C-CB7F4B31A272}" type="presParOf" srcId="{080CE72C-59B0-4202-BC74-5D95B50337CC}" destId="{D2EFC559-E35C-4F52-B393-B9EF157E6025}" srcOrd="7" destOrd="0" presId="urn:microsoft.com/office/officeart/2005/8/layout/cycle6"/>
    <dgm:cxn modelId="{CA96DA57-0176-4979-A21B-454C74B3A57D}" type="presParOf" srcId="{080CE72C-59B0-4202-BC74-5D95B50337CC}" destId="{0C2C892E-5150-4EC5-A00D-485C73824EF9}" srcOrd="8" destOrd="0" presId="urn:microsoft.com/office/officeart/2005/8/layout/cycle6"/>
    <dgm:cxn modelId="{DFEE9957-DEE5-4D9C-B4FA-A369114685AD}" type="presParOf" srcId="{080CE72C-59B0-4202-BC74-5D95B50337CC}" destId="{F14686BA-407E-4C5E-B69B-C0F07FE9B95F}" srcOrd="9" destOrd="0" presId="urn:microsoft.com/office/officeart/2005/8/layout/cycle6"/>
    <dgm:cxn modelId="{FFBF4037-32D7-478C-885F-3FFFDD470AC4}" type="presParOf" srcId="{080CE72C-59B0-4202-BC74-5D95B50337CC}" destId="{FC777388-6772-48E0-93C0-B2B2038F60CA}" srcOrd="10" destOrd="0" presId="urn:microsoft.com/office/officeart/2005/8/layout/cycle6"/>
    <dgm:cxn modelId="{B0283A98-94B0-49C7-8911-860CC5F897EF}" type="presParOf" srcId="{080CE72C-59B0-4202-BC74-5D95B50337CC}" destId="{0D47B7D1-6917-418D-ADA9-402F211D2548}" srcOrd="11" destOrd="0" presId="urn:microsoft.com/office/officeart/2005/8/layout/cycle6"/>
    <dgm:cxn modelId="{9613E947-B9D9-4267-A89B-840473E23304}" type="presParOf" srcId="{080CE72C-59B0-4202-BC74-5D95B50337CC}" destId="{246100D6-8E37-4614-BDBE-B9917EF2A395}" srcOrd="12" destOrd="0" presId="urn:microsoft.com/office/officeart/2005/8/layout/cycle6"/>
    <dgm:cxn modelId="{BCD63913-1C98-4C3F-B141-4771EE8144ED}" type="presParOf" srcId="{080CE72C-59B0-4202-BC74-5D95B50337CC}" destId="{9CAA254D-D370-4178-8091-325C1BBCC6F7}" srcOrd="13" destOrd="0" presId="urn:microsoft.com/office/officeart/2005/8/layout/cycle6"/>
    <dgm:cxn modelId="{9AFF8F6F-9674-4D40-A514-A3DD6BB263F5}" type="presParOf" srcId="{080CE72C-59B0-4202-BC74-5D95B50337CC}" destId="{3259CBE4-FDBF-427B-8FAA-F541DBC89AFD}"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ED07F-744A-4748-85B8-4330BB7B8774}">
      <dsp:nvSpPr>
        <dsp:cNvPr id="0" name=""/>
        <dsp:cNvSpPr/>
      </dsp:nvSpPr>
      <dsp:spPr>
        <a:xfrm>
          <a:off x="2282278" y="1893"/>
          <a:ext cx="1675905" cy="10893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powszechny</a:t>
          </a:r>
          <a:endParaRPr lang="pl-PL" sz="1400" kern="1200" dirty="0"/>
        </a:p>
      </dsp:txBody>
      <dsp:txXfrm>
        <a:off x="2335455" y="55070"/>
        <a:ext cx="1569551" cy="982984"/>
      </dsp:txXfrm>
    </dsp:sp>
    <dsp:sp modelId="{99E08C33-D7B9-4FA9-BDD4-A72C4F51BE9E}">
      <dsp:nvSpPr>
        <dsp:cNvPr id="0" name=""/>
        <dsp:cNvSpPr/>
      </dsp:nvSpPr>
      <dsp:spPr>
        <a:xfrm>
          <a:off x="942313" y="546562"/>
          <a:ext cx="4355835" cy="4355835"/>
        </a:xfrm>
        <a:custGeom>
          <a:avLst/>
          <a:gdLst/>
          <a:ahLst/>
          <a:cxnLst/>
          <a:rect l="0" t="0" r="0" b="0"/>
          <a:pathLst>
            <a:path>
              <a:moveTo>
                <a:pt x="3027402" y="172499"/>
              </a:moveTo>
              <a:arcTo wR="2177917" hR="2177917" stAng="17577436" swAng="196318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433B11-E02F-4697-B930-B536ABD654CC}">
      <dsp:nvSpPr>
        <dsp:cNvPr id="0" name=""/>
        <dsp:cNvSpPr/>
      </dsp:nvSpPr>
      <dsp:spPr>
        <a:xfrm>
          <a:off x="4353601" y="1506797"/>
          <a:ext cx="1675905" cy="10893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bezpośredni</a:t>
          </a:r>
          <a:endParaRPr lang="pl-PL" sz="1400" kern="1200" dirty="0"/>
        </a:p>
      </dsp:txBody>
      <dsp:txXfrm>
        <a:off x="4406778" y="1559974"/>
        <a:ext cx="1569551" cy="982984"/>
      </dsp:txXfrm>
    </dsp:sp>
    <dsp:sp modelId="{78735B54-D223-4C7F-A0B5-D5B3926C4F0F}">
      <dsp:nvSpPr>
        <dsp:cNvPr id="0" name=""/>
        <dsp:cNvSpPr/>
      </dsp:nvSpPr>
      <dsp:spPr>
        <a:xfrm>
          <a:off x="942313" y="546562"/>
          <a:ext cx="4355835" cy="4355835"/>
        </a:xfrm>
        <a:custGeom>
          <a:avLst/>
          <a:gdLst/>
          <a:ahLst/>
          <a:cxnLst/>
          <a:rect l="0" t="0" r="0" b="0"/>
          <a:pathLst>
            <a:path>
              <a:moveTo>
                <a:pt x="4352827" y="2063502"/>
              </a:moveTo>
              <a:arcTo wR="2177917" hR="2177917" stAng="21419318" swAng="2197570"/>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FA2948A-7FE2-4FDA-9398-C7EC11BEAD92}">
      <dsp:nvSpPr>
        <dsp:cNvPr id="0" name=""/>
        <dsp:cNvSpPr/>
      </dsp:nvSpPr>
      <dsp:spPr>
        <a:xfrm>
          <a:off x="3562426" y="3941783"/>
          <a:ext cx="1675905" cy="10893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pobierany od nieprofesjonalnego obrotu</a:t>
          </a:r>
          <a:endParaRPr lang="pl-PL" sz="1400" kern="1200" dirty="0"/>
        </a:p>
      </dsp:txBody>
      <dsp:txXfrm>
        <a:off x="3615603" y="3994960"/>
        <a:ext cx="1569551" cy="982984"/>
      </dsp:txXfrm>
    </dsp:sp>
    <dsp:sp modelId="{0C2C892E-5150-4EC5-A00D-485C73824EF9}">
      <dsp:nvSpPr>
        <dsp:cNvPr id="0" name=""/>
        <dsp:cNvSpPr/>
      </dsp:nvSpPr>
      <dsp:spPr>
        <a:xfrm>
          <a:off x="942313" y="546562"/>
          <a:ext cx="4355835" cy="4355835"/>
        </a:xfrm>
        <a:custGeom>
          <a:avLst/>
          <a:gdLst/>
          <a:ahLst/>
          <a:cxnLst/>
          <a:rect l="0" t="0" r="0" b="0"/>
          <a:pathLst>
            <a:path>
              <a:moveTo>
                <a:pt x="2611449" y="4312250"/>
              </a:moveTo>
              <a:arcTo wR="2177917" hR="2177917" stAng="4711087" swAng="137782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4686BA-407E-4C5E-B69B-C0F07FE9B95F}">
      <dsp:nvSpPr>
        <dsp:cNvPr id="0" name=""/>
        <dsp:cNvSpPr/>
      </dsp:nvSpPr>
      <dsp:spPr>
        <a:xfrm>
          <a:off x="1002130" y="3941783"/>
          <a:ext cx="1675905" cy="10893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kapitałowy</a:t>
          </a:r>
          <a:endParaRPr lang="pl-PL" sz="1400" kern="1200" dirty="0"/>
        </a:p>
      </dsp:txBody>
      <dsp:txXfrm>
        <a:off x="1055307" y="3994960"/>
        <a:ext cx="1569551" cy="982984"/>
      </dsp:txXfrm>
    </dsp:sp>
    <dsp:sp modelId="{0D47B7D1-6917-418D-ADA9-402F211D2548}">
      <dsp:nvSpPr>
        <dsp:cNvPr id="0" name=""/>
        <dsp:cNvSpPr/>
      </dsp:nvSpPr>
      <dsp:spPr>
        <a:xfrm>
          <a:off x="942313" y="546562"/>
          <a:ext cx="4355835" cy="4355835"/>
        </a:xfrm>
        <a:custGeom>
          <a:avLst/>
          <a:gdLst/>
          <a:ahLst/>
          <a:cxnLst/>
          <a:rect l="0" t="0" r="0" b="0"/>
          <a:pathLst>
            <a:path>
              <a:moveTo>
                <a:pt x="364195" y="3383627"/>
              </a:moveTo>
              <a:arcTo wR="2177917" hR="2177917" stAng="8783112" swAng="2197570"/>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6100D6-8E37-4614-BDBE-B9917EF2A395}">
      <dsp:nvSpPr>
        <dsp:cNvPr id="0" name=""/>
        <dsp:cNvSpPr/>
      </dsp:nvSpPr>
      <dsp:spPr>
        <a:xfrm>
          <a:off x="210955" y="1506797"/>
          <a:ext cx="1675905" cy="108933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err="1" smtClean="0"/>
            <a:t>nieprzerzucalny</a:t>
          </a:r>
          <a:endParaRPr lang="pl-PL" sz="1400" kern="1200" dirty="0"/>
        </a:p>
      </dsp:txBody>
      <dsp:txXfrm>
        <a:off x="264132" y="1559974"/>
        <a:ext cx="1569551" cy="982984"/>
      </dsp:txXfrm>
    </dsp:sp>
    <dsp:sp modelId="{3259CBE4-FDBF-427B-8FAA-F541DBC89AFD}">
      <dsp:nvSpPr>
        <dsp:cNvPr id="0" name=""/>
        <dsp:cNvSpPr/>
      </dsp:nvSpPr>
      <dsp:spPr>
        <a:xfrm>
          <a:off x="942313" y="546562"/>
          <a:ext cx="4355835" cy="4355835"/>
        </a:xfrm>
        <a:custGeom>
          <a:avLst/>
          <a:gdLst/>
          <a:ahLst/>
          <a:cxnLst/>
          <a:rect l="0" t="0" r="0" b="0"/>
          <a:pathLst>
            <a:path>
              <a:moveTo>
                <a:pt x="379235" y="949883"/>
              </a:moveTo>
              <a:arcTo wR="2177917" hR="2177917" stAng="12859377" swAng="1963187"/>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9686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486804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137356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229919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72837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785870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2209717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50948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1968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470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2295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253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1153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676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8762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l-PL" smtClean="0"/>
              <a:t>Kliknij, aby edytować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F6E2C9B-5FA2-460D-9BE7-B0812FC2A6FF}" type="datetimeFigureOut">
              <a:rPr lang="en-US" smtClean="0"/>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0543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l-PL" smtClean="0"/>
              <a:t>Kliknij, aby edytować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586B75A-687E-405C-8A0B-8D00578BA2C3}" type="datetimeFigureOut">
              <a:rPr lang="en-US" smtClean="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486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86B75A-687E-405C-8A0B-8D00578BA2C3}" type="datetimeFigureOut">
              <a:rPr lang="en-US" smtClean="0"/>
              <a:pPr/>
              <a:t>11/3/2014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5777938"/>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 id="2147483887"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sap.sejm.gov.pl/DetailsServlet?id=WDU2000086095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effectLst>
                  <a:outerShdw blurRad="38100" dist="38100" dir="2700000" algn="tl">
                    <a:srgbClr val="000000">
                      <a:alpha val="43137"/>
                    </a:srgbClr>
                  </a:outerShdw>
                </a:effectLst>
              </a:rPr>
              <a:t>Podatek od czynności cywilnoprawnych</a:t>
            </a:r>
            <a:endParaRPr lang="pl-PL" dirty="0">
              <a:effectLst>
                <a:outerShdw blurRad="38100" dist="38100" dir="2700000" algn="tl">
                  <a:srgbClr val="000000">
                    <a:alpha val="43137"/>
                  </a:srgbClr>
                </a:outerShdw>
              </a:effectLst>
            </a:endParaRPr>
          </a:p>
        </p:txBody>
      </p:sp>
      <p:sp>
        <p:nvSpPr>
          <p:cNvPr id="3" name="Podtytuł 2"/>
          <p:cNvSpPr>
            <a:spLocks noGrp="1"/>
          </p:cNvSpPr>
          <p:nvPr>
            <p:ph type="subTitle" idx="1"/>
          </p:nvPr>
        </p:nvSpPr>
        <p:spPr>
          <a:xfrm>
            <a:off x="3922948" y="4292481"/>
            <a:ext cx="6987645" cy="1388534"/>
          </a:xfrm>
        </p:spPr>
        <p:txBody>
          <a:bodyPr>
            <a:normAutofit fontScale="77500" lnSpcReduction="20000"/>
          </a:bodyPr>
          <a:lstStyle/>
          <a:p>
            <a:pPr algn="ctr"/>
            <a:r>
              <a:rPr lang="pl-PL" dirty="0" smtClean="0"/>
              <a:t>Ustawa z </a:t>
            </a:r>
            <a:r>
              <a:rPr lang="pl-PL" dirty="0"/>
              <a:t>dnia 9 września 2000 r</a:t>
            </a:r>
            <a:r>
              <a:rPr lang="pl-PL" dirty="0" smtClean="0"/>
              <a:t>. </a:t>
            </a:r>
          </a:p>
          <a:p>
            <a:pPr algn="ctr"/>
            <a:r>
              <a:rPr lang="pl-PL" dirty="0" smtClean="0"/>
              <a:t>o </a:t>
            </a:r>
            <a:r>
              <a:rPr lang="pl-PL" dirty="0"/>
              <a:t>podatku od czynności </a:t>
            </a:r>
            <a:r>
              <a:rPr lang="pl-PL" dirty="0" smtClean="0"/>
              <a:t>cywilnoprawnych </a:t>
            </a:r>
          </a:p>
          <a:p>
            <a:pPr algn="ctr"/>
            <a:r>
              <a:rPr lang="pl-PL" dirty="0" smtClean="0"/>
              <a:t>(tekst jednolity Dz. U. z 2010 Nr 101, poz. 649 ze zm.)</a:t>
            </a:r>
          </a:p>
          <a:p>
            <a:pPr algn="ctr"/>
            <a:r>
              <a:rPr lang="pl-PL" dirty="0">
                <a:hlinkClick r:id="rId2"/>
              </a:rPr>
              <a:t>http://</a:t>
            </a:r>
            <a:r>
              <a:rPr lang="pl-PL" dirty="0" smtClean="0">
                <a:hlinkClick r:id="rId2"/>
              </a:rPr>
              <a:t>isap.sejm.gov.pl/DetailsServlet?id=WDU20000860959</a:t>
            </a:r>
            <a:endParaRPr lang="pl-PL" dirty="0"/>
          </a:p>
          <a:p>
            <a:pPr algn="ctr"/>
            <a:endParaRPr lang="pl-PL" sz="2300" dirty="0" smtClean="0"/>
          </a:p>
        </p:txBody>
      </p:sp>
      <p:sp>
        <p:nvSpPr>
          <p:cNvPr id="4" name="pole tekstowe 3"/>
          <p:cNvSpPr txBox="1"/>
          <p:nvPr/>
        </p:nvSpPr>
        <p:spPr>
          <a:xfrm>
            <a:off x="8937938" y="270456"/>
            <a:ext cx="3090930" cy="923330"/>
          </a:xfrm>
          <a:prstGeom prst="rect">
            <a:avLst/>
          </a:prstGeom>
          <a:noFill/>
        </p:spPr>
        <p:txBody>
          <a:bodyPr wrap="square" rtlCol="0">
            <a:spAutoFit/>
          </a:bodyPr>
          <a:lstStyle/>
          <a:p>
            <a:r>
              <a:rPr lang="pl-PL" b="1" dirty="0" smtClean="0"/>
              <a:t>Ewelina Skwierczyńska</a:t>
            </a:r>
          </a:p>
          <a:p>
            <a:r>
              <a:rPr lang="pl-PL" dirty="0" smtClean="0"/>
              <a:t>Katedra Prawa Finansowego Uniwersytet Wrocławski</a:t>
            </a:r>
            <a:endParaRPr lang="pl-PL" dirty="0"/>
          </a:p>
        </p:txBody>
      </p:sp>
    </p:spTree>
    <p:extLst>
      <p:ext uri="{BB962C8B-B14F-4D97-AF65-F5344CB8AC3E}">
        <p14:creationId xmlns:p14="http://schemas.microsoft.com/office/powerpoint/2010/main" val="3389511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przedmiotowy opodatkowania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Katalog czynności podlegających opodatkowaniu PCC jest zamknięty, co oznacza, że przedmiotem podatku mogą być wyłącznie czynności wymienione </a:t>
            </a:r>
            <a:r>
              <a:rPr lang="pl-PL" i="1" dirty="0" smtClean="0"/>
              <a:t>expressis verbis </a:t>
            </a:r>
            <a:r>
              <a:rPr lang="pl-PL" dirty="0" smtClean="0"/>
              <a:t>przez ustawodawcę;</a:t>
            </a:r>
          </a:p>
          <a:p>
            <a:r>
              <a:rPr lang="pl-PL" dirty="0" smtClean="0"/>
              <a:t>Zasada terytorialności – przedmiot opodatkowania odnosi się do rzeczy znajdujących się w Polsce oraz praw majątkowych wykonywanych w Polsce lub też jeśli nabywca rzeczy/prawa ma miejsce zamieszkania/siedzibę na terytorium naszego kraju, a czynność cywilnoprawna została dokonana w Polsce</a:t>
            </a:r>
          </a:p>
        </p:txBody>
      </p:sp>
    </p:spTree>
    <p:extLst>
      <p:ext uri="{BB962C8B-B14F-4D97-AF65-F5344CB8AC3E}">
        <p14:creationId xmlns:p14="http://schemas.microsoft.com/office/powerpoint/2010/main" val="3355965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09" y="0"/>
            <a:ext cx="10018713" cy="1356574"/>
          </a:xfrm>
        </p:spPr>
        <p:txBody>
          <a:bodyPr/>
          <a:lstStyle/>
          <a:p>
            <a:r>
              <a:rPr lang="pl-PL" dirty="0" smtClean="0"/>
              <a:t>Zakres przedmiotowy opodatkowania</a:t>
            </a:r>
            <a:endParaRPr lang="pl-PL" dirty="0"/>
          </a:p>
        </p:txBody>
      </p:sp>
      <p:sp>
        <p:nvSpPr>
          <p:cNvPr id="3" name="Symbol zastępczy zawartości 2"/>
          <p:cNvSpPr>
            <a:spLocks noGrp="1"/>
          </p:cNvSpPr>
          <p:nvPr>
            <p:ph idx="1"/>
          </p:nvPr>
        </p:nvSpPr>
        <p:spPr>
          <a:xfrm>
            <a:off x="1484310" y="1674254"/>
            <a:ext cx="10018713" cy="4104068"/>
          </a:xfrm>
        </p:spPr>
        <p:txBody>
          <a:bodyPr>
            <a:normAutofit fontScale="70000" lnSpcReduction="20000"/>
          </a:bodyPr>
          <a:lstStyle/>
          <a:p>
            <a:r>
              <a:rPr lang="pl-PL" dirty="0" smtClean="0"/>
              <a:t>Wyłączenia od podatku obejmują czynności cywilnoprawne m.in. w sprawach alimentacyjnych, opieki, kurateli, ubezpieczenia społecznego; wyboru Prezydenta RP, wyborów parlamentarnych, samorządowych, referendum; przekształcenia spółki kapitałowej  w inną spółkę kapitałową, aport przedsiębiorstwa lub jego zorganizowanej części do spółki kapitałowej w zamian za jej udziały; szerzej o wyłączeniach - patrz: art. 2 ustawy o PCC;</a:t>
            </a:r>
          </a:p>
          <a:p>
            <a:r>
              <a:rPr lang="pl-PL" dirty="0" smtClean="0"/>
              <a:t>Nie podlegają opodatkowaniu PCC czynności cywilnoprawne inne niż umowa spółki i jej zmiany, gdy przynajmniej jedna ze stron jest </a:t>
            </a:r>
            <a:r>
              <a:rPr lang="pl-PL" u="sng" dirty="0" smtClean="0"/>
              <a:t>z tytułu tejże czynności </a:t>
            </a:r>
            <a:r>
              <a:rPr lang="pl-PL" dirty="0" smtClean="0"/>
              <a:t>podatnikiem VAT lub też jest zwolniona </a:t>
            </a:r>
            <a:r>
              <a:rPr lang="pl-PL" dirty="0"/>
              <a:t>z podatku od towarów i usług, z </a:t>
            </a:r>
            <a:r>
              <a:rPr lang="pl-PL" dirty="0" smtClean="0"/>
              <a:t>wyjątkiem</a:t>
            </a:r>
            <a:r>
              <a:rPr lang="pl-PL" dirty="0"/>
              <a:t> </a:t>
            </a:r>
            <a:r>
              <a:rPr lang="pl-PL" dirty="0" smtClean="0"/>
              <a:t>umów </a:t>
            </a:r>
            <a:r>
              <a:rPr lang="pl-PL" dirty="0"/>
              <a:t>sprzedaży i zamiany, których przedmiotem jest nieruchomość lub jej część, albo prawo użytkowania wieczystego, spółdzielcze własnościowe prawo do lokalu, prawo do domu jednorodzinnego w spółdzielni mieszkaniowej lub prawo do miejsca postojowego w garażu wielostanowiskowym lub udział w tych </a:t>
            </a:r>
            <a:r>
              <a:rPr lang="pl-PL" dirty="0" smtClean="0"/>
              <a:t>prawach oraz z wyjątkiem umowy </a:t>
            </a:r>
            <a:r>
              <a:rPr lang="pl-PL" dirty="0"/>
              <a:t>sprzedaży udziałów i akcji w spółkach </a:t>
            </a:r>
            <a:r>
              <a:rPr lang="pl-PL" dirty="0" smtClean="0"/>
              <a:t>handlowych;</a:t>
            </a:r>
          </a:p>
          <a:p>
            <a:r>
              <a:rPr lang="pl-PL" dirty="0" smtClean="0"/>
              <a:t>Zakres przedmiotowy kształtowany jest także przez zwolnienia od podatku</a:t>
            </a:r>
            <a:r>
              <a:rPr lang="pl-PL" dirty="0"/>
              <a:t>; przykładowo: sprzedaż walut </a:t>
            </a:r>
            <a:r>
              <a:rPr lang="pl-PL" dirty="0" smtClean="0"/>
              <a:t>obcych; sprzedaż </a:t>
            </a:r>
            <a:r>
              <a:rPr lang="pl-PL" dirty="0"/>
              <a:t>rzeczy ruchomych, jeżeli podstawa opodatkowania nie przekracza 1.000 </a:t>
            </a:r>
            <a:r>
              <a:rPr lang="pl-PL" dirty="0" smtClean="0"/>
              <a:t>zł; sprzedaż </a:t>
            </a:r>
            <a:r>
              <a:rPr lang="pl-PL" dirty="0"/>
              <a:t>bonów i obligacji skarbowych</a:t>
            </a:r>
            <a:r>
              <a:rPr lang="pl-PL" dirty="0" smtClean="0"/>
              <a:t>; sprzedaż </a:t>
            </a:r>
            <a:r>
              <a:rPr lang="pl-PL" dirty="0"/>
              <a:t>bonów pieniężnych Narodowego Banku </a:t>
            </a:r>
            <a:r>
              <a:rPr lang="pl-PL" dirty="0" smtClean="0"/>
              <a:t>Polskiego – patrz szerzej: art. 9 ustawy o PCC.</a:t>
            </a:r>
            <a:endParaRPr lang="pl-PL" dirty="0"/>
          </a:p>
          <a:p>
            <a:endParaRPr lang="pl-PL" dirty="0" smtClean="0"/>
          </a:p>
          <a:p>
            <a:endParaRPr lang="pl-PL" dirty="0" smtClean="0"/>
          </a:p>
        </p:txBody>
      </p:sp>
    </p:spTree>
    <p:extLst>
      <p:ext uri="{BB962C8B-B14F-4D97-AF65-F5344CB8AC3E}">
        <p14:creationId xmlns:p14="http://schemas.microsoft.com/office/powerpoint/2010/main" val="100876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podmiotowy opodatkowania</a:t>
            </a:r>
            <a:endParaRPr lang="pl-PL" dirty="0"/>
          </a:p>
        </p:txBody>
      </p:sp>
      <p:sp>
        <p:nvSpPr>
          <p:cNvPr id="3" name="Symbol zastępczy zawartości 2"/>
          <p:cNvSpPr>
            <a:spLocks noGrp="1"/>
          </p:cNvSpPr>
          <p:nvPr>
            <p:ph idx="1"/>
          </p:nvPr>
        </p:nvSpPr>
        <p:spPr/>
        <p:txBody>
          <a:bodyPr/>
          <a:lstStyle/>
          <a:p>
            <a:r>
              <a:rPr lang="pl-PL" dirty="0" smtClean="0"/>
              <a:t>Podatnikiem PCC może być każdy podmiot prawa, a więc osoba fizyczna, osoba prawna, jednostka organizacyjna nieposiadająca osobowości prawnej, pod warunkiem, że dokonują czynności cywilnoprawnej, o której mowa w przepisach ustawy o PCC;</a:t>
            </a:r>
          </a:p>
          <a:p>
            <a:r>
              <a:rPr lang="pl-PL" dirty="0" smtClean="0"/>
              <a:t>Zwolnienia podmiotowe przewidziane zostały w art. 8 ustawy o PCC i dotyczą one przykładowo Skarbu Państwa, JST, państw obcych, przedstawicielstw dyplomatycznych i urzędów konsularnych.</a:t>
            </a:r>
            <a:endParaRPr lang="pl-PL" dirty="0"/>
          </a:p>
        </p:txBody>
      </p:sp>
    </p:spTree>
    <p:extLst>
      <p:ext uri="{BB962C8B-B14F-4D97-AF65-F5344CB8AC3E}">
        <p14:creationId xmlns:p14="http://schemas.microsoft.com/office/powerpoint/2010/main" val="170456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588136"/>
            <a:ext cx="10018713" cy="1292179"/>
          </a:xfrm>
        </p:spPr>
        <p:txBody>
          <a:bodyPr/>
          <a:lstStyle/>
          <a:p>
            <a:r>
              <a:rPr lang="pl-PL" dirty="0" smtClean="0"/>
              <a:t>Obowiązek podatkowy</a:t>
            </a:r>
            <a:endParaRPr lang="pl-PL" dirty="0"/>
          </a:p>
        </p:txBody>
      </p:sp>
      <p:sp>
        <p:nvSpPr>
          <p:cNvPr id="3" name="Symbol zastępczy zawartości 2"/>
          <p:cNvSpPr>
            <a:spLocks noGrp="1"/>
          </p:cNvSpPr>
          <p:nvPr>
            <p:ph idx="1"/>
          </p:nvPr>
        </p:nvSpPr>
        <p:spPr>
          <a:xfrm>
            <a:off x="1484310" y="1880315"/>
            <a:ext cx="10018713" cy="3910885"/>
          </a:xfrm>
        </p:spPr>
        <p:txBody>
          <a:bodyPr>
            <a:normAutofit fontScale="70000" lnSpcReduction="20000"/>
          </a:bodyPr>
          <a:lstStyle/>
          <a:p>
            <a:pPr marL="0" indent="0">
              <a:buNone/>
            </a:pPr>
            <a:r>
              <a:rPr lang="pl-PL" dirty="0" smtClean="0"/>
              <a:t>Zgodnie z art. 4 ustawy o PCC obowiązek podatkowy ciąży:</a:t>
            </a:r>
          </a:p>
          <a:p>
            <a:r>
              <a:rPr lang="pl-PL" dirty="0" smtClean="0"/>
              <a:t>przy </a:t>
            </a:r>
            <a:r>
              <a:rPr lang="pl-PL" dirty="0"/>
              <a:t>umowie sprzedaży - na </a:t>
            </a:r>
            <a:r>
              <a:rPr lang="pl-PL" dirty="0" smtClean="0"/>
              <a:t>kupującym;</a:t>
            </a:r>
          </a:p>
          <a:p>
            <a:r>
              <a:rPr lang="pl-PL" dirty="0" smtClean="0"/>
              <a:t>przy </a:t>
            </a:r>
            <a:r>
              <a:rPr lang="pl-PL" dirty="0"/>
              <a:t>umowie zamiany - na stronach czynności;</a:t>
            </a:r>
          </a:p>
          <a:p>
            <a:r>
              <a:rPr lang="pl-PL" dirty="0" smtClean="0"/>
              <a:t>przy </a:t>
            </a:r>
            <a:r>
              <a:rPr lang="pl-PL" dirty="0"/>
              <a:t>umowie darowizny - na obdarowanym;</a:t>
            </a:r>
          </a:p>
          <a:p>
            <a:r>
              <a:rPr lang="pl-PL" dirty="0" smtClean="0"/>
              <a:t>przy </a:t>
            </a:r>
            <a:r>
              <a:rPr lang="pl-PL" dirty="0"/>
              <a:t>umowie dożywocia - na nabywcy własności nieruchomości;</a:t>
            </a:r>
          </a:p>
          <a:p>
            <a:r>
              <a:rPr lang="pl-PL" dirty="0" smtClean="0"/>
              <a:t>przy </a:t>
            </a:r>
            <a:r>
              <a:rPr lang="pl-PL" dirty="0"/>
              <a:t>umowie o dział spadku lub o zniesienie współwłasności - na podmiocie nabywającym rzeczy lub prawa majątkowe ponad udział w spadku lub we współwłasności;</a:t>
            </a:r>
          </a:p>
          <a:p>
            <a:r>
              <a:rPr lang="pl-PL" dirty="0" smtClean="0"/>
              <a:t>przy </a:t>
            </a:r>
            <a:r>
              <a:rPr lang="pl-PL" dirty="0"/>
              <a:t>ustanowieniu odpłatnego użytkowania, w tym również nieprawidłowego oraz odpłatnej służebności - na użytkowniku lub nabywającym prawo służebności;</a:t>
            </a:r>
          </a:p>
          <a:p>
            <a:r>
              <a:rPr lang="pl-PL" dirty="0" smtClean="0"/>
              <a:t>przy </a:t>
            </a:r>
            <a:r>
              <a:rPr lang="pl-PL" dirty="0"/>
              <a:t>umowie pożyczki i umowie depozytu nieprawidłowego - na biorącym pożyczkę lub przechowawcy;</a:t>
            </a:r>
          </a:p>
          <a:p>
            <a:r>
              <a:rPr lang="pl-PL" dirty="0" smtClean="0"/>
              <a:t>przy </a:t>
            </a:r>
            <a:r>
              <a:rPr lang="pl-PL" dirty="0"/>
              <a:t>ustanowieniu hipoteki - na składającym oświadczenia woli o ustanowieniu hipoteki;</a:t>
            </a:r>
          </a:p>
          <a:p>
            <a:r>
              <a:rPr lang="pl-PL" dirty="0" smtClean="0"/>
              <a:t>przy </a:t>
            </a:r>
            <a:r>
              <a:rPr lang="pl-PL" dirty="0"/>
              <a:t>umowie spółki cywilnej - na wspólnikach, a przy pozostałych umowach spółki - na spółce.</a:t>
            </a:r>
          </a:p>
          <a:p>
            <a:endParaRPr lang="pl-PL" dirty="0"/>
          </a:p>
        </p:txBody>
      </p:sp>
    </p:spTree>
    <p:extLst>
      <p:ext uri="{BB962C8B-B14F-4D97-AF65-F5344CB8AC3E}">
        <p14:creationId xmlns:p14="http://schemas.microsoft.com/office/powerpoint/2010/main" val="131465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09" y="65569"/>
            <a:ext cx="10018713" cy="1209440"/>
          </a:xfrm>
        </p:spPr>
        <p:txBody>
          <a:bodyPr/>
          <a:lstStyle/>
          <a:p>
            <a:r>
              <a:rPr lang="pl-PL" dirty="0" smtClean="0"/>
              <a:t>Podstawa opodatkowania</a:t>
            </a:r>
            <a:endParaRPr lang="pl-PL" dirty="0"/>
          </a:p>
        </p:txBody>
      </p:sp>
      <p:sp>
        <p:nvSpPr>
          <p:cNvPr id="3" name="Symbol zastępczy zawartości 2"/>
          <p:cNvSpPr>
            <a:spLocks noGrp="1"/>
          </p:cNvSpPr>
          <p:nvPr>
            <p:ph idx="1"/>
          </p:nvPr>
        </p:nvSpPr>
        <p:spPr>
          <a:xfrm>
            <a:off x="1484310" y="850007"/>
            <a:ext cx="10018713" cy="6007994"/>
          </a:xfrm>
        </p:spPr>
        <p:txBody>
          <a:bodyPr>
            <a:normAutofit fontScale="47500" lnSpcReduction="20000"/>
          </a:bodyPr>
          <a:lstStyle/>
          <a:p>
            <a:pPr marL="0" indent="0">
              <a:buNone/>
            </a:pPr>
            <a:r>
              <a:rPr lang="pl-PL" u="sng" dirty="0" smtClean="0"/>
              <a:t>Zgodnie z art. 6 ust. 1 podstawę </a:t>
            </a:r>
            <a:r>
              <a:rPr lang="pl-PL" u="sng" dirty="0"/>
              <a:t>opodatkowania stanowi:</a:t>
            </a:r>
          </a:p>
          <a:p>
            <a:r>
              <a:rPr lang="pl-PL" dirty="0"/>
              <a:t>  </a:t>
            </a:r>
            <a:r>
              <a:rPr lang="pl-PL" dirty="0" smtClean="0"/>
              <a:t>przy </a:t>
            </a:r>
            <a:r>
              <a:rPr lang="pl-PL" dirty="0"/>
              <a:t>umowie sprzedaży - wartość rynkowa rzeczy lub prawa majątkowego;</a:t>
            </a:r>
          </a:p>
          <a:p>
            <a:r>
              <a:rPr lang="pl-PL" dirty="0"/>
              <a:t>  </a:t>
            </a:r>
            <a:r>
              <a:rPr lang="pl-PL" dirty="0" smtClean="0"/>
              <a:t>przy </a:t>
            </a:r>
            <a:r>
              <a:rPr lang="pl-PL" dirty="0"/>
              <a:t>umowie zamiany:</a:t>
            </a:r>
          </a:p>
          <a:p>
            <a:pPr marL="0" indent="0">
              <a:buNone/>
            </a:pPr>
            <a:r>
              <a:rPr lang="pl-PL" dirty="0"/>
              <a:t>a)  lokalu mieszkalnego stanowiącego odrębną nieruchomość lub własnościowego spółdzielczego prawa do lokalu mieszkalnego na taki lokal lub prawo do lokalu - różnica wartości rynkowych zamienianych lokali lub praw do lokali,</a:t>
            </a:r>
          </a:p>
          <a:p>
            <a:pPr marL="0" indent="0">
              <a:buNone/>
            </a:pPr>
            <a:r>
              <a:rPr lang="pl-PL" dirty="0"/>
              <a:t>b)  w pozostałych przypadkach - wartość rynkowa rzeczy lub prawa majątkowego, od którego przypada wyższy podatek;</a:t>
            </a:r>
          </a:p>
          <a:p>
            <a:r>
              <a:rPr lang="pl-PL" dirty="0" smtClean="0"/>
              <a:t>przy </a:t>
            </a:r>
            <a:r>
              <a:rPr lang="pl-PL" dirty="0"/>
              <a:t>umowie darowizny - wartość długów i ciężarów albo zobowiązań przejętych przez obdarowanego;</a:t>
            </a:r>
          </a:p>
          <a:p>
            <a:r>
              <a:rPr lang="pl-PL" dirty="0" smtClean="0"/>
              <a:t>przy </a:t>
            </a:r>
            <a:r>
              <a:rPr lang="pl-PL" dirty="0"/>
              <a:t>umowie dożywocia - wartość rynkowa nieruchomości lub prawa użytkowania wieczystego;</a:t>
            </a:r>
          </a:p>
          <a:p>
            <a:r>
              <a:rPr lang="pl-PL" dirty="0" smtClean="0"/>
              <a:t>przy </a:t>
            </a:r>
            <a:r>
              <a:rPr lang="pl-PL" dirty="0"/>
              <a:t>umowie o zniesienie współwłasności lub o dział spadku - wartość rynkowa rzeczy lub prawa majątkowego nabytego ponad wartość udziału we współwłasności lub spadku;</a:t>
            </a:r>
          </a:p>
          <a:p>
            <a:r>
              <a:rPr lang="pl-PL" dirty="0" smtClean="0"/>
              <a:t>przy </a:t>
            </a:r>
            <a:r>
              <a:rPr lang="pl-PL" dirty="0"/>
              <a:t>ustanowieniu odpłatnego użytkowania, w tym również nieprawidłowego oraz odpłatnej służebności - wartość świadczeń użytkownika bądź osoby, na rzecz której ustanowiono służebność, za okres, na jaki prawa te zostały ustanowione;</a:t>
            </a:r>
          </a:p>
          <a:p>
            <a:r>
              <a:rPr lang="pl-PL" dirty="0" smtClean="0"/>
              <a:t>przy </a:t>
            </a:r>
            <a:r>
              <a:rPr lang="pl-PL" dirty="0"/>
              <a:t>umowie pożyczki i umowie depozytu nieprawidłowego - kwota lub wartość pożyczki albo depozytu;</a:t>
            </a:r>
          </a:p>
          <a:p>
            <a:r>
              <a:rPr lang="pl-PL" dirty="0" smtClean="0"/>
              <a:t>przy </a:t>
            </a:r>
            <a:r>
              <a:rPr lang="pl-PL" dirty="0"/>
              <a:t>umowie spółki:</a:t>
            </a:r>
          </a:p>
          <a:p>
            <a:pPr marL="0" indent="0">
              <a:buNone/>
            </a:pPr>
            <a:r>
              <a:rPr lang="pl-PL" dirty="0"/>
              <a:t>a)  przy zawarciu umowy - wartość wkładów do spółki osobowej albo wartość kapitału zakładowego,</a:t>
            </a:r>
          </a:p>
          <a:p>
            <a:pPr marL="0" indent="0">
              <a:buNone/>
            </a:pPr>
            <a:r>
              <a:rPr lang="pl-PL" dirty="0"/>
              <a:t>b)  przy wniesieniu lub podwyższeniu wkładów do spółki osobowej albo podwyższeniu kapitału zakładowego - wartość wkładów powiększających majątek spółki osobowej albo wartość, o którą podwyższono kapitał zakładowy,</a:t>
            </a:r>
          </a:p>
          <a:p>
            <a:pPr marL="0" indent="0">
              <a:buNone/>
            </a:pPr>
            <a:r>
              <a:rPr lang="pl-PL" dirty="0"/>
              <a:t>c)  przy dopłatach - kwota dopłat,</a:t>
            </a:r>
          </a:p>
          <a:p>
            <a:pPr marL="0" indent="0">
              <a:buNone/>
            </a:pPr>
            <a:r>
              <a:rPr lang="pl-PL" dirty="0"/>
              <a:t>d)  przy pożyczce udzielonej spółce przez wspólnika - kwota lub wartość pożyczki,</a:t>
            </a:r>
          </a:p>
          <a:p>
            <a:pPr marL="0" indent="0">
              <a:buNone/>
            </a:pPr>
            <a:r>
              <a:rPr lang="pl-PL" dirty="0"/>
              <a:t>e)  przy oddaniu spółce rzeczy lub praw majątkowych do nieodpłatnego używania - roczna wartość nieodpłatnego używania, którą przyjmuje się w wysokości 4 % wartości rynkowej rzeczy lub prawa majątkowego oddanego do nieodpłatnego używania,</a:t>
            </a:r>
          </a:p>
          <a:p>
            <a:pPr marL="0" indent="0">
              <a:buNone/>
            </a:pPr>
            <a:r>
              <a:rPr lang="pl-PL" dirty="0"/>
              <a:t>f)  przy przekształceniu lub łączeniu spółek - wartość wkładów do spółki osobowej powstałej w wyniku przekształcenia albo wartość kapitału zakładowego spółki kapitałowej powstałej w wyniku przekształcenia lub połączenia,</a:t>
            </a:r>
          </a:p>
          <a:p>
            <a:pPr marL="0" indent="0">
              <a:buNone/>
            </a:pPr>
            <a:r>
              <a:rPr lang="pl-PL" dirty="0"/>
              <a:t>g)  przy przeniesieniu na terytorium Rzeczypospolitej Polskiej rzeczywistego ośrodka zarządzania spółki kapitałowej lub jej siedziby - wartość kapitału zakładowego;</a:t>
            </a:r>
          </a:p>
          <a:p>
            <a:r>
              <a:rPr lang="pl-PL" dirty="0" smtClean="0"/>
              <a:t>przy </a:t>
            </a:r>
            <a:r>
              <a:rPr lang="pl-PL" dirty="0"/>
              <a:t>ustanowieniu hipoteki - kwota zabezpieczonej wierzytelności</a:t>
            </a:r>
            <a:r>
              <a:rPr lang="pl-PL" dirty="0" smtClean="0"/>
              <a:t>.</a:t>
            </a:r>
            <a:endParaRPr lang="pl-PL" dirty="0"/>
          </a:p>
        </p:txBody>
      </p:sp>
    </p:spTree>
    <p:extLst>
      <p:ext uri="{BB962C8B-B14F-4D97-AF65-F5344CB8AC3E}">
        <p14:creationId xmlns:p14="http://schemas.microsoft.com/office/powerpoint/2010/main" val="390978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Podstawa opodatkowania</a:t>
            </a:r>
            <a:endParaRPr lang="pl-PL" dirty="0"/>
          </a:p>
        </p:txBody>
      </p:sp>
      <p:sp>
        <p:nvSpPr>
          <p:cNvPr id="3" name="Symbol zastępczy zawartości 2"/>
          <p:cNvSpPr>
            <a:spLocks noGrp="1"/>
          </p:cNvSpPr>
          <p:nvPr>
            <p:ph idx="1"/>
          </p:nvPr>
        </p:nvSpPr>
        <p:spPr/>
        <p:txBody>
          <a:bodyPr>
            <a:normAutofit fontScale="55000" lnSpcReduction="20000"/>
          </a:bodyPr>
          <a:lstStyle/>
          <a:p>
            <a:r>
              <a:rPr lang="pl-PL" b="1" dirty="0" smtClean="0"/>
              <a:t>Wartość </a:t>
            </a:r>
            <a:r>
              <a:rPr lang="pl-PL" b="1" dirty="0"/>
              <a:t>rynkową przedmiotu czynności cywilnoprawnych </a:t>
            </a:r>
            <a:r>
              <a:rPr lang="pl-PL" dirty="0"/>
              <a:t>określa się na podstawie przeciętnych cen stosowanych w obrocie rzeczami tego samego rodzaju i gatunku, z uwzględnieniem ich miejsca położenia, stanu i stopnia zużycia, oraz w obrocie prawami majątkowymi tego samego rodzaju, z dnia dokonania tej czynności, bez odliczania długów i ciężarów.</a:t>
            </a:r>
          </a:p>
          <a:p>
            <a:r>
              <a:rPr lang="pl-PL" smtClean="0"/>
              <a:t>Jeżeli </a:t>
            </a:r>
            <a:r>
              <a:rPr lang="pl-PL" dirty="0"/>
              <a:t>podatnik nie określił wartości przedmiotu czynności cywilnoprawnej lub wartość określona przez niego nie odpowiada, według oceny organu podatkowego, wartości rynkowej, organ ten wezwie podatnika do jej określenia, podwyższenia lub obniżenia, w terminie nie krótszym niż 14 dni od dnia doręczenia wezwania, podając jednocześnie wartość według własnej, wstępnej oceny.</a:t>
            </a:r>
          </a:p>
          <a:p>
            <a:r>
              <a:rPr lang="pl-PL" dirty="0"/>
              <a:t>4. Jeżeli podatnik, pomimo wezwania, o którym mowa w ust. 3, nie określił wartości lub podał wartość nieodpowiadającą wartości rynkowej, organ podatkowy dokona jej określenia z uwzględnieniem opinii biegłego lub przedłożonej przez podatnika wyceny rzeczoznawcy. Jeżeli organ podatkowy powoła biegłego, a wartość określona z uwzględnieniem jego opinii różni się o więcej niż 33 % od wartości podanej przez podatnika, koszty opinii ponosi podatnik.</a:t>
            </a:r>
          </a:p>
          <a:p>
            <a:r>
              <a:rPr lang="pl-PL" dirty="0"/>
              <a:t>5. Jeżeli z treści czynności cywilnoprawnych, wymienionych w ust. 1 pkt 6, wynika prawo żądania świadczeń, które nie mogą być oznaczone pod względem wielkości w chwili zawierania umowy, podstawę opodatkowania ustala się w miarę wykonywania świadczeń. Organ podatkowy może jednak, za zgodą podatnika, przyjąć do podstawy opodatkowania prawdopodobną wartość wszystkich świadczeń za okres trwania czynności.</a:t>
            </a:r>
          </a:p>
          <a:p>
            <a:endParaRPr lang="pl-PL" dirty="0"/>
          </a:p>
        </p:txBody>
      </p:sp>
    </p:spTree>
    <p:extLst>
      <p:ext uri="{BB962C8B-B14F-4D97-AF65-F5344CB8AC3E}">
        <p14:creationId xmlns:p14="http://schemas.microsoft.com/office/powerpoint/2010/main" val="1672812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Stawki podatkowe</a:t>
            </a:r>
            <a:endParaRPr lang="pl-PL" dirty="0"/>
          </a:p>
        </p:txBody>
      </p:sp>
      <p:sp>
        <p:nvSpPr>
          <p:cNvPr id="3" name="Symbol zastępczy zawartości 2"/>
          <p:cNvSpPr>
            <a:spLocks noGrp="1"/>
          </p:cNvSpPr>
          <p:nvPr>
            <p:ph idx="1"/>
          </p:nvPr>
        </p:nvSpPr>
        <p:spPr/>
        <p:txBody>
          <a:bodyPr/>
          <a:lstStyle/>
          <a:p>
            <a:r>
              <a:rPr lang="pl-PL" dirty="0" smtClean="0"/>
              <a:t>Patrz przepis art. 7 ustawy o PCC.</a:t>
            </a:r>
          </a:p>
          <a:p>
            <a:r>
              <a:rPr lang="pl-PL" dirty="0" smtClean="0"/>
              <a:t>Co do zasady stawki podatkowe dla celów podatku od czynności </a:t>
            </a:r>
            <a:r>
              <a:rPr lang="pl-PL" dirty="0" err="1" smtClean="0"/>
              <a:t>cwyilnoprawnych</a:t>
            </a:r>
            <a:r>
              <a:rPr lang="pl-PL" dirty="0" smtClean="0"/>
              <a:t> określone zostały </a:t>
            </a:r>
            <a:r>
              <a:rPr lang="pl-PL" b="1" dirty="0" smtClean="0"/>
              <a:t>procentowo</a:t>
            </a:r>
            <a:r>
              <a:rPr lang="pl-PL" dirty="0" smtClean="0"/>
              <a:t>, niemniej w niektórych przypadkach ustawodawca wprowadził stawkę </a:t>
            </a:r>
            <a:r>
              <a:rPr lang="pl-PL" b="1" dirty="0" smtClean="0"/>
              <a:t>kwotową</a:t>
            </a:r>
            <a:r>
              <a:rPr lang="pl-PL" dirty="0" smtClean="0"/>
              <a:t>.</a:t>
            </a:r>
            <a:endParaRPr lang="pl-PL"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9376" y="1056068"/>
            <a:ext cx="3421525" cy="2530093"/>
          </a:xfrm>
          <a:prstGeom prst="rect">
            <a:avLst/>
          </a:prstGeom>
        </p:spPr>
      </p:pic>
    </p:spTree>
    <p:extLst>
      <p:ext uri="{BB962C8B-B14F-4D97-AF65-F5344CB8AC3E}">
        <p14:creationId xmlns:p14="http://schemas.microsoft.com/office/powerpoint/2010/main" val="2259770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00220" y="0"/>
            <a:ext cx="10018713" cy="1117244"/>
          </a:xfrm>
        </p:spPr>
        <p:txBody>
          <a:bodyPr/>
          <a:lstStyle/>
          <a:p>
            <a:r>
              <a:rPr lang="pl-PL" dirty="0" smtClean="0"/>
              <a:t>Stawki podatkowe</a:t>
            </a:r>
            <a:endParaRPr lang="pl-PL" dirty="0"/>
          </a:p>
        </p:txBody>
      </p:sp>
      <p:sp>
        <p:nvSpPr>
          <p:cNvPr id="3" name="Symbol zastępczy zawartości 2"/>
          <p:cNvSpPr>
            <a:spLocks noGrp="1"/>
          </p:cNvSpPr>
          <p:nvPr>
            <p:ph idx="1"/>
          </p:nvPr>
        </p:nvSpPr>
        <p:spPr>
          <a:xfrm>
            <a:off x="1484311" y="888642"/>
            <a:ext cx="10018713" cy="5675292"/>
          </a:xfrm>
        </p:spPr>
        <p:txBody>
          <a:bodyPr>
            <a:normAutofit lnSpcReduction="10000"/>
          </a:bodyPr>
          <a:lstStyle/>
          <a:p>
            <a:pPr marL="0" indent="0">
              <a:buNone/>
            </a:pPr>
            <a:r>
              <a:rPr lang="pl-PL" dirty="0" smtClean="0"/>
              <a:t>Przykładowo,  od </a:t>
            </a:r>
            <a:r>
              <a:rPr lang="pl-PL" dirty="0"/>
              <a:t>umowy </a:t>
            </a:r>
            <a:r>
              <a:rPr lang="pl-PL" dirty="0" smtClean="0"/>
              <a:t>sprzedaży/zamiany/dożywocia/o dział spadku: nieruchomości</a:t>
            </a:r>
            <a:r>
              <a:rPr lang="pl-PL" dirty="0"/>
              <a:t>, rzeczy ruchomych, prawa użytkowania wieczystego, własnościowego spółdzielczego prawa do lokalu mieszkalnego, spółdzielczego prawa do lokalu użytkowego oraz wynikających z przepisów prawa spółdzielczego: prawa do domu jednorodzinnego oraz prawa do lokalu w małym domu mieszkalnym </a:t>
            </a:r>
            <a:r>
              <a:rPr lang="pl-PL" dirty="0" smtClean="0"/>
              <a:t>– stawka wynosi </a:t>
            </a:r>
            <a:r>
              <a:rPr lang="pl-PL" b="1" dirty="0" smtClean="0"/>
              <a:t>2 %</a:t>
            </a:r>
            <a:r>
              <a:rPr lang="pl-PL" dirty="0" smtClean="0"/>
              <a:t>. </a:t>
            </a:r>
          </a:p>
          <a:p>
            <a:pPr marL="0" indent="0">
              <a:buNone/>
            </a:pPr>
            <a:r>
              <a:rPr lang="pl-PL" dirty="0" smtClean="0"/>
              <a:t>Sprzedaż/przeniesienie własności innych praw </a:t>
            </a:r>
            <a:r>
              <a:rPr lang="pl-PL" dirty="0"/>
              <a:t>majątkowych </a:t>
            </a:r>
            <a:r>
              <a:rPr lang="pl-PL" dirty="0" smtClean="0"/>
              <a:t>opodatkowana jest według stawki </a:t>
            </a:r>
            <a:r>
              <a:rPr lang="pl-PL" b="1" dirty="0" smtClean="0"/>
              <a:t>1 %</a:t>
            </a:r>
            <a:r>
              <a:rPr lang="pl-PL" dirty="0" smtClean="0"/>
              <a:t>. </a:t>
            </a:r>
          </a:p>
          <a:p>
            <a:pPr marL="0" indent="0">
              <a:buNone/>
            </a:pPr>
            <a:r>
              <a:rPr lang="pl-PL" dirty="0" smtClean="0"/>
              <a:t>Od czynności ustanowienia hipoteki na </a:t>
            </a:r>
            <a:r>
              <a:rPr lang="pl-PL" dirty="0"/>
              <a:t>zabezpieczenie wierzytelności istniejących – </a:t>
            </a:r>
            <a:r>
              <a:rPr lang="pl-PL" dirty="0" smtClean="0"/>
              <a:t>podatek pobiera się od </a:t>
            </a:r>
            <a:r>
              <a:rPr lang="pl-PL" dirty="0"/>
              <a:t>kwoty zabezpieczonej wierzytelności </a:t>
            </a:r>
            <a:r>
              <a:rPr lang="pl-PL" dirty="0" smtClean="0"/>
              <a:t>według stawki </a:t>
            </a:r>
            <a:r>
              <a:rPr lang="pl-PL" b="1" dirty="0" smtClean="0"/>
              <a:t>0,1</a:t>
            </a:r>
            <a:r>
              <a:rPr lang="pl-PL" b="1" dirty="0"/>
              <a:t> </a:t>
            </a:r>
            <a:r>
              <a:rPr lang="pl-PL" b="1" dirty="0" smtClean="0"/>
              <a:t>%</a:t>
            </a:r>
            <a:r>
              <a:rPr lang="pl-PL" dirty="0" smtClean="0"/>
              <a:t>. </a:t>
            </a:r>
          </a:p>
          <a:p>
            <a:pPr marL="0" indent="0">
              <a:buNone/>
            </a:pPr>
            <a:r>
              <a:rPr lang="pl-PL" dirty="0" smtClean="0"/>
              <a:t>Wyjątkiem od procentowych stawek w PCC jest stawka właściwa dla ustanowienia hipoteki na </a:t>
            </a:r>
            <a:r>
              <a:rPr lang="pl-PL" dirty="0"/>
              <a:t>zabezpieczenie wierzytelności o wysokości </a:t>
            </a:r>
            <a:r>
              <a:rPr lang="pl-PL" dirty="0" smtClean="0"/>
              <a:t>nieustalonej, która wynosi </a:t>
            </a:r>
            <a:r>
              <a:rPr lang="pl-PL" b="1" dirty="0"/>
              <a:t>19 </a:t>
            </a:r>
            <a:r>
              <a:rPr lang="pl-PL" b="1" dirty="0" smtClean="0"/>
              <a:t>zł</a:t>
            </a:r>
            <a:r>
              <a:rPr lang="pl-PL" b="1" dirty="0"/>
              <a:t>.</a:t>
            </a:r>
          </a:p>
          <a:p>
            <a:pPr marL="0" indent="0">
              <a:buNone/>
            </a:pPr>
            <a:r>
              <a:rPr lang="pl-PL" dirty="0" smtClean="0"/>
              <a:t>Od </a:t>
            </a:r>
            <a:r>
              <a:rPr lang="pl-PL" dirty="0"/>
              <a:t>umowy spółki </a:t>
            </a:r>
            <a:r>
              <a:rPr lang="pl-PL" dirty="0" smtClean="0"/>
              <a:t>pobiera się podatek według stawki </a:t>
            </a:r>
            <a:r>
              <a:rPr lang="pl-PL" b="1" dirty="0" smtClean="0"/>
              <a:t>0,5 %.</a:t>
            </a:r>
            <a:endParaRPr lang="pl-PL" b="1" dirty="0"/>
          </a:p>
        </p:txBody>
      </p:sp>
    </p:spTree>
    <p:extLst>
      <p:ext uri="{BB962C8B-B14F-4D97-AF65-F5344CB8AC3E}">
        <p14:creationId xmlns:p14="http://schemas.microsoft.com/office/powerpoint/2010/main" val="3230566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7725" y="3248482"/>
            <a:ext cx="5414275" cy="3609518"/>
          </a:xfrm>
          <a:prstGeom prst="rect">
            <a:avLst/>
          </a:prstGeom>
        </p:spPr>
      </p:pic>
      <p:sp>
        <p:nvSpPr>
          <p:cNvPr id="2" name="Tytuł 1"/>
          <p:cNvSpPr>
            <a:spLocks noGrp="1"/>
          </p:cNvSpPr>
          <p:nvPr>
            <p:ph type="title"/>
          </p:nvPr>
        </p:nvSpPr>
        <p:spPr>
          <a:xfrm>
            <a:off x="1484310" y="-228600"/>
            <a:ext cx="10018713" cy="1752599"/>
          </a:xfrm>
        </p:spPr>
        <p:txBody>
          <a:bodyPr/>
          <a:lstStyle/>
          <a:p>
            <a:r>
              <a:rPr lang="pl-PL" dirty="0" smtClean="0"/>
              <a:t>Stawka sankcyjna</a:t>
            </a:r>
            <a:endParaRPr lang="pl-PL" dirty="0"/>
          </a:p>
        </p:txBody>
      </p:sp>
      <p:sp>
        <p:nvSpPr>
          <p:cNvPr id="3" name="Symbol zastępczy zawartości 2"/>
          <p:cNvSpPr>
            <a:spLocks noGrp="1"/>
          </p:cNvSpPr>
          <p:nvPr>
            <p:ph idx="1"/>
          </p:nvPr>
        </p:nvSpPr>
        <p:spPr>
          <a:xfrm>
            <a:off x="1484310" y="1094705"/>
            <a:ext cx="10018713" cy="4696496"/>
          </a:xfrm>
        </p:spPr>
        <p:txBody>
          <a:bodyPr>
            <a:normAutofit lnSpcReduction="10000"/>
          </a:bodyPr>
          <a:lstStyle/>
          <a:p>
            <a:r>
              <a:rPr lang="pl-PL" dirty="0"/>
              <a:t>Stawka podatku wynosi </a:t>
            </a:r>
            <a:r>
              <a:rPr lang="pl-PL" b="1" dirty="0"/>
              <a:t>20 %</a:t>
            </a:r>
            <a:r>
              <a:rPr lang="pl-PL" dirty="0"/>
              <a:t>, jeżeli przed organem podatkowym lub organem kontroli skarbowej w toku czynności sprawdzających, postępowania podatkowego, kontroli podatkowej lub postępowania kontrolnego:</a:t>
            </a:r>
          </a:p>
          <a:p>
            <a:pPr marL="0" indent="0">
              <a:buNone/>
            </a:pPr>
            <a:r>
              <a:rPr lang="pl-PL" dirty="0"/>
              <a:t>1) podatnik powołuje się na fakt zawarcia umowy pożyczki, depozytu nieprawidłowego lub ustanowienia użytkowania nieprawidłowego albo ich zmiany, a należny podatek od tych czynności nie został zapłacony;</a:t>
            </a:r>
          </a:p>
          <a:p>
            <a:pPr marL="0" indent="0">
              <a:buNone/>
            </a:pPr>
            <a:r>
              <a:rPr lang="pl-PL" dirty="0" smtClean="0"/>
              <a:t>2</a:t>
            </a:r>
            <a:r>
              <a:rPr lang="pl-PL" dirty="0"/>
              <a:t>) biorący pożyczkę, o którym mowa w art. 9 pkt 10 lit. </a:t>
            </a:r>
            <a:r>
              <a:rPr lang="pl-PL" dirty="0" smtClean="0"/>
              <a:t>b ustawy o PCC, </a:t>
            </a:r>
            <a:r>
              <a:rPr lang="pl-PL" dirty="0"/>
              <a:t>powołuje się na fakt zawarcia umowy pożyczki, a nie spełnił warunku udokumentowania otrzymania pieniędzy na rachunek bankowy, albo jego rachunek prowadzony przez spółdzielczą kasę oszczędnościowo-kredytową lub przekazem pocztowym.</a:t>
            </a:r>
          </a:p>
          <a:p>
            <a:endParaRPr lang="pl-PL" dirty="0"/>
          </a:p>
        </p:txBody>
      </p:sp>
    </p:spTree>
    <p:extLst>
      <p:ext uri="{BB962C8B-B14F-4D97-AF65-F5344CB8AC3E}">
        <p14:creationId xmlns:p14="http://schemas.microsoft.com/office/powerpoint/2010/main" val="288566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Obowiązek i zobowiązanie podatkowe</a:t>
            </a:r>
            <a:endParaRPr lang="pl-PL" dirty="0"/>
          </a:p>
        </p:txBody>
      </p:sp>
      <p:pic>
        <p:nvPicPr>
          <p:cNvPr id="4" name="Symbol zastępczy zawartości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204881" y="2601242"/>
            <a:ext cx="3272822" cy="2455862"/>
          </a:xfrm>
        </p:spPr>
      </p:pic>
      <p:sp>
        <p:nvSpPr>
          <p:cNvPr id="7" name="Symbol zastępczy zawartości 6"/>
          <p:cNvSpPr>
            <a:spLocks noGrp="1"/>
          </p:cNvSpPr>
          <p:nvPr>
            <p:ph sz="quarter" idx="4"/>
          </p:nvPr>
        </p:nvSpPr>
        <p:spPr>
          <a:xfrm>
            <a:off x="6607968" y="2601242"/>
            <a:ext cx="4895056" cy="4005620"/>
          </a:xfrm>
        </p:spPr>
        <p:txBody>
          <a:bodyPr>
            <a:normAutofit fontScale="92500" lnSpcReduction="10000"/>
          </a:bodyPr>
          <a:lstStyle/>
          <a:p>
            <a:r>
              <a:rPr lang="pl-PL" sz="2800" dirty="0" smtClean="0"/>
              <a:t>Podatek od czynności cywilnoprawnych należy do kategorii podatków o zamkniętym stanie faktycznym.</a:t>
            </a:r>
          </a:p>
          <a:p>
            <a:r>
              <a:rPr lang="pl-PL" sz="2800" dirty="0" smtClean="0"/>
              <a:t>Oznacza to, że obowiązek i zobowiązanie podatkowe powstają równocześnie, tj. każdy akt obrotu rodzi zarówno obowiązek jak i zobowiązanie podatkowe</a:t>
            </a:r>
            <a:r>
              <a:rPr lang="pl-PL" sz="2000" dirty="0" smtClean="0"/>
              <a:t>.</a:t>
            </a:r>
            <a:endParaRPr lang="pl-PL" sz="2000" dirty="0"/>
          </a:p>
        </p:txBody>
      </p:sp>
    </p:spTree>
    <p:extLst>
      <p:ext uri="{BB962C8B-B14F-4D97-AF65-F5344CB8AC3E}">
        <p14:creationId xmlns:p14="http://schemas.microsoft.com/office/powerpoint/2010/main" val="1261981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 kursu</a:t>
            </a:r>
            <a:endParaRPr lang="pl-PL" dirty="0"/>
          </a:p>
        </p:txBody>
      </p:sp>
      <p:sp>
        <p:nvSpPr>
          <p:cNvPr id="3" name="Symbol zastępczy zawartości 2"/>
          <p:cNvSpPr>
            <a:spLocks noGrp="1"/>
          </p:cNvSpPr>
          <p:nvPr>
            <p:ph idx="1"/>
          </p:nvPr>
        </p:nvSpPr>
        <p:spPr/>
        <p:txBody>
          <a:bodyPr/>
          <a:lstStyle/>
          <a:p>
            <a:pPr algn="just"/>
            <a:r>
              <a:rPr lang="pl-PL" dirty="0"/>
              <a:t>Celem niniejszego kursu jest przybliżenie zagadnienia prawnopodatkowego jakim jest opodatkowanie podatkiem od </a:t>
            </a:r>
            <a:r>
              <a:rPr lang="pl-PL" dirty="0" smtClean="0"/>
              <a:t>czynności </a:t>
            </a:r>
            <a:r>
              <a:rPr lang="pl-PL" dirty="0" err="1" smtClean="0"/>
              <a:t>cywilnopranych</a:t>
            </a:r>
            <a:r>
              <a:rPr lang="pl-PL" dirty="0" smtClean="0"/>
              <a:t> </a:t>
            </a:r>
            <a:r>
              <a:rPr lang="pl-PL" dirty="0"/>
              <a:t>określonych zdarzeń prawnych. </a:t>
            </a:r>
          </a:p>
          <a:p>
            <a:pPr algn="just"/>
            <a:r>
              <a:rPr lang="pl-PL" dirty="0"/>
              <a:t>Kurs obejmuje najważniejsze kwestie przedmiotowego zagadnienia stanowiąc bazę wiedzy dla studenta realizującego przedmiot Prawo finansowe i Prawo finansów publicznych.</a:t>
            </a:r>
          </a:p>
          <a:p>
            <a:endParaRPr lang="pl-PL" dirty="0"/>
          </a:p>
        </p:txBody>
      </p:sp>
    </p:spTree>
    <p:extLst>
      <p:ext uri="{BB962C8B-B14F-4D97-AF65-F5344CB8AC3E}">
        <p14:creationId xmlns:p14="http://schemas.microsoft.com/office/powerpoint/2010/main" val="3495029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Ustalenie i pobór  podatku</a:t>
            </a:r>
            <a:endParaRPr lang="pl-PL" dirty="0"/>
          </a:p>
        </p:txBody>
      </p:sp>
      <p:sp>
        <p:nvSpPr>
          <p:cNvPr id="3" name="Symbol zastępczy tekstu 2"/>
          <p:cNvSpPr>
            <a:spLocks noGrp="1"/>
          </p:cNvSpPr>
          <p:nvPr>
            <p:ph type="body" idx="1"/>
          </p:nvPr>
        </p:nvSpPr>
        <p:spPr/>
        <p:txBody>
          <a:bodyPr/>
          <a:lstStyle/>
          <a:p>
            <a:pPr algn="ctr"/>
            <a:r>
              <a:rPr lang="pl-PL" dirty="0" err="1" smtClean="0"/>
              <a:t>Samoobliczenie</a:t>
            </a:r>
            <a:endParaRPr lang="pl-PL" dirty="0"/>
          </a:p>
        </p:txBody>
      </p:sp>
      <p:pic>
        <p:nvPicPr>
          <p:cNvPr id="7" name="Symbol zastępczy zawartości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92252" y="3335338"/>
            <a:ext cx="3678383" cy="2455862"/>
          </a:xfrm>
        </p:spPr>
      </p:pic>
      <p:sp>
        <p:nvSpPr>
          <p:cNvPr id="5" name="Symbol zastępczy tekstu 4"/>
          <p:cNvSpPr>
            <a:spLocks noGrp="1"/>
          </p:cNvSpPr>
          <p:nvPr>
            <p:ph type="body" sz="quarter" idx="3"/>
          </p:nvPr>
        </p:nvSpPr>
        <p:spPr/>
        <p:txBody>
          <a:bodyPr/>
          <a:lstStyle/>
          <a:p>
            <a:pPr algn="ctr"/>
            <a:r>
              <a:rPr lang="pl-PL" dirty="0" smtClean="0"/>
              <a:t>Poprzez płatnika</a:t>
            </a:r>
            <a:endParaRPr lang="pl-PL" dirty="0"/>
          </a:p>
        </p:txBody>
      </p:sp>
      <p:pic>
        <p:nvPicPr>
          <p:cNvPr id="8" name="Symbol zastępczy zawartości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417859" y="3335338"/>
            <a:ext cx="3274482" cy="2455862"/>
          </a:xfrm>
        </p:spPr>
      </p:pic>
    </p:spTree>
    <p:extLst>
      <p:ext uri="{BB962C8B-B14F-4D97-AF65-F5344CB8AC3E}">
        <p14:creationId xmlns:p14="http://schemas.microsoft.com/office/powerpoint/2010/main" val="2494007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354013"/>
            <a:ext cx="10018713" cy="1752599"/>
          </a:xfrm>
        </p:spPr>
        <p:txBody>
          <a:bodyPr/>
          <a:lstStyle/>
          <a:p>
            <a:r>
              <a:rPr lang="pl-PL" dirty="0" smtClean="0"/>
              <a:t>Ustalenie i pobór podatku</a:t>
            </a:r>
            <a:endParaRPr lang="pl-PL" dirty="0"/>
          </a:p>
        </p:txBody>
      </p:sp>
      <p:sp>
        <p:nvSpPr>
          <p:cNvPr id="3" name="Symbol zastępczy tekstu 2"/>
          <p:cNvSpPr>
            <a:spLocks noGrp="1"/>
          </p:cNvSpPr>
          <p:nvPr>
            <p:ph type="body" idx="1"/>
          </p:nvPr>
        </p:nvSpPr>
        <p:spPr>
          <a:xfrm>
            <a:off x="1628245" y="2076904"/>
            <a:ext cx="4607188" cy="576262"/>
          </a:xfrm>
        </p:spPr>
        <p:txBody>
          <a:bodyPr/>
          <a:lstStyle/>
          <a:p>
            <a:pPr algn="ctr"/>
            <a:r>
              <a:rPr lang="pl-PL" dirty="0" smtClean="0"/>
              <a:t>Metoda </a:t>
            </a:r>
            <a:r>
              <a:rPr lang="pl-PL" dirty="0" err="1" smtClean="0"/>
              <a:t>samoobliczenia</a:t>
            </a:r>
            <a:endParaRPr lang="pl-PL" dirty="0"/>
          </a:p>
        </p:txBody>
      </p:sp>
      <p:sp>
        <p:nvSpPr>
          <p:cNvPr id="4" name="Symbol zastępczy zawartości 3"/>
          <p:cNvSpPr>
            <a:spLocks noGrp="1"/>
          </p:cNvSpPr>
          <p:nvPr>
            <p:ph sz="half" idx="2"/>
          </p:nvPr>
        </p:nvSpPr>
        <p:spPr/>
        <p:txBody>
          <a:bodyPr/>
          <a:lstStyle/>
          <a:p>
            <a:r>
              <a:rPr lang="pl-PL" dirty="0" smtClean="0"/>
              <a:t>Jest to dominująca zasada prawa podatkowego, także dla celów poboru PCC.</a:t>
            </a:r>
          </a:p>
          <a:p>
            <a:r>
              <a:rPr lang="pl-PL" dirty="0" smtClean="0"/>
              <a:t>Zgodnie z ustawą podatnik sam zobowiązany jest złożyć – bez wezwania organu podatkowego – deklarację w sprawie PCC według ustalonego wzoru oraz </a:t>
            </a:r>
            <a:r>
              <a:rPr lang="pl-PL" b="1" dirty="0" smtClean="0"/>
              <a:t>obliczyć i wpłacić </a:t>
            </a:r>
            <a:r>
              <a:rPr lang="pl-PL" dirty="0" smtClean="0"/>
              <a:t>podatek w terminie 14 dni od dnia powstania obowiązku podatkowego</a:t>
            </a:r>
            <a:r>
              <a:rPr lang="pl-PL" dirty="0"/>
              <a:t>.</a:t>
            </a:r>
          </a:p>
        </p:txBody>
      </p:sp>
      <p:sp>
        <p:nvSpPr>
          <p:cNvPr id="5" name="Symbol zastępczy tekstu 4"/>
          <p:cNvSpPr>
            <a:spLocks noGrp="1"/>
          </p:cNvSpPr>
          <p:nvPr>
            <p:ph type="body" sz="quarter" idx="3"/>
          </p:nvPr>
        </p:nvSpPr>
        <p:spPr>
          <a:xfrm>
            <a:off x="6880486" y="2144712"/>
            <a:ext cx="4622537" cy="576262"/>
          </a:xfrm>
        </p:spPr>
        <p:txBody>
          <a:bodyPr/>
          <a:lstStyle/>
          <a:p>
            <a:pPr algn="ctr"/>
            <a:r>
              <a:rPr lang="pl-PL" dirty="0" smtClean="0"/>
              <a:t>Pośrednictwo płatnika</a:t>
            </a:r>
            <a:endParaRPr lang="pl-PL" dirty="0"/>
          </a:p>
        </p:txBody>
      </p:sp>
      <p:sp>
        <p:nvSpPr>
          <p:cNvPr id="6" name="Symbol zastępczy zawartości 5"/>
          <p:cNvSpPr>
            <a:spLocks noGrp="1"/>
          </p:cNvSpPr>
          <p:nvPr>
            <p:ph sz="quarter" idx="4"/>
          </p:nvPr>
        </p:nvSpPr>
        <p:spPr>
          <a:xfrm>
            <a:off x="6607967" y="3335336"/>
            <a:ext cx="4895056" cy="3522663"/>
          </a:xfrm>
        </p:spPr>
        <p:txBody>
          <a:bodyPr>
            <a:normAutofit fontScale="85000" lnSpcReduction="20000"/>
          </a:bodyPr>
          <a:lstStyle/>
          <a:p>
            <a:r>
              <a:rPr lang="pl-PL" dirty="0" smtClean="0"/>
              <a:t>Do obliczania, poboru oraz wpłacania PCC zobowiązani są także płatnicy.</a:t>
            </a:r>
          </a:p>
          <a:p>
            <a:r>
              <a:rPr lang="pl-PL" dirty="0" smtClean="0"/>
              <a:t>Rolę płatnika dla celów PCC pełni notariusz – od czynności cywilnoprawnych zawartych w formie aktu notarialnego.</a:t>
            </a:r>
          </a:p>
          <a:p>
            <a:r>
              <a:rPr lang="pl-PL" dirty="0" smtClean="0"/>
              <a:t>Płatnicy zobowiązani są prowadzić prawem przewidziany rejestr podatku.</a:t>
            </a:r>
          </a:p>
          <a:p>
            <a:r>
              <a:rPr lang="pl-PL" dirty="0" smtClean="0"/>
              <a:t>Do każdego 7. dnia miesiąca następującego po miesiącu, w którym pobrano podatek, notariusze zobowiązani są do przekazania niezbędnych deklaracji (zastępując podatnika) wraz z informacją o kwocie podatku należnego poszczególnym gminom. </a:t>
            </a:r>
          </a:p>
          <a:p>
            <a:r>
              <a:rPr lang="pl-PL" dirty="0" smtClean="0"/>
              <a:t>Notariusze przekazują także odpisy aktów notarialnych.</a:t>
            </a:r>
          </a:p>
          <a:p>
            <a:r>
              <a:rPr lang="pl-PL" dirty="0" smtClean="0"/>
              <a:t>Obowiązki notariuszy zostały uregulowane w art. 10 ust. 3a ustawy o PCC.</a:t>
            </a:r>
          </a:p>
        </p:txBody>
      </p:sp>
    </p:spTree>
    <p:extLst>
      <p:ext uri="{BB962C8B-B14F-4D97-AF65-F5344CB8AC3E}">
        <p14:creationId xmlns:p14="http://schemas.microsoft.com/office/powerpoint/2010/main" val="618536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484311" y="-13951"/>
            <a:ext cx="10018713" cy="1752599"/>
          </a:xfrm>
        </p:spPr>
        <p:txBody>
          <a:bodyPr/>
          <a:lstStyle/>
          <a:p>
            <a:r>
              <a:rPr lang="pl-PL" dirty="0" smtClean="0"/>
              <a:t>Zwrot podatku</a:t>
            </a:r>
            <a:endParaRPr lang="pl-PL" dirty="0"/>
          </a:p>
        </p:txBody>
      </p:sp>
      <p:sp>
        <p:nvSpPr>
          <p:cNvPr id="8" name="Symbol zastępczy zawartości 7"/>
          <p:cNvSpPr>
            <a:spLocks noGrp="1"/>
          </p:cNvSpPr>
          <p:nvPr>
            <p:ph sz="half" idx="1"/>
          </p:nvPr>
        </p:nvSpPr>
        <p:spPr>
          <a:xfrm>
            <a:off x="6607969" y="1506829"/>
            <a:ext cx="4895055" cy="5351172"/>
          </a:xfrm>
        </p:spPr>
        <p:txBody>
          <a:bodyPr>
            <a:normAutofit lnSpcReduction="10000"/>
          </a:bodyPr>
          <a:lstStyle/>
          <a:p>
            <a:pPr marL="0" indent="0">
              <a:buNone/>
            </a:pPr>
            <a:r>
              <a:rPr lang="pl-PL" dirty="0" smtClean="0"/>
              <a:t>Podatek od czynności cywilnoprawnych </a:t>
            </a:r>
            <a:r>
              <a:rPr lang="pl-PL" dirty="0"/>
              <a:t>podlega zwrotowi, jeżeli:</a:t>
            </a:r>
          </a:p>
          <a:p>
            <a:r>
              <a:rPr lang="pl-PL" dirty="0" smtClean="0"/>
              <a:t>uchylone </a:t>
            </a:r>
            <a:r>
              <a:rPr lang="pl-PL" dirty="0"/>
              <a:t>zostały skutki prawne oświadczenia woli (nieważność względna);</a:t>
            </a:r>
          </a:p>
          <a:p>
            <a:r>
              <a:rPr lang="pl-PL" dirty="0" smtClean="0"/>
              <a:t>nie </a:t>
            </a:r>
            <a:r>
              <a:rPr lang="pl-PL" dirty="0"/>
              <a:t>spełnił się warunek zawieszający, od którego uzależniono wykonanie czynności cywilnoprawnej;</a:t>
            </a:r>
          </a:p>
          <a:p>
            <a:r>
              <a:rPr lang="pl-PL" dirty="0" smtClean="0"/>
              <a:t>podwyższenie </a:t>
            </a:r>
            <a:r>
              <a:rPr lang="pl-PL" dirty="0"/>
              <a:t>kapitału spółki nie zostanie zarejestrowane lub zostanie zarejestrowane w wysokości niższej niż określona w uchwale – w części stanowiącej różnicę między podatkiem zapłaconym i podatkiem należnym od podwyższenia kapitału ujawnionego w rejestrze przedsiębiorców;</a:t>
            </a:r>
          </a:p>
          <a:p>
            <a:r>
              <a:rPr lang="pl-PL" dirty="0" smtClean="0"/>
              <a:t>nie </a:t>
            </a:r>
            <a:r>
              <a:rPr lang="pl-PL" dirty="0"/>
              <a:t>dokonano wpisu hipoteki do księgi wieczystej</a:t>
            </a:r>
            <a:r>
              <a:rPr lang="pl-PL" dirty="0" smtClean="0"/>
              <a:t>.</a:t>
            </a:r>
          </a:p>
          <a:p>
            <a:pPr marL="0" indent="0">
              <a:buNone/>
            </a:pPr>
            <a:r>
              <a:rPr lang="pl-PL" dirty="0" smtClean="0"/>
              <a:t>Podatek </a:t>
            </a:r>
            <a:r>
              <a:rPr lang="pl-PL" dirty="0"/>
              <a:t>nie podlega zwrotowi po upływie 5 lat od końca roku, w którym został zapłacony.</a:t>
            </a:r>
          </a:p>
          <a:p>
            <a:endParaRPr lang="pl-PL" dirty="0"/>
          </a:p>
        </p:txBody>
      </p:sp>
      <p:pic>
        <p:nvPicPr>
          <p:cNvPr id="2" name="Symbol zastępczy zawartości 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626874" y="2378297"/>
            <a:ext cx="4300460" cy="3221194"/>
          </a:xfrm>
        </p:spPr>
      </p:pic>
    </p:spTree>
    <p:extLst>
      <p:ext uri="{BB962C8B-B14F-4D97-AF65-F5344CB8AC3E}">
        <p14:creationId xmlns:p14="http://schemas.microsoft.com/office/powerpoint/2010/main" val="3559059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ctrTitle"/>
          </p:nvPr>
        </p:nvSpPr>
        <p:spPr/>
        <p:txBody>
          <a:bodyPr/>
          <a:lstStyle/>
          <a:p>
            <a:r>
              <a:rPr lang="pl-PL" dirty="0" smtClean="0"/>
              <a:t>Post-test</a:t>
            </a:r>
            <a:endParaRPr lang="pl-PL" dirty="0"/>
          </a:p>
        </p:txBody>
      </p:sp>
      <p:sp>
        <p:nvSpPr>
          <p:cNvPr id="6" name="Podtytuł 5"/>
          <p:cNvSpPr>
            <a:spLocks noGrp="1"/>
          </p:cNvSpPr>
          <p:nvPr>
            <p:ph type="subTitle" idx="1"/>
          </p:nvPr>
        </p:nvSpPr>
        <p:spPr/>
        <p:txBody>
          <a:bodyPr/>
          <a:lstStyle/>
          <a:p>
            <a:r>
              <a:rPr lang="pl-PL" dirty="0" smtClean="0"/>
              <a:t>Podatek od czynności cywilnoprawnych</a:t>
            </a:r>
            <a:endParaRPr lang="pl-PL" dirty="0"/>
          </a:p>
        </p:txBody>
      </p:sp>
    </p:spTree>
    <p:extLst>
      <p:ext uri="{BB962C8B-B14F-4D97-AF65-F5344CB8AC3E}">
        <p14:creationId xmlns:p14="http://schemas.microsoft.com/office/powerpoint/2010/main" val="2817896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zawartości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667740" y="90365"/>
            <a:ext cx="2524260" cy="20194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ytuł 3"/>
          <p:cNvSpPr>
            <a:spLocks noGrp="1"/>
          </p:cNvSpPr>
          <p:nvPr>
            <p:ph type="title"/>
          </p:nvPr>
        </p:nvSpPr>
        <p:spPr>
          <a:xfrm>
            <a:off x="1484312" y="0"/>
            <a:ext cx="10018713" cy="1752599"/>
          </a:xfrm>
        </p:spPr>
        <p:txBody>
          <a:bodyPr/>
          <a:lstStyle/>
          <a:p>
            <a:r>
              <a:rPr lang="pl-PL" dirty="0" smtClean="0"/>
              <a:t>Pytania kontrolne i kazusy</a:t>
            </a:r>
            <a:endParaRPr lang="pl-PL" dirty="0"/>
          </a:p>
        </p:txBody>
      </p:sp>
      <p:sp>
        <p:nvSpPr>
          <p:cNvPr id="5" name="Symbol zastępczy zawartości 4"/>
          <p:cNvSpPr>
            <a:spLocks noGrp="1"/>
          </p:cNvSpPr>
          <p:nvPr>
            <p:ph sz="half" idx="1"/>
          </p:nvPr>
        </p:nvSpPr>
        <p:spPr>
          <a:xfrm>
            <a:off x="1484312" y="2109773"/>
            <a:ext cx="9514246" cy="4394058"/>
          </a:xfrm>
        </p:spPr>
        <p:txBody>
          <a:bodyPr>
            <a:normAutofit fontScale="77500" lnSpcReduction="20000"/>
          </a:bodyPr>
          <a:lstStyle/>
          <a:p>
            <a:pPr marL="342900" indent="-342900">
              <a:buFont typeface="+mj-lt"/>
              <a:buAutoNum type="arabicPeriod"/>
            </a:pPr>
            <a:r>
              <a:rPr lang="pl-PL" dirty="0" smtClean="0"/>
              <a:t>Jakiego rodzaju podatkiem jest podatek od czynności cywilnoprawnych? Określ charakter prawny tej daniny.</a:t>
            </a:r>
          </a:p>
          <a:p>
            <a:pPr marL="342900" indent="-342900">
              <a:buFont typeface="+mj-lt"/>
              <a:buAutoNum type="arabicPeriod"/>
            </a:pPr>
            <a:r>
              <a:rPr lang="pl-PL" dirty="0" smtClean="0"/>
              <a:t>Kto ustala i w jaki sposób następuje pobór podatku od czynności cywilnoprawnych?</a:t>
            </a:r>
          </a:p>
          <a:p>
            <a:pPr marL="342900" indent="-342900" algn="just">
              <a:buFont typeface="+mj-lt"/>
              <a:buAutoNum type="arabicPeriod"/>
            </a:pPr>
            <a:r>
              <a:rPr lang="pl-PL" dirty="0" smtClean="0"/>
              <a:t>Podstawową </a:t>
            </a:r>
            <a:r>
              <a:rPr lang="pl-PL" dirty="0"/>
              <a:t>zasadą prawa prywatnego jest tzw. autonomia woli stron, która w praktyce oznacza, że o ile prawo nie stanowi inaczej, strony czynności cywilnoprawnych mogą swobodnie kształtować treść umów między sobą. Czy ustawodawca podatkowy nakłada obowiązek podatkowy w podatku od czynności cywilnoprawnych na wszystkie tak zawarte umowy?</a:t>
            </a:r>
          </a:p>
          <a:p>
            <a:pPr marL="342900" indent="-342900" algn="just">
              <a:buAutoNum type="arabicPeriod"/>
            </a:pPr>
            <a:r>
              <a:rPr lang="pl-PL" dirty="0" smtClean="0"/>
              <a:t>Przedmiotem </a:t>
            </a:r>
            <a:r>
              <a:rPr lang="pl-PL" dirty="0"/>
              <a:t>opodatkowania podatkiem od towarów i usług jest m.in. transakcja sprzedaży. Ustawodawca wskazał, że opodatkowaniu podatkiem od czynności cywilnoprawnych podlega sprzedaż. Kiedy zatem obrót polegający na przeniesieniu prawa do rozporządzenia towarem jak właściciel podlega opodatkowaniu podatkiem od towarów i usług, a kiedy podatkiem od czynności cywilnoprawnych? </a:t>
            </a:r>
            <a:endParaRPr lang="pl-PL" dirty="0" smtClean="0"/>
          </a:p>
          <a:p>
            <a:pPr marL="342900" indent="-342900" algn="just">
              <a:buFont typeface="+mj-lt"/>
              <a:buAutoNum type="arabicPeriod"/>
            </a:pPr>
            <a:r>
              <a:rPr lang="pl-PL" dirty="0"/>
              <a:t>Dnia 14 września 2013 r. Pan Piotr nabył za kwotę 26.000 zł używany pojazd samochodowy od spółki prawa handlowego, która w zakresie działalności gospodarczej trudni się sprzedażą pojazdów, w tym także używanych i z tego tytułu płaci podatek VAT. Nie sporządzono pisemnej umowy sprzedaży. Na potwierdzenie transakcji Pan Piotr otrzymał od Spółki fakturę VAT opiewającą na kwotę 26.000 </a:t>
            </a:r>
            <a:r>
              <a:rPr lang="pl-PL" dirty="0" smtClean="0"/>
              <a:t>zł. Oceń </a:t>
            </a:r>
            <a:r>
              <a:rPr lang="pl-PL" dirty="0"/>
              <a:t>skutki podatkowe w podatku od czynności cywilnoprawnych.</a:t>
            </a:r>
          </a:p>
          <a:p>
            <a:pPr marL="342900" indent="-342900" algn="just">
              <a:buFont typeface="+mj-lt"/>
              <a:buAutoNum type="arabicPeriod"/>
            </a:pPr>
            <a:r>
              <a:rPr lang="pl-PL" dirty="0"/>
              <a:t>W dniu 22 września 2009 r. Pani Halinka zawarła umowę zamiany mieszkań. Drugą stroną zamiany była nowa synowa Pani Halinki. Synowa posiadała spółdzielcze własnościowe prawo do lokalu o pow. 29,44 m</a:t>
            </a:r>
            <a:r>
              <a:rPr lang="pl-PL" baseline="30000" dirty="0"/>
              <a:t>2</a:t>
            </a:r>
            <a:r>
              <a:rPr lang="pl-PL" dirty="0"/>
              <a:t> nabyte na podstawie umowy sprzedaży w 1996 r. Natomiast Pani Halinka w 2008 r. nabyła spółdzielcze własnościowe prawo do lokalu o pow. 60,01 m</a:t>
            </a:r>
            <a:r>
              <a:rPr lang="pl-PL" baseline="30000" dirty="0"/>
              <a:t>2</a:t>
            </a:r>
            <a:r>
              <a:rPr lang="pl-PL" dirty="0"/>
              <a:t>, które w tym samym roku zostało przekształcone na podstawie aktu notarialnego w prawo odrębnej własności wraz z udziałem w gruncie. </a:t>
            </a:r>
            <a:r>
              <a:rPr lang="pl-PL" dirty="0" smtClean="0"/>
              <a:t>Czy </a:t>
            </a:r>
            <a:r>
              <a:rPr lang="pl-PL" dirty="0"/>
              <a:t>opisana transakcja zamiany podlega opodatkowaniu PCC? Odpowiedź uzasadnij.</a:t>
            </a:r>
          </a:p>
          <a:p>
            <a:pPr marL="342900" indent="-342900" algn="just">
              <a:buAutoNum type="arabicPeriod"/>
            </a:pPr>
            <a:endParaRPr lang="pl-PL" dirty="0"/>
          </a:p>
          <a:p>
            <a:endParaRPr lang="pl-PL" dirty="0"/>
          </a:p>
        </p:txBody>
      </p:sp>
    </p:spTree>
    <p:extLst>
      <p:ext uri="{BB962C8B-B14F-4D97-AF65-F5344CB8AC3E}">
        <p14:creationId xmlns:p14="http://schemas.microsoft.com/office/powerpoint/2010/main" val="3191192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txBox="1">
            <a:spLocks/>
          </p:cNvSpPr>
          <p:nvPr/>
        </p:nvSpPr>
        <p:spPr>
          <a:xfrm>
            <a:off x="2209921" y="2215323"/>
            <a:ext cx="8596668" cy="2595460"/>
          </a:xfrm>
          <a:prstGeom prst="rect">
            <a:avLst/>
          </a:prstGeom>
        </p:spPr>
        <p:txBody>
          <a:bodyP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l-PL" sz="3200" dirty="0" smtClean="0"/>
              <a:t>Rozwiązanie post-testu oraz wszelkie Państwa pytania i wątpliwości merytoryczne proszę przesyłać na adres </a:t>
            </a:r>
            <a:r>
              <a:rPr lang="pl-PL" sz="3200" dirty="0"/>
              <a:t>mailowy </a:t>
            </a:r>
            <a:r>
              <a:rPr lang="pl-PL" sz="3200" dirty="0" err="1"/>
              <a:t>mailowy</a:t>
            </a:r>
            <a:r>
              <a:rPr lang="pl-PL" sz="3200"/>
              <a:t> koordynatora zajęć.</a:t>
            </a:r>
            <a:endParaRPr lang="pl-PL" sz="3200" b="1" dirty="0"/>
          </a:p>
        </p:txBody>
      </p:sp>
    </p:spTree>
    <p:extLst>
      <p:ext uri="{BB962C8B-B14F-4D97-AF65-F5344CB8AC3E}">
        <p14:creationId xmlns:p14="http://schemas.microsoft.com/office/powerpoint/2010/main" val="8378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09" y="0"/>
            <a:ext cx="10018713" cy="1752599"/>
          </a:xfrm>
        </p:spPr>
        <p:txBody>
          <a:bodyPr/>
          <a:lstStyle/>
          <a:p>
            <a:r>
              <a:rPr lang="pl-PL" dirty="0" smtClean="0"/>
              <a:t>Spis treści</a:t>
            </a:r>
            <a:endParaRPr lang="pl-PL" dirty="0"/>
          </a:p>
        </p:txBody>
      </p:sp>
      <p:sp>
        <p:nvSpPr>
          <p:cNvPr id="3" name="Symbol zastępczy zawartości 2"/>
          <p:cNvSpPr>
            <a:spLocks noGrp="1"/>
          </p:cNvSpPr>
          <p:nvPr>
            <p:ph idx="1"/>
          </p:nvPr>
        </p:nvSpPr>
        <p:spPr>
          <a:xfrm>
            <a:off x="1484309" y="2191657"/>
            <a:ext cx="10018713" cy="3817257"/>
          </a:xfrm>
        </p:spPr>
        <p:txBody>
          <a:bodyPr>
            <a:normAutofit fontScale="70000" lnSpcReduction="20000"/>
          </a:bodyPr>
          <a:lstStyle/>
          <a:p>
            <a:r>
              <a:rPr lang="pl-PL" dirty="0" smtClean="0"/>
              <a:t>Cel kursu</a:t>
            </a:r>
          </a:p>
          <a:p>
            <a:r>
              <a:rPr lang="pl-PL" dirty="0" smtClean="0"/>
              <a:t>Charakter podatku od czynności cywilnoprawnych</a:t>
            </a:r>
          </a:p>
          <a:p>
            <a:r>
              <a:rPr lang="pl-PL" dirty="0" smtClean="0"/>
              <a:t>Zakres przedmiotowy opodatkowania</a:t>
            </a:r>
          </a:p>
          <a:p>
            <a:r>
              <a:rPr lang="pl-PL" dirty="0" smtClean="0"/>
              <a:t>Zakres podmiotowy opodatkowania</a:t>
            </a:r>
          </a:p>
          <a:p>
            <a:r>
              <a:rPr lang="pl-PL" dirty="0" smtClean="0"/>
              <a:t>Ciężar obowiązku podatkowego</a:t>
            </a:r>
          </a:p>
          <a:p>
            <a:r>
              <a:rPr lang="pl-PL" dirty="0" smtClean="0"/>
              <a:t>Podstawa opodatkowania</a:t>
            </a:r>
          </a:p>
          <a:p>
            <a:r>
              <a:rPr lang="pl-PL" dirty="0" smtClean="0"/>
              <a:t>Stawki podatkowe</a:t>
            </a:r>
          </a:p>
          <a:p>
            <a:r>
              <a:rPr lang="pl-PL" dirty="0" smtClean="0"/>
              <a:t>Obowiązek i zobowiązanie podatkowe</a:t>
            </a:r>
          </a:p>
          <a:p>
            <a:r>
              <a:rPr lang="pl-PL" dirty="0" smtClean="0"/>
              <a:t>Ustalenie i pobór podatku</a:t>
            </a:r>
          </a:p>
          <a:p>
            <a:r>
              <a:rPr lang="pl-PL" dirty="0" smtClean="0"/>
              <a:t>Zwrot podatku</a:t>
            </a:r>
          </a:p>
          <a:p>
            <a:r>
              <a:rPr lang="pl-PL" dirty="0" smtClean="0"/>
              <a:t>Pytania kontrolne i kazusy</a:t>
            </a:r>
          </a:p>
          <a:p>
            <a:endParaRPr lang="pl-PL" dirty="0" smtClean="0"/>
          </a:p>
          <a:p>
            <a:endParaRPr lang="pl-PL" dirty="0"/>
          </a:p>
        </p:txBody>
      </p:sp>
    </p:spTree>
    <p:extLst>
      <p:ext uri="{BB962C8B-B14F-4D97-AF65-F5344CB8AC3E}">
        <p14:creationId xmlns:p14="http://schemas.microsoft.com/office/powerpoint/2010/main" val="1458052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t>Podatek od czynności cywilnoprawnych</a:t>
            </a:r>
            <a:endParaRPr lang="pl-PL" sz="28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2938125475"/>
              </p:ext>
            </p:extLst>
          </p:nvPr>
        </p:nvGraphicFramePr>
        <p:xfrm>
          <a:off x="5262563" y="685800"/>
          <a:ext cx="6240462"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ymbol zastępczy tekstu 3"/>
          <p:cNvSpPr>
            <a:spLocks noGrp="1"/>
          </p:cNvSpPr>
          <p:nvPr>
            <p:ph type="body" sz="half" idx="2"/>
          </p:nvPr>
        </p:nvSpPr>
        <p:spPr/>
        <p:txBody>
          <a:bodyPr/>
          <a:lstStyle/>
          <a:p>
            <a:r>
              <a:rPr lang="pl-PL" sz="2800" dirty="0" smtClean="0"/>
              <a:t>Charakter</a:t>
            </a:r>
            <a:r>
              <a:rPr lang="pl-PL" dirty="0" smtClean="0"/>
              <a:t> </a:t>
            </a:r>
            <a:r>
              <a:rPr lang="pl-PL" sz="2800" dirty="0" smtClean="0"/>
              <a:t>daniny</a:t>
            </a:r>
            <a:endParaRPr lang="pl-PL" dirty="0"/>
          </a:p>
        </p:txBody>
      </p:sp>
    </p:spTree>
    <p:extLst>
      <p:ext uri="{BB962C8B-B14F-4D97-AF65-F5344CB8AC3E}">
        <p14:creationId xmlns:p14="http://schemas.microsoft.com/office/powerpoint/2010/main" val="2338855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dirty="0" smtClean="0"/>
              <a:t>powszechny</a:t>
            </a:r>
            <a:endParaRPr lang="pl-PL" dirty="0"/>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5134" y="1600200"/>
            <a:ext cx="6240462" cy="3005358"/>
          </a:xfrm>
        </p:spPr>
      </p:pic>
      <p:sp>
        <p:nvSpPr>
          <p:cNvPr id="4" name="Symbol zastępczy tekstu 3"/>
          <p:cNvSpPr>
            <a:spLocks noGrp="1"/>
          </p:cNvSpPr>
          <p:nvPr>
            <p:ph type="body" sz="half" idx="2"/>
          </p:nvPr>
        </p:nvSpPr>
        <p:spPr/>
        <p:txBody>
          <a:bodyPr/>
          <a:lstStyle/>
          <a:p>
            <a:r>
              <a:rPr lang="pl-PL" dirty="0" smtClean="0"/>
              <a:t>Każdy, kogo sytuacja faktyczna wypełnia elementy podatkowoprawnego stanu faktycznego podlega opodatkowaniu PCC i zobowiązany jest do jego zapłaty</a:t>
            </a:r>
            <a:endParaRPr lang="pl-PL" dirty="0"/>
          </a:p>
        </p:txBody>
      </p:sp>
    </p:spTree>
    <p:extLst>
      <p:ext uri="{BB962C8B-B14F-4D97-AF65-F5344CB8AC3E}">
        <p14:creationId xmlns:p14="http://schemas.microsoft.com/office/powerpoint/2010/main" val="325893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Bezpośredni, </a:t>
            </a:r>
            <a:r>
              <a:rPr lang="pl-PL" dirty="0" err="1" smtClean="0"/>
              <a:t>nieprzerzucalny</a:t>
            </a:r>
            <a:endParaRPr lang="pl-PL" dirty="0"/>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59888" y="1600200"/>
            <a:ext cx="4844648" cy="3633486"/>
          </a:xfrm>
        </p:spPr>
      </p:pic>
      <p:sp>
        <p:nvSpPr>
          <p:cNvPr id="4" name="Symbol zastępczy tekstu 3"/>
          <p:cNvSpPr>
            <a:spLocks noGrp="1"/>
          </p:cNvSpPr>
          <p:nvPr>
            <p:ph type="body" sz="half" idx="2"/>
          </p:nvPr>
        </p:nvSpPr>
        <p:spPr/>
        <p:txBody>
          <a:bodyPr/>
          <a:lstStyle/>
          <a:p>
            <a:r>
              <a:rPr lang="pl-PL" dirty="0" smtClean="0"/>
              <a:t>Podatnik jest obciążony ekonomicznie ciężarem podatku</a:t>
            </a:r>
            <a:endParaRPr lang="pl-PL" dirty="0"/>
          </a:p>
        </p:txBody>
      </p:sp>
    </p:spTree>
    <p:extLst>
      <p:ext uri="{BB962C8B-B14F-4D97-AF65-F5344CB8AC3E}">
        <p14:creationId xmlns:p14="http://schemas.microsoft.com/office/powerpoint/2010/main" val="300730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dirty="0" smtClean="0"/>
              <a:t>obrotowy</a:t>
            </a:r>
            <a:endParaRPr lang="pl-PL" dirty="0"/>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62563" y="1704505"/>
            <a:ext cx="6240462" cy="3067989"/>
          </a:xfrm>
        </p:spPr>
      </p:pic>
      <p:sp>
        <p:nvSpPr>
          <p:cNvPr id="4" name="Symbol zastępczy tekstu 3"/>
          <p:cNvSpPr>
            <a:spLocks noGrp="1"/>
          </p:cNvSpPr>
          <p:nvPr>
            <p:ph type="body" sz="half" idx="2"/>
          </p:nvPr>
        </p:nvSpPr>
        <p:spPr/>
        <p:txBody>
          <a:bodyPr/>
          <a:lstStyle/>
          <a:p>
            <a:r>
              <a:rPr lang="pl-PL" dirty="0" smtClean="0"/>
              <a:t>PCC zaliczany jest do podatków bezpośrednich o charakterze obrotowym – od odpłatnego nabycia majątku i praw majątkowych</a:t>
            </a:r>
            <a:endParaRPr lang="pl-PL" dirty="0"/>
          </a:p>
        </p:txBody>
      </p:sp>
    </p:spTree>
    <p:extLst>
      <p:ext uri="{BB962C8B-B14F-4D97-AF65-F5344CB8AC3E}">
        <p14:creationId xmlns:p14="http://schemas.microsoft.com/office/powerpoint/2010/main" val="291931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Pobierany od obrotu nieprofesjonalnego </a:t>
            </a:r>
            <a:endParaRPr lang="pl-PL" dirty="0"/>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14294" y="1790700"/>
            <a:ext cx="3937000" cy="2895600"/>
          </a:xfrm>
        </p:spPr>
      </p:pic>
      <p:sp>
        <p:nvSpPr>
          <p:cNvPr id="4" name="Symbol zastępczy tekstu 3"/>
          <p:cNvSpPr>
            <a:spLocks noGrp="1"/>
          </p:cNvSpPr>
          <p:nvPr>
            <p:ph type="body" sz="half" idx="2"/>
          </p:nvPr>
        </p:nvSpPr>
        <p:spPr/>
        <p:txBody>
          <a:bodyPr/>
          <a:lstStyle/>
          <a:p>
            <a:r>
              <a:rPr lang="pl-PL" dirty="0" smtClean="0"/>
              <a:t>W przeciwieństwie do podatku VAT, opodatkowaniu PCC podlega obrót niezawodowy, tj. niezwiązany z działalnością gospodarczą</a:t>
            </a:r>
            <a:endParaRPr lang="pl-PL" dirty="0"/>
          </a:p>
        </p:txBody>
      </p:sp>
    </p:spTree>
    <p:extLst>
      <p:ext uri="{BB962C8B-B14F-4D97-AF65-F5344CB8AC3E}">
        <p14:creationId xmlns:p14="http://schemas.microsoft.com/office/powerpoint/2010/main" val="109837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00221" y="141668"/>
            <a:ext cx="10018713" cy="1279300"/>
          </a:xfrm>
        </p:spPr>
        <p:txBody>
          <a:bodyPr/>
          <a:lstStyle/>
          <a:p>
            <a:r>
              <a:rPr lang="pl-PL" dirty="0" smtClean="0"/>
              <a:t>Zakres przedmiotowy opodatkowania</a:t>
            </a:r>
            <a:endParaRPr lang="pl-PL" dirty="0"/>
          </a:p>
        </p:txBody>
      </p:sp>
      <p:sp>
        <p:nvSpPr>
          <p:cNvPr id="3" name="Symbol zastępczy zawartości 2"/>
          <p:cNvSpPr>
            <a:spLocks noGrp="1"/>
          </p:cNvSpPr>
          <p:nvPr>
            <p:ph idx="1"/>
          </p:nvPr>
        </p:nvSpPr>
        <p:spPr>
          <a:xfrm>
            <a:off x="1484310" y="1171977"/>
            <a:ext cx="10018713" cy="4778062"/>
          </a:xfrm>
        </p:spPr>
        <p:txBody>
          <a:bodyPr>
            <a:normAutofit fontScale="70000" lnSpcReduction="20000"/>
          </a:bodyPr>
          <a:lstStyle/>
          <a:p>
            <a:pPr marL="0" indent="0">
              <a:buNone/>
            </a:pPr>
            <a:r>
              <a:rPr lang="pl-PL" u="sng" dirty="0" smtClean="0"/>
              <a:t>Art. 1 ustawy o PCC:</a:t>
            </a:r>
          </a:p>
          <a:p>
            <a:r>
              <a:rPr lang="pl-PL" dirty="0" smtClean="0"/>
              <a:t>umowy </a:t>
            </a:r>
            <a:r>
              <a:rPr lang="pl-PL" dirty="0"/>
              <a:t>sprzedaży oraz zamiany rzeczy i praw majątkowych,</a:t>
            </a:r>
          </a:p>
          <a:p>
            <a:r>
              <a:rPr lang="pl-PL" dirty="0" smtClean="0"/>
              <a:t>umowy </a:t>
            </a:r>
            <a:r>
              <a:rPr lang="pl-PL" dirty="0"/>
              <a:t>pożyczki pieniędzy lub rzeczy oznaczonych tylko co do gatunku,</a:t>
            </a:r>
          </a:p>
          <a:p>
            <a:r>
              <a:rPr lang="pl-PL" dirty="0" smtClean="0"/>
              <a:t>umowy </a:t>
            </a:r>
            <a:r>
              <a:rPr lang="pl-PL" dirty="0"/>
              <a:t>darowizny - w części dotyczącej przejęcia przez obdarowanego długów i ciężarów albo zobowiązań darczyńcy,</a:t>
            </a:r>
          </a:p>
          <a:p>
            <a:r>
              <a:rPr lang="pl-PL" dirty="0" smtClean="0"/>
              <a:t>umowy </a:t>
            </a:r>
            <a:r>
              <a:rPr lang="pl-PL" dirty="0"/>
              <a:t>dożywocia,</a:t>
            </a:r>
          </a:p>
          <a:p>
            <a:r>
              <a:rPr lang="pl-PL" dirty="0" smtClean="0"/>
              <a:t>umowy </a:t>
            </a:r>
            <a:r>
              <a:rPr lang="pl-PL" dirty="0"/>
              <a:t>o dział spadku oraz umowy o zniesienie współwłasności - w części dotyczącej spłat lub dopłat,</a:t>
            </a:r>
          </a:p>
          <a:p>
            <a:r>
              <a:rPr lang="pl-PL" dirty="0" smtClean="0"/>
              <a:t>ustanowienie </a:t>
            </a:r>
            <a:r>
              <a:rPr lang="pl-PL" dirty="0"/>
              <a:t>hipoteki,</a:t>
            </a:r>
          </a:p>
          <a:p>
            <a:r>
              <a:rPr lang="pl-PL" dirty="0" smtClean="0"/>
              <a:t>ustanowienie </a:t>
            </a:r>
            <a:r>
              <a:rPr lang="pl-PL" dirty="0"/>
              <a:t>odpłatnego użytkowania, w tym nieprawidłowego, oraz odpłatnej służebności,</a:t>
            </a:r>
          </a:p>
          <a:p>
            <a:r>
              <a:rPr lang="pl-PL" dirty="0" smtClean="0"/>
              <a:t>umowy </a:t>
            </a:r>
            <a:r>
              <a:rPr lang="pl-PL" dirty="0"/>
              <a:t>depozytu nieprawidłowego,</a:t>
            </a:r>
          </a:p>
          <a:p>
            <a:r>
              <a:rPr lang="pl-PL" dirty="0" smtClean="0"/>
              <a:t>umowy </a:t>
            </a:r>
            <a:r>
              <a:rPr lang="pl-PL" dirty="0"/>
              <a:t>spółki;</a:t>
            </a:r>
          </a:p>
          <a:p>
            <a:r>
              <a:rPr lang="pl-PL" dirty="0" smtClean="0"/>
              <a:t>zmiany </a:t>
            </a:r>
            <a:r>
              <a:rPr lang="pl-PL" dirty="0"/>
              <a:t>umów wymienionych </a:t>
            </a:r>
            <a:r>
              <a:rPr lang="pl-PL" dirty="0" smtClean="0"/>
              <a:t>powyżej, </a:t>
            </a:r>
            <a:r>
              <a:rPr lang="pl-PL" dirty="0"/>
              <a:t>jeżeli powodują one podwyższenie podstawy opodatkowania podatkiem od czynności </a:t>
            </a:r>
            <a:r>
              <a:rPr lang="pl-PL" dirty="0" smtClean="0"/>
              <a:t>cywilnoprawnych;</a:t>
            </a:r>
            <a:endParaRPr lang="pl-PL" dirty="0"/>
          </a:p>
          <a:p>
            <a:r>
              <a:rPr lang="pl-PL" dirty="0" smtClean="0"/>
              <a:t>orzeczenia </a:t>
            </a:r>
            <a:r>
              <a:rPr lang="pl-PL" dirty="0"/>
              <a:t>sądów, w tym również polubownych, oraz ugody, jeżeli wywołują one takie same skutki prawne, jak czynności cywilnoprawne wymienione </a:t>
            </a:r>
            <a:r>
              <a:rPr lang="pl-PL" dirty="0" smtClean="0"/>
              <a:t>powyżej.</a:t>
            </a:r>
            <a:endParaRPr lang="pl-PL" dirty="0"/>
          </a:p>
        </p:txBody>
      </p:sp>
    </p:spTree>
    <p:extLst>
      <p:ext uri="{BB962C8B-B14F-4D97-AF65-F5344CB8AC3E}">
        <p14:creationId xmlns:p14="http://schemas.microsoft.com/office/powerpoint/2010/main" val="1817852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
  <a:themeElements>
    <a:clrScheme name="Paralaksa">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aks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TC103457496[[fn=Paralaksa]]</Template>
  <TotalTime>1728</TotalTime>
  <Words>1720</Words>
  <Application>Microsoft Office PowerPoint</Application>
  <PresentationFormat>Panoramiczny</PresentationFormat>
  <Paragraphs>143</Paragraphs>
  <Slides>25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25</vt:i4>
      </vt:variant>
    </vt:vector>
  </HeadingPairs>
  <TitlesOfParts>
    <vt:vector size="28" baseType="lpstr">
      <vt:lpstr>Arial</vt:lpstr>
      <vt:lpstr>Corbel</vt:lpstr>
      <vt:lpstr>Paralaksa</vt:lpstr>
      <vt:lpstr>Podatek od czynności cywilnoprawnych</vt:lpstr>
      <vt:lpstr>Cel kursu</vt:lpstr>
      <vt:lpstr>Spis treści</vt:lpstr>
      <vt:lpstr>Podatek od czynności cywilnoprawnych</vt:lpstr>
      <vt:lpstr>powszechny</vt:lpstr>
      <vt:lpstr>Bezpośredni, nieprzerzucalny</vt:lpstr>
      <vt:lpstr>obrotowy</vt:lpstr>
      <vt:lpstr>Pobierany od obrotu nieprofesjonalnego </vt:lpstr>
      <vt:lpstr>Zakres przedmiotowy opodatkowania</vt:lpstr>
      <vt:lpstr>Zakres przedmiotowy opodatkowania</vt:lpstr>
      <vt:lpstr>Zakres przedmiotowy opodatkowania</vt:lpstr>
      <vt:lpstr>Zakres podmiotowy opodatkowania</vt:lpstr>
      <vt:lpstr>Obowiązek podatkowy</vt:lpstr>
      <vt:lpstr>Podstawa opodatkowania</vt:lpstr>
      <vt:lpstr>Podstawa opodatkowania</vt:lpstr>
      <vt:lpstr>Stawki podatkowe</vt:lpstr>
      <vt:lpstr>Stawki podatkowe</vt:lpstr>
      <vt:lpstr>Stawka sankcyjna</vt:lpstr>
      <vt:lpstr>Obowiązek i zobowiązanie podatkowe</vt:lpstr>
      <vt:lpstr>Ustalenie i pobór  podatku</vt:lpstr>
      <vt:lpstr>Ustalenie i pobór podatku</vt:lpstr>
      <vt:lpstr>Zwrot podatku</vt:lpstr>
      <vt:lpstr>Post-test</vt:lpstr>
      <vt:lpstr>Pytania kontrolne i kazusy</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Podatek od czynności cywilnoprawnych</dc:title>
  <dc:creator>Ewelina Skwierczyńska</dc:creator>
  <cp:lastModifiedBy>Ewelina Skwierczyńska</cp:lastModifiedBy>
  <cp:revision>29</cp:revision>
  <dcterms:created xsi:type="dcterms:W3CDTF">2013-09-08T07:18:25Z</dcterms:created>
  <dcterms:modified xsi:type="dcterms:W3CDTF">2014-11-03T09:55:02Z</dcterms:modified>
</cp:coreProperties>
</file>