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notesMasterIdLst>
    <p:notesMasterId r:id="rId102"/>
  </p:notesMasterIdLst>
  <p:handoutMasterIdLst>
    <p:handoutMasterId r:id="rId103"/>
  </p:handoutMasterIdLst>
  <p:sldIdLst>
    <p:sldId id="256" r:id="rId2"/>
    <p:sldId id="377" r:id="rId3"/>
    <p:sldId id="383" r:id="rId4"/>
    <p:sldId id="382" r:id="rId5"/>
    <p:sldId id="378" r:id="rId6"/>
    <p:sldId id="379" r:id="rId7"/>
    <p:sldId id="380" r:id="rId8"/>
    <p:sldId id="381" r:id="rId9"/>
    <p:sldId id="376" r:id="rId10"/>
    <p:sldId id="270" r:id="rId11"/>
    <p:sldId id="291" r:id="rId12"/>
    <p:sldId id="304" r:id="rId13"/>
    <p:sldId id="272" r:id="rId14"/>
    <p:sldId id="384" r:id="rId15"/>
    <p:sldId id="385" r:id="rId16"/>
    <p:sldId id="297" r:id="rId17"/>
    <p:sldId id="305" r:id="rId18"/>
    <p:sldId id="296" r:id="rId19"/>
    <p:sldId id="306" r:id="rId20"/>
    <p:sldId id="307" r:id="rId21"/>
    <p:sldId id="308" r:id="rId22"/>
    <p:sldId id="298" r:id="rId23"/>
    <p:sldId id="274" r:id="rId24"/>
    <p:sldId id="309" r:id="rId25"/>
    <p:sldId id="330" r:id="rId26"/>
    <p:sldId id="276" r:id="rId27"/>
    <p:sldId id="277" r:id="rId28"/>
    <p:sldId id="278" r:id="rId29"/>
    <p:sldId id="310" r:id="rId30"/>
    <p:sldId id="311" r:id="rId31"/>
    <p:sldId id="338" r:id="rId32"/>
    <p:sldId id="339" r:id="rId33"/>
    <p:sldId id="340" r:id="rId34"/>
    <p:sldId id="341" r:id="rId35"/>
    <p:sldId id="342" r:id="rId36"/>
    <p:sldId id="343" r:id="rId37"/>
    <p:sldId id="344" r:id="rId38"/>
    <p:sldId id="345" r:id="rId39"/>
    <p:sldId id="346" r:id="rId40"/>
    <p:sldId id="347" r:id="rId41"/>
    <p:sldId id="348" r:id="rId42"/>
    <p:sldId id="349" r:id="rId43"/>
    <p:sldId id="350" r:id="rId44"/>
    <p:sldId id="299" r:id="rId45"/>
    <p:sldId id="312" r:id="rId46"/>
    <p:sldId id="313" r:id="rId47"/>
    <p:sldId id="300" r:id="rId48"/>
    <p:sldId id="315" r:id="rId49"/>
    <p:sldId id="316" r:id="rId50"/>
    <p:sldId id="317" r:id="rId51"/>
    <p:sldId id="301" r:id="rId52"/>
    <p:sldId id="302" r:id="rId53"/>
    <p:sldId id="318" r:id="rId54"/>
    <p:sldId id="351" r:id="rId55"/>
    <p:sldId id="303" r:id="rId56"/>
    <p:sldId id="319" r:id="rId57"/>
    <p:sldId id="320" r:id="rId58"/>
    <p:sldId id="321" r:id="rId59"/>
    <p:sldId id="329" r:id="rId60"/>
    <p:sldId id="386" r:id="rId61"/>
    <p:sldId id="322" r:id="rId62"/>
    <p:sldId id="327" r:id="rId63"/>
    <p:sldId id="328" r:id="rId64"/>
    <p:sldId id="323" r:id="rId65"/>
    <p:sldId id="324" r:id="rId66"/>
    <p:sldId id="325" r:id="rId67"/>
    <p:sldId id="326" r:id="rId68"/>
    <p:sldId id="331" r:id="rId69"/>
    <p:sldId id="387" r:id="rId70"/>
    <p:sldId id="333" r:id="rId71"/>
    <p:sldId id="334" r:id="rId72"/>
    <p:sldId id="335" r:id="rId73"/>
    <p:sldId id="336" r:id="rId74"/>
    <p:sldId id="337" r:id="rId75"/>
    <p:sldId id="352" r:id="rId76"/>
    <p:sldId id="360" r:id="rId77"/>
    <p:sldId id="286" r:id="rId78"/>
    <p:sldId id="353" r:id="rId79"/>
    <p:sldId id="375" r:id="rId80"/>
    <p:sldId id="287" r:id="rId81"/>
    <p:sldId id="374" r:id="rId82"/>
    <p:sldId id="354" r:id="rId83"/>
    <p:sldId id="355" r:id="rId84"/>
    <p:sldId id="356" r:id="rId85"/>
    <p:sldId id="357" r:id="rId86"/>
    <p:sldId id="359" r:id="rId87"/>
    <p:sldId id="361" r:id="rId88"/>
    <p:sldId id="362" r:id="rId89"/>
    <p:sldId id="363" r:id="rId90"/>
    <p:sldId id="364" r:id="rId91"/>
    <p:sldId id="365" r:id="rId92"/>
    <p:sldId id="366" r:id="rId93"/>
    <p:sldId id="367" r:id="rId94"/>
    <p:sldId id="368" r:id="rId95"/>
    <p:sldId id="372" r:id="rId96"/>
    <p:sldId id="373" r:id="rId97"/>
    <p:sldId id="369" r:id="rId98"/>
    <p:sldId id="370" r:id="rId99"/>
    <p:sldId id="371" r:id="rId100"/>
    <p:sldId id="290" r:id="rId10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71" autoAdjust="0"/>
  </p:normalViewPr>
  <p:slideViewPr>
    <p:cSldViewPr>
      <p:cViewPr>
        <p:scale>
          <a:sx n="70" d="100"/>
          <a:sy n="70" d="100"/>
        </p:scale>
        <p:origin x="-1578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59E55-8C9A-4DBF-BD22-0BF2C8BC1203}" type="datetimeFigureOut">
              <a:rPr lang="pl-PL" smtClean="0"/>
              <a:pPr/>
              <a:t>2016-10-05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A03C0-77B4-406B-B8AB-CE7A5234367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4351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28443-5AF4-4184-B40A-7C2786142F56}" type="datetimeFigureOut">
              <a:rPr lang="pl-PL" smtClean="0"/>
              <a:pPr/>
              <a:t>2016-10-05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7560F-3F12-4FD0-889D-420D7A89C91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41274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560F-3F12-4FD0-889D-420D7A89C915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58695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560F-3F12-4FD0-889D-420D7A89C915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58695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mtClean="0"/>
              <a:t>v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560F-3F12-4FD0-889D-420D7A89C915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58695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mtClean="0"/>
              <a:t>v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560F-3F12-4FD0-889D-420D7A89C915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58695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mtClean="0"/>
              <a:t>v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560F-3F12-4FD0-889D-420D7A89C915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58695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mtClean="0"/>
              <a:t>v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560F-3F12-4FD0-889D-420D7A89C915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58695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mtClean="0"/>
              <a:t>v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7560F-3F12-4FD0-889D-420D7A89C915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58695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A4E2F4-F3FD-4F79-BD9B-A0BE46A6123F}" type="datetime1">
              <a:rPr lang="pl-PL" smtClean="0"/>
              <a:pPr/>
              <a:t>2016-10-05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01FF7E-1687-4F19-A2A9-628706D616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F99AAA-1231-4190-B917-9412E614B3E3}" type="datetime1">
              <a:rPr lang="pl-PL" smtClean="0"/>
              <a:pPr/>
              <a:t>2016-10-05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FF7E-1687-4F19-A2A9-628706D616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7A3F03-45E7-437B-8161-F08169F2E6DB}" type="datetime1">
              <a:rPr lang="pl-PL" smtClean="0"/>
              <a:pPr/>
              <a:t>2016-10-05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FF7E-1687-4F19-A2A9-628706D616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333632"/>
            <a:ext cx="8219256" cy="619171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5145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546924-CFBC-4BC3-B7A9-2D5377B38682}" type="datetime1">
              <a:rPr lang="pl-PL" smtClean="0"/>
              <a:pPr/>
              <a:t>2016-10-05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FF7E-1687-4F19-A2A9-628706D6167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96FF70-61E6-486F-8B69-9099E5912826}" type="datetime1">
              <a:rPr lang="pl-PL" smtClean="0"/>
              <a:pPr/>
              <a:t>2016-10-05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FF7E-1687-4F19-A2A9-628706D6167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9ECA6A-F651-4707-95FE-29D58A99716F}" type="datetime1">
              <a:rPr lang="pl-PL" smtClean="0"/>
              <a:pPr/>
              <a:t>2016-10-05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FF7E-1687-4F19-A2A9-628706D6167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714B67-D94C-4AE0-811A-CC4871011390}" type="datetime1">
              <a:rPr lang="pl-PL" smtClean="0"/>
              <a:pPr/>
              <a:t>2016-10-05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FF7E-1687-4F19-A2A9-628706D616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A617B1-671A-4182-859B-80B8860A6CFB}" type="datetime1">
              <a:rPr lang="pl-PL" smtClean="0"/>
              <a:pPr/>
              <a:t>2016-10-05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FF7E-1687-4F19-A2A9-628706D6167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E24C9D-691B-4FE7-A758-DC5A91048F04}" type="datetime1">
              <a:rPr lang="pl-PL" smtClean="0"/>
              <a:pPr/>
              <a:t>2016-10-05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FF7E-1687-4F19-A2A9-628706D616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DFB4368-4807-497C-92FB-5E2885C0C18E}" type="datetime1">
              <a:rPr lang="pl-PL" smtClean="0"/>
              <a:pPr/>
              <a:t>2016-10-05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1FF7E-1687-4F19-A2A9-628706D6167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137A96-41B8-4934-97C6-2D39DBD9B6D2}" type="datetime1">
              <a:rPr lang="pl-PL" smtClean="0"/>
              <a:pPr/>
              <a:t>2016-10-05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01FF7E-1687-4F19-A2A9-628706D6167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45BA4A-72B2-4BA8-901D-434298619340}" type="datetime1">
              <a:rPr lang="pl-PL" smtClean="0"/>
              <a:pPr/>
              <a:t>2016-10-05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C01FF7E-1687-4F19-A2A9-628706D6167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pl-PL" dirty="0" smtClean="0"/>
              <a:t>Ubezpieczenie chorobowe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r>
              <a:rPr lang="pl-PL" b="1" dirty="0" smtClean="0"/>
              <a:t>dr Agnieszka </a:t>
            </a:r>
            <a:r>
              <a:rPr lang="pl-PL" b="1" dirty="0" err="1" smtClean="0"/>
              <a:t>Górnicz</a:t>
            </a:r>
            <a:r>
              <a:rPr lang="pl-PL" b="1" dirty="0" smtClean="0"/>
              <a:t> – </a:t>
            </a:r>
            <a:r>
              <a:rPr lang="pl-PL" b="1" dirty="0" err="1" smtClean="0"/>
              <a:t>Mulcahy</a:t>
            </a:r>
            <a:endParaRPr lang="pl-PL" b="1" dirty="0" smtClean="0"/>
          </a:p>
          <a:p>
            <a:r>
              <a:rPr lang="pl-PL" sz="2600" b="1" dirty="0" smtClean="0"/>
              <a:t>dr </a:t>
            </a:r>
            <a:r>
              <a:rPr lang="pl-PL" sz="2600" b="1" dirty="0"/>
              <a:t>Jacek Borowicz</a:t>
            </a:r>
          </a:p>
          <a:p>
            <a:endParaRPr lang="pl-PL" b="1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2418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308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pl-PL" sz="2200" i="1" u="sng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10</a:t>
            </a:fld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728429"/>
              </p:ext>
            </p:extLst>
          </p:nvPr>
        </p:nvGraphicFramePr>
        <p:xfrm>
          <a:off x="467544" y="620688"/>
          <a:ext cx="8208912" cy="5215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72377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/>
                        <a:t>Zakres przedmiotowy (art. 2 ustawy zasiłkowej)</a:t>
                      </a:r>
                    </a:p>
                    <a:p>
                      <a:pPr algn="ctr"/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723773">
                <a:tc>
                  <a:txBody>
                    <a:bodyPr/>
                    <a:lstStyle/>
                    <a:p>
                      <a:pPr algn="ctr"/>
                      <a:endParaRPr lang="pl-PL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/>
                      <a:r>
                        <a:rPr lang="pl-PL" b="1" dirty="0" smtClean="0">
                          <a:latin typeface="Calibri" pitchFamily="34" charset="0"/>
                          <a:cs typeface="Calibri" pitchFamily="34" charset="0"/>
                        </a:rPr>
                        <a:t>ochrona związana z macierzyństwem: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/>
                      <a:r>
                        <a:rPr lang="pl-PL" b="1" dirty="0" smtClean="0">
                          <a:latin typeface="Calibri" pitchFamily="34" charset="0"/>
                          <a:cs typeface="Calibri" pitchFamily="34" charset="0"/>
                        </a:rPr>
                        <a:t>ochrona związana z chorobą:</a:t>
                      </a:r>
                    </a:p>
                    <a:p>
                      <a:pPr algn="ctr"/>
                      <a:endParaRPr lang="pl-PL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3355776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l-PL" sz="2000" dirty="0" smtClean="0">
                          <a:latin typeface="Calibri" pitchFamily="34" charset="0"/>
                          <a:cs typeface="Calibri" pitchFamily="34" charset="0"/>
                        </a:rPr>
                        <a:t>zasiłek macierzyński (niemożność wykonywania pracy w</a:t>
                      </a:r>
                      <a:r>
                        <a:rPr lang="pl-PL" sz="2000" baseline="0" dirty="0" smtClean="0">
                          <a:latin typeface="Calibri" pitchFamily="34" charset="0"/>
                          <a:cs typeface="Calibri" pitchFamily="34" charset="0"/>
                        </a:rPr>
                        <a:t> związku z powiększeniem rodziny</a:t>
                      </a:r>
                      <a:r>
                        <a:rPr lang="pl-PL" sz="2000" dirty="0" smtClean="0">
                          <a:latin typeface="Calibri" pitchFamily="34" charset="0"/>
                          <a:cs typeface="Calibri" pitchFamily="34" charset="0"/>
                        </a:rPr>
                        <a:t>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l-PL" sz="2000" dirty="0" smtClean="0">
                          <a:latin typeface="Calibri" pitchFamily="34" charset="0"/>
                          <a:cs typeface="Calibri" pitchFamily="34" charset="0"/>
                        </a:rPr>
                        <a:t>zasiłek opiekuńczy (niemożność wykonywania pracy z powodu opieki nad członkiem rodziny),</a:t>
                      </a:r>
                    </a:p>
                    <a:p>
                      <a:endParaRPr lang="pl-PL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l-PL" sz="2000" dirty="0" smtClean="0">
                          <a:latin typeface="Calibri" pitchFamily="34" charset="0"/>
                          <a:cs typeface="Calibri" pitchFamily="34" charset="0"/>
                        </a:rPr>
                        <a:t>zasiłek chorobowy (czasowa niezdolność do pracy)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l-PL" sz="2000" dirty="0" smtClean="0">
                          <a:latin typeface="Calibri" pitchFamily="34" charset="0"/>
                          <a:cs typeface="Calibri" pitchFamily="34" charset="0"/>
                        </a:rPr>
                        <a:t>świadczenie rehabilitacyjne (czasowa niezdolność do pracy)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pl-PL" sz="2000" dirty="0" smtClean="0">
                          <a:latin typeface="Calibri" pitchFamily="34" charset="0"/>
                          <a:cs typeface="Calibri" pitchFamily="34" charset="0"/>
                        </a:rPr>
                        <a:t>zasiłek wyrównawczy (zmniejszona sprawność do pracy)</a:t>
                      </a:r>
                    </a:p>
                    <a:p>
                      <a:endParaRPr lang="pl-PL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40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3655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83167758"/>
              </p:ext>
            </p:extLst>
          </p:nvPr>
        </p:nvGraphicFramePr>
        <p:xfrm>
          <a:off x="467544" y="404664"/>
          <a:ext cx="8229599" cy="576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599"/>
              </a:tblGrid>
              <a:tr h="576064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Realizacja prawa do świadczeń z ubezpieczenia chorobowego</a:t>
                      </a:r>
                      <a:endParaRPr lang="pl-PL" sz="2000" dirty="0"/>
                    </a:p>
                  </a:txBody>
                  <a:tcPr marL="91954" marR="91954"/>
                </a:tc>
              </a:tr>
            </a:tbl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100</a:t>
            </a:fld>
            <a:endParaRPr lang="pl-PL"/>
          </a:p>
        </p:txBody>
      </p:sp>
      <p:sp>
        <p:nvSpPr>
          <p:cNvPr id="7" name="Prostokąt zaokrąglony 6"/>
          <p:cNvSpPr/>
          <p:nvPr/>
        </p:nvSpPr>
        <p:spPr>
          <a:xfrm>
            <a:off x="755576" y="1340768"/>
            <a:ext cx="27146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>
                <a:solidFill>
                  <a:schemeClr val="tx1"/>
                </a:solidFill>
              </a:rPr>
              <a:t>Płatnik zasiłków </a:t>
            </a:r>
          </a:p>
          <a:p>
            <a:pPr algn="ctr"/>
            <a:r>
              <a:rPr lang="pl-PL" sz="2000" dirty="0" smtClean="0"/>
              <a:t>(art. 61, art. 63 - 64)</a:t>
            </a:r>
            <a:endParaRPr lang="pl-PL" sz="2000" dirty="0"/>
          </a:p>
        </p:txBody>
      </p:sp>
      <p:sp>
        <p:nvSpPr>
          <p:cNvPr id="8" name="Prostokąt zaokrąglony 7"/>
          <p:cNvSpPr/>
          <p:nvPr/>
        </p:nvSpPr>
        <p:spPr>
          <a:xfrm>
            <a:off x="2483768" y="2945612"/>
            <a:ext cx="345638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Przedawnienie roszczenia o wypłatę świadczeń </a:t>
            </a:r>
            <a:r>
              <a:rPr lang="pl-PL" dirty="0" smtClean="0"/>
              <a:t>(art. 67)</a:t>
            </a:r>
            <a:endParaRPr lang="pl-PL" dirty="0"/>
          </a:p>
        </p:txBody>
      </p:sp>
      <p:sp>
        <p:nvSpPr>
          <p:cNvPr id="9" name="Prostokąt zaokrąglony 8"/>
          <p:cNvSpPr/>
          <p:nvPr/>
        </p:nvSpPr>
        <p:spPr>
          <a:xfrm>
            <a:off x="4211960" y="4472999"/>
            <a:ext cx="403244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Obniżenie wysokości świadczenia </a:t>
            </a:r>
          </a:p>
          <a:p>
            <a:pPr algn="ctr"/>
            <a:r>
              <a:rPr lang="pl-PL" dirty="0" smtClean="0"/>
              <a:t>(art. 62</a:t>
            </a:r>
            <a:r>
              <a:rPr lang="pl-PL" sz="1200" dirty="0" smtClean="0"/>
              <a:t>)</a:t>
            </a:r>
            <a:endParaRPr lang="pl-PL" sz="1200" dirty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908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buNone/>
            </a:pPr>
            <a:endParaRPr lang="pl-PL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 W zakresie </a:t>
            </a:r>
            <a:r>
              <a:rPr lang="pl-PL" b="1" dirty="0"/>
              <a:t>niezdolności do pracy z powodu choroby</a:t>
            </a:r>
            <a:r>
              <a:rPr lang="pl-PL" dirty="0"/>
              <a:t> ustawa rozróżnia ochronę </a:t>
            </a:r>
            <a:r>
              <a:rPr lang="pl-PL" dirty="0" smtClean="0"/>
              <a:t>niezdolności:</a:t>
            </a:r>
          </a:p>
          <a:p>
            <a:pPr marL="457200" indent="-457200" algn="just">
              <a:lnSpc>
                <a:spcPct val="150000"/>
              </a:lnSpc>
            </a:pPr>
            <a:r>
              <a:rPr lang="pl-PL" dirty="0" smtClean="0"/>
              <a:t>  </a:t>
            </a:r>
            <a:r>
              <a:rPr lang="pl-PL" dirty="0"/>
              <a:t>z </a:t>
            </a:r>
            <a:r>
              <a:rPr lang="pl-PL" b="1" dirty="0"/>
              <a:t>tzw. ogólnego stanu </a:t>
            </a:r>
            <a:r>
              <a:rPr lang="pl-PL" b="1" dirty="0" smtClean="0"/>
              <a:t>zdrowia,</a:t>
            </a:r>
            <a:r>
              <a:rPr lang="pl-PL" dirty="0" smtClean="0"/>
              <a:t> oraz</a:t>
            </a:r>
          </a:p>
          <a:p>
            <a:pPr marL="457200" indent="-457200" algn="just">
              <a:lnSpc>
                <a:spcPct val="150000"/>
              </a:lnSpc>
            </a:pPr>
            <a:r>
              <a:rPr lang="pl-PL" dirty="0" smtClean="0"/>
              <a:t> </a:t>
            </a:r>
            <a:r>
              <a:rPr lang="pl-PL" dirty="0"/>
              <a:t>niezdolności będącej skutkiem </a:t>
            </a:r>
            <a:r>
              <a:rPr lang="pl-PL" b="1" dirty="0"/>
              <a:t>wypadku w drodze do pracy lub z pracy</a:t>
            </a:r>
            <a:r>
              <a:rPr lang="pl-PL" dirty="0" smtClean="0"/>
              <a:t>.</a:t>
            </a:r>
          </a:p>
          <a:p>
            <a:pPr marL="0" lvl="0" indent="0" algn="ctr">
              <a:lnSpc>
                <a:spcPct val="150000"/>
              </a:lnSpc>
              <a:buNone/>
            </a:pPr>
            <a:endParaRPr lang="pl-PL" dirty="0"/>
          </a:p>
          <a:p>
            <a:pPr marL="0" lvl="0" indent="0" algn="ctr">
              <a:lnSpc>
                <a:spcPct val="150000"/>
              </a:lnSpc>
              <a:buNone/>
            </a:pPr>
            <a:r>
              <a:rPr lang="pl-PL" dirty="0" smtClean="0"/>
              <a:t>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73285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buNone/>
            </a:pPr>
            <a:endParaRPr lang="pl-PL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pl-PL" b="1" dirty="0" smtClean="0"/>
              <a:t>  A WYPADEK PRZY PRACY i CHOROBA ZAWODOWA?</a:t>
            </a:r>
          </a:p>
          <a:p>
            <a:pPr marL="0" indent="0">
              <a:lnSpc>
                <a:spcPct val="150000"/>
              </a:lnSpc>
            </a:pPr>
            <a:endParaRPr lang="pl-PL" dirty="0"/>
          </a:p>
          <a:p>
            <a:pPr marL="0" indent="0">
              <a:lnSpc>
                <a:spcPct val="150000"/>
              </a:lnSpc>
            </a:pPr>
            <a:r>
              <a:rPr lang="pl-PL" dirty="0" smtClean="0"/>
              <a:t> Czasowa </a:t>
            </a:r>
            <a:r>
              <a:rPr lang="pl-PL" dirty="0"/>
              <a:t>niezdolność do pracy spowodowana </a:t>
            </a:r>
            <a:r>
              <a:rPr lang="pl-PL" b="1" dirty="0"/>
              <a:t>wypadkiem przy </a:t>
            </a:r>
            <a:r>
              <a:rPr lang="pl-PL" b="1" dirty="0" smtClean="0"/>
              <a:t>pracy  lub choroba zawodową</a:t>
            </a:r>
            <a:r>
              <a:rPr lang="pl-PL" dirty="0" smtClean="0"/>
              <a:t> </a:t>
            </a:r>
            <a:r>
              <a:rPr lang="pl-PL" dirty="0"/>
              <a:t>jest ryzykiem ubezpieczenia wypadkowego!!!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73285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308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Ustawa zasiłkowa:</a:t>
            </a:r>
          </a:p>
          <a:p>
            <a:pPr marL="0" indent="0" algn="just"/>
            <a:r>
              <a:rPr lang="pl-PL" dirty="0" smtClean="0">
                <a:latin typeface="Calibri" pitchFamily="34" charset="0"/>
                <a:cs typeface="Calibri" pitchFamily="34" charset="0"/>
              </a:rPr>
              <a:t>    jest </a:t>
            </a:r>
            <a:r>
              <a:rPr lang="pl-PL" dirty="0">
                <a:latin typeface="Calibri" pitchFamily="34" charset="0"/>
                <a:cs typeface="Calibri" pitchFamily="34" charset="0"/>
              </a:rPr>
              <a:t>podstawowym aktem zabezpieczającym środki utrzymania na wypadek czasowej niezdolności do pracy z powodu choroby, ale </a:t>
            </a:r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/>
            <a:r>
              <a:rPr lang="pl-PL" dirty="0" smtClean="0">
                <a:latin typeface="Calibri" pitchFamily="34" charset="0"/>
                <a:cs typeface="Calibri" pitchFamily="34" charset="0"/>
              </a:rPr>
              <a:t>    nie </a:t>
            </a:r>
            <a:r>
              <a:rPr lang="pl-PL" dirty="0">
                <a:latin typeface="Calibri" pitchFamily="34" charset="0"/>
                <a:cs typeface="Calibri" pitchFamily="34" charset="0"/>
              </a:rPr>
              <a:t>jest 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jedynym aktem przewidującym </a:t>
            </a:r>
            <a:r>
              <a:rPr lang="pl-PL" dirty="0">
                <a:latin typeface="Calibri" pitchFamily="34" charset="0"/>
                <a:cs typeface="Calibri" pitchFamily="34" charset="0"/>
              </a:rPr>
              <a:t>świadczenia z tytułu czasowej niezdolności do 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pracy, patrz np.:</a:t>
            </a:r>
          </a:p>
          <a:p>
            <a:pPr marL="0" indent="0" algn="just"/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marL="0" indent="0" algn="r"/>
            <a:r>
              <a:rPr lang="pl-PL" dirty="0" smtClean="0">
                <a:latin typeface="Calibri" pitchFamily="34" charset="0"/>
                <a:cs typeface="Calibri" pitchFamily="34" charset="0"/>
              </a:rPr>
              <a:t>  Kodeks pracy</a:t>
            </a:r>
          </a:p>
          <a:p>
            <a:pPr marL="0" indent="0" algn="r"/>
            <a:r>
              <a:rPr lang="pl-PL" dirty="0" smtClean="0">
                <a:latin typeface="Calibri" pitchFamily="34" charset="0"/>
                <a:cs typeface="Calibri" pitchFamily="34" charset="0"/>
              </a:rPr>
              <a:t>  Pragmatyki (sędziowska, prokuratorska) </a:t>
            </a:r>
            <a:endParaRPr lang="pl-PL" dirty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endParaRPr lang="pl-PL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0210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l-PL" sz="3200" b="1" dirty="0" smtClean="0">
                <a:latin typeface="Calibri" pitchFamily="34" charset="0"/>
                <a:cs typeface="Calibri" pitchFamily="34" charset="0"/>
              </a:rPr>
              <a:t>Zakres podmiotowy ubezpieczenia chorobowego </a:t>
            </a:r>
          </a:p>
          <a:p>
            <a:pPr marL="109728" indent="0" algn="ctr">
              <a:buNone/>
            </a:pPr>
            <a:r>
              <a:rPr lang="pl-PL" b="1" dirty="0"/>
              <a:t>Art. 1.</a:t>
            </a:r>
            <a:r>
              <a:rPr lang="pl-PL" dirty="0"/>
              <a:t> 1</a:t>
            </a:r>
            <a:r>
              <a:rPr lang="pl-PL" dirty="0" smtClean="0"/>
              <a:t>. ustawy zasiłkowej</a:t>
            </a:r>
          </a:p>
          <a:p>
            <a:pPr marL="109728" indent="0" algn="just">
              <a:buNone/>
            </a:pPr>
            <a:r>
              <a:rPr lang="pl-PL" dirty="0"/>
              <a:t> </a:t>
            </a:r>
            <a:endParaRPr lang="pl-PL" dirty="0" smtClean="0"/>
          </a:p>
          <a:p>
            <a:pPr marL="109728" indent="0" algn="just">
              <a:buNone/>
            </a:pPr>
            <a:r>
              <a:rPr lang="pl-PL" dirty="0" smtClean="0"/>
              <a:t>Świadczenia </a:t>
            </a:r>
            <a:r>
              <a:rPr lang="pl-PL" dirty="0"/>
              <a:t>pieniężne na warunkach i w wysokości określonych ustawą przysługują </a:t>
            </a:r>
            <a:r>
              <a:rPr lang="pl-PL" b="1" dirty="0"/>
              <a:t>osobom objętym ubezpieczeniem społecznym w razie choroby i macierzyństwa </a:t>
            </a:r>
            <a:r>
              <a:rPr lang="pl-PL" dirty="0"/>
              <a:t>określonym w </a:t>
            </a:r>
            <a:r>
              <a:rPr lang="pl-PL" dirty="0" smtClean="0"/>
              <a:t>ustawie z </a:t>
            </a:r>
            <a:r>
              <a:rPr lang="pl-PL" dirty="0"/>
              <a:t>dnia 13 października 1998 r. </a:t>
            </a:r>
            <a:r>
              <a:rPr lang="pl-PL" i="1" dirty="0"/>
              <a:t>o systemie ubezpieczeń </a:t>
            </a:r>
            <a:r>
              <a:rPr lang="pl-PL" i="1" dirty="0" smtClean="0"/>
              <a:t>społecznych.</a:t>
            </a:r>
            <a:endParaRPr lang="pl-PL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863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Pani X jest ubezpieczona „z tytułu</a:t>
            </a:r>
            <a:r>
              <a:rPr lang="pl-PL" dirty="0" smtClean="0"/>
              <a:t>”</a:t>
            </a:r>
          </a:p>
          <a:p>
            <a:endParaRPr lang="pl-PL" dirty="0"/>
          </a:p>
          <a:p>
            <a:pPr marL="109728" indent="0">
              <a:buNone/>
            </a:pPr>
            <a:r>
              <a:rPr lang="pl-PL" dirty="0" smtClean="0"/>
              <a:t>Zatrudnienia                           Innej </a:t>
            </a:r>
            <a:r>
              <a:rPr lang="pl-PL" dirty="0"/>
              <a:t>działalności </a:t>
            </a:r>
          </a:p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rodzących</a:t>
            </a:r>
          </a:p>
          <a:p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obowiązek                                  uprawnienie</a:t>
            </a:r>
            <a:endParaRPr lang="pl-PL" dirty="0"/>
          </a:p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do ubezpieczenia chorobowego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Tytuł ubezpieczenia chorobowego</a:t>
            </a:r>
            <a:endParaRPr lang="pl-PL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2123728" y="1988840"/>
            <a:ext cx="216024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283968" y="1988840"/>
            <a:ext cx="259228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1835696" y="2924944"/>
            <a:ext cx="273630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flipH="1">
            <a:off x="4788024" y="2924944"/>
            <a:ext cx="223224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 flipH="1">
            <a:off x="1691680" y="3861048"/>
            <a:ext cx="288032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4572000" y="3861048"/>
            <a:ext cx="280831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>
            <a:off x="1847915" y="4653136"/>
            <a:ext cx="259228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/>
          <p:nvPr/>
        </p:nvCxnSpPr>
        <p:spPr>
          <a:xfrm flipH="1">
            <a:off x="4572000" y="4653136"/>
            <a:ext cx="244827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69373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l-PL" sz="3200" b="1" dirty="0" smtClean="0">
                <a:latin typeface="Calibri" pitchFamily="34" charset="0"/>
                <a:cs typeface="Calibri" pitchFamily="34" charset="0"/>
              </a:rPr>
              <a:t>Zakres podmiotowy ubezpieczenia chorobowego </a:t>
            </a:r>
          </a:p>
          <a:p>
            <a:pPr algn="just"/>
            <a:endParaRPr lang="pl-P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>
              <a:buNone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Art. 11 ustawy z dnia 13 października 1998 r.</a:t>
            </a:r>
          </a:p>
          <a:p>
            <a:pPr algn="ctr">
              <a:buNone/>
            </a:pPr>
            <a:r>
              <a:rPr lang="pl-PL" i="1" dirty="0" smtClean="0">
                <a:latin typeface="Calibri" pitchFamily="34" charset="0"/>
                <a:cs typeface="Calibri" pitchFamily="34" charset="0"/>
              </a:rPr>
              <a:t>o systemie ubezpieczeń społecznych</a:t>
            </a:r>
          </a:p>
          <a:p>
            <a:pPr algn="ctr">
              <a:buNone/>
            </a:pPr>
            <a:r>
              <a:rPr lang="pl-PL" i="1" dirty="0" smtClean="0">
                <a:latin typeface="Calibri" pitchFamily="34" charset="0"/>
                <a:cs typeface="Calibri" pitchFamily="34" charset="0"/>
              </a:rPr>
              <a:t>(tekst jedn. D.U. z 22.01.2015 r. poz.121.)</a:t>
            </a:r>
          </a:p>
          <a:p>
            <a:pPr marL="109728" indent="0" algn="ctr">
              <a:buNone/>
            </a:pPr>
            <a:r>
              <a:rPr lang="pl-PL" i="1" dirty="0" smtClean="0">
                <a:latin typeface="Calibri" pitchFamily="34" charset="0"/>
                <a:cs typeface="Calibri" pitchFamily="34" charset="0"/>
              </a:rPr>
              <a:t>Tzw. ustawa systemowa</a:t>
            </a:r>
          </a:p>
        </p:txBody>
      </p:sp>
    </p:spTree>
    <p:extLst>
      <p:ext uri="{BB962C8B-B14F-4D97-AF65-F5344CB8AC3E}">
        <p14:creationId xmlns:p14="http://schemas.microsoft.com/office/powerpoint/2010/main" xmlns="" val="168897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/>
            <a:r>
              <a:rPr lang="pl-PL" sz="3200" dirty="0" smtClean="0">
                <a:latin typeface="Calibri" pitchFamily="34" charset="0"/>
                <a:cs typeface="Calibri" pitchFamily="34" charset="0"/>
              </a:rPr>
              <a:t>  Zakres podmiotowy </a:t>
            </a:r>
            <a:r>
              <a:rPr lang="pl-PL" sz="3200" b="1" dirty="0" smtClean="0">
                <a:latin typeface="Calibri" pitchFamily="34" charset="0"/>
                <a:cs typeface="Calibri" pitchFamily="34" charset="0"/>
              </a:rPr>
              <a:t>obowiązkowego</a:t>
            </a:r>
            <a:r>
              <a:rPr lang="pl-PL" sz="3200" dirty="0" smtClean="0">
                <a:latin typeface="Calibri" pitchFamily="34" charset="0"/>
                <a:cs typeface="Calibri" pitchFamily="34" charset="0"/>
              </a:rPr>
              <a:t> ubezpieczenia chorobowego (art. 11 ust.1 ustawy systemowej) </a:t>
            </a:r>
          </a:p>
          <a:p>
            <a:pPr marL="514350" indent="-514350" algn="just">
              <a:buAutoNum type="alphaLcParenR"/>
            </a:pPr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marL="457200" indent="-457200" algn="r">
              <a:buFont typeface="Arial" charset="0"/>
              <a:buChar char="•"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pracownicy w rozumieniu kodeksu pracy,</a:t>
            </a:r>
          </a:p>
          <a:p>
            <a:pPr marL="457200" indent="-457200" algn="r">
              <a:buFont typeface="Arial" charset="0"/>
              <a:buChar char="•"/>
            </a:pPr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marL="457200" indent="-457200" algn="r">
              <a:buFont typeface="Arial" charset="0"/>
              <a:buChar char="•"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członkowie rolniczych spółdzielni kółek rolniczych,</a:t>
            </a:r>
          </a:p>
          <a:p>
            <a:pPr marL="457200" indent="-457200" algn="r">
              <a:buFont typeface="Arial" charset="0"/>
              <a:buChar char="•"/>
            </a:pPr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marL="457200" indent="-457200" algn="r">
              <a:buFont typeface="Arial" charset="0"/>
              <a:buChar char="•"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osoby odbywające służbę zastępczą.</a:t>
            </a:r>
          </a:p>
        </p:txBody>
      </p:sp>
    </p:spTree>
    <p:extLst>
      <p:ext uri="{BB962C8B-B14F-4D97-AF65-F5344CB8AC3E}">
        <p14:creationId xmlns:p14="http://schemas.microsoft.com/office/powerpoint/2010/main" xmlns="" val="168897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/>
            <a:r>
              <a:rPr lang="pl-PL" sz="3200" dirty="0" smtClean="0">
                <a:latin typeface="Calibri" pitchFamily="34" charset="0"/>
                <a:cs typeface="Calibri" pitchFamily="34" charset="0"/>
              </a:rPr>
              <a:t>  Zakres podmiotowy </a:t>
            </a:r>
            <a:r>
              <a:rPr lang="pl-PL" sz="3200" b="1" dirty="0" smtClean="0">
                <a:latin typeface="Calibri" pitchFamily="34" charset="0"/>
                <a:cs typeface="Calibri" pitchFamily="34" charset="0"/>
              </a:rPr>
              <a:t>dobrowolnego</a:t>
            </a:r>
            <a:r>
              <a:rPr lang="pl-PL" sz="3200" dirty="0" smtClean="0">
                <a:latin typeface="Calibri" pitchFamily="34" charset="0"/>
                <a:cs typeface="Calibri" pitchFamily="34" charset="0"/>
              </a:rPr>
              <a:t> ubezpieczenia chorobowego (art. 11 ust. 2):</a:t>
            </a:r>
          </a:p>
          <a:p>
            <a:pPr marL="0" indent="0" algn="just">
              <a:buNone/>
            </a:pPr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algn="r">
              <a:buFont typeface="Arial" pitchFamily="34" charset="0"/>
              <a:buChar char="•"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osoby wykonujące pracę nakładczą,</a:t>
            </a:r>
          </a:p>
          <a:p>
            <a:pPr algn="r">
              <a:buFont typeface="Arial" pitchFamily="34" charset="0"/>
              <a:buChar char="•"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 zleceniobiorcy , wykonujący umowę o świadczenie usług i osoby z nimi współpracujące,</a:t>
            </a:r>
          </a:p>
          <a:p>
            <a:pPr algn="r">
              <a:buFont typeface="Arial" pitchFamily="34" charset="0"/>
              <a:buChar char="•"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osoby prowadzące pozarolniczą działalność gospodarczą (przedsiębiorcy) i osoby z nimi współpracujące,</a:t>
            </a:r>
          </a:p>
          <a:p>
            <a:pPr>
              <a:buNone/>
            </a:pPr>
            <a:r>
              <a:rPr lang="pl-PL" dirty="0" smtClean="0"/>
              <a:t>  </a:t>
            </a:r>
          </a:p>
          <a:p>
            <a:pPr algn="r">
              <a:buNone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….oraz</a:t>
            </a:r>
            <a:endParaRPr lang="pl-PL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771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C.d.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Zakres podmiotowy 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dobrowolnego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 ubezpieczenia chorobowego (art. 11 ust. 2):</a:t>
            </a:r>
          </a:p>
          <a:p>
            <a:pPr algn="just">
              <a:buFont typeface="Arial" pitchFamily="34" charset="0"/>
              <a:buChar char="•"/>
            </a:pPr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algn="r">
              <a:buFont typeface="Arial" pitchFamily="34" charset="0"/>
              <a:buChar char="•"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osoby wykonujące odpłatnie pracę na podstawie skierowania do pracy w czasie odbywania kary pozbawienia wolności lub </a:t>
            </a:r>
          </a:p>
          <a:p>
            <a:pPr algn="r">
              <a:buNone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tymczasowego aresztowania,</a:t>
            </a:r>
          </a:p>
          <a:p>
            <a:pPr algn="r">
              <a:buFont typeface="Arial" pitchFamily="34" charset="0"/>
              <a:buChar char="•"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duchowni.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4771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4000" dirty="0" smtClean="0"/>
              <a:t>UBEZPIECZENIE „CHOROBOWE”</a:t>
            </a:r>
            <a:endParaRPr lang="pl-PL" sz="4000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Tzw. ryzyka ubezpieczeniowe w ubezpieczeniu społecznym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452956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3600" b="1" dirty="0" smtClean="0">
                <a:latin typeface="Calibri" pitchFamily="34" charset="0"/>
                <a:cs typeface="Calibri" pitchFamily="34" charset="0"/>
              </a:rPr>
              <a:t>DOBROWOLNE UBEZPIECZENIE CHOROBOWE - WARUNEK!!!</a:t>
            </a:r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4771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sz="4000" dirty="0" smtClean="0">
                <a:latin typeface="Calibri" pitchFamily="34" charset="0"/>
                <a:cs typeface="Calibri" pitchFamily="34" charset="0"/>
              </a:rPr>
              <a:t>Pod warunkiem, że OSOBY TE z tych tytułów są objęte obowiązkowo ubezpieczeniami emerytalnymi                                i rentowymi.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4771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just">
              <a:buNone/>
            </a:pPr>
            <a:r>
              <a:rPr lang="pl-PL" b="1" dirty="0"/>
              <a:t>Składka na ubezpieczenie chorobowe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lvl="2" algn="just"/>
            <a:r>
              <a:rPr lang="pl-PL" dirty="0"/>
              <a:t>finansowana </a:t>
            </a:r>
            <a:r>
              <a:rPr lang="pl-PL" u="sng" dirty="0"/>
              <a:t>wyłącznie ze składek ubezpieczonego</a:t>
            </a:r>
            <a:r>
              <a:rPr lang="pl-PL" dirty="0"/>
              <a:t>, jedynie za osoby współpracujące z osobami prowadzącymi pozarolniczą działalność składkę w całości opłaca osoba prowadząca taką działalność</a:t>
            </a:r>
            <a:r>
              <a:rPr lang="pl-PL" dirty="0" smtClean="0"/>
              <a:t>;</a:t>
            </a:r>
          </a:p>
          <a:p>
            <a:pPr lvl="2" algn="just"/>
            <a:endParaRPr lang="pl-PL" dirty="0"/>
          </a:p>
          <a:p>
            <a:pPr lvl="2" algn="just"/>
            <a:r>
              <a:rPr lang="pl-PL" dirty="0"/>
              <a:t>wysokość 2,45 % podstawy wymiaru składki określonej w ustawie systemowej, np. w odniesieniu do osób wykonujących pracę na podstawie umowy zlecenia – kwota zadeklarowana, ale nie niższa niż kwota minimalnego wynagrodzenia.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717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30896"/>
          </a:xfrm>
        </p:spPr>
        <p:txBody>
          <a:bodyPr>
            <a:normAutofit fontScale="92500"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pl-PL" b="1" kern="50" dirty="0">
                <a:latin typeface="Calibri" pitchFamily="34" charset="0"/>
                <a:ea typeface="Lucida Sans Unicode"/>
                <a:cs typeface="Mangal"/>
              </a:rPr>
              <a:t>Przedmiot ochrony ubezpieczenia chorobowego (ryzyka</a:t>
            </a:r>
            <a:r>
              <a:rPr lang="pl-PL" b="1" kern="50" dirty="0" smtClean="0">
                <a:latin typeface="Calibri" pitchFamily="34" charset="0"/>
                <a:ea typeface="Lucida Sans Unicode"/>
                <a:cs typeface="Mangal"/>
              </a:rPr>
              <a:t>):</a:t>
            </a:r>
            <a:endParaRPr lang="pl-PL" kern="50" dirty="0">
              <a:latin typeface="Calibri" pitchFamily="34" charset="0"/>
              <a:ea typeface="Lucida Sans Unicode"/>
              <a:cs typeface="Mangal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sz="2400" b="1" kern="50" dirty="0">
                <a:latin typeface="Calibri" pitchFamily="34" charset="0"/>
                <a:ea typeface="Lucida Sans Unicode"/>
                <a:cs typeface="Mangal"/>
              </a:rPr>
              <a:t>1) </a:t>
            </a:r>
            <a:r>
              <a:rPr lang="pl-PL" sz="2400" kern="50" dirty="0">
                <a:latin typeface="Calibri" pitchFamily="34" charset="0"/>
                <a:ea typeface="Lucida Sans Unicode"/>
                <a:cs typeface="Mangal"/>
              </a:rPr>
              <a:t>czasowa niezdolność do pracy z powodu choroby z tzw. ogólnego stanu zdrowia (samoistna) oraz z powodu wypadku w drodze do pracy lub z </a:t>
            </a:r>
            <a:r>
              <a:rPr lang="pl-PL" sz="2400" kern="50" dirty="0" smtClean="0">
                <a:latin typeface="Calibri" pitchFamily="34" charset="0"/>
                <a:ea typeface="Lucida Sans Unicode"/>
                <a:cs typeface="Mangal"/>
              </a:rPr>
              <a:t>pracy;</a:t>
            </a:r>
            <a:endParaRPr lang="pl-PL" sz="2400" kern="50" dirty="0">
              <a:latin typeface="Calibri" pitchFamily="34" charset="0"/>
              <a:ea typeface="Lucida Sans Unicode"/>
              <a:cs typeface="Mangal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sz="2400" b="1" kern="50" dirty="0">
                <a:latin typeface="Calibri" pitchFamily="34" charset="0"/>
                <a:ea typeface="Lucida Sans Unicode"/>
                <a:cs typeface="Mangal"/>
              </a:rPr>
              <a:t>2) </a:t>
            </a:r>
            <a:r>
              <a:rPr lang="pl-PL" sz="2400" kern="50" dirty="0">
                <a:latin typeface="Calibri" pitchFamily="34" charset="0"/>
                <a:ea typeface="Lucida Sans Unicode"/>
                <a:cs typeface="Mangal"/>
              </a:rPr>
              <a:t>sytuacje zrównane z niezdolnością do pracy z powodu </a:t>
            </a:r>
            <a:r>
              <a:rPr lang="pl-PL" sz="2400" kern="50" dirty="0" smtClean="0">
                <a:latin typeface="Calibri" pitchFamily="34" charset="0"/>
                <a:ea typeface="Lucida Sans Unicode"/>
                <a:cs typeface="Mangal"/>
              </a:rPr>
              <a:t>choroby;</a:t>
            </a:r>
            <a:endParaRPr lang="pl-PL" sz="2400" kern="50" dirty="0">
              <a:latin typeface="Calibri" pitchFamily="34" charset="0"/>
              <a:ea typeface="Lucida Sans Unicode"/>
              <a:cs typeface="Mangal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sz="2400" b="1" kern="50" dirty="0">
                <a:latin typeface="Calibri" pitchFamily="34" charset="0"/>
                <a:ea typeface="Lucida Sans Unicode"/>
                <a:cs typeface="Mangal"/>
              </a:rPr>
              <a:t>3) </a:t>
            </a:r>
            <a:r>
              <a:rPr lang="pl-PL" sz="2400" kern="50" dirty="0">
                <a:latin typeface="Calibri" pitchFamily="34" charset="0"/>
                <a:ea typeface="Lucida Sans Unicode"/>
                <a:cs typeface="Mangal"/>
              </a:rPr>
              <a:t>zmniejszona sprawność do </a:t>
            </a:r>
            <a:r>
              <a:rPr lang="pl-PL" sz="2400" kern="50" dirty="0" smtClean="0">
                <a:latin typeface="Calibri" pitchFamily="34" charset="0"/>
                <a:ea typeface="Lucida Sans Unicode"/>
                <a:cs typeface="Mangal"/>
              </a:rPr>
              <a:t>pracy;</a:t>
            </a:r>
            <a:endParaRPr lang="pl-PL" sz="2400" kern="50" dirty="0">
              <a:latin typeface="Calibri" pitchFamily="34" charset="0"/>
              <a:ea typeface="Lucida Sans Unicode"/>
              <a:cs typeface="Mangal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sz="2400" b="1" kern="50" dirty="0">
                <a:latin typeface="Calibri" pitchFamily="34" charset="0"/>
                <a:ea typeface="Lucida Sans Unicode"/>
                <a:cs typeface="Mangal"/>
              </a:rPr>
              <a:t>4) </a:t>
            </a:r>
            <a:r>
              <a:rPr lang="pl-PL" sz="2400" kern="50" dirty="0">
                <a:latin typeface="Calibri" pitchFamily="34" charset="0"/>
                <a:ea typeface="Lucida Sans Unicode"/>
                <a:cs typeface="Mangal"/>
              </a:rPr>
              <a:t>niemożność świadczenia pracy z powodu opieki nad członkiem </a:t>
            </a:r>
            <a:r>
              <a:rPr lang="pl-PL" sz="2400" kern="50" dirty="0" smtClean="0">
                <a:latin typeface="Calibri" pitchFamily="34" charset="0"/>
                <a:ea typeface="Lucida Sans Unicode"/>
                <a:cs typeface="Mangal"/>
              </a:rPr>
              <a:t>rodziny;</a:t>
            </a:r>
            <a:endParaRPr lang="pl-PL" sz="2400" kern="50" dirty="0">
              <a:latin typeface="Calibri" pitchFamily="34" charset="0"/>
              <a:ea typeface="Lucida Sans Unicode"/>
              <a:cs typeface="Mangal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sz="2400" b="1" kern="50" dirty="0">
                <a:latin typeface="Calibri" pitchFamily="34" charset="0"/>
                <a:ea typeface="Lucida Sans Unicode"/>
                <a:cs typeface="Mangal"/>
              </a:rPr>
              <a:t>5) </a:t>
            </a:r>
            <a:r>
              <a:rPr lang="pl-PL" sz="2400" kern="50" dirty="0">
                <a:latin typeface="Calibri" pitchFamily="34" charset="0"/>
                <a:ea typeface="Lucida Sans Unicode"/>
                <a:cs typeface="Mangal"/>
              </a:rPr>
              <a:t>niemożność świadczenia pracy z powodu powiększenia się </a:t>
            </a:r>
            <a:r>
              <a:rPr lang="pl-PL" sz="2400" kern="50" dirty="0" smtClean="0">
                <a:latin typeface="Calibri" pitchFamily="34" charset="0"/>
                <a:ea typeface="Lucida Sans Unicode"/>
                <a:cs typeface="Mangal"/>
              </a:rPr>
              <a:t>rodziny. </a:t>
            </a:r>
            <a:endParaRPr lang="pl-PL" sz="2400" kern="50" dirty="0">
              <a:latin typeface="Calibri" pitchFamily="34" charset="0"/>
              <a:ea typeface="Lucida Sans Unicode"/>
              <a:cs typeface="Mangal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23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489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30896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pl-PL" sz="2400" kern="50" dirty="0" smtClean="0">
              <a:latin typeface="Calibri" pitchFamily="34" charset="0"/>
              <a:ea typeface="Lucida Sans Unicode"/>
              <a:cs typeface="Mangal"/>
            </a:endParaRPr>
          </a:p>
          <a:p>
            <a:pPr marL="0" lvl="0" indent="0" algn="ctr">
              <a:spcAft>
                <a:spcPts val="0"/>
              </a:spcAft>
              <a:buNone/>
              <a:tabLst>
                <a:tab pos="457200" algn="l"/>
              </a:tabLst>
            </a:pPr>
            <a:endParaRPr lang="pl-PL" sz="3200" kern="50" dirty="0" smtClean="0">
              <a:latin typeface="Calibri" pitchFamily="34" charset="0"/>
              <a:ea typeface="Lucida Sans Unicode"/>
              <a:cs typeface="Mangal"/>
            </a:endParaRPr>
          </a:p>
          <a:p>
            <a:pPr marL="0" lvl="0" indent="0" algn="ctr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pl-PL" sz="3200" kern="50" dirty="0" smtClean="0">
                <a:latin typeface="Calibri" pitchFamily="34" charset="0"/>
                <a:ea typeface="Lucida Sans Unicode"/>
                <a:cs typeface="Mangal"/>
              </a:rPr>
              <a:t>NIEZDOLNOŚĆ DO ŚWIADCZENIA PRACY</a:t>
            </a:r>
          </a:p>
          <a:p>
            <a:pPr marL="0" lvl="0" indent="0" algn="ctr">
              <a:spcAft>
                <a:spcPts val="0"/>
              </a:spcAft>
              <a:buNone/>
              <a:tabLst>
                <a:tab pos="457200" algn="l"/>
              </a:tabLst>
            </a:pPr>
            <a:endParaRPr lang="pl-PL" sz="3200" kern="50" dirty="0" smtClean="0">
              <a:latin typeface="Calibri" pitchFamily="34" charset="0"/>
              <a:ea typeface="Lucida Sans Unicode"/>
              <a:cs typeface="Mangal"/>
            </a:endParaRPr>
          </a:p>
          <a:p>
            <a:pPr marL="0" lvl="0" indent="0" algn="ctr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pl-PL" sz="3200" kern="50" dirty="0" smtClean="0">
                <a:latin typeface="Calibri" pitchFamily="34" charset="0"/>
                <a:ea typeface="Lucida Sans Unicode"/>
                <a:cs typeface="Mangal"/>
              </a:rPr>
              <a:t>NIEMOŻNOŚĆ  ŚWIADCZENIA PRACY</a:t>
            </a:r>
          </a:p>
          <a:p>
            <a:pPr marL="0" indent="0" algn="ctr">
              <a:buNone/>
              <a:tabLst>
                <a:tab pos="457200" algn="l"/>
              </a:tabLst>
            </a:pPr>
            <a:endParaRPr lang="pl-PL" sz="3200" kern="50" dirty="0" smtClean="0">
              <a:latin typeface="Calibri" pitchFamily="34" charset="0"/>
              <a:ea typeface="Lucida Sans Unicode"/>
              <a:cs typeface="Mangal"/>
            </a:endParaRPr>
          </a:p>
          <a:p>
            <a:pPr marL="0" indent="0" algn="ctr">
              <a:buNone/>
              <a:tabLst>
                <a:tab pos="457200" algn="l"/>
              </a:tabLst>
            </a:pPr>
            <a:r>
              <a:rPr lang="pl-PL" sz="3200" kern="50" dirty="0" smtClean="0">
                <a:latin typeface="Calibri" pitchFamily="34" charset="0"/>
                <a:ea typeface="Lucida Sans Unicode"/>
                <a:cs typeface="Mangal"/>
              </a:rPr>
              <a:t>ZMNIEJSZONA ZDOLNOŚĆ DO ŚWIADCZENIA PRACY</a:t>
            </a:r>
          </a:p>
          <a:p>
            <a:pPr marL="0" lvl="0" indent="0" algn="ctr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pl-PL" sz="3200" kern="50" dirty="0" smtClean="0">
                <a:latin typeface="Calibri" pitchFamily="34" charset="0"/>
                <a:ea typeface="Lucida Sans Unicode"/>
                <a:cs typeface="Mangal"/>
              </a:rPr>
              <a:t> </a:t>
            </a:r>
            <a:endParaRPr lang="pl-PL" sz="3200" kern="50" dirty="0">
              <a:latin typeface="Calibri" pitchFamily="34" charset="0"/>
              <a:ea typeface="Lucida Sans Unicode"/>
              <a:cs typeface="Mangal"/>
            </a:endParaRPr>
          </a:p>
          <a:p>
            <a:pPr marL="0" indent="0" algn="ctr">
              <a:buNone/>
            </a:pP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24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489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30896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457200" algn="l"/>
              </a:tabLst>
            </a:pPr>
            <a:endParaRPr lang="pl-PL" sz="2400" kern="50" dirty="0" smtClean="0">
              <a:latin typeface="Calibri" pitchFamily="34" charset="0"/>
              <a:ea typeface="Lucida Sans Unicode"/>
              <a:cs typeface="Mangal"/>
            </a:endParaRPr>
          </a:p>
          <a:p>
            <a:pPr marL="0" lvl="0" indent="0" algn="ctr">
              <a:spcAft>
                <a:spcPts val="0"/>
              </a:spcAft>
              <a:buNone/>
              <a:tabLst>
                <a:tab pos="457200" algn="l"/>
              </a:tabLst>
            </a:pPr>
            <a:endParaRPr lang="pl-PL" sz="3200" kern="50" dirty="0" smtClean="0">
              <a:latin typeface="Calibri" pitchFamily="34" charset="0"/>
              <a:ea typeface="Lucida Sans Unicode"/>
              <a:cs typeface="Mangal"/>
            </a:endParaRPr>
          </a:p>
          <a:p>
            <a:pPr marL="0" lvl="0" indent="0" algn="ctr">
              <a:spcAft>
                <a:spcPts val="0"/>
              </a:spcAft>
              <a:buNone/>
              <a:tabLst>
                <a:tab pos="457200" algn="l"/>
              </a:tabLst>
            </a:pPr>
            <a:endParaRPr lang="pl-PL" sz="3200" kern="50" dirty="0" smtClean="0">
              <a:latin typeface="Calibri" pitchFamily="34" charset="0"/>
              <a:ea typeface="Lucida Sans Unicode"/>
              <a:cs typeface="Mangal"/>
            </a:endParaRPr>
          </a:p>
          <a:p>
            <a:pPr marL="0" lvl="0" indent="0" algn="ctr">
              <a:spcAft>
                <a:spcPts val="0"/>
              </a:spcAft>
              <a:buNone/>
              <a:tabLst>
                <a:tab pos="457200" algn="l"/>
              </a:tabLst>
            </a:pPr>
            <a:endParaRPr lang="pl-PL" sz="3200" kern="50" dirty="0">
              <a:latin typeface="Calibri" pitchFamily="34" charset="0"/>
              <a:ea typeface="Lucida Sans Unicode"/>
              <a:cs typeface="Mangal"/>
            </a:endParaRPr>
          </a:p>
          <a:p>
            <a:pPr marL="0" lvl="0" indent="0" algn="ctr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pl-PL" sz="3200" b="1" kern="50" dirty="0" smtClean="0">
                <a:latin typeface="Calibri" pitchFamily="34" charset="0"/>
                <a:ea typeface="Lucida Sans Unicode"/>
                <a:cs typeface="Mangal"/>
              </a:rPr>
              <a:t>ZASIŁEK CHOROBOWY </a:t>
            </a:r>
            <a:endParaRPr lang="pl-PL" sz="3200" b="1" kern="50" dirty="0">
              <a:latin typeface="Calibri" pitchFamily="34" charset="0"/>
              <a:ea typeface="Lucida Sans Unicode"/>
              <a:cs typeface="Mangal"/>
            </a:endParaRPr>
          </a:p>
          <a:p>
            <a:pPr marL="0" indent="0" algn="ctr">
              <a:buNone/>
            </a:pP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25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52309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99218857"/>
              </p:ext>
            </p:extLst>
          </p:nvPr>
        </p:nvGraphicFramePr>
        <p:xfrm>
          <a:off x="418863" y="1250305"/>
          <a:ext cx="8229599" cy="594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599"/>
              </a:tblGrid>
              <a:tr h="594519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Czasowa niezdolność do pracy z powodu choroby</a:t>
                      </a:r>
                      <a:endParaRPr lang="pl-PL" dirty="0"/>
                    </a:p>
                  </a:txBody>
                  <a:tcPr marL="91954" marR="91954"/>
                </a:tc>
              </a:tr>
            </a:tbl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26</a:t>
            </a:fld>
            <a:endParaRPr lang="pl-PL"/>
          </a:p>
        </p:txBody>
      </p:sp>
      <p:cxnSp>
        <p:nvCxnSpPr>
          <p:cNvPr id="12" name="Łącznik prosty ze strzałką 11"/>
          <p:cNvCxnSpPr/>
          <p:nvPr/>
        </p:nvCxnSpPr>
        <p:spPr>
          <a:xfrm flipH="1">
            <a:off x="2001416" y="1844824"/>
            <a:ext cx="151216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4885996" y="1775250"/>
            <a:ext cx="151216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1070360" y="2207298"/>
            <a:ext cx="2086204" cy="127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z</a:t>
            </a:r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 tzw. ogólnego stanu zdrowia </a:t>
            </a:r>
            <a:r>
              <a:rPr lang="pl-PL" dirty="0" smtClean="0">
                <a:solidFill>
                  <a:schemeClr val="bg1"/>
                </a:solidFill>
              </a:rPr>
              <a:t>(samoistna)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4859524" y="2240868"/>
            <a:ext cx="3816931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pl-PL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z powodu wypadku w drodze do pracy lub z pracy</a:t>
            </a:r>
          </a:p>
          <a:p>
            <a:pPr algn="ctr"/>
            <a:r>
              <a:rPr lang="pl-PL" sz="1600" dirty="0" smtClean="0"/>
              <a:t>(art. </a:t>
            </a:r>
            <a:r>
              <a:rPr lang="pl-PL" sz="1600" dirty="0"/>
              <a:t>3 pkt 5 ustawy zasiłkowej w zw. z art. 57b ustawy emerytalnej) </a:t>
            </a:r>
          </a:p>
          <a:p>
            <a:pPr algn="ctr"/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17" name="Elipsa 16"/>
          <p:cNvSpPr/>
          <p:nvPr/>
        </p:nvSpPr>
        <p:spPr>
          <a:xfrm>
            <a:off x="2339752" y="115217"/>
            <a:ext cx="381642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Choroba </a:t>
            </a:r>
          </a:p>
          <a:p>
            <a:pPr algn="ctr"/>
            <a:r>
              <a:rPr lang="pl-PL" sz="1400" dirty="0" smtClean="0"/>
              <a:t>(znaczenie biologiczne i prawne)</a:t>
            </a:r>
            <a:endParaRPr lang="pl-PL" sz="1400" dirty="0"/>
          </a:p>
        </p:txBody>
      </p:sp>
      <p:cxnSp>
        <p:nvCxnSpPr>
          <p:cNvPr id="20" name="Łącznik prosty ze strzałką 19"/>
          <p:cNvCxnSpPr>
            <a:stCxn id="15" idx="2"/>
          </p:cNvCxnSpPr>
          <p:nvPr/>
        </p:nvCxnSpPr>
        <p:spPr>
          <a:xfrm>
            <a:off x="2113462" y="3481738"/>
            <a:ext cx="914400" cy="527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 flipH="1">
            <a:off x="5148064" y="3537012"/>
            <a:ext cx="1584176" cy="756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rostokąt zaokrąglony 22"/>
          <p:cNvSpPr/>
          <p:nvPr/>
        </p:nvSpPr>
        <p:spPr>
          <a:xfrm>
            <a:off x="2865131" y="3928447"/>
            <a:ext cx="2440868" cy="10127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</a:t>
            </a:r>
            <a:r>
              <a:rPr lang="pl-PL" dirty="0" smtClean="0"/>
              <a:t>raca aktualnie wykonywana</a:t>
            </a:r>
            <a:endParaRPr lang="pl-PL" dirty="0"/>
          </a:p>
        </p:txBody>
      </p:sp>
      <p:sp>
        <p:nvSpPr>
          <p:cNvPr id="24" name="Prostokąt zaokrąglony 23"/>
          <p:cNvSpPr/>
          <p:nvPr/>
        </p:nvSpPr>
        <p:spPr>
          <a:xfrm>
            <a:off x="2339546" y="5341820"/>
            <a:ext cx="3672407" cy="10395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zaświadczenie lekarskie (</a:t>
            </a:r>
            <a:r>
              <a:rPr lang="pl-PL" dirty="0"/>
              <a:t>art. 54, 55, 57, 59 ustawy zasiłkowej)</a:t>
            </a:r>
          </a:p>
        </p:txBody>
      </p:sp>
      <p:cxnSp>
        <p:nvCxnSpPr>
          <p:cNvPr id="26" name="Łącznik prosty ze strzałką 25"/>
          <p:cNvCxnSpPr>
            <a:stCxn id="23" idx="2"/>
          </p:cNvCxnSpPr>
          <p:nvPr/>
        </p:nvCxnSpPr>
        <p:spPr>
          <a:xfrm>
            <a:off x="4085565" y="4941168"/>
            <a:ext cx="0" cy="4006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7672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02474153"/>
              </p:ext>
            </p:extLst>
          </p:nvPr>
        </p:nvGraphicFramePr>
        <p:xfrm>
          <a:off x="457200" y="1268761"/>
          <a:ext cx="8229599" cy="791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599"/>
              </a:tblGrid>
              <a:tr h="791498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/>
                        <a:t>Sytuacje zrównane z niezdolnością do pracy </a:t>
                      </a:r>
                    </a:p>
                    <a:p>
                      <a:pPr algn="ctr"/>
                      <a:r>
                        <a:rPr lang="pl-PL" sz="2000" dirty="0" smtClean="0"/>
                        <a:t>(art. 6 ust. 2 ustawy zasiłkowej)</a:t>
                      </a:r>
                      <a:endParaRPr lang="pl-PL" sz="2000" dirty="0"/>
                    </a:p>
                  </a:txBody>
                  <a:tcPr marL="91953" marR="91953"/>
                </a:tc>
              </a:tr>
            </a:tbl>
          </a:graphicData>
        </a:graphic>
      </p:graphicFrame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27</a:t>
            </a:fld>
            <a:endParaRPr lang="pl-PL"/>
          </a:p>
        </p:txBody>
      </p:sp>
      <p:sp>
        <p:nvSpPr>
          <p:cNvPr id="7" name="Prostokąt zaokrąglony 6"/>
          <p:cNvSpPr/>
          <p:nvPr/>
        </p:nvSpPr>
        <p:spPr>
          <a:xfrm>
            <a:off x="395536" y="2298836"/>
            <a:ext cx="2592287" cy="307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Decyzja właściwego organu (uprawnionego podmiotu) wydana na podstawie przepisów o zapobieganiu oraz zwalczaniu zakażeń i chorób zakaźnych u ludzi</a:t>
            </a:r>
            <a:endParaRPr lang="pl-PL" sz="1600" dirty="0"/>
          </a:p>
        </p:txBody>
      </p:sp>
      <p:sp>
        <p:nvSpPr>
          <p:cNvPr id="8" name="Prostokąt zaokrąglony 7"/>
          <p:cNvSpPr/>
          <p:nvPr/>
        </p:nvSpPr>
        <p:spPr>
          <a:xfrm>
            <a:off x="3275856" y="2269367"/>
            <a:ext cx="2808312" cy="3103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Przebywanie w stacjonarnym zakładzie lecznictwa odwykowego, opieki zdrowotnej w celu leczenia: uzależnienia alkoholowego, uzależnienia od środków odurzających lub substancji psychotropowych </a:t>
            </a:r>
            <a:endParaRPr lang="pl-PL" sz="1600" dirty="0"/>
          </a:p>
        </p:txBody>
      </p:sp>
      <p:sp>
        <p:nvSpPr>
          <p:cNvPr id="9" name="Prostokąt zaokrąglony 8"/>
          <p:cNvSpPr/>
          <p:nvPr/>
        </p:nvSpPr>
        <p:spPr>
          <a:xfrm>
            <a:off x="6444208" y="2276872"/>
            <a:ext cx="2448272" cy="3103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Poddanie się niezbędnym badaniom lekarskim dla kandydatów na dawców  oraz zabiegowi pobrania komórek, tkanek, narządów (art. 6 ust. 2 w zw</a:t>
            </a:r>
            <a:r>
              <a:rPr lang="pl-PL" sz="1600" dirty="0"/>
              <a:t>.</a:t>
            </a:r>
            <a:r>
              <a:rPr lang="pl-PL" sz="1600" dirty="0" smtClean="0"/>
              <a:t> z art.  11 ust. 2 pkt 2)</a:t>
            </a:r>
            <a:endParaRPr lang="pl-PL" sz="1600" dirty="0"/>
          </a:p>
        </p:txBody>
      </p:sp>
      <p:sp>
        <p:nvSpPr>
          <p:cNvPr id="3" name="Prostokąt zaokrąglony 2"/>
          <p:cNvSpPr/>
          <p:nvPr/>
        </p:nvSpPr>
        <p:spPr>
          <a:xfrm>
            <a:off x="2610156" y="188640"/>
            <a:ext cx="4320480" cy="6918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niemożność wykonywania pracy </a:t>
            </a:r>
            <a:endParaRPr lang="pl-PL" sz="2400" dirty="0"/>
          </a:p>
        </p:txBody>
      </p:sp>
      <p:cxnSp>
        <p:nvCxnSpPr>
          <p:cNvPr id="11" name="Łącznik prosty ze strzałką 10"/>
          <p:cNvCxnSpPr/>
          <p:nvPr/>
        </p:nvCxnSpPr>
        <p:spPr>
          <a:xfrm flipH="1">
            <a:off x="1929717" y="1924337"/>
            <a:ext cx="914091" cy="352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655986" y="880459"/>
            <a:ext cx="0" cy="13638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>
            <a:endCxn id="9" idx="0"/>
          </p:cNvCxnSpPr>
          <p:nvPr/>
        </p:nvCxnSpPr>
        <p:spPr>
          <a:xfrm>
            <a:off x="6588224" y="1924337"/>
            <a:ext cx="1080120" cy="352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8003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 anchor="ctr"/>
          <a:lstStyle/>
          <a:p>
            <a:pPr marL="0" indent="0" algn="ctr">
              <a:buNone/>
            </a:pPr>
            <a:r>
              <a:rPr lang="pl-PL" sz="3600" b="1" dirty="0" smtClean="0">
                <a:latin typeface="Calibri" pitchFamily="34" charset="0"/>
                <a:cs typeface="Calibri" pitchFamily="34" charset="0"/>
              </a:rPr>
              <a:t>Niezdolność do wykonywania pracy </a:t>
            </a:r>
          </a:p>
          <a:p>
            <a:pPr marL="0" indent="0" algn="ctr">
              <a:buNone/>
            </a:pPr>
            <a:r>
              <a:rPr lang="pl-PL" sz="3600" b="1" dirty="0" smtClean="0">
                <a:latin typeface="Calibri" pitchFamily="34" charset="0"/>
                <a:cs typeface="Calibri" pitchFamily="34" charset="0"/>
              </a:rPr>
              <a:t>a</a:t>
            </a:r>
          </a:p>
          <a:p>
            <a:pPr marL="0" indent="0" algn="ctr">
              <a:buNone/>
            </a:pPr>
            <a:r>
              <a:rPr lang="pl-PL" sz="3600" b="1" dirty="0" smtClean="0">
                <a:latin typeface="Calibri" pitchFamily="34" charset="0"/>
                <a:cs typeface="Calibri" pitchFamily="34" charset="0"/>
              </a:rPr>
              <a:t>zmniejszona sprawność do pracy:</a:t>
            </a:r>
          </a:p>
          <a:p>
            <a:pPr marL="0" indent="0">
              <a:buNone/>
            </a:pPr>
            <a:endParaRPr lang="pl-PL" b="1" dirty="0" smtClean="0">
              <a:latin typeface="Calibri" pitchFamily="34" charset="0"/>
              <a:cs typeface="Calibri" pitchFamily="34" charset="0"/>
            </a:endParaRPr>
          </a:p>
          <a:p>
            <a:pPr marL="0" lvl="0" indent="0" algn="just">
              <a:buNone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…dotyczy </a:t>
            </a:r>
            <a:r>
              <a:rPr lang="pl-PL" dirty="0">
                <a:latin typeface="Calibri" pitchFamily="34" charset="0"/>
                <a:cs typeface="Calibri" pitchFamily="34" charset="0"/>
              </a:rPr>
              <a:t>tylko ubezpieczonych </a:t>
            </a:r>
            <a:r>
              <a:rPr lang="pl-PL" b="1" dirty="0">
                <a:latin typeface="Calibri" pitchFamily="34" charset="0"/>
                <a:cs typeface="Calibri" pitchFamily="34" charset="0"/>
              </a:rPr>
              <a:t>będących pracownikami</a:t>
            </a:r>
            <a:r>
              <a:rPr lang="pl-PL" dirty="0">
                <a:latin typeface="Calibri" pitchFamily="34" charset="0"/>
                <a:cs typeface="Calibri" pitchFamily="34" charset="0"/>
              </a:rPr>
              <a:t>, w przypadku których choroba nie spowodowała niezdolności do pracy dotychczas wykonywanej lecz zmniejszyła sprawność do jej wykonywania uniemożliwiając osiągnięcie dotychczasowych zarobków i spowodowała potrzebę poddania się rehabilitacji 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zawodowej.</a:t>
            </a:r>
            <a:endParaRPr lang="pl-PL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28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0600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l-PL" sz="3200" b="1" dirty="0" smtClean="0">
                <a:latin typeface="Calibri" pitchFamily="34" charset="0"/>
                <a:cs typeface="Calibri" pitchFamily="34" charset="0"/>
              </a:rPr>
              <a:t>Przesłanki pozytywne</a:t>
            </a:r>
          </a:p>
          <a:p>
            <a:pPr algn="r">
              <a:lnSpc>
                <a:spcPct val="150000"/>
              </a:lnSpc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- Orzeczona czasowa niezdolność do pracy</a:t>
            </a:r>
          </a:p>
          <a:p>
            <a:pPr algn="r">
              <a:lnSpc>
                <a:spcPct val="150000"/>
              </a:lnSpc>
              <a:buNone/>
            </a:pP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zajście niezdolności do pracy w czasie trwania ubezpieczenia (art. 6 ust. 1), albo </a:t>
            </a:r>
          </a:p>
          <a:p>
            <a:pPr algn="r">
              <a:lnSpc>
                <a:spcPct val="150000"/>
              </a:lnSpc>
              <a:buFontTx/>
              <a:buChar char="-"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zajście niezdolności do pracy</a:t>
            </a:r>
          </a:p>
          <a:p>
            <a:pPr algn="r">
              <a:lnSpc>
                <a:spcPct val="150000"/>
              </a:lnSpc>
              <a:buFontTx/>
              <a:buChar char="-"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 w okresie ochronnym po ustaniu ubezpieczenia(art. 7)</a:t>
            </a:r>
          </a:p>
          <a:p>
            <a:pPr algn="r">
              <a:lnSpc>
                <a:spcPct val="150000"/>
              </a:lnSpc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- upływ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okresu wyczekiwania (art. 4)</a:t>
            </a:r>
          </a:p>
          <a:p>
            <a:pPr lvl="0"/>
            <a:endParaRPr lang="pl-PL" sz="2800" dirty="0" smtClean="0"/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29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ZASIŁEK CHOROBOWY - PRZESŁANKI</a:t>
            </a:r>
            <a:endParaRPr lang="pl-PL" sz="280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marL="109728" indent="0" algn="ctr">
              <a:buNone/>
            </a:pPr>
            <a:r>
              <a:rPr lang="pl-PL" i="1" dirty="0" smtClean="0"/>
              <a:t>Czy chodzi o np. możliwość bezpłatnego „pójścia do lekarza” </a:t>
            </a:r>
          </a:p>
          <a:p>
            <a:pPr marL="109728" indent="0" algn="ctr">
              <a:buNone/>
            </a:pPr>
            <a:r>
              <a:rPr lang="pl-PL" i="1" dirty="0" smtClean="0"/>
              <a:t>czy </a:t>
            </a:r>
          </a:p>
          <a:p>
            <a:pPr marL="109728" indent="0" algn="ctr">
              <a:buNone/>
            </a:pPr>
            <a:r>
              <a:rPr lang="pl-PL" i="1" dirty="0" smtClean="0"/>
              <a:t>o środki materialne zabezpieczające nasz byt gdy nie pracujemy z powodu choroby?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Tzw. ryzyka ubezpieczeniowe w ubezpieczeniu społecznym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8598492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l-PL" sz="3200" b="1" dirty="0" smtClean="0">
                <a:latin typeface="Calibri" pitchFamily="34" charset="0"/>
                <a:cs typeface="Calibri" pitchFamily="34" charset="0"/>
              </a:rPr>
              <a:t>Przesłanki negatywne</a:t>
            </a:r>
          </a:p>
          <a:p>
            <a:pPr algn="r">
              <a:lnSpc>
                <a:spcPct val="150000"/>
              </a:lnSpc>
              <a:buNone/>
            </a:pPr>
            <a:r>
              <a:rPr lang="pl-PL" sz="2800" b="1" dirty="0" smtClean="0"/>
              <a:t>  -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posiadanie innego źródła dochodu                            (art. 12 ust. 1, art. 13)</a:t>
            </a:r>
          </a:p>
          <a:p>
            <a:pPr algn="r">
              <a:lnSpc>
                <a:spcPct val="150000"/>
              </a:lnSpc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 - niezdolność do pracy w okresach wymienionych                 wyraźnie w ustawie (art. 12 ust. 2 – art. 17)</a:t>
            </a:r>
          </a:p>
          <a:p>
            <a:pPr algn="r">
              <a:lnSpc>
                <a:spcPct val="150000"/>
              </a:lnSpc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- niezdolność do pracy powstała w okresie wyczekiwania (art. 12 ust. 3)</a:t>
            </a:r>
          </a:p>
          <a:p>
            <a:pPr lvl="0"/>
            <a:endParaRPr lang="pl-PL" sz="28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buNone/>
            </a:pPr>
            <a:endParaRPr lang="pl-PL" sz="2800" dirty="0" smtClean="0"/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30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ZASIŁEK CHOROBOWY - PRZESŁANKI</a:t>
            </a: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l-PL" sz="28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buNone/>
            </a:pPr>
            <a:endParaRPr lang="pl-PL" sz="2800" dirty="0" smtClean="0"/>
          </a:p>
          <a:p>
            <a:r>
              <a:rPr lang="pl-PL" sz="2800" dirty="0" smtClean="0"/>
              <a:t>Okres </a:t>
            </a:r>
            <a:r>
              <a:rPr lang="pl-PL" sz="2800" b="1" dirty="0" smtClean="0"/>
              <a:t>wyczekiwania</a:t>
            </a:r>
            <a:r>
              <a:rPr lang="pl-PL" sz="2800" dirty="0" smtClean="0"/>
              <a:t> na nabycie prawa do zasiłku:</a:t>
            </a:r>
          </a:p>
          <a:p>
            <a:pPr marL="365760" lvl="1" indent="0">
              <a:buNone/>
            </a:pPr>
            <a:r>
              <a:rPr lang="pl-PL" sz="2800" dirty="0" smtClean="0"/>
              <a:t>…osoba jest ubezpieczona, ale co do zasady nie może w okresie wyczekiwania otrzymać zasiłku chorobowego!</a:t>
            </a:r>
            <a:endParaRPr lang="pl-PL" sz="28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31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u="sng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ZASIŁEK CHOROBOWY – okresy wyczekiwania</a:t>
            </a:r>
            <a:endParaRPr lang="pl-PL" sz="2800" b="0" u="sng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199691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l-PL" sz="2800" b="1" dirty="0" smtClean="0">
              <a:latin typeface="Calibri" pitchFamily="34" charset="0"/>
              <a:cs typeface="Calibri" pitchFamily="34" charset="0"/>
            </a:endParaRPr>
          </a:p>
          <a:p>
            <a:pPr algn="ctr">
              <a:buNone/>
            </a:pPr>
            <a:r>
              <a:rPr lang="pl-PL" sz="2800" dirty="0" smtClean="0"/>
              <a:t>obowiązkowo ubezpieczony nabywa               prawo do zasiłku</a:t>
            </a:r>
          </a:p>
          <a:p>
            <a:pPr algn="ctr">
              <a:buNone/>
            </a:pPr>
            <a:endParaRPr lang="pl-PL" sz="2800" dirty="0"/>
          </a:p>
          <a:p>
            <a:pPr algn="ctr">
              <a:buNone/>
            </a:pPr>
            <a:endParaRPr lang="pl-PL" sz="2800" dirty="0" smtClean="0"/>
          </a:p>
          <a:p>
            <a:pPr algn="ctr">
              <a:buNone/>
            </a:pPr>
            <a:endParaRPr lang="pl-PL" sz="2800" dirty="0"/>
          </a:p>
          <a:p>
            <a:pPr lvl="0" algn="ctr">
              <a:buNone/>
            </a:pPr>
            <a:r>
              <a:rPr lang="pl-PL" sz="2800" dirty="0"/>
              <a:t>po upływie 30 dni nieprzerwanego ubezpieczenia chorobowego </a:t>
            </a:r>
            <a:endParaRPr lang="pl-PL" sz="2800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32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ZASIŁEK CHOROBOWY – okresy wyczekiwania</a:t>
            </a: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6" name="Strzałka w dół 5"/>
          <p:cNvSpPr/>
          <p:nvPr/>
        </p:nvSpPr>
        <p:spPr>
          <a:xfrm>
            <a:off x="4139952" y="2924944"/>
            <a:ext cx="1080120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178376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l-PL" sz="2800" b="1" dirty="0" smtClean="0">
              <a:latin typeface="Calibri" pitchFamily="34" charset="0"/>
              <a:cs typeface="Calibri" pitchFamily="34" charset="0"/>
            </a:endParaRPr>
          </a:p>
          <a:p>
            <a:pPr algn="ctr">
              <a:buNone/>
            </a:pPr>
            <a:r>
              <a:rPr lang="pl-PL" sz="2800" dirty="0" smtClean="0"/>
              <a:t>Dobrowolnie ubezpieczony nabywa               prawo do zasiłku</a:t>
            </a:r>
          </a:p>
          <a:p>
            <a:pPr algn="ctr">
              <a:buNone/>
            </a:pPr>
            <a:endParaRPr lang="pl-PL" sz="2800" dirty="0"/>
          </a:p>
          <a:p>
            <a:pPr algn="ctr">
              <a:buNone/>
            </a:pPr>
            <a:endParaRPr lang="pl-PL" sz="2800" dirty="0" smtClean="0"/>
          </a:p>
          <a:p>
            <a:pPr algn="ctr">
              <a:buNone/>
            </a:pPr>
            <a:endParaRPr lang="pl-PL" sz="2800" dirty="0"/>
          </a:p>
          <a:p>
            <a:pPr lvl="0" algn="ctr">
              <a:buNone/>
            </a:pPr>
            <a:r>
              <a:rPr lang="pl-PL" sz="2800" dirty="0"/>
              <a:t>po upływie </a:t>
            </a:r>
            <a:r>
              <a:rPr lang="pl-PL" sz="2800" dirty="0" smtClean="0"/>
              <a:t>90 </a:t>
            </a:r>
            <a:r>
              <a:rPr lang="pl-PL" sz="2800" dirty="0"/>
              <a:t>dni nieprzerwanego ubezpieczenia chorobowego </a:t>
            </a:r>
            <a:endParaRPr lang="pl-PL" sz="2800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33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ZASIŁEK CHOROBOWY – okresy wyczekiwania</a:t>
            </a: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6" name="Strzałka w dół 5"/>
          <p:cNvSpPr/>
          <p:nvPr/>
        </p:nvSpPr>
        <p:spPr>
          <a:xfrm>
            <a:off x="4139952" y="2924944"/>
            <a:ext cx="1080120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624279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l-PL" sz="2800" dirty="0" smtClean="0"/>
          </a:p>
          <a:p>
            <a:pPr lvl="0"/>
            <a:endParaRPr lang="pl-PL" sz="2800" dirty="0"/>
          </a:p>
          <a:p>
            <a:pPr lvl="0"/>
            <a:r>
              <a:rPr lang="pl-PL" sz="2800" dirty="0" smtClean="0"/>
              <a:t>Co to znaczy 30/90 </a:t>
            </a:r>
            <a:r>
              <a:rPr lang="pl-PL" sz="2800" dirty="0"/>
              <a:t>dni </a:t>
            </a:r>
            <a:r>
              <a:rPr lang="pl-PL" sz="2800" u="sng" dirty="0"/>
              <a:t>nieprzerwanego ubezpieczenia </a:t>
            </a:r>
            <a:r>
              <a:rPr lang="pl-PL" sz="2800" u="sng" dirty="0" smtClean="0"/>
              <a:t>chorobowego</a:t>
            </a:r>
            <a:r>
              <a:rPr lang="pl-PL" sz="2800" dirty="0" smtClean="0"/>
              <a:t>? </a:t>
            </a:r>
            <a:endParaRPr lang="pl-PL" sz="28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34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ZASIŁEK CHOROBOWY – okresy wyczekiwania</a:t>
            </a: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401028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l-PL" sz="2800" dirty="0" smtClean="0"/>
          </a:p>
          <a:p>
            <a:pPr marL="109728" lvl="0" indent="0">
              <a:buNone/>
            </a:pPr>
            <a:r>
              <a:rPr lang="pl-PL" sz="2800" i="1" dirty="0" smtClean="0">
                <a:latin typeface="Calibri" panose="020F0502020204030204" pitchFamily="34" charset="0"/>
              </a:rPr>
              <a:t>Zenon B. miał umowę o pracę  na okres próbny na 3 tygodnie. Pracodawca „A” nie zaproponował mu kolejnej umowy o pracę po zakończeniu okresu próbnego. Po 2 tygodniach od zakończenia tamtej umowy o pracę Zenon B. szczęśliwie nawiązał umowę  o pracę na czas   6 miesięcy z pracodawcą „B”. </a:t>
            </a:r>
            <a:endParaRPr lang="pl-PL" sz="2800" i="1" dirty="0">
              <a:latin typeface="Calibri" panose="020F050202020403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35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ZASIŁEK CHOROBOWY – okresy wyczekiwania</a:t>
            </a: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Polityka społeczna i system ubezpieczeń społecznych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2229886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l-PL" sz="2800" dirty="0" smtClean="0"/>
          </a:p>
          <a:p>
            <a:pPr lvl="0"/>
            <a:r>
              <a:rPr lang="pl-PL" sz="2800" dirty="0" smtClean="0"/>
              <a:t>Do </a:t>
            </a:r>
            <a:r>
              <a:rPr lang="pl-PL" sz="2800" dirty="0"/>
              <a:t>okresów ubezpieczenia chorobowego, </a:t>
            </a:r>
            <a:r>
              <a:rPr lang="pl-PL" sz="2800" dirty="0" smtClean="0"/>
              <a:t>składających się na okres wyczekiwania, </a:t>
            </a:r>
            <a:r>
              <a:rPr lang="pl-PL" sz="2800" dirty="0"/>
              <a:t>wlicza się poprzednie okresy ubezpieczenia chorobowego, jeżeli przerwa między nimi nie przekroczyła 30 </a:t>
            </a:r>
            <a:r>
              <a:rPr lang="pl-PL" sz="2800" dirty="0" smtClean="0"/>
              <a:t>dni.</a:t>
            </a:r>
            <a:endParaRPr lang="pl-PL" sz="28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36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ZASIŁEK CHOROBOWY – okresy wyczekiwania</a:t>
            </a: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413043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l-PL" sz="2800" dirty="0" smtClean="0"/>
          </a:p>
          <a:p>
            <a:pPr marL="109728" lvl="0" indent="0">
              <a:buNone/>
            </a:pPr>
            <a:r>
              <a:rPr lang="pl-PL" sz="2800" i="1" dirty="0" smtClean="0">
                <a:latin typeface="Calibri" panose="020F0502020204030204" pitchFamily="34" charset="0"/>
              </a:rPr>
              <a:t>Zenon B. zatrudnił się na umowę o prace na czas określony 6 miesięcy. Zaledwie po 20 dniach jego pracy okazało się, że firma ma kłopoty i pracodawca zaproponował Zenonowi 2 miesięczny urlop bezpłatny obiecując mu kontynuację zatrudnienia. Zenon B. zgodził się. Co ciekawe, pracodawca dotrzymał słowa i po urlopie bezpłatnym Zenon kontynuował swoje spokojnie zatrudnienie w oparciu o swoja umowę...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37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ZASIŁEK CHOROBOWY – okresy wyczekiwania</a:t>
            </a: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956483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pl-PL" sz="2800" dirty="0" smtClean="0"/>
          </a:p>
          <a:p>
            <a:pPr lvl="0"/>
            <a:r>
              <a:rPr lang="pl-PL" sz="2800" dirty="0"/>
              <a:t>Do okresów ubezpieczenia chorobowego, </a:t>
            </a:r>
            <a:r>
              <a:rPr lang="pl-PL" sz="2800" dirty="0" smtClean="0"/>
              <a:t>składających się na okres wyczekiwania, </a:t>
            </a:r>
            <a:r>
              <a:rPr lang="pl-PL" sz="2800" dirty="0"/>
              <a:t>wlicza się poprzednie okresy ubezpieczenia chorobowego, </a:t>
            </a:r>
            <a:r>
              <a:rPr lang="pl-PL" sz="2800" dirty="0" smtClean="0"/>
              <a:t>jeżeli przerwa była spowodowana:</a:t>
            </a:r>
          </a:p>
          <a:p>
            <a:pPr lvl="0" algn="r"/>
            <a:r>
              <a:rPr lang="pl-PL" sz="2800" dirty="0" smtClean="0"/>
              <a:t>urlopem </a:t>
            </a:r>
            <a:r>
              <a:rPr lang="pl-PL" sz="2800" dirty="0"/>
              <a:t>wychowawczym, </a:t>
            </a:r>
            <a:endParaRPr lang="pl-PL" sz="2800" dirty="0" smtClean="0"/>
          </a:p>
          <a:p>
            <a:pPr lvl="0" algn="r"/>
            <a:r>
              <a:rPr lang="pl-PL" sz="2800" dirty="0" smtClean="0"/>
              <a:t>urlopem </a:t>
            </a:r>
            <a:r>
              <a:rPr lang="pl-PL" sz="2800" dirty="0"/>
              <a:t>bezpłatnym albo </a:t>
            </a:r>
            <a:endParaRPr lang="pl-PL" sz="2800" dirty="0" smtClean="0"/>
          </a:p>
          <a:p>
            <a:pPr lvl="0" algn="r"/>
            <a:r>
              <a:rPr lang="pl-PL" sz="2800" dirty="0" smtClean="0"/>
              <a:t>odbywaniem </a:t>
            </a:r>
            <a:r>
              <a:rPr lang="pl-PL" sz="2800" dirty="0"/>
              <a:t>czynnej służby wojskowej przez żołnierza niezawodowego.</a:t>
            </a:r>
            <a:endParaRPr lang="pl-PL" sz="28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38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ZASIŁEK CHOROBOWY – okresy wyczekiwania</a:t>
            </a: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072906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l-PL" sz="2800" dirty="0" smtClean="0"/>
          </a:p>
          <a:p>
            <a:pPr lvl="0"/>
            <a:endParaRPr lang="pl-PL" sz="2800" dirty="0"/>
          </a:p>
          <a:p>
            <a:pPr lvl="0"/>
            <a:r>
              <a:rPr lang="pl-PL" sz="3200" dirty="0" smtClean="0">
                <a:latin typeface="Calibri" panose="020F0502020204030204" pitchFamily="34" charset="0"/>
              </a:rPr>
              <a:t>Prawo do zasiłku chorobowego od pierwszego dnia ubezpieczenia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39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ZASIŁEK CHOROBOWY – okresy wyczekiwania</a:t>
            </a: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00319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sz="3200" i="1" dirty="0" smtClean="0"/>
              <a:t>Czy problemem jest tu</a:t>
            </a:r>
          </a:p>
          <a:p>
            <a:pPr marL="109728" indent="0" algn="ctr">
              <a:buNone/>
            </a:pPr>
            <a:r>
              <a:rPr lang="pl-PL" sz="3200" i="1" dirty="0"/>
              <a:t>c</a:t>
            </a:r>
            <a:r>
              <a:rPr lang="pl-PL" sz="3200" i="1" dirty="0" smtClean="0"/>
              <a:t>horoba jako taka</a:t>
            </a:r>
          </a:p>
          <a:p>
            <a:pPr marL="109728" indent="0" algn="ctr">
              <a:buNone/>
            </a:pPr>
            <a:r>
              <a:rPr lang="pl-PL" sz="3200" i="1" dirty="0"/>
              <a:t>c</a:t>
            </a:r>
            <a:r>
              <a:rPr lang="pl-PL" sz="3200" i="1" dirty="0" smtClean="0"/>
              <a:t>zy </a:t>
            </a:r>
          </a:p>
          <a:p>
            <a:pPr marL="109728" indent="0" algn="ctr">
              <a:buNone/>
            </a:pPr>
            <a:r>
              <a:rPr lang="pl-PL" sz="3200" i="1" dirty="0" smtClean="0"/>
              <a:t>niezdolność do pracy / </a:t>
            </a:r>
            <a:r>
              <a:rPr lang="pl-PL" sz="3200" i="1" dirty="0"/>
              <a:t>działalności zarobkowej</a:t>
            </a:r>
            <a:endParaRPr lang="pl-PL" sz="3200" dirty="0"/>
          </a:p>
          <a:p>
            <a:pPr marL="109728" indent="0" algn="ctr">
              <a:buNone/>
            </a:pPr>
            <a:r>
              <a:rPr lang="pl-PL" sz="3200" i="1" dirty="0" smtClean="0"/>
              <a:t>z powodu  tej choroby?</a:t>
            </a:r>
          </a:p>
          <a:p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Tzw. ryzyka ubezpieczeniowe w ubezpieczeniu społecznym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4710090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l-PL" sz="2800" dirty="0" smtClean="0"/>
          </a:p>
          <a:p>
            <a:pPr lvl="0"/>
            <a:r>
              <a:rPr lang="pl-PL" sz="2800" b="1" dirty="0" smtClean="0"/>
              <a:t>Absolwenci szkół </a:t>
            </a:r>
            <a:r>
              <a:rPr lang="pl-PL" sz="2800" b="1" dirty="0"/>
              <a:t>lub szkół wyższych</a:t>
            </a:r>
            <a:r>
              <a:rPr lang="pl-PL" sz="2800" dirty="0"/>
              <a:t>, którzy zostali objęci ubezpieczeniem chorobowym lub przystąpili do ubezpieczenia chorobowego w ciągu 90 dni od dnia ukończenia szkoły lub uzyskania dyplomu ukończenia studiów </a:t>
            </a:r>
            <a:r>
              <a:rPr lang="pl-PL" sz="2800" dirty="0" smtClean="0"/>
              <a:t>wyższych.</a:t>
            </a:r>
            <a:endParaRPr lang="pl-PL" sz="28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40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ZASIŁEK CHOROBOWY – okresy wyczekiwania</a:t>
            </a: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312695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l-PL" sz="2800" dirty="0" smtClean="0"/>
          </a:p>
          <a:p>
            <a:pPr lvl="0"/>
            <a:r>
              <a:rPr lang="pl-PL" sz="2800" b="1" dirty="0" smtClean="0"/>
              <a:t>Wszyscy ubezpieczeni </a:t>
            </a:r>
            <a:r>
              <a:rPr lang="pl-PL" sz="2800" dirty="0" smtClean="0"/>
              <a:t>- jeżeli </a:t>
            </a:r>
            <a:r>
              <a:rPr lang="pl-PL" sz="2800" dirty="0"/>
              <a:t>niezdolność do pracy spowodowana została wypadkiem w drodze do pracy lub z </a:t>
            </a:r>
            <a:r>
              <a:rPr lang="pl-PL" sz="2800" dirty="0" smtClean="0"/>
              <a:t>pracy.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41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ZASIŁEK CHOROBOWY – okresy wyczekiwania</a:t>
            </a: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035999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l-PL" sz="2800" dirty="0" smtClean="0"/>
          </a:p>
          <a:p>
            <a:pPr lvl="0"/>
            <a:r>
              <a:rPr lang="pl-PL" sz="2800" b="1" dirty="0"/>
              <a:t>U</a:t>
            </a:r>
            <a:r>
              <a:rPr lang="pl-PL" sz="2800" b="1" dirty="0" smtClean="0"/>
              <a:t>bezpieczeni </a:t>
            </a:r>
            <a:r>
              <a:rPr lang="pl-PL" sz="2800" b="1" dirty="0"/>
              <a:t>obowiązkowo</a:t>
            </a:r>
            <a:r>
              <a:rPr lang="pl-PL" sz="2800" dirty="0"/>
              <a:t>, którzy mają wcześniejszy co najmniej 10-letni okres obowiązkowego ubezpieczenia </a:t>
            </a:r>
            <a:r>
              <a:rPr lang="pl-PL" sz="2800" dirty="0" smtClean="0"/>
              <a:t>chorobowego.</a:t>
            </a:r>
            <a:endParaRPr lang="pl-PL" sz="28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42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ZASIŁEK CHOROBOWY – okresy wyczekiwania</a:t>
            </a: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91577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l-PL" sz="2800" dirty="0" smtClean="0"/>
          </a:p>
          <a:p>
            <a:r>
              <a:rPr lang="pl-PL" sz="2800" b="1" dirty="0" smtClean="0"/>
              <a:t>Posłowie i senatorowie, </a:t>
            </a:r>
            <a:r>
              <a:rPr lang="pl-PL" sz="2800" dirty="0"/>
              <a:t>którzy przystąpili do ubezpieczenia chorobowego w ciągu 90 dni od ukończenia kadencji.</a:t>
            </a:r>
          </a:p>
          <a:p>
            <a:pPr lvl="0"/>
            <a:endParaRPr lang="pl-PL" sz="2800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43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ZASIŁEK CHOROBOWY – okresy wyczekiwania</a:t>
            </a: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314215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r>
              <a:rPr lang="pl-PL" sz="3600" b="1" dirty="0" smtClean="0">
                <a:latin typeface="Calibri" pitchFamily="34" charset="0"/>
                <a:cs typeface="Calibri" pitchFamily="34" charset="0"/>
              </a:rPr>
              <a:t>Okres zasiłkowy …</a:t>
            </a:r>
          </a:p>
          <a:p>
            <a:pPr marL="0" indent="0">
              <a:buNone/>
            </a:pPr>
            <a:endParaRPr lang="pl-PL" b="1" dirty="0" smtClean="0">
              <a:latin typeface="Calibri" pitchFamily="34" charset="0"/>
              <a:cs typeface="Calibri" pitchFamily="34" charset="0"/>
            </a:endParaRPr>
          </a:p>
          <a:p>
            <a:pPr marL="0" indent="0" algn="r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…jest to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okres 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czasowej niezdolności </a:t>
            </a:r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pPr marL="0" indent="0" algn="r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do 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pracy, przez który ubezpieczony </a:t>
            </a:r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pPr marL="0" indent="0" algn="r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ma 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prawo do zasiłku chorobowego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xmlns="" val="381611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lvl="3" indent="0" algn="ctr">
              <a:buNone/>
            </a:pPr>
            <a:r>
              <a:rPr lang="pl-PL" sz="3200" b="1" dirty="0" smtClean="0">
                <a:latin typeface="Calibri" pitchFamily="34" charset="0"/>
                <a:cs typeface="Calibri" pitchFamily="34" charset="0"/>
              </a:rPr>
              <a:t>Zasada </a:t>
            </a:r>
          </a:p>
          <a:p>
            <a:pPr marL="0" lvl="3" indent="0" algn="ctr">
              <a:buNone/>
            </a:pPr>
            <a:endParaRPr lang="pl-PL" sz="3200" dirty="0" smtClean="0">
              <a:latin typeface="Calibri" pitchFamily="34" charset="0"/>
              <a:cs typeface="Calibri" pitchFamily="34" charset="0"/>
            </a:endParaRPr>
          </a:p>
          <a:p>
            <a:pPr marL="0" lvl="3" indent="0" algn="ctr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 …zasiłek 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przysługuje przez okres trwania niezdolności do pracy, ale maksymalnie </a:t>
            </a:r>
            <a:r>
              <a:rPr lang="pl-PL" sz="2800" b="1" u="sng" dirty="0">
                <a:latin typeface="Calibri" pitchFamily="34" charset="0"/>
                <a:cs typeface="Calibri" pitchFamily="34" charset="0"/>
              </a:rPr>
              <a:t>przez  182 dni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, bez względu na przyczynę niezdolności. </a:t>
            </a:r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pPr marL="0" lvl="3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xmlns="" val="381611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>
              <a:latin typeface="Calibri" pitchFamily="34" charset="0"/>
              <a:cs typeface="Calibri" pitchFamily="34" charset="0"/>
            </a:endParaRPr>
          </a:p>
          <a:p>
            <a:pPr marL="0" lvl="3" indent="0">
              <a:buNone/>
            </a:pPr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marL="0" lvl="3" indent="0" algn="ctr">
              <a:buNone/>
            </a:pPr>
            <a:r>
              <a:rPr lang="pl-PL" sz="3200" b="1" dirty="0" smtClean="0">
                <a:latin typeface="Calibri" pitchFamily="34" charset="0"/>
                <a:cs typeface="Calibri" pitchFamily="34" charset="0"/>
              </a:rPr>
              <a:t>Wyjątki </a:t>
            </a:r>
          </a:p>
          <a:p>
            <a:pPr marL="0" lvl="3" indent="0" algn="ctr">
              <a:buNone/>
            </a:pPr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marL="342900" lvl="3" indent="-342900" algn="ctr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gruźlica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, która będąc przyczyną niezdolności do pracy daje prawo do  270- dniowego okresu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zasiłkowego, </a:t>
            </a:r>
          </a:p>
          <a:p>
            <a:pPr marL="342900" lvl="3" indent="-342900" algn="ctr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ciąża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 – jeżeli niezdolność 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do pracy powstaje w okresie ciąży, to bez względu na to, co jest jej przyczyną (patologia ciąży czy inna choroba), okres zasiłkowy trwa 270 dni;</a:t>
            </a:r>
          </a:p>
          <a:p>
            <a:pPr marL="0" indent="0">
              <a:buNone/>
            </a:pPr>
            <a:endParaRPr lang="pl-PL" sz="28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611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39552" y="404664"/>
            <a:ext cx="8219256" cy="6191712"/>
          </a:xfrm>
        </p:spPr>
        <p:txBody>
          <a:bodyPr>
            <a:normAutofit/>
          </a:bodyPr>
          <a:lstStyle/>
          <a:p>
            <a:pPr marL="594360" indent="0">
              <a:buNone/>
            </a:pPr>
            <a:r>
              <a:rPr lang="pl-PL" sz="4000" dirty="0" smtClean="0">
                <a:latin typeface="Calibri" pitchFamily="34" charset="0"/>
                <a:cs typeface="Calibri" pitchFamily="34" charset="0"/>
              </a:rPr>
              <a:t>Jak ustalać okres zasiłkowy                               w konkretnym przypadku?</a:t>
            </a:r>
          </a:p>
          <a:p>
            <a:pPr marL="1371600" lvl="3" indent="0" algn="just">
              <a:buNone/>
            </a:pPr>
            <a:endParaRPr lang="pl-PL" sz="4000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pl-PL" dirty="0">
                <a:latin typeface="Calibri" pitchFamily="34" charset="0"/>
                <a:cs typeface="Calibri" pitchFamily="34" charset="0"/>
              </a:rPr>
              <a:t>sumuje się następujące po sobie </a:t>
            </a:r>
            <a:r>
              <a:rPr lang="pl-PL" u="sng" dirty="0">
                <a:latin typeface="Calibri" pitchFamily="34" charset="0"/>
                <a:cs typeface="Calibri" pitchFamily="34" charset="0"/>
              </a:rPr>
              <a:t>bezpośrednio</a:t>
            </a:r>
            <a:r>
              <a:rPr lang="pl-PL" dirty="0">
                <a:latin typeface="Calibri" pitchFamily="34" charset="0"/>
                <a:cs typeface="Calibri" pitchFamily="34" charset="0"/>
              </a:rPr>
              <a:t> okresy niezdolności do pracy z powodu </a:t>
            </a:r>
            <a:r>
              <a:rPr lang="pl-PL" b="1" dirty="0">
                <a:latin typeface="Calibri" pitchFamily="34" charset="0"/>
                <a:cs typeface="Calibri" pitchFamily="34" charset="0"/>
              </a:rPr>
              <a:t>różnych </a:t>
            </a:r>
            <a:r>
              <a:rPr lang="pl-PL" b="1" dirty="0" smtClean="0">
                <a:latin typeface="Calibri" pitchFamily="34" charset="0"/>
                <a:cs typeface="Calibri" pitchFamily="34" charset="0"/>
              </a:rPr>
              <a:t>chorób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lvl="0" algn="just">
              <a:buNone/>
            </a:pPr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lvl="0" algn="ctr">
              <a:buNone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Bezpośrednio po sobie:</a:t>
            </a:r>
          </a:p>
          <a:p>
            <a:pPr lvl="0" algn="just">
              <a:buNone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	grypa 7 dni + grypa 7 dni + beri beri 14 dni = 28 dni ze 182 wykorzystane</a:t>
            </a:r>
            <a:endParaRPr lang="pl-PL" dirty="0">
              <a:latin typeface="Calibri" pitchFamily="34" charset="0"/>
              <a:cs typeface="Calibri" pitchFamily="34" charset="0"/>
            </a:endParaRPr>
          </a:p>
          <a:p>
            <a:pPr lvl="0" algn="just">
              <a:buNone/>
            </a:pPr>
            <a:endParaRPr lang="pl-PL" dirty="0">
              <a:latin typeface="Calibri" pitchFamily="34" charset="0"/>
              <a:cs typeface="Calibri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87448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39552" y="404664"/>
            <a:ext cx="8219256" cy="6191712"/>
          </a:xfrm>
        </p:spPr>
        <p:txBody>
          <a:bodyPr>
            <a:normAutofit/>
          </a:bodyPr>
          <a:lstStyle/>
          <a:p>
            <a:pPr marL="594360" indent="0">
              <a:buNone/>
            </a:pPr>
            <a:r>
              <a:rPr lang="pl-PL" sz="4000" dirty="0" smtClean="0">
                <a:latin typeface="Calibri" pitchFamily="34" charset="0"/>
                <a:cs typeface="Calibri" pitchFamily="34" charset="0"/>
              </a:rPr>
              <a:t>Jak ustalać okres zasiłkowy                               w konkretnym przypadku?</a:t>
            </a:r>
          </a:p>
          <a:p>
            <a:pPr marL="1371600" lvl="3" indent="0" algn="just">
              <a:buNone/>
            </a:pPr>
            <a:endParaRPr lang="pl-PL" sz="4000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pl-PL" dirty="0" smtClean="0">
                <a:latin typeface="Calibri" pitchFamily="34" charset="0"/>
                <a:cs typeface="Calibri" pitchFamily="34" charset="0"/>
              </a:rPr>
              <a:t>bieg </a:t>
            </a:r>
            <a:r>
              <a:rPr lang="pl-PL" dirty="0">
                <a:latin typeface="Calibri" pitchFamily="34" charset="0"/>
                <a:cs typeface="Calibri" pitchFamily="34" charset="0"/>
              </a:rPr>
              <a:t>okresu zasiłkowego liczy się od początku, jeżeli nowa niezdolność do pracy ma </a:t>
            </a:r>
            <a:r>
              <a:rPr lang="pl-PL" u="sng" dirty="0">
                <a:latin typeface="Calibri" pitchFamily="34" charset="0"/>
                <a:cs typeface="Calibri" pitchFamily="34" charset="0"/>
              </a:rPr>
              <a:t>inną przyczynę</a:t>
            </a:r>
            <a:r>
              <a:rPr lang="pl-PL" dirty="0">
                <a:latin typeface="Calibri" pitchFamily="34" charset="0"/>
                <a:cs typeface="Calibri" pitchFamily="34" charset="0"/>
              </a:rPr>
              <a:t> niż poprzednia i wystąpiła </a:t>
            </a:r>
            <a:r>
              <a:rPr lang="pl-PL" u="sng" dirty="0">
                <a:latin typeface="Calibri" pitchFamily="34" charset="0"/>
                <a:cs typeface="Calibri" pitchFamily="34" charset="0"/>
              </a:rPr>
              <a:t>po przerwie co najmniej jednodniowej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lvl="0" algn="just"/>
            <a:endParaRPr lang="pl-PL" dirty="0">
              <a:latin typeface="Calibri" pitchFamily="34" charset="0"/>
              <a:cs typeface="Calibri" pitchFamily="34" charset="0"/>
            </a:endParaRPr>
          </a:p>
          <a:p>
            <a:pPr marL="109728" indent="0" algn="ctr">
              <a:buNone/>
            </a:pPr>
            <a:r>
              <a:rPr lang="pl-PL" dirty="0" smtClean="0">
                <a:latin typeface="Calibri" panose="020F0502020204030204" pitchFamily="34" charset="0"/>
              </a:rPr>
              <a:t>Czyli np.</a:t>
            </a:r>
          </a:p>
          <a:p>
            <a:pPr marL="109728" indent="0" algn="ctr">
              <a:buNone/>
            </a:pPr>
            <a:r>
              <a:rPr lang="pl-PL" dirty="0">
                <a:latin typeface="Calibri" panose="020F0502020204030204" pitchFamily="34" charset="0"/>
              </a:rPr>
              <a:t>g</a:t>
            </a:r>
            <a:r>
              <a:rPr lang="pl-PL" dirty="0" smtClean="0">
                <a:latin typeface="Calibri" panose="020F0502020204030204" pitchFamily="34" charset="0"/>
              </a:rPr>
              <a:t>rypa 7 dni, 1 dzień bez orzeczenia, beri </a:t>
            </a:r>
            <a:r>
              <a:rPr lang="pl-PL" dirty="0" err="1" smtClean="0">
                <a:latin typeface="Calibri" panose="020F0502020204030204" pitchFamily="34" charset="0"/>
              </a:rPr>
              <a:t>beri</a:t>
            </a:r>
            <a:r>
              <a:rPr lang="pl-PL" dirty="0" smtClean="0">
                <a:latin typeface="Calibri" panose="020F0502020204030204" pitchFamily="34" charset="0"/>
              </a:rPr>
              <a:t> 14 dni = zużyto 14 dni ze 182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448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39552" y="404664"/>
            <a:ext cx="8219256" cy="6191712"/>
          </a:xfrm>
        </p:spPr>
        <p:txBody>
          <a:bodyPr>
            <a:normAutofit/>
          </a:bodyPr>
          <a:lstStyle/>
          <a:p>
            <a:pPr marL="594360" indent="0">
              <a:buNone/>
            </a:pPr>
            <a:r>
              <a:rPr lang="pl-PL" sz="4000" dirty="0" smtClean="0">
                <a:latin typeface="Calibri" pitchFamily="34" charset="0"/>
                <a:cs typeface="Calibri" pitchFamily="34" charset="0"/>
              </a:rPr>
              <a:t>Jak ustalać okres zasiłkowy                               w konkretnym przypadku?</a:t>
            </a:r>
          </a:p>
          <a:p>
            <a:pPr marL="594360" indent="0">
              <a:buNone/>
            </a:pPr>
            <a:endParaRPr lang="pl-PL" sz="4000" dirty="0" smtClean="0">
              <a:latin typeface="Calibri" pitchFamily="34" charset="0"/>
              <a:cs typeface="Calibri" pitchFamily="34" charset="0"/>
            </a:endParaRPr>
          </a:p>
          <a:p>
            <a:pPr marL="594360" indent="0" algn="just"/>
            <a:r>
              <a:rPr lang="pl-PL" sz="40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gdy między okresami niezdolności do pracy z powodu 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tej samej choroby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 występuje przerwa, to jeśli nie przekroczyła ona 60 dni – okresy obu niezdolności się sumuje;</a:t>
            </a:r>
          </a:p>
          <a:p>
            <a:pPr lvl="0" algn="ctr">
              <a:buNone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Czyli np.</a:t>
            </a:r>
          </a:p>
          <a:p>
            <a:pPr lvl="0" algn="just">
              <a:buNone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	grypa 7 dni, 30 dni zdrowia, grypa 7 dni = zużyto 14 dni ze 182</a:t>
            </a:r>
            <a:endParaRPr lang="pl-PL" dirty="0">
              <a:latin typeface="Calibri" pitchFamily="34" charset="0"/>
              <a:cs typeface="Calibri" pitchFamily="34" charset="0"/>
            </a:endParaRPr>
          </a:p>
          <a:p>
            <a:pPr lvl="0" algn="just"/>
            <a:endParaRPr lang="pl-PL" dirty="0">
              <a:latin typeface="Calibri" pitchFamily="34" charset="0"/>
              <a:cs typeface="Calibri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87448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sz="3200" i="1" dirty="0"/>
              <a:t>Czy problemem jest tu</a:t>
            </a:r>
          </a:p>
          <a:p>
            <a:pPr marL="109728" indent="0" algn="ctr">
              <a:buNone/>
            </a:pPr>
            <a:r>
              <a:rPr lang="pl-PL" sz="3200" i="1" dirty="0" smtClean="0"/>
              <a:t>niezdolność do pracy /działalności </a:t>
            </a:r>
            <a:r>
              <a:rPr lang="pl-PL" sz="3200" i="1" dirty="0"/>
              <a:t>zarobkowej</a:t>
            </a:r>
            <a:endParaRPr lang="pl-PL" sz="3200" dirty="0"/>
          </a:p>
          <a:p>
            <a:pPr marL="109728" indent="0" algn="ctr">
              <a:buNone/>
            </a:pPr>
            <a:r>
              <a:rPr lang="pl-PL" sz="3200" i="1" u="sng" dirty="0" smtClean="0"/>
              <a:t>jakiejkolwiek</a:t>
            </a:r>
          </a:p>
          <a:p>
            <a:pPr marL="109728" indent="0" algn="ctr">
              <a:buNone/>
            </a:pPr>
            <a:r>
              <a:rPr lang="pl-PL" sz="3200" i="1" dirty="0" smtClean="0"/>
              <a:t>czy</a:t>
            </a:r>
          </a:p>
          <a:p>
            <a:pPr marL="109728" indent="0" algn="ctr">
              <a:buNone/>
            </a:pPr>
            <a:r>
              <a:rPr lang="pl-PL" sz="3200" i="1" dirty="0" smtClean="0"/>
              <a:t>niezdolność do </a:t>
            </a:r>
            <a:r>
              <a:rPr lang="pl-PL" sz="3200" i="1" u="sng" dirty="0" smtClean="0"/>
              <a:t>danej/aktualnej </a:t>
            </a:r>
            <a:r>
              <a:rPr lang="pl-PL" sz="3200" i="1" dirty="0" smtClean="0"/>
              <a:t>pracy/działalności zarobkowej?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Tzw. ryzyka ubezpieczeniowe w ubezpieczeniu społecznym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6270409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39552" y="404664"/>
            <a:ext cx="8219256" cy="6191712"/>
          </a:xfrm>
        </p:spPr>
        <p:txBody>
          <a:bodyPr>
            <a:normAutofit/>
          </a:bodyPr>
          <a:lstStyle/>
          <a:p>
            <a:pPr marL="594360" indent="0">
              <a:buNone/>
            </a:pPr>
            <a:r>
              <a:rPr lang="pl-PL" sz="4000" dirty="0" smtClean="0">
                <a:latin typeface="Calibri" pitchFamily="34" charset="0"/>
                <a:cs typeface="Calibri" pitchFamily="34" charset="0"/>
              </a:rPr>
              <a:t>Jak ustalać okres zasiłkowy                               w konkretnym przypadku?</a:t>
            </a:r>
          </a:p>
          <a:p>
            <a:pPr marL="594360" indent="0">
              <a:buNone/>
            </a:pPr>
            <a:endParaRPr lang="pl-PL" sz="4000" dirty="0" smtClean="0">
              <a:latin typeface="Calibri" pitchFamily="34" charset="0"/>
              <a:cs typeface="Calibri" pitchFamily="34" charset="0"/>
            </a:endParaRPr>
          </a:p>
          <a:p>
            <a:pPr marL="594360" indent="0"/>
            <a:r>
              <a:rPr lang="pl-PL" sz="2800" dirty="0" smtClean="0">
                <a:latin typeface="Calibri" pitchFamily="34" charset="0"/>
                <a:cs typeface="Calibri" pitchFamily="34" charset="0"/>
              </a:rPr>
              <a:t>  gdy między okresami niezdolności do pracy z powodu 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tej samej choroby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 występuje przerwa dłuższa niż 60 dni – następna niezdolność do pracy rozpoczyna bieg nowego okresu zasiłkowego; </a:t>
            </a:r>
          </a:p>
          <a:p>
            <a:pPr marL="594360" indent="0"/>
            <a:r>
              <a:rPr lang="pl-PL" sz="2800" dirty="0" smtClean="0">
                <a:latin typeface="Calibri" pitchFamily="34" charset="0"/>
                <a:cs typeface="Calibri" pitchFamily="34" charset="0"/>
              </a:rPr>
              <a:t>  przyjmuje się wówczas, że niezdolność po tak długiej przerwie jest niezdolnością z powodu „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takiej samej”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, a nie 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„tej samej”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 choroby (tj., tego samego procesu chorobowego);</a:t>
            </a:r>
          </a:p>
          <a:p>
            <a:pPr marL="594360" indent="0">
              <a:buNone/>
            </a:pPr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pPr marL="594360" indent="0">
              <a:buNone/>
            </a:pPr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pPr marL="1371600" lvl="3" indent="0" algn="just">
              <a:buNone/>
            </a:pPr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pPr lvl="0" algn="just">
              <a:buNone/>
            </a:pPr>
            <a:endParaRPr lang="pl-PL" sz="2800" dirty="0">
              <a:latin typeface="Calibri" pitchFamily="34" charset="0"/>
              <a:cs typeface="Calibri" pitchFamily="34" charset="0"/>
            </a:endParaRPr>
          </a:p>
          <a:p>
            <a:pPr lvl="0" algn="just"/>
            <a:endParaRPr lang="pl-PL" dirty="0">
              <a:latin typeface="Calibri" pitchFamily="34" charset="0"/>
              <a:cs typeface="Calibri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87448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pl-PL" sz="3600" dirty="0" smtClean="0">
                <a:latin typeface="Calibri" pitchFamily="34" charset="0"/>
                <a:cs typeface="Calibri" pitchFamily="34" charset="0"/>
              </a:rPr>
              <a:t>Struktura okresu zasiłkowego:</a:t>
            </a:r>
          </a:p>
          <a:p>
            <a:pPr marL="0" indent="0">
              <a:buNone/>
            </a:pPr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r>
              <a:rPr lang="pl-PL" dirty="0">
                <a:latin typeface="Calibri" pitchFamily="34" charset="0"/>
                <a:cs typeface="Calibri" pitchFamily="34" charset="0"/>
              </a:rPr>
              <a:t>o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kresy wliczane do okresu zasiłkowego (art. 12 ust. 1, art. 15-17 ustawy zasiłkowej);</a:t>
            </a:r>
          </a:p>
          <a:p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r>
              <a:rPr lang="pl-PL" dirty="0">
                <a:latin typeface="Calibri" pitchFamily="34" charset="0"/>
                <a:cs typeface="Calibri" pitchFamily="34" charset="0"/>
              </a:rPr>
              <a:t>o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kresy niewliczane do okresu zasiłkowego (art. 9 ust. 3, art. 12 ust.3 ustawy zasiłkowej)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29285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pl-PL" sz="3200" b="1" dirty="0">
                <a:latin typeface="Calibri" pitchFamily="34" charset="0"/>
                <a:cs typeface="Calibri" pitchFamily="34" charset="0"/>
              </a:rPr>
              <a:t>Wymiar zasiłku </a:t>
            </a:r>
            <a:r>
              <a:rPr lang="pl-PL" sz="3200" b="1" dirty="0" smtClean="0">
                <a:latin typeface="Calibri" pitchFamily="34" charset="0"/>
                <a:cs typeface="Calibri" pitchFamily="34" charset="0"/>
              </a:rPr>
              <a:t>chorobowego</a:t>
            </a:r>
            <a:r>
              <a:rPr lang="pl-PL" sz="32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457200" lvl="1" indent="0">
              <a:buNone/>
            </a:pPr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marL="457200" lvl="1" indent="0">
              <a:buNone/>
            </a:pPr>
            <a:r>
              <a:rPr lang="pl-PL" sz="2800" dirty="0">
                <a:latin typeface="Calibri" pitchFamily="34" charset="0"/>
                <a:cs typeface="Calibri" pitchFamily="34" charset="0"/>
              </a:rPr>
              <a:t>T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rzy 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stopy procentowe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457200" lvl="1" indent="0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 </a:t>
            </a:r>
            <a:endParaRPr lang="pl-PL" sz="2800" dirty="0">
              <a:latin typeface="Calibri" pitchFamily="34" charset="0"/>
              <a:cs typeface="Calibri" pitchFamily="34" charset="0"/>
            </a:endParaRPr>
          </a:p>
          <a:p>
            <a:pPr algn="r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podstawowa 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– </a:t>
            </a:r>
            <a:r>
              <a:rPr lang="pl-PL" sz="2800" b="1" dirty="0">
                <a:latin typeface="Calibri" pitchFamily="34" charset="0"/>
                <a:cs typeface="Calibri" pitchFamily="34" charset="0"/>
              </a:rPr>
              <a:t>80% 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podstawy wymiaru;</a:t>
            </a:r>
          </a:p>
          <a:p>
            <a:pPr algn="r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obniżona - 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70</a:t>
            </a:r>
            <a:r>
              <a:rPr lang="pl-PL" sz="2800" b="1" dirty="0">
                <a:latin typeface="Calibri" pitchFamily="34" charset="0"/>
                <a:cs typeface="Calibri" pitchFamily="34" charset="0"/>
              </a:rPr>
              <a:t>%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 podstawy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wymiaru, kiedy 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ubezpieczony przebywa w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szpitalu;</a:t>
            </a:r>
          </a:p>
          <a:p>
            <a:pPr algn="r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podwyższona – 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100%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 podstawy wymiaru, </a:t>
            </a:r>
          </a:p>
          <a:p>
            <a:pPr algn="r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w sytuacjach wskazanych w ustawie;</a:t>
            </a:r>
          </a:p>
        </p:txBody>
      </p:sp>
    </p:spTree>
    <p:extLst>
      <p:ext uri="{BB962C8B-B14F-4D97-AF65-F5344CB8AC3E}">
        <p14:creationId xmlns:p14="http://schemas.microsoft.com/office/powerpoint/2010/main" xmlns="" val="206530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32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l-PL" sz="3200" b="1" dirty="0" smtClean="0">
                <a:latin typeface="Calibri" pitchFamily="34" charset="0"/>
                <a:cs typeface="Calibri" pitchFamily="34" charset="0"/>
              </a:rPr>
              <a:t>Wymiar zasiłku chorobowego</a:t>
            </a:r>
            <a:r>
              <a:rPr lang="pl-PL" sz="32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None/>
            </a:pPr>
            <a:endParaRPr lang="pl-PL" sz="3200" dirty="0" smtClean="0">
              <a:latin typeface="Calibri" pitchFamily="34" charset="0"/>
              <a:cs typeface="Calibri" pitchFamily="34" charset="0"/>
            </a:endParaRPr>
          </a:p>
          <a:p>
            <a:r>
              <a:rPr lang="pl-PL" sz="3200" dirty="0" smtClean="0">
                <a:latin typeface="Calibri" pitchFamily="34" charset="0"/>
                <a:cs typeface="Calibri" pitchFamily="34" charset="0"/>
              </a:rPr>
              <a:t>Podwyższona stopa procentowa                         (100% podstawy wymiaru)</a:t>
            </a:r>
          </a:p>
          <a:p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algn="r">
              <a:buNone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 -  kiedy niezdolność przypada w </a:t>
            </a:r>
            <a:r>
              <a:rPr lang="pl-PL" dirty="0">
                <a:latin typeface="Calibri" pitchFamily="34" charset="0"/>
                <a:cs typeface="Calibri" pitchFamily="34" charset="0"/>
              </a:rPr>
              <a:t>okresie </a:t>
            </a:r>
            <a:r>
              <a:rPr lang="pl-PL" b="1" dirty="0">
                <a:latin typeface="Calibri" pitchFamily="34" charset="0"/>
                <a:cs typeface="Calibri" pitchFamily="34" charset="0"/>
              </a:rPr>
              <a:t>ciąży</a:t>
            </a:r>
            <a:r>
              <a:rPr lang="pl-PL" dirty="0">
                <a:latin typeface="Calibri" pitchFamily="34" charset="0"/>
                <a:cs typeface="Calibri" pitchFamily="34" charset="0"/>
              </a:rPr>
              <a:t>;</a:t>
            </a:r>
          </a:p>
          <a:p>
            <a:pPr lvl="1" algn="r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-  powstała 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wskutek poddania się niezbędnym badaniom lekarskim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przewidzianym dla 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kandydatów na dawców komórek, tkanek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                        i 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narządów oraz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zabiegowi pobrania </a:t>
            </a:r>
            <a:r>
              <a:rPr lang="pl-PL" sz="2800" dirty="0">
                <a:latin typeface="Calibri" pitchFamily="34" charset="0"/>
                <a:cs typeface="Calibri" pitchFamily="34" charset="0"/>
              </a:rPr>
              <a:t>komórek, tkanek i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narządów;</a:t>
            </a:r>
            <a:endParaRPr lang="pl-PL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530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32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l-PL" sz="3200" b="1" dirty="0" smtClean="0">
                <a:latin typeface="Calibri" pitchFamily="34" charset="0"/>
                <a:cs typeface="Calibri" pitchFamily="34" charset="0"/>
              </a:rPr>
              <a:t>Wymiar zasiłku chorobowego</a:t>
            </a:r>
            <a:r>
              <a:rPr lang="pl-PL" sz="32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None/>
            </a:pPr>
            <a:endParaRPr lang="pl-PL" sz="3200" dirty="0" smtClean="0">
              <a:latin typeface="Calibri" pitchFamily="34" charset="0"/>
              <a:cs typeface="Calibri" pitchFamily="34" charset="0"/>
            </a:endParaRPr>
          </a:p>
          <a:p>
            <a:r>
              <a:rPr lang="pl-PL" sz="2800" dirty="0" smtClean="0"/>
              <a:t>Miesięczny zasiłek chorobowy za okres pobytu w szpitalu od 15 do 33 dnia niezdolności do pracy w roku kalendarzowym w przypadku pracownika, który ukończył 50 rok życia, wynosi 80 % podstawy wymiaru zasiłku.</a:t>
            </a:r>
            <a:endParaRPr lang="pl-PL" sz="2800" smtClean="0"/>
          </a:p>
          <a:p>
            <a:pPr>
              <a:buNone/>
            </a:pPr>
            <a:endParaRPr lang="pl-PL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530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01168" indent="0">
              <a:buNone/>
            </a:pPr>
            <a:r>
              <a:rPr lang="pl-PL" sz="3600" b="1" dirty="0">
                <a:latin typeface="Calibri" pitchFamily="34" charset="0"/>
                <a:cs typeface="Calibri" pitchFamily="34" charset="0"/>
              </a:rPr>
              <a:t>Zasady ustalania podstawy wymiaru zasiłku chorobowego</a:t>
            </a:r>
            <a:endParaRPr lang="pl-PL" sz="36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pl-PL" dirty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pl-PL" dirty="0">
                <a:latin typeface="Calibri" pitchFamily="34" charset="0"/>
                <a:cs typeface="Calibri" pitchFamily="34" charset="0"/>
              </a:rPr>
              <a:t>Zasiłek chorobowy 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wymierza </a:t>
            </a:r>
            <a:r>
              <a:rPr lang="pl-PL" dirty="0">
                <a:latin typeface="Calibri" pitchFamily="34" charset="0"/>
                <a:cs typeface="Calibri" pitchFamily="34" charset="0"/>
              </a:rPr>
              <a:t>się od tzw. </a:t>
            </a:r>
            <a:r>
              <a:rPr lang="pl-PL" b="1" dirty="0">
                <a:latin typeface="Calibri" pitchFamily="34" charset="0"/>
                <a:cs typeface="Calibri" pitchFamily="34" charset="0"/>
              </a:rPr>
              <a:t>podstawy wymiaru zasiłku chorobowego, którą stanowi kwota przychodów ubezpieczonego ustalona zgodnie z przyjętymi zasadami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 algn="just">
              <a:buNone/>
            </a:pPr>
            <a:endParaRPr lang="pl-PL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pl-PL" dirty="0">
                <a:latin typeface="Calibri" pitchFamily="34" charset="0"/>
                <a:cs typeface="Calibri" pitchFamily="34" charset="0"/>
              </a:rPr>
              <a:t>art. 36 i n. – pracownicy;</a:t>
            </a:r>
          </a:p>
          <a:p>
            <a:pPr lvl="0"/>
            <a:r>
              <a:rPr lang="pl-PL" dirty="0">
                <a:latin typeface="Calibri" pitchFamily="34" charset="0"/>
                <a:cs typeface="Calibri" pitchFamily="34" charset="0"/>
              </a:rPr>
              <a:t>art. 48 i n. ubezpieczeni niebędący pracownikami.</a:t>
            </a:r>
          </a:p>
          <a:p>
            <a:endParaRPr lang="pl-PL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34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2800" dirty="0" smtClean="0"/>
              <a:t>pozbawienie prawa do zasiłku w sytuacjach chronionych za naganne zachowania uprawnionego.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56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Ustanie prawa do zasiłku chorobowego</a:t>
            </a:r>
            <a:endParaRPr lang="pl-PL" sz="28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niepodjęcie pracy zaproponowanej nosicielowi choroby zakaźnej (art. 14);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spowodowanie niezdolności do pracy w wyniku umyślnego przestępstwa lub wykroczenia (art. 15);</a:t>
            </a:r>
          </a:p>
          <a:p>
            <a:endParaRPr lang="pl-PL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57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Ustanie prawa do zasiłku chorobowego</a:t>
            </a:r>
            <a:endParaRPr lang="pl-PL" sz="28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spowodowanie niezdolności do pracy nadużyciem alkoholu (art. 16);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wykonywanie w czasie zwolnienia pracy zarobkowej lub wykorzystywanie zwolnienia w sposób niezgodny z jego celem (art. 17 ust. 1);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sfałszowanie zaświadczenia lekarskiego                    (art. 17 ust. 2).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endParaRPr lang="pl-PL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58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Ustanie prawa do zasiłku chorobowego</a:t>
            </a:r>
            <a:endParaRPr lang="pl-PL" sz="28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3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ŚWIADCZENIE REHABILITACYJNE</a:t>
            </a:r>
            <a:endParaRPr lang="pl-PL" sz="36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59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b="0" dirty="0"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ŚWIADCZENIE REHABILITACYJNE</a:t>
            </a:r>
            <a:r>
              <a:rPr lang="pl-PL" sz="4400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pl-PL" sz="4400" dirty="0"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96562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sz="3200" i="1" dirty="0"/>
              <a:t>Czy problemem jest tu</a:t>
            </a:r>
          </a:p>
          <a:p>
            <a:pPr marL="109728" indent="0" algn="ctr">
              <a:buNone/>
            </a:pPr>
            <a:r>
              <a:rPr lang="pl-PL" sz="3200" i="1" dirty="0" smtClean="0"/>
              <a:t>czasowa niezdolność do pracy /działalności </a:t>
            </a:r>
            <a:r>
              <a:rPr lang="pl-PL" sz="3200" i="1" dirty="0"/>
              <a:t>zarobkowej</a:t>
            </a:r>
            <a:endParaRPr lang="pl-PL" sz="3200" dirty="0"/>
          </a:p>
          <a:p>
            <a:pPr marL="109728" indent="0" algn="ctr">
              <a:buNone/>
            </a:pPr>
            <a:r>
              <a:rPr lang="pl-PL" sz="3200" i="1" dirty="0" smtClean="0"/>
              <a:t>czy</a:t>
            </a:r>
          </a:p>
          <a:p>
            <a:pPr marL="109728" indent="0" algn="ctr">
              <a:buNone/>
            </a:pPr>
            <a:r>
              <a:rPr lang="pl-PL" sz="3200" i="1" dirty="0" smtClean="0"/>
              <a:t>długoterminowa/stała niezdolność do pracy/działalności zarobkowej z powodu choroby?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Tzw. ryzyka ubezpieczeniowe w ubezpieczeniu społecznym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8342883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3600" i="1" dirty="0" smtClean="0">
                <a:latin typeface="Calibri" panose="020F0502020204030204" pitchFamily="34" charset="0"/>
                <a:cs typeface="Arial" panose="020B0604020202020204" pitchFamily="34" charset="0"/>
              </a:rPr>
              <a:t>ŚWIADCZENIE REHABILITACYJNE – w jakim celu jest udzielane?</a:t>
            </a:r>
            <a:endParaRPr lang="pl-PL" sz="3600" i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60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b="0" dirty="0"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ŚWIADCZENIE REHABILITACYJNE</a:t>
            </a:r>
            <a:r>
              <a:rPr lang="pl-PL" sz="4400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pl-PL" sz="4400" dirty="0"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1110140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600" b="1" dirty="0" smtClean="0">
                <a:latin typeface="Calibri" pitchFamily="34" charset="0"/>
                <a:cs typeface="Calibri" pitchFamily="34" charset="0"/>
              </a:rPr>
              <a:t>Świadczenie rehabilitacyjne… </a:t>
            </a:r>
          </a:p>
          <a:p>
            <a:endParaRPr lang="pl-PL" sz="2800" b="1" dirty="0" smtClean="0">
              <a:latin typeface="Calibri" pitchFamily="34" charset="0"/>
              <a:cs typeface="Calibri" pitchFamily="34" charset="0"/>
            </a:endParaRPr>
          </a:p>
          <a:p>
            <a:pPr algn="r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 …świadczenie na 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dokończenie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 leczenia, rehabilitacji (świadczenie typu przejściowego, niesamodzielnego).</a:t>
            </a:r>
          </a:p>
          <a:p>
            <a:pPr algn="r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… nastąpiło wyczerpanie zasiłku chorobowego,  nadal trwa niezdolność do pracy, a dalsze leczenie lub rehabilitacja lecznicza rokują odzyskanie zdolności do pracy.</a:t>
            </a:r>
          </a:p>
          <a:p>
            <a:pPr algn="r">
              <a:buNone/>
            </a:pPr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endParaRPr lang="pl-P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61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Świadczenie rehabilitacyjne</a:t>
            </a:r>
            <a:endParaRPr lang="pl-PL" sz="36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z="3600" b="1" dirty="0" smtClean="0">
              <a:latin typeface="Calibri" pitchFamily="34" charset="0"/>
              <a:cs typeface="Calibri" pitchFamily="34" charset="0"/>
            </a:endParaRPr>
          </a:p>
          <a:p>
            <a:endParaRPr lang="pl-PL" sz="36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pl-PL" sz="3600" b="1" dirty="0" smtClean="0">
                <a:latin typeface="Calibri" pitchFamily="34" charset="0"/>
                <a:cs typeface="Calibri" pitchFamily="34" charset="0"/>
              </a:rPr>
              <a:t>Świadczenie rehabilitacyjne… </a:t>
            </a:r>
          </a:p>
          <a:p>
            <a:endParaRPr lang="pl-PL" sz="2800" b="1" dirty="0" smtClean="0">
              <a:latin typeface="Calibri" pitchFamily="34" charset="0"/>
              <a:cs typeface="Calibri" pitchFamily="34" charset="0"/>
            </a:endParaRPr>
          </a:p>
          <a:p>
            <a:pPr algn="r">
              <a:buNone/>
            </a:pPr>
            <a:r>
              <a:rPr lang="pl-PL" i="1" dirty="0" smtClean="0">
                <a:latin typeface="Calibri" pitchFamily="34" charset="0"/>
                <a:cs typeface="Calibri" pitchFamily="34" charset="0"/>
              </a:rPr>
              <a:t>Kto decyduje o przyznaniu?</a:t>
            </a:r>
            <a:endParaRPr lang="pl-PL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62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Świadczenie rehabilitacyjne</a:t>
            </a:r>
            <a:endParaRPr lang="pl-PL" sz="36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z="36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pl-PL" sz="3600" dirty="0" smtClean="0">
                <a:latin typeface="Calibri" pitchFamily="34" charset="0"/>
                <a:cs typeface="Calibri" pitchFamily="34" charset="0"/>
              </a:rPr>
              <a:t>Orzeka lekarz orzecznik Zakładu Ubezpieczeń Społecznych.</a:t>
            </a:r>
          </a:p>
          <a:p>
            <a:r>
              <a:rPr lang="pl-PL" sz="3600" dirty="0" smtClean="0">
                <a:latin typeface="Calibri" pitchFamily="34" charset="0"/>
                <a:cs typeface="Calibri" pitchFamily="34" charset="0"/>
              </a:rPr>
              <a:t>Sprzeciw do komisji lekarskiej ZUS</a:t>
            </a:r>
          </a:p>
          <a:p>
            <a:endParaRPr lang="pl-PL" sz="36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63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b="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Świadczenie rehabilitacyjne</a:t>
            </a:r>
            <a:endParaRPr lang="pl-PL" sz="36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z="3600" dirty="0" smtClean="0">
                <a:latin typeface="Calibri" pitchFamily="34" charset="0"/>
                <a:cs typeface="Calibri" pitchFamily="34" charset="0"/>
              </a:rPr>
              <a:t>Warunki pozytywne (art. 18 ust. 1 - 3)</a:t>
            </a:r>
          </a:p>
          <a:p>
            <a:pPr algn="r">
              <a:lnSpc>
                <a:spcPct val="150000"/>
              </a:lnSpc>
              <a:buNone/>
            </a:pPr>
            <a:r>
              <a:rPr lang="pl-PL" sz="2800" dirty="0" smtClean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- wyczerpanie zasiłku chorobowego,</a:t>
            </a:r>
          </a:p>
          <a:p>
            <a:pPr algn="r">
              <a:lnSpc>
                <a:spcPct val="150000"/>
              </a:lnSpc>
              <a:buNone/>
            </a:pPr>
            <a:r>
              <a:rPr lang="pl-PL" sz="2800" dirty="0" smtClean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- czasowa niezdolność do pracy, </a:t>
            </a:r>
          </a:p>
          <a:p>
            <a:pPr algn="r">
              <a:lnSpc>
                <a:spcPct val="150000"/>
              </a:lnSpc>
              <a:buNone/>
            </a:pPr>
            <a:r>
              <a:rPr lang="pl-PL" sz="2800" dirty="0" smtClean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- rokowanie co do odzyskania                                            zdolności do pracy.</a:t>
            </a:r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pPr lvl="0"/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endParaRPr lang="pl-P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64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r" rtl="0">
              <a:spcBef>
                <a:spcPct val="0"/>
              </a:spcBef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Warunki nabycia prawa do świadczenia</a:t>
            </a:r>
            <a:r>
              <a:rPr lang="pl-PL" sz="2800" baseline="0" dirty="0" smtClean="0">
                <a:latin typeface="Calibri" pitchFamily="34" charset="0"/>
                <a:cs typeface="Calibri" pitchFamily="34" charset="0"/>
              </a:rPr>
              <a:t> rehabilitacyjnego</a:t>
            </a: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36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sz="3500" dirty="0" smtClean="0">
                <a:latin typeface="Calibri" pitchFamily="34" charset="0"/>
                <a:cs typeface="Calibri" pitchFamily="34" charset="0"/>
              </a:rPr>
              <a:t>Warunki negatywne (art. 18 ust. 7)  - </a:t>
            </a:r>
            <a:r>
              <a:rPr lang="pl-PL" sz="3500" dirty="0" smtClean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świadczenie rehabilitacyjne nie przysługuje osobie :</a:t>
            </a:r>
          </a:p>
          <a:p>
            <a:endParaRPr lang="pl-PL" sz="2800" dirty="0" smtClean="0">
              <a:solidFill>
                <a:schemeClr val="dk1"/>
              </a:solidFill>
              <a:latin typeface="Calibri" pitchFamily="34" charset="0"/>
              <a:cs typeface="Calibri" pitchFamily="34" charset="0"/>
            </a:endParaRPr>
          </a:p>
          <a:p>
            <a:pPr algn="r">
              <a:buNone/>
            </a:pPr>
            <a:r>
              <a:rPr lang="pl-PL" sz="2800" dirty="0" smtClean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- uprawnionej do emerytury lub                                                      renty  z tytułu niezdolności                                                            do pracy,</a:t>
            </a:r>
          </a:p>
          <a:p>
            <a:pPr marL="171450" indent="-171450" algn="r">
              <a:buNone/>
            </a:pPr>
            <a:r>
              <a:rPr lang="pl-PL" sz="2800" dirty="0" smtClean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- zasiłku dla bezrobotnych, </a:t>
            </a:r>
          </a:p>
          <a:p>
            <a:pPr marL="171450" indent="-171450" algn="r">
              <a:buNone/>
            </a:pPr>
            <a:r>
              <a:rPr lang="pl-PL" sz="2800" dirty="0" smtClean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 -zasiłku przedemerytalnego, </a:t>
            </a:r>
          </a:p>
          <a:p>
            <a:pPr marL="171450" indent="-171450" algn="r">
              <a:buNone/>
            </a:pPr>
            <a:r>
              <a:rPr lang="pl-PL" sz="2800" dirty="0" smtClean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 -świadczenia przedemerytalnego, </a:t>
            </a:r>
          </a:p>
          <a:p>
            <a:pPr marL="171450" indent="-171450" algn="r">
              <a:buNone/>
            </a:pPr>
            <a:r>
              <a:rPr lang="pl-PL" sz="2800" dirty="0" smtClean="0">
                <a:solidFill>
                  <a:schemeClr val="dk1"/>
                </a:solidFill>
                <a:latin typeface="Calibri" pitchFamily="34" charset="0"/>
                <a:cs typeface="Calibri" pitchFamily="34" charset="0"/>
              </a:rPr>
              <a:t>- nauczycielskiego świadczenia kompensacyjnego oraz do urlopu dla poratowania zdrowia, udzielonego na postawie odrębnych przepisów (Karta Nauczyciela)</a:t>
            </a:r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endParaRPr lang="pl-PL" sz="2800" dirty="0" smtClean="0"/>
          </a:p>
          <a:p>
            <a:pPr lvl="0"/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endParaRPr lang="pl-P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65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r" rtl="0">
              <a:spcBef>
                <a:spcPct val="0"/>
              </a:spcBef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Warunki nabycia prawa do świadczenia</a:t>
            </a:r>
            <a:r>
              <a:rPr lang="pl-PL" sz="2800" baseline="0" dirty="0" smtClean="0">
                <a:latin typeface="Calibri" pitchFamily="34" charset="0"/>
                <a:cs typeface="Calibri" pitchFamily="34" charset="0"/>
              </a:rPr>
              <a:t> rehabilitacyjnego</a:t>
            </a: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36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800" dirty="0" smtClean="0"/>
          </a:p>
          <a:p>
            <a:pPr lvl="0"/>
            <a:endParaRPr lang="pl-PL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pl-PL" sz="2800" dirty="0" smtClean="0">
                <a:latin typeface="Calibri" pitchFamily="34" charset="0"/>
                <a:cs typeface="Calibri" pitchFamily="34" charset="0"/>
              </a:rPr>
              <a:t>okres niezbędny do przywrócenia zdolności do pracy, </a:t>
            </a:r>
          </a:p>
          <a:p>
            <a:r>
              <a:rPr lang="pl-PL" sz="2800" dirty="0" smtClean="0">
                <a:latin typeface="Calibri" pitchFamily="34" charset="0"/>
                <a:cs typeface="Calibri" pitchFamily="34" charset="0"/>
              </a:rPr>
              <a:t>nie dłużej jednak niż przez 12 miesięcy.</a:t>
            </a:r>
            <a:endParaRPr lang="pl-PL" sz="28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66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r" rtl="0">
              <a:spcBef>
                <a:spcPct val="0"/>
              </a:spcBef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Okres pobierania świadczenia</a:t>
            </a:r>
            <a:r>
              <a:rPr lang="pl-PL" sz="2800" baseline="0" dirty="0" smtClean="0">
                <a:latin typeface="Calibri" pitchFamily="34" charset="0"/>
                <a:cs typeface="Calibri" pitchFamily="34" charset="0"/>
              </a:rPr>
              <a:t> rehabilitacyjnego</a:t>
            </a: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36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pl-PL" sz="3600" dirty="0" smtClean="0">
                <a:latin typeface="Calibri" pitchFamily="34" charset="0"/>
                <a:cs typeface="Calibri" pitchFamily="34" charset="0"/>
              </a:rPr>
              <a:t>Trzy stopy procentowe świadczenia rehabilitacyjnego</a:t>
            </a:r>
          </a:p>
          <a:p>
            <a:pPr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>
              <a:buNone/>
            </a:pP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 90 % 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podstawy wymiaru zasiłku chorobowego za okres </a:t>
            </a:r>
            <a:r>
              <a:rPr lang="pl-PL" sz="2800" u="sng" dirty="0" smtClean="0">
                <a:latin typeface="Calibri" pitchFamily="34" charset="0"/>
                <a:cs typeface="Calibri" pitchFamily="34" charset="0"/>
              </a:rPr>
              <a:t>pierwszych trzech miesięcy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, </a:t>
            </a:r>
          </a:p>
          <a:p>
            <a:pPr algn="ctr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	- 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75 %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 tej podstawy za pozostały okres, </a:t>
            </a:r>
          </a:p>
          <a:p>
            <a:pPr algn="r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			- </a:t>
            </a: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100 %</a:t>
            </a:r>
            <a:r>
              <a:rPr lang="pl-PL" sz="2800" dirty="0" smtClean="0">
                <a:latin typeface="Calibri" pitchFamily="34" charset="0"/>
                <a:cs typeface="Calibri" pitchFamily="34" charset="0"/>
              </a:rPr>
              <a:t> tej podstawy jeżeli niezdolność      do pracy przypada w okresie ciąży</a:t>
            </a:r>
            <a:r>
              <a:rPr lang="pl-PL" sz="2800" dirty="0" smtClean="0"/>
              <a:t> .</a:t>
            </a:r>
          </a:p>
          <a:p>
            <a:pPr lvl="0"/>
            <a:endParaRPr lang="pl-PL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67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r" rtl="0">
              <a:spcBef>
                <a:spcPct val="0"/>
              </a:spcBef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Wysokość świadczenia</a:t>
            </a:r>
            <a:r>
              <a:rPr lang="pl-PL" sz="2800" baseline="0" dirty="0" smtClean="0">
                <a:latin typeface="Calibri" pitchFamily="34" charset="0"/>
                <a:cs typeface="Calibri" pitchFamily="34" charset="0"/>
              </a:rPr>
              <a:t> rehabilitacyjnego</a:t>
            </a: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36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pl-PL" sz="2800" dirty="0" smtClean="0"/>
          </a:p>
          <a:p>
            <a:pPr lvl="0"/>
            <a:endParaRPr lang="pl-PL" sz="2800" dirty="0"/>
          </a:p>
          <a:p>
            <a:pPr marL="109728" lvl="0" indent="0" algn="ctr">
              <a:buNone/>
            </a:pPr>
            <a:r>
              <a:rPr lang="pl-PL" sz="2800" b="1" dirty="0" smtClean="0"/>
              <a:t>ZASIŁEK WYRÓWNAWCZY</a:t>
            </a:r>
          </a:p>
          <a:p>
            <a:pPr lvl="0"/>
            <a:endParaRPr lang="pl-PL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68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r" rtl="0">
              <a:spcBef>
                <a:spcPct val="0"/>
              </a:spcBef>
            </a:pP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36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3821372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pl-PL" sz="2800" dirty="0" smtClean="0"/>
          </a:p>
          <a:p>
            <a:pPr lvl="0"/>
            <a:endParaRPr lang="pl-PL" sz="2800" dirty="0"/>
          </a:p>
          <a:p>
            <a:pPr marL="109728" lvl="0" indent="0" algn="ctr">
              <a:buNone/>
            </a:pPr>
            <a:r>
              <a:rPr lang="pl-PL" sz="2800" i="1" dirty="0" smtClean="0"/>
              <a:t>ZASIŁEK WYRÓWNAWCZY – w jakim celu?</a:t>
            </a:r>
          </a:p>
          <a:p>
            <a:pPr lvl="0"/>
            <a:endParaRPr lang="pl-PL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69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r" rtl="0">
              <a:spcBef>
                <a:spcPct val="0"/>
              </a:spcBef>
            </a:pP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36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58357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sz="3200" i="1" dirty="0"/>
              <a:t>Czy </a:t>
            </a:r>
            <a:r>
              <a:rPr lang="pl-PL" sz="3200" i="1" dirty="0" smtClean="0"/>
              <a:t>niezdolność do pracy /działalności zarobkowej spowodowana została chorobą</a:t>
            </a:r>
            <a:endParaRPr lang="pl-PL" sz="3200" dirty="0"/>
          </a:p>
          <a:p>
            <a:pPr marL="109728" indent="0" algn="ctr">
              <a:buNone/>
            </a:pPr>
            <a:r>
              <a:rPr lang="pl-PL" sz="3200" i="1" dirty="0" smtClean="0"/>
              <a:t>czy</a:t>
            </a:r>
          </a:p>
          <a:p>
            <a:pPr marL="109728" indent="0" algn="ctr">
              <a:buNone/>
            </a:pPr>
            <a:r>
              <a:rPr lang="pl-PL" sz="3200" i="1" dirty="0" smtClean="0"/>
              <a:t>wypadkiem?</a:t>
            </a:r>
          </a:p>
          <a:p>
            <a:pPr marL="109728" indent="0" algn="ctr">
              <a:buNone/>
            </a:pPr>
            <a:endParaRPr lang="pl-PL" sz="3200" i="1" dirty="0" smtClean="0"/>
          </a:p>
          <a:p>
            <a:pPr marL="109728" indent="0" algn="ctr">
              <a:buNone/>
            </a:pPr>
            <a:r>
              <a:rPr lang="pl-PL" sz="3200" i="1" dirty="0" smtClean="0"/>
              <a:t>Czy „miejsce” wypadku ma znaczenie?</a:t>
            </a: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7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Tzw. ryzyka ubezpieczeniowe w ubezpieczeniu społecznym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1996061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pl-PL" sz="2800" dirty="0" smtClean="0"/>
          </a:p>
          <a:p>
            <a:pPr lvl="0"/>
            <a:r>
              <a:rPr lang="pl-PL" sz="3200" b="1" dirty="0" smtClean="0">
                <a:latin typeface="Calibri" panose="020F0502020204030204" pitchFamily="34" charset="0"/>
              </a:rPr>
              <a:t>Funkcja:</a:t>
            </a:r>
            <a:endParaRPr lang="pl-PL" sz="3200" b="1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pl-PL" sz="2800" dirty="0" smtClean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pl-PL" sz="2800" dirty="0" smtClean="0">
                <a:latin typeface="Calibri" panose="020F0502020204030204" pitchFamily="34" charset="0"/>
              </a:rPr>
              <a:t>…wyrównanie </a:t>
            </a:r>
            <a:r>
              <a:rPr lang="pl-PL" sz="2800" dirty="0">
                <a:latin typeface="Calibri" panose="020F0502020204030204" pitchFamily="34" charset="0"/>
              </a:rPr>
              <a:t>straty w zarobkach pracownika, poniesionej z powodu zmniejszenia się jego sprawności do </a:t>
            </a:r>
            <a:r>
              <a:rPr lang="pl-PL" sz="2800" dirty="0" smtClean="0">
                <a:latin typeface="Calibri" panose="020F0502020204030204" pitchFamily="34" charset="0"/>
              </a:rPr>
              <a:t>pracy</a:t>
            </a:r>
            <a:r>
              <a:rPr lang="pl-PL" sz="2800" dirty="0">
                <a:latin typeface="Calibri" panose="020F0502020204030204" pitchFamily="34" charset="0"/>
              </a:rPr>
              <a:t>, </a:t>
            </a:r>
            <a:endParaRPr lang="pl-PL" sz="2800" dirty="0" smtClean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pl-PL" sz="2800" dirty="0" smtClean="0">
                <a:latin typeface="Calibri" panose="020F0502020204030204" pitchFamily="34" charset="0"/>
              </a:rPr>
              <a:t>…jego </a:t>
            </a:r>
            <a:r>
              <a:rPr lang="pl-PL" sz="2800" dirty="0">
                <a:latin typeface="Calibri" panose="020F0502020204030204" pitchFamily="34" charset="0"/>
              </a:rPr>
              <a:t>cel jest zbliżony do dodatku wyrównawczego </a:t>
            </a:r>
            <a:r>
              <a:rPr lang="pl-PL" sz="2800" dirty="0" smtClean="0">
                <a:latin typeface="Calibri" panose="020F0502020204030204" pitchFamily="34" charset="0"/>
              </a:rPr>
              <a:t>przewidzianego </a:t>
            </a:r>
            <a:r>
              <a:rPr lang="pl-PL" sz="2800" dirty="0">
                <a:latin typeface="Calibri" panose="020F0502020204030204" pitchFamily="34" charset="0"/>
              </a:rPr>
              <a:t>w </a:t>
            </a:r>
            <a:r>
              <a:rPr lang="pl-PL" sz="2800" dirty="0" err="1">
                <a:latin typeface="Calibri" panose="020F0502020204030204" pitchFamily="34" charset="0"/>
              </a:rPr>
              <a:t>k.p</a:t>
            </a:r>
            <a:r>
              <a:rPr lang="pl-PL" sz="2800" b="1" dirty="0">
                <a:latin typeface="Calibri" panose="020F0502020204030204" pitchFamily="34" charset="0"/>
              </a:rPr>
              <a:t>.</a:t>
            </a:r>
          </a:p>
          <a:p>
            <a:pPr lvl="0"/>
            <a:endParaRPr lang="pl-PL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70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r" rtl="0">
              <a:spcBef>
                <a:spcPct val="0"/>
              </a:spcBef>
            </a:pP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800" dirty="0" smtClean="0">
                <a:latin typeface="Calibri" panose="020F0502020204030204" pitchFamily="34" charset="0"/>
              </a:rPr>
              <a:t>Zasiłek wyrównawczy</a:t>
            </a: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3159930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latin typeface="Calibri" panose="020F0502020204030204" pitchFamily="34" charset="0"/>
              </a:rPr>
              <a:t>Warunki </a:t>
            </a:r>
            <a:r>
              <a:rPr lang="pl-PL" sz="3200" b="1" dirty="0">
                <a:latin typeface="Calibri" panose="020F0502020204030204" pitchFamily="34" charset="0"/>
              </a:rPr>
              <a:t>pozytywne (art. 23 ust.1</a:t>
            </a:r>
            <a:r>
              <a:rPr lang="pl-PL" sz="3200" b="1" dirty="0" smtClean="0">
                <a:latin typeface="Calibri" panose="020F0502020204030204" pitchFamily="34" charset="0"/>
              </a:rPr>
              <a:t>)</a:t>
            </a:r>
          </a:p>
          <a:p>
            <a:pPr marL="109728" lvl="0" indent="0" algn="r">
              <a:buNone/>
            </a:pPr>
            <a:r>
              <a:rPr lang="pl-PL" sz="2800" dirty="0">
                <a:solidFill>
                  <a:schemeClr val="dk1"/>
                </a:solidFill>
                <a:latin typeface="Calibri" panose="020F0502020204030204" pitchFamily="34" charset="0"/>
              </a:rPr>
              <a:t>- zmniejszona sprawność do pracy pracownika,</a:t>
            </a:r>
          </a:p>
          <a:p>
            <a:pPr marL="109728" indent="0" algn="r">
              <a:buNone/>
            </a:pPr>
            <a:r>
              <a:rPr lang="pl-PL" sz="2800" dirty="0">
                <a:solidFill>
                  <a:schemeClr val="dk1"/>
                </a:solidFill>
                <a:latin typeface="Calibri" panose="020F0502020204030204" pitchFamily="34" charset="0"/>
              </a:rPr>
              <a:t>- wykonywanie pracy w zakładowym lub międzyzakładowym ośrodku rehabilitacji zawodowej ewentualnie u pracodawcy na wyodrębnionym stanowisku pracy, dostosowanym do potrzeb adaptacji lub przyuczenia do określonej pracy,</a:t>
            </a:r>
          </a:p>
          <a:p>
            <a:pPr marL="109728" indent="0" algn="r">
              <a:buNone/>
            </a:pPr>
            <a:r>
              <a:rPr lang="pl-PL" sz="2800" dirty="0">
                <a:solidFill>
                  <a:schemeClr val="dk1"/>
                </a:solidFill>
                <a:latin typeface="Calibri" panose="020F0502020204030204" pitchFamily="34" charset="0"/>
              </a:rPr>
              <a:t>- zmniejszenie wynagrodzenia w porównaniu z przeciętnym wynagrodzeniem wcześniej osiąganym</a:t>
            </a:r>
            <a:endParaRPr lang="pl-PL" sz="2800" dirty="0">
              <a:latin typeface="Calibri" panose="020F0502020204030204" pitchFamily="34" charset="0"/>
            </a:endParaRPr>
          </a:p>
          <a:p>
            <a:endParaRPr lang="pl-PL" sz="2800" dirty="0"/>
          </a:p>
          <a:p>
            <a:pPr lvl="0"/>
            <a:endParaRPr lang="pl-PL" sz="2800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71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r" rtl="0">
              <a:spcBef>
                <a:spcPct val="0"/>
              </a:spcBef>
            </a:pP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31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Warunki </a:t>
            </a:r>
            <a:r>
              <a:rPr lang="pl-PL" sz="3100" kern="1200" dirty="0">
                <a:solidFill>
                  <a:schemeClr val="tx1"/>
                </a:solidFill>
                <a:latin typeface="Calibri" panose="020F0502020204030204" pitchFamily="34" charset="0"/>
              </a:rPr>
              <a:t>nabycia prawa do zasiłku wyrównawczego</a:t>
            </a: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5068279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latin typeface="Calibri" panose="020F0502020204030204" pitchFamily="34" charset="0"/>
              </a:rPr>
              <a:t>Warunki negatywne </a:t>
            </a:r>
            <a:r>
              <a:rPr lang="pl-PL" sz="3200" b="1" dirty="0">
                <a:latin typeface="Calibri" panose="020F0502020204030204" pitchFamily="34" charset="0"/>
              </a:rPr>
              <a:t>(art. </a:t>
            </a:r>
            <a:r>
              <a:rPr lang="pl-PL" sz="3200" b="1" dirty="0" smtClean="0">
                <a:latin typeface="Calibri" panose="020F0502020204030204" pitchFamily="34" charset="0"/>
              </a:rPr>
              <a:t>25)</a:t>
            </a:r>
          </a:p>
          <a:p>
            <a:endParaRPr lang="pl-PL" sz="2800" b="1" dirty="0">
              <a:latin typeface="Calibri" panose="020F0502020204030204" pitchFamily="34" charset="0"/>
            </a:endParaRPr>
          </a:p>
          <a:p>
            <a:pPr marL="109728" indent="0" algn="r">
              <a:buNone/>
            </a:pPr>
            <a:r>
              <a:rPr lang="pl-PL" sz="2800" dirty="0">
                <a:latin typeface="Calibri" panose="020F0502020204030204" pitchFamily="34" charset="0"/>
              </a:rPr>
              <a:t>Zasiłek wyrównawczy nie przysługuje:</a:t>
            </a:r>
          </a:p>
          <a:p>
            <a:pPr marL="0" indent="0" algn="r">
              <a:buNone/>
            </a:pPr>
            <a:r>
              <a:rPr lang="pl-PL" sz="2800" dirty="0">
                <a:latin typeface="Calibri" panose="020F0502020204030204" pitchFamily="34" charset="0"/>
              </a:rPr>
              <a:t> </a:t>
            </a:r>
            <a:r>
              <a:rPr lang="pl-PL" sz="2800" dirty="0" smtClean="0">
                <a:latin typeface="Calibri" panose="020F0502020204030204" pitchFamily="34" charset="0"/>
              </a:rPr>
              <a:t>ubezpieczonemu </a:t>
            </a:r>
            <a:r>
              <a:rPr lang="pl-PL" sz="2800" dirty="0">
                <a:latin typeface="Calibri" panose="020F0502020204030204" pitchFamily="34" charset="0"/>
              </a:rPr>
              <a:t>będącemu pracownikiem, uprawnionemu do emerytury, renty z tytułu niezdolności do pracy lub </a:t>
            </a:r>
            <a:endParaRPr lang="pl-PL" sz="2800" dirty="0" smtClean="0">
              <a:latin typeface="Calibri" panose="020F0502020204030204" pitchFamily="34" charset="0"/>
            </a:endParaRPr>
          </a:p>
          <a:p>
            <a:pPr marL="0" indent="0" algn="r">
              <a:buNone/>
            </a:pPr>
            <a:r>
              <a:rPr lang="pl-PL" sz="2800" dirty="0" smtClean="0">
                <a:latin typeface="Calibri" panose="020F0502020204030204" pitchFamily="34" charset="0"/>
              </a:rPr>
              <a:t>nauczycielskiego </a:t>
            </a:r>
            <a:r>
              <a:rPr lang="pl-PL" sz="2800" dirty="0">
                <a:latin typeface="Calibri" panose="020F0502020204030204" pitchFamily="34" charset="0"/>
              </a:rPr>
              <a:t>świadczenia kompensacyjnego</a:t>
            </a:r>
            <a:endParaRPr lang="pl-PL" sz="2800" b="1" dirty="0" smtClean="0">
              <a:latin typeface="Calibri" panose="020F0502020204030204" pitchFamily="34" charset="0"/>
            </a:endParaRPr>
          </a:p>
          <a:p>
            <a:endParaRPr lang="pl-PL" sz="2800" dirty="0">
              <a:latin typeface="Calibri" panose="020F0502020204030204" pitchFamily="34" charset="0"/>
            </a:endParaRPr>
          </a:p>
          <a:p>
            <a:pPr lvl="0"/>
            <a:endParaRPr lang="pl-PL" sz="2800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72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r" rtl="0">
              <a:spcBef>
                <a:spcPct val="0"/>
              </a:spcBef>
            </a:pP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31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Warunki </a:t>
            </a:r>
            <a:r>
              <a:rPr lang="pl-PL" sz="3100" kern="1200" dirty="0">
                <a:solidFill>
                  <a:schemeClr val="tx1"/>
                </a:solidFill>
                <a:latin typeface="Calibri" panose="020F0502020204030204" pitchFamily="34" charset="0"/>
              </a:rPr>
              <a:t>nabycia prawa do zasiłku wyrównawczego</a:t>
            </a: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2143643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ClrTx/>
              <a:buSzTx/>
              <a:defRPr/>
            </a:pPr>
            <a:r>
              <a:rPr lang="pl-PL" sz="3200" b="1" dirty="0">
                <a:latin typeface="Calibri" panose="020F0502020204030204" pitchFamily="34" charset="0"/>
              </a:rPr>
              <a:t>Okres pobierania </a:t>
            </a:r>
            <a:r>
              <a:rPr lang="pl-PL" sz="3200" b="1" dirty="0" smtClean="0">
                <a:latin typeface="Calibri" panose="020F0502020204030204" pitchFamily="34" charset="0"/>
              </a:rPr>
              <a:t>: </a:t>
            </a:r>
          </a:p>
          <a:p>
            <a:pPr marL="0" lvl="0" indent="0" algn="ctr">
              <a:spcBef>
                <a:spcPts val="0"/>
              </a:spcBef>
              <a:buClrTx/>
              <a:buSzTx/>
              <a:buNone/>
              <a:defRPr/>
            </a:pPr>
            <a:endParaRPr lang="pl-PL" sz="2800" b="1" dirty="0">
              <a:latin typeface="Calibri" panose="020F0502020204030204" pitchFamily="34" charset="0"/>
            </a:endParaRPr>
          </a:p>
          <a:p>
            <a:pPr marL="0" indent="0" algn="r">
              <a:spcBef>
                <a:spcPts val="0"/>
              </a:spcBef>
              <a:buClrTx/>
              <a:buSzTx/>
              <a:buNone/>
              <a:defRPr/>
            </a:pPr>
            <a:r>
              <a:rPr lang="pl-PL" sz="2800" dirty="0" smtClean="0">
                <a:latin typeface="Calibri" panose="020F0502020204030204" pitchFamily="34" charset="0"/>
              </a:rPr>
              <a:t>…maksymalny </a:t>
            </a:r>
            <a:r>
              <a:rPr lang="pl-PL" sz="2800" dirty="0">
                <a:latin typeface="Calibri" panose="020F0502020204030204" pitchFamily="34" charset="0"/>
              </a:rPr>
              <a:t>okres wypłaty zasiłku </a:t>
            </a:r>
            <a:endParaRPr lang="pl-PL" sz="2800" dirty="0" smtClean="0">
              <a:latin typeface="Calibri" panose="020F0502020204030204" pitchFamily="34" charset="0"/>
            </a:endParaRPr>
          </a:p>
          <a:p>
            <a:pPr marL="0" indent="0" algn="r">
              <a:spcBef>
                <a:spcPts val="0"/>
              </a:spcBef>
              <a:buClrTx/>
              <a:buSzTx/>
              <a:buNone/>
              <a:defRPr/>
            </a:pPr>
            <a:r>
              <a:rPr lang="pl-PL" sz="2800" dirty="0" smtClean="0">
                <a:latin typeface="Calibri" panose="020F0502020204030204" pitchFamily="34" charset="0"/>
              </a:rPr>
              <a:t>wynosi </a:t>
            </a:r>
            <a:r>
              <a:rPr lang="pl-PL" sz="2800" dirty="0">
                <a:latin typeface="Calibri" panose="020F0502020204030204" pitchFamily="34" charset="0"/>
              </a:rPr>
              <a:t>24 </a:t>
            </a:r>
            <a:r>
              <a:rPr lang="pl-PL" sz="2800" dirty="0" smtClean="0">
                <a:latin typeface="Calibri" panose="020F0502020204030204" pitchFamily="34" charset="0"/>
              </a:rPr>
              <a:t>miesiące</a:t>
            </a:r>
          </a:p>
          <a:p>
            <a:pPr marL="0" indent="0" algn="r">
              <a:spcBef>
                <a:spcPts val="0"/>
              </a:spcBef>
              <a:buClrTx/>
              <a:buSzTx/>
              <a:buNone/>
              <a:defRPr/>
            </a:pPr>
            <a:r>
              <a:rPr lang="pl-PL" sz="2800" dirty="0" smtClean="0">
                <a:latin typeface="Calibri" panose="020F0502020204030204" pitchFamily="34" charset="0"/>
              </a:rPr>
              <a:t>(</a:t>
            </a:r>
            <a:r>
              <a:rPr lang="pl-PL" sz="2800" dirty="0">
                <a:latin typeface="Calibri" panose="020F0502020204030204" pitchFamily="34" charset="0"/>
              </a:rPr>
              <a:t>art. 23 ust. 3 i 4):</a:t>
            </a:r>
          </a:p>
          <a:p>
            <a:pPr marL="0" lvl="0" indent="0" algn="ctr">
              <a:spcBef>
                <a:spcPts val="0"/>
              </a:spcBef>
              <a:buClrTx/>
              <a:buSzTx/>
              <a:buNone/>
              <a:defRPr/>
            </a:pPr>
            <a:endParaRPr lang="pl-PL" sz="2800" b="1" dirty="0">
              <a:latin typeface="Calibri" panose="020F0502020204030204" pitchFamily="34" charset="0"/>
            </a:endParaRPr>
          </a:p>
          <a:p>
            <a:pPr lvl="0"/>
            <a:endParaRPr lang="pl-PL" sz="2800" dirty="0" smtClean="0">
              <a:latin typeface="Calibri" panose="020F050202020403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73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r" rtl="0">
              <a:spcBef>
                <a:spcPct val="0"/>
              </a:spcBef>
            </a:pP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3100" dirty="0" smtClean="0">
                <a:latin typeface="Calibri" panose="020F0502020204030204" pitchFamily="34" charset="0"/>
              </a:rPr>
              <a:t>Za</a:t>
            </a:r>
            <a:r>
              <a:rPr lang="pl-PL" sz="31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siłek wyrównawczy</a:t>
            </a: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522664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buClrTx/>
              <a:buSzTx/>
              <a:defRPr/>
            </a:pPr>
            <a:r>
              <a:rPr lang="pl-PL" sz="3200" b="1" dirty="0">
                <a:solidFill>
                  <a:schemeClr val="dk1"/>
                </a:solidFill>
                <a:latin typeface="Calibri" panose="020F0502020204030204" pitchFamily="34" charset="0"/>
              </a:rPr>
              <a:t>Wysokość zasiłku wyrównawczego </a:t>
            </a:r>
            <a:r>
              <a:rPr lang="pl-PL" sz="3200" dirty="0">
                <a:solidFill>
                  <a:schemeClr val="dk1"/>
                </a:solidFill>
                <a:latin typeface="Calibri" panose="020F0502020204030204" pitchFamily="34" charset="0"/>
              </a:rPr>
              <a:t> (art. 24</a:t>
            </a:r>
            <a:r>
              <a:rPr lang="pl-PL" sz="3200" dirty="0" smtClean="0">
                <a:solidFill>
                  <a:schemeClr val="dk1"/>
                </a:solidFill>
                <a:latin typeface="Calibri" panose="020F0502020204030204" pitchFamily="34" charset="0"/>
              </a:rPr>
              <a:t>)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  <a:defRPr/>
            </a:pPr>
            <a:endParaRPr lang="pl-PL" sz="2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  <a:defRPr/>
            </a:pPr>
            <a:endParaRPr lang="pl-PL" sz="2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pl-PL" sz="2800" dirty="0">
                <a:latin typeface="Calibri" panose="020F0502020204030204" pitchFamily="34" charset="0"/>
              </a:rPr>
              <a:t>Zasiłek wyrównawczy stanowi różnicę między przeciętnym miesięcznym wynagrodzeniem ustalonym w myśl art. 36-42 a miesięcznym wynagrodzeniem osiągniętym za pracę w warunkach rehabilitacji zawodowej</a:t>
            </a:r>
            <a:endParaRPr lang="pl-PL" sz="2800" dirty="0" smtClean="0">
              <a:latin typeface="Calibri" panose="020F050202020403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74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r" rtl="0">
              <a:spcBef>
                <a:spcPct val="0"/>
              </a:spcBef>
            </a:pP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3100" dirty="0" smtClean="0">
                <a:latin typeface="Calibri" panose="020F0502020204030204" pitchFamily="34" charset="0"/>
              </a:rPr>
              <a:t>Za</a:t>
            </a:r>
            <a:r>
              <a:rPr lang="pl-PL" sz="31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siłek wyrównawczy - wysokość</a:t>
            </a: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9077319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buClrTx/>
              <a:buSzTx/>
              <a:defRPr/>
            </a:pPr>
            <a:endParaRPr lang="pl-PL" sz="2800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ts val="0"/>
              </a:spcBef>
              <a:buClrTx/>
              <a:buSzTx/>
              <a:defRPr/>
            </a:pPr>
            <a:endParaRPr lang="pl-PL" sz="28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ClrTx/>
              <a:buSzTx/>
              <a:buNone/>
              <a:defRPr/>
            </a:pPr>
            <a:r>
              <a:rPr lang="pl-PL" sz="3600" b="1" dirty="0">
                <a:latin typeface="Calibri" panose="020F0502020204030204" pitchFamily="34" charset="0"/>
              </a:rPr>
              <a:t>Ś</a:t>
            </a:r>
            <a:r>
              <a:rPr lang="pl-PL" sz="3600" b="1" dirty="0" smtClean="0">
                <a:latin typeface="Calibri" panose="020F0502020204030204" pitchFamily="34" charset="0"/>
              </a:rPr>
              <a:t>WIADCZENIA PIENIĘŻNE Z TYTUŁU                 RODZICIELSTWA I OPIEKI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75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r" rtl="0">
              <a:spcBef>
                <a:spcPct val="0"/>
              </a:spcBef>
            </a:pP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2573810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buClrTx/>
              <a:buSzTx/>
              <a:defRPr/>
            </a:pPr>
            <a:endParaRPr lang="pl-PL" sz="2800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ts val="0"/>
              </a:spcBef>
              <a:buClrTx/>
              <a:buSzTx/>
              <a:defRPr/>
            </a:pPr>
            <a:endParaRPr lang="pl-PL" sz="28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ClrTx/>
              <a:buSzTx/>
              <a:buNone/>
              <a:defRPr/>
            </a:pPr>
            <a:r>
              <a:rPr lang="pl-PL" sz="3600" b="1" dirty="0" smtClean="0">
                <a:latin typeface="Calibri" panose="020F0502020204030204" pitchFamily="34" charset="0"/>
              </a:rPr>
              <a:t>ZASIŁEK MACIERZYŃSKI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76</a:t>
            </a:fld>
            <a:endParaRPr lang="pl-PL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r" rtl="0">
              <a:spcBef>
                <a:spcPct val="0"/>
              </a:spcBef>
            </a:pP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800" dirty="0" smtClean="0">
                <a:solidFill>
                  <a:schemeClr val="tx1"/>
                </a:solidFill>
              </a:rPr>
              <a:t/>
            </a:r>
            <a:br>
              <a:rPr lang="pl-PL" sz="2800" dirty="0" smtClean="0">
                <a:solidFill>
                  <a:schemeClr val="tx1"/>
                </a:solidFill>
              </a:rPr>
            </a:br>
            <a:endParaRPr lang="pl-PL" sz="2800" b="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9285058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/>
          <a:lstStyle/>
          <a:p>
            <a:pPr marL="0" indent="0">
              <a:buNone/>
            </a:pP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77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827584" y="1377643"/>
            <a:ext cx="7560840" cy="461664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lnSpc>
                <a:spcPct val="150000"/>
              </a:lnSpc>
            </a:pPr>
            <a:r>
              <a:rPr lang="pl-PL" sz="2800" b="1" dirty="0"/>
              <a:t>P</a:t>
            </a:r>
            <a:r>
              <a:rPr lang="pl-PL" sz="2800" b="1" dirty="0" smtClean="0"/>
              <a:t>odmioty </a:t>
            </a:r>
            <a:r>
              <a:rPr lang="pl-PL" sz="2800" b="1" dirty="0"/>
              <a:t>uprawnione do zasiłku </a:t>
            </a:r>
            <a:r>
              <a:rPr lang="pl-PL" sz="2800" b="1" dirty="0" smtClean="0"/>
              <a:t>macierzyńskiego:</a:t>
            </a:r>
            <a:endParaRPr lang="pl-PL" sz="2800" b="1" dirty="0"/>
          </a:p>
          <a:p>
            <a:pPr algn="r">
              <a:lnSpc>
                <a:spcPct val="150000"/>
              </a:lnSpc>
            </a:pPr>
            <a:r>
              <a:rPr lang="pl-PL" sz="2800" dirty="0"/>
              <a:t>- u</a:t>
            </a:r>
            <a:r>
              <a:rPr lang="pl-PL" sz="2800" dirty="0" smtClean="0"/>
              <a:t>bezpieczona matka dziecka;</a:t>
            </a:r>
            <a:endParaRPr lang="pl-PL" sz="2800" dirty="0"/>
          </a:p>
          <a:p>
            <a:pPr algn="r">
              <a:lnSpc>
                <a:spcPct val="150000"/>
              </a:lnSpc>
            </a:pPr>
            <a:r>
              <a:rPr lang="pl-PL" sz="2800" dirty="0"/>
              <a:t>- ubezpieczony ojciec </a:t>
            </a:r>
            <a:r>
              <a:rPr lang="pl-PL" sz="2800" dirty="0" smtClean="0"/>
              <a:t>dziecka (prawo „własne</a:t>
            </a:r>
            <a:r>
              <a:rPr lang="pl-PL" sz="2800" dirty="0"/>
              <a:t>” </a:t>
            </a:r>
            <a:r>
              <a:rPr lang="pl-PL" sz="2800" dirty="0" err="1"/>
              <a:t>i</a:t>
            </a:r>
            <a:r>
              <a:rPr lang="pl-PL" sz="2800" dirty="0" err="1" smtClean="0"/>
              <a:t>„zastępcze</a:t>
            </a:r>
            <a:r>
              <a:rPr lang="pl-PL" sz="2800" dirty="0"/>
              <a:t>” );</a:t>
            </a:r>
          </a:p>
          <a:p>
            <a:pPr algn="r">
              <a:lnSpc>
                <a:spcPct val="150000"/>
              </a:lnSpc>
            </a:pPr>
            <a:r>
              <a:rPr lang="pl-PL" sz="2800" dirty="0"/>
              <a:t>- ubezpieczony inny członek </a:t>
            </a:r>
            <a:r>
              <a:rPr lang="pl-PL" sz="2800" dirty="0" smtClean="0"/>
              <a:t>rodziny (prawo „zastępcze”).</a:t>
            </a:r>
            <a:endParaRPr lang="pl-PL" sz="2800" dirty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8325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/>
          <a:lstStyle/>
          <a:p>
            <a:pPr marL="0" indent="0">
              <a:buNone/>
            </a:pPr>
            <a:r>
              <a:rPr lang="pl-PL" b="1" dirty="0" smtClean="0"/>
              <a:t>Zasiłek macierzyński</a:t>
            </a:r>
            <a:endParaRPr lang="pl-PL" b="1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78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827584" y="1081409"/>
            <a:ext cx="7560840" cy="520911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800" dirty="0" smtClean="0"/>
              <a:t>…zasiłek </a:t>
            </a:r>
            <a:r>
              <a:rPr lang="pl-PL" sz="2800" dirty="0"/>
              <a:t>macierzyński przysługuje ubezpieczonemu-ojcu dziecka lub innemu ubezpieczonemu członkowi najbliższej rodziny, jeżeli </a:t>
            </a:r>
            <a:r>
              <a:rPr lang="pl-PL" sz="2800" u="sng" dirty="0"/>
              <a:t>przerwą zatrudnienie lub inną działalność zarobkową w celu sprawowania osobistej opieki nad dzieckiem.</a:t>
            </a:r>
          </a:p>
          <a:p>
            <a:pPr lvl="0">
              <a:lnSpc>
                <a:spcPct val="150000"/>
              </a:lnSpc>
            </a:pPr>
            <a:endParaRPr lang="pl-PL" sz="2800" dirty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0816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/>
          <a:lstStyle/>
          <a:p>
            <a:pPr marL="0" indent="0">
              <a:buNone/>
            </a:pPr>
            <a:r>
              <a:rPr lang="pl-PL" b="1" dirty="0" smtClean="0"/>
              <a:t>Zasiłek macierzyński</a:t>
            </a:r>
            <a:endParaRPr lang="pl-PL" b="1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79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827584" y="3020400"/>
            <a:ext cx="7560840" cy="133113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800" dirty="0" smtClean="0"/>
              <a:t>…w </a:t>
            </a:r>
            <a:r>
              <a:rPr lang="pl-PL" sz="2800" dirty="0"/>
              <a:t>razie śmierci ubezpieczonej lub porzucenia przez nią dziecka </a:t>
            </a:r>
            <a:r>
              <a:rPr lang="pl-PL" sz="2800" dirty="0" smtClean="0"/>
              <a:t>!</a:t>
            </a:r>
            <a:endParaRPr lang="pl-PL" sz="2800" dirty="0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3527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Macierzyństwo/rodzicielstwo</a:t>
            </a:r>
          </a:p>
          <a:p>
            <a:pPr marL="109728" indent="0" algn="ctr">
              <a:buNone/>
            </a:pPr>
            <a:r>
              <a:rPr lang="pl-PL" sz="3200" i="1" dirty="0" smtClean="0"/>
              <a:t>Czy chodzi o wzrost wydatków w związku z powiększeniem rodziny/opieką na rodziną</a:t>
            </a:r>
          </a:p>
          <a:p>
            <a:pPr marL="109728" indent="0" algn="ctr">
              <a:buNone/>
            </a:pPr>
            <a:r>
              <a:rPr lang="pl-PL" sz="3200" i="1" dirty="0"/>
              <a:t>c</a:t>
            </a:r>
            <a:r>
              <a:rPr lang="pl-PL" sz="3200" i="1" dirty="0" smtClean="0"/>
              <a:t>zy</a:t>
            </a:r>
          </a:p>
          <a:p>
            <a:pPr marL="109728" indent="0" algn="ctr">
              <a:buNone/>
            </a:pPr>
            <a:r>
              <a:rPr lang="pl-PL" sz="3200" i="1" dirty="0" smtClean="0"/>
              <a:t> czasową niemożność wykonywania pracy/działalności zarobkowej w związku z urodzeniem dziecka/opieką nad członkiem rodziny?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Tzw. ryzyka ubezpieczeniowe w ubezpieczeniu społecznym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3491385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457200" indent="-457200"/>
            <a:r>
              <a:rPr lang="pl-PL" dirty="0"/>
              <a:t>P</a:t>
            </a:r>
            <a:r>
              <a:rPr lang="pl-PL" dirty="0" smtClean="0"/>
              <a:t>rawo </a:t>
            </a:r>
            <a:r>
              <a:rPr lang="pl-PL" dirty="0"/>
              <a:t>do zasiłku </a:t>
            </a:r>
            <a:r>
              <a:rPr lang="pl-PL" dirty="0" smtClean="0"/>
              <a:t>macierzyńskiego może powstać  </a:t>
            </a:r>
            <a:r>
              <a:rPr lang="pl-PL" u="sng" dirty="0"/>
              <a:t>w trakcie ubezpieczenia </a:t>
            </a:r>
            <a:r>
              <a:rPr lang="pl-PL" u="sng" dirty="0" smtClean="0"/>
              <a:t>chorobowego</a:t>
            </a:r>
            <a:r>
              <a:rPr lang="pl-PL" dirty="0" smtClean="0"/>
              <a:t> (art. 29)</a:t>
            </a:r>
          </a:p>
          <a:p>
            <a:pPr marL="0" lvl="0" indent="0">
              <a:buNone/>
            </a:pPr>
            <a:endParaRPr lang="pl-PL" dirty="0" smtClean="0"/>
          </a:p>
          <a:p>
            <a:pPr marL="0" lvl="0" indent="0">
              <a:buNone/>
            </a:pPr>
            <a:endParaRPr lang="pl-PL" dirty="0"/>
          </a:p>
          <a:p>
            <a:pPr marL="457200" indent="-457200" algn="r"/>
            <a:r>
              <a:rPr lang="pl-PL" dirty="0"/>
              <a:t>P</a:t>
            </a:r>
            <a:r>
              <a:rPr lang="pl-PL" dirty="0" smtClean="0"/>
              <a:t>rawo </a:t>
            </a:r>
            <a:r>
              <a:rPr lang="pl-PL" dirty="0"/>
              <a:t>do zasiłku macierzyńskiego </a:t>
            </a:r>
            <a:r>
              <a:rPr lang="pl-PL" dirty="0" smtClean="0"/>
              <a:t>                może powstać także </a:t>
            </a:r>
            <a:r>
              <a:rPr lang="pl-PL" u="sng" dirty="0"/>
              <a:t>po ustaniu tytułu </a:t>
            </a:r>
            <a:r>
              <a:rPr lang="pl-PL" u="sng" dirty="0" smtClean="0"/>
              <a:t>ubezpieczenia</a:t>
            </a:r>
            <a:r>
              <a:rPr lang="pl-PL" dirty="0" smtClean="0"/>
              <a:t> (art. 29 w zakresie                     		urlopu wychowawczego                         i art. 30 w zw. z art. 177 </a:t>
            </a:r>
            <a:r>
              <a:rPr lang="pl-PL" dirty="0" err="1" smtClean="0"/>
              <a:t>k.p</a:t>
            </a:r>
            <a:r>
              <a:rPr lang="pl-PL" dirty="0" smtClean="0"/>
              <a:t>.)</a:t>
            </a:r>
            <a:endParaRPr lang="pl-PL" dirty="0"/>
          </a:p>
          <a:p>
            <a:pPr marL="0" indent="0" algn="r">
              <a:buNone/>
            </a:pP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80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3477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pl-PL" dirty="0"/>
              <a:t>Zasiłek macierzyński przysługuje również w razie urodzenia dziecka po ustaniu ubezpieczenia chorobowego, jeżeli ubezpieczenie to ustało w okresie ciąży:</a:t>
            </a:r>
          </a:p>
          <a:p>
            <a:pPr marL="109728" indent="0">
              <a:buNone/>
            </a:pPr>
            <a:r>
              <a:rPr lang="pl-PL" dirty="0"/>
              <a:t>1) wskutek ogłoszenia upadłości lub likwidacji pracodawcy;</a:t>
            </a:r>
          </a:p>
          <a:p>
            <a:pPr marL="109728" indent="0">
              <a:buNone/>
            </a:pPr>
            <a:r>
              <a:rPr lang="pl-PL" dirty="0"/>
              <a:t>2) z naruszeniem przepisów prawa, stwierdzonym prawomocnym orzeczeniem sądu.</a:t>
            </a:r>
          </a:p>
          <a:p>
            <a:pPr marL="0" indent="0" algn="r">
              <a:buNone/>
            </a:pP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81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42373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okres urlopu macierzyńskiego,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okres dodatkowego urlopu macierzyńskiego,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okres urlopu na warunkach urlopu macierzyńskiego,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 okres dodatkowego urlopu na warunkach urlopu macierzyńskiego</a:t>
            </a:r>
            <a:r>
              <a:rPr lang="pl-PL" dirty="0" smtClean="0"/>
              <a:t>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okres urlopu rodzicielskiego,</a:t>
            </a:r>
            <a:endParaRPr lang="pl-PL" dirty="0"/>
          </a:p>
          <a:p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82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b="0" dirty="0">
                <a:solidFill>
                  <a:schemeClr val="tx1"/>
                </a:solidFill>
                <a:effectLst/>
              </a:rPr>
              <a:t>Okres wypłaty zasiłku macierzyńskiego </a:t>
            </a:r>
            <a:endParaRPr lang="pl-PL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263678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>
              <a:spcBef>
                <a:spcPts val="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pl-PL" b="1" dirty="0" smtClean="0"/>
              <a:t>100 </a:t>
            </a:r>
            <a:r>
              <a:rPr lang="pl-PL" b="1" dirty="0"/>
              <a:t>% podstawy wymiaru </a:t>
            </a:r>
            <a:r>
              <a:rPr lang="pl-PL" b="1" dirty="0" smtClean="0"/>
              <a:t>zasiłku…</a:t>
            </a:r>
            <a:endParaRPr lang="pl-PL" sz="2800" b="1" dirty="0">
              <a:solidFill>
                <a:schemeClr val="dk1"/>
              </a:solidFill>
            </a:endParaRPr>
          </a:p>
          <a:p>
            <a:endParaRPr lang="pl-PL" dirty="0" smtClean="0"/>
          </a:p>
          <a:p>
            <a:pPr marL="109728" indent="0" algn="r">
              <a:buNone/>
            </a:pPr>
            <a:r>
              <a:rPr lang="pl-PL" dirty="0" smtClean="0"/>
              <a:t>….za okres </a:t>
            </a:r>
            <a:r>
              <a:rPr lang="pl-PL" dirty="0"/>
              <a:t>urlopu macierzyńskiego, </a:t>
            </a:r>
            <a:r>
              <a:rPr lang="pl-PL" dirty="0" smtClean="0"/>
              <a:t>                    …okres </a:t>
            </a:r>
            <a:r>
              <a:rPr lang="pl-PL" dirty="0"/>
              <a:t>dodatkowego urlopu macierzyńskiego, </a:t>
            </a:r>
            <a:r>
              <a:rPr lang="pl-PL" dirty="0" smtClean="0"/>
              <a:t>…okres </a:t>
            </a:r>
            <a:r>
              <a:rPr lang="pl-PL" dirty="0"/>
              <a:t>urlopu na warunkach urlopu macierzyńskiego, </a:t>
            </a:r>
            <a:r>
              <a:rPr lang="pl-PL" dirty="0" smtClean="0"/>
              <a:t>                                                  …okres </a:t>
            </a:r>
            <a:r>
              <a:rPr lang="pl-PL" dirty="0"/>
              <a:t>dodatkowego urlopu na warunkach urlopu macierzyńskiego </a:t>
            </a:r>
            <a:r>
              <a:rPr lang="pl-PL" dirty="0" smtClean="0"/>
              <a:t>                              </a:t>
            </a:r>
          </a:p>
          <a:p>
            <a:pPr marL="109728" indent="0" algn="r">
              <a:buNone/>
            </a:pPr>
            <a:r>
              <a:rPr lang="pl-PL" dirty="0" smtClean="0"/>
              <a:t>… </a:t>
            </a:r>
            <a:r>
              <a:rPr lang="pl-PL" dirty="0"/>
              <a:t>okres urlopu ojcowskiego</a:t>
            </a:r>
          </a:p>
          <a:p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83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b="0" dirty="0" smtClean="0">
                <a:solidFill>
                  <a:schemeClr val="tx1"/>
                </a:solidFill>
                <a:effectLst/>
              </a:rPr>
              <a:t>Wysokość zasiłku </a:t>
            </a:r>
            <a:r>
              <a:rPr lang="pl-PL" sz="2400" b="0" dirty="0">
                <a:solidFill>
                  <a:schemeClr val="tx1"/>
                </a:solidFill>
                <a:effectLst/>
              </a:rPr>
              <a:t>macierzyńskiego </a:t>
            </a:r>
            <a:endParaRPr lang="pl-PL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329153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>
              <a:spcBef>
                <a:spcPts val="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pl-PL" dirty="0" smtClean="0"/>
              <a:t> </a:t>
            </a:r>
            <a:r>
              <a:rPr lang="pl-PL" b="1" dirty="0"/>
              <a:t>60% </a:t>
            </a:r>
            <a:r>
              <a:rPr lang="pl-PL" b="1" dirty="0" smtClean="0"/>
              <a:t> </a:t>
            </a:r>
            <a:r>
              <a:rPr lang="pl-PL" b="1" dirty="0"/>
              <a:t>podstawy wymiaru zasiłku.</a:t>
            </a:r>
            <a:endParaRPr lang="pl-PL" sz="2800" b="1" dirty="0">
              <a:solidFill>
                <a:schemeClr val="dk1"/>
              </a:solidFill>
            </a:endParaRPr>
          </a:p>
          <a:p>
            <a:endParaRPr lang="pl-PL" dirty="0" smtClean="0"/>
          </a:p>
          <a:p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…za </a:t>
            </a:r>
            <a:r>
              <a:rPr lang="pl-PL" dirty="0"/>
              <a:t>okres ustalony przepisami </a:t>
            </a:r>
            <a:r>
              <a:rPr lang="pl-PL" dirty="0" smtClean="0"/>
              <a:t>               Kodeksu </a:t>
            </a:r>
            <a:r>
              <a:rPr lang="pl-PL" dirty="0"/>
              <a:t>pracy jako okres </a:t>
            </a:r>
            <a:r>
              <a:rPr lang="pl-PL" dirty="0" smtClean="0"/>
              <a:t>                                urlopu </a:t>
            </a:r>
            <a:r>
              <a:rPr lang="pl-PL" dirty="0"/>
              <a:t>rodzicielskiego </a:t>
            </a:r>
            <a:r>
              <a:rPr lang="pl-PL" dirty="0" smtClean="0"/>
              <a:t>.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84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b="0" dirty="0" smtClean="0">
                <a:solidFill>
                  <a:schemeClr val="tx1"/>
                </a:solidFill>
                <a:effectLst/>
              </a:rPr>
              <a:t>Wysokość zasiłku </a:t>
            </a:r>
            <a:r>
              <a:rPr lang="pl-PL" sz="2400" b="0" dirty="0">
                <a:solidFill>
                  <a:schemeClr val="tx1"/>
                </a:solidFill>
                <a:effectLst/>
              </a:rPr>
              <a:t>macierzyńskiego </a:t>
            </a:r>
            <a:endParaRPr lang="pl-PL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008023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85750" lvl="0" indent="-285750">
              <a:spcBef>
                <a:spcPts val="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pl-PL" dirty="0" smtClean="0"/>
              <a:t> </a:t>
            </a:r>
            <a:r>
              <a:rPr lang="pl-PL" b="1" dirty="0"/>
              <a:t>8</a:t>
            </a:r>
            <a:r>
              <a:rPr lang="pl-PL" b="1" dirty="0" smtClean="0"/>
              <a:t>0</a:t>
            </a:r>
            <a:r>
              <a:rPr lang="pl-PL" b="1" dirty="0"/>
              <a:t>% </a:t>
            </a:r>
            <a:r>
              <a:rPr lang="pl-PL" b="1" dirty="0" smtClean="0"/>
              <a:t> </a:t>
            </a:r>
            <a:r>
              <a:rPr lang="pl-PL" b="1" dirty="0"/>
              <a:t>podstawy wymiaru zasiłku</a:t>
            </a:r>
            <a:r>
              <a:rPr lang="pl-PL" b="1" dirty="0" smtClean="0"/>
              <a:t>.</a:t>
            </a:r>
          </a:p>
          <a:p>
            <a:pPr marL="285750" lvl="0" indent="-285750">
              <a:spcBef>
                <a:spcPts val="0"/>
              </a:spcBef>
              <a:buClrTx/>
              <a:buSzTx/>
              <a:buFont typeface="Wingdings" pitchFamily="2" charset="2"/>
              <a:buChar char="Ø"/>
              <a:defRPr/>
            </a:pPr>
            <a:endParaRPr lang="pl-PL" sz="2800" b="1" dirty="0">
              <a:solidFill>
                <a:schemeClr val="dk1"/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r>
              <a:rPr lang="pl-PL" sz="2800" dirty="0" smtClean="0"/>
              <a:t>Pracownica / ubezpieczona niebędąca pracownicą, która nie </a:t>
            </a:r>
            <a:r>
              <a:rPr lang="pl-PL" sz="2800" dirty="0"/>
              <a:t>później niż 14 dni po porodzie, </a:t>
            </a:r>
            <a:r>
              <a:rPr lang="pl-PL" sz="2800" dirty="0" smtClean="0"/>
              <a:t>złożyła </a:t>
            </a:r>
            <a:r>
              <a:rPr lang="pl-PL" sz="2800" dirty="0"/>
              <a:t>pisemny wniosek o udzielenie jej, bezpośrednio po urlopie macierzyńskim, dodatkowego urlopu macierzyńskiego w pełnym </a:t>
            </a:r>
            <a:r>
              <a:rPr lang="pl-PL" sz="2800" dirty="0" smtClean="0"/>
              <a:t>wymiarze, </a:t>
            </a:r>
            <a:r>
              <a:rPr lang="pl-PL" sz="2800" dirty="0"/>
              <a:t>a bezpośrednio po takim urlopie - urlopu rodzicielskiego w pełnym </a:t>
            </a:r>
            <a:r>
              <a:rPr lang="pl-PL" sz="2800" dirty="0" smtClean="0"/>
              <a:t>wymiarze.</a:t>
            </a:r>
            <a:endParaRPr lang="pl-PL" dirty="0" smtClean="0"/>
          </a:p>
          <a:p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.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85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b="0" dirty="0" smtClean="0">
                <a:solidFill>
                  <a:schemeClr val="tx1"/>
                </a:solidFill>
                <a:effectLst/>
              </a:rPr>
              <a:t>Wysokość zasiłku </a:t>
            </a:r>
            <a:r>
              <a:rPr lang="pl-PL" sz="2400" b="0" dirty="0">
                <a:solidFill>
                  <a:schemeClr val="tx1"/>
                </a:solidFill>
                <a:effectLst/>
              </a:rPr>
              <a:t>macierzyńskiego </a:t>
            </a:r>
            <a:endParaRPr lang="pl-PL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26424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85750" lvl="0" indent="-285750">
              <a:spcBef>
                <a:spcPts val="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pl-PL" dirty="0" smtClean="0"/>
              <a:t> </a:t>
            </a:r>
            <a:r>
              <a:rPr lang="pl-PL" b="1" dirty="0"/>
              <a:t>8</a:t>
            </a:r>
            <a:r>
              <a:rPr lang="pl-PL" b="1" dirty="0" smtClean="0"/>
              <a:t>0</a:t>
            </a:r>
            <a:r>
              <a:rPr lang="pl-PL" b="1" dirty="0"/>
              <a:t>% </a:t>
            </a:r>
            <a:r>
              <a:rPr lang="pl-PL" b="1" dirty="0" smtClean="0"/>
              <a:t> </a:t>
            </a:r>
            <a:r>
              <a:rPr lang="pl-PL" b="1" dirty="0"/>
              <a:t>podstawy wymiaru zasiłku</a:t>
            </a:r>
            <a:r>
              <a:rPr lang="pl-PL" b="1" dirty="0" smtClean="0"/>
              <a:t>.</a:t>
            </a:r>
          </a:p>
          <a:p>
            <a:pPr marL="285750" lvl="0" indent="-285750">
              <a:spcBef>
                <a:spcPts val="0"/>
              </a:spcBef>
              <a:buClrTx/>
              <a:buSzTx/>
              <a:buFont typeface="Wingdings" pitchFamily="2" charset="2"/>
              <a:buChar char="Ø"/>
              <a:defRPr/>
            </a:pPr>
            <a:endParaRPr lang="pl-PL" sz="2800" b="1" dirty="0">
              <a:solidFill>
                <a:schemeClr val="dk1"/>
              </a:solidFill>
            </a:endParaRPr>
          </a:p>
          <a:p>
            <a:r>
              <a:rPr lang="pl-PL" dirty="0" smtClean="0"/>
              <a:t>Pracownik/ubezpieczony niebędący pracownikiem) który  nie </a:t>
            </a:r>
            <a:r>
              <a:rPr lang="pl-PL" dirty="0"/>
              <a:t>później niż 14 dni po przyjęciu dziecka na wychowanie i wystąpieniu do sądu opiekuńczego z wnioskiem o wszczęcie postępowania w sprawie przysposobienia dziecka lub po przyjęciu dziecka na wychowanie jako rodzina zastępcza, z wyjątkiem rodziny zastępczej zawodowej, </a:t>
            </a:r>
            <a:r>
              <a:rPr lang="pl-PL" dirty="0" smtClean="0"/>
              <a:t>złożył </a:t>
            </a:r>
            <a:r>
              <a:rPr lang="pl-PL" dirty="0"/>
              <a:t>pisemny wniosek o udzielenie mu, bezpośrednio po urlopie na warunkach urlopu macierzyńskiego, dodatkowego urlopu na warunkach urlopu macierzyńskiego w pełnym wymiarze </a:t>
            </a:r>
            <a:r>
              <a:rPr lang="pl-PL" dirty="0" smtClean="0"/>
              <a:t>a </a:t>
            </a:r>
            <a:r>
              <a:rPr lang="pl-PL" dirty="0"/>
              <a:t>bezpośrednio po takim urlopie - urlopu rodzicielskiego w pełnym wymiarze </a:t>
            </a:r>
            <a:r>
              <a:rPr lang="pl-PL" dirty="0" smtClean="0"/>
              <a:t>wynikającym.</a:t>
            </a:r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.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86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b="0" dirty="0" smtClean="0">
                <a:solidFill>
                  <a:schemeClr val="tx1"/>
                </a:solidFill>
                <a:effectLst/>
              </a:rPr>
              <a:t>Wysokość zasiłku </a:t>
            </a:r>
            <a:r>
              <a:rPr lang="pl-PL" sz="2400" b="0" dirty="0">
                <a:solidFill>
                  <a:schemeClr val="tx1"/>
                </a:solidFill>
                <a:effectLst/>
              </a:rPr>
              <a:t>macierzyńskiego </a:t>
            </a:r>
            <a:endParaRPr lang="pl-PL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194613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 smtClean="0"/>
              <a:t>ZASIŁEK OPIEKUŃCZY</a:t>
            </a:r>
            <a:endParaRPr lang="pl-PL" b="1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87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700" dirty="0" smtClean="0">
                <a:latin typeface="Calibri" panose="020F0502020204030204" pitchFamily="34" charset="0"/>
              </a:rPr>
              <a:t>	</a:t>
            </a:r>
            <a:r>
              <a:rPr lang="pl-PL" sz="2700" b="0" dirty="0" smtClean="0">
                <a:effectLst/>
                <a:latin typeface="Calibri" panose="020F0502020204030204" pitchFamily="34" charset="0"/>
              </a:rPr>
              <a:t>Świadczenia pieniężne z tytułu rodzicielstwa i opieki</a:t>
            </a:r>
            <a:r>
              <a:rPr lang="pl-PL" sz="4400" b="0" dirty="0" smtClean="0">
                <a:effectLst/>
                <a:latin typeface="Calibri" panose="020F0502020204030204" pitchFamily="34" charset="0"/>
              </a:rPr>
              <a:t/>
            </a:r>
            <a:br>
              <a:rPr lang="pl-PL" sz="4400" b="0" dirty="0" smtClean="0">
                <a:effectLst/>
                <a:latin typeface="Calibri" panose="020F0502020204030204" pitchFamily="34" charset="0"/>
              </a:rPr>
            </a:br>
            <a:endParaRPr lang="pl-PL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584167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pl-PL" sz="2800" b="1" dirty="0" smtClean="0"/>
              <a:t>PODSTAWOWY ZASIŁEK OPIEKUŃCZY PRZYSŁUGUJE</a:t>
            </a:r>
            <a:r>
              <a:rPr lang="pl-PL" sz="2800" dirty="0" smtClean="0"/>
              <a:t>:</a:t>
            </a:r>
            <a:endParaRPr lang="pl-PL" sz="2800" dirty="0"/>
          </a:p>
          <a:p>
            <a:pPr marL="109728" indent="0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 smtClean="0"/>
              <a:t>ubezpieczonemu </a:t>
            </a:r>
          </a:p>
          <a:p>
            <a:pPr marL="109728" indent="0" algn="ctr">
              <a:buNone/>
            </a:pPr>
            <a:r>
              <a:rPr lang="pl-PL" sz="2800" dirty="0"/>
              <a:t>+</a:t>
            </a: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który został zwolniony </a:t>
            </a:r>
            <a:r>
              <a:rPr lang="pl-PL" sz="2800" dirty="0"/>
              <a:t>od wykonywania pracy </a:t>
            </a: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/>
              <a:t>+</a:t>
            </a:r>
            <a:r>
              <a:rPr lang="pl-PL" sz="2800" dirty="0" smtClean="0"/>
              <a:t> </a:t>
            </a:r>
          </a:p>
          <a:p>
            <a:pPr marL="109728" indent="0" algn="ctr">
              <a:buNone/>
            </a:pPr>
            <a:r>
              <a:rPr lang="pl-PL" sz="2800" dirty="0" smtClean="0"/>
              <a:t>z </a:t>
            </a:r>
            <a:r>
              <a:rPr lang="pl-PL" sz="2800" dirty="0"/>
              <a:t>powodu konieczności osobistego sprawowania </a:t>
            </a:r>
            <a:r>
              <a:rPr lang="pl-PL" sz="2800" dirty="0" smtClean="0"/>
              <a:t>opieki.</a:t>
            </a:r>
          </a:p>
          <a:p>
            <a:pPr marL="109728" indent="0" algn="ctr">
              <a:buNone/>
            </a:pPr>
            <a:r>
              <a:rPr lang="pl-PL" sz="2800" dirty="0" smtClean="0"/>
              <a:t>+</a:t>
            </a:r>
          </a:p>
          <a:p>
            <a:pPr marL="109728" indent="0" algn="ctr">
              <a:buNone/>
            </a:pPr>
            <a:r>
              <a:rPr lang="pl-PL" sz="2800" dirty="0"/>
              <a:t>n</a:t>
            </a:r>
            <a:r>
              <a:rPr lang="pl-PL" sz="2800" dirty="0" smtClean="0"/>
              <a:t>ad osobami określonymi w ustawie</a:t>
            </a:r>
            <a:endParaRPr lang="pl-PL" sz="2800" dirty="0"/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88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700" dirty="0" smtClean="0">
                <a:latin typeface="Calibri" panose="020F0502020204030204" pitchFamily="34" charset="0"/>
              </a:rPr>
              <a:t>	</a:t>
            </a:r>
            <a:r>
              <a:rPr lang="pl-PL" sz="2700" b="0" dirty="0" smtClean="0">
                <a:effectLst/>
                <a:latin typeface="Calibri" panose="020F0502020204030204" pitchFamily="34" charset="0"/>
              </a:rPr>
              <a:t>Zasiłek opiekuńczy</a:t>
            </a:r>
            <a:r>
              <a:rPr lang="pl-PL" sz="4400" b="0" dirty="0" smtClean="0">
                <a:effectLst/>
                <a:latin typeface="Calibri" panose="020F0502020204030204" pitchFamily="34" charset="0"/>
              </a:rPr>
              <a:t/>
            </a:r>
            <a:br>
              <a:rPr lang="pl-PL" sz="4400" b="0" dirty="0" smtClean="0">
                <a:effectLst/>
                <a:latin typeface="Calibri" panose="020F0502020204030204" pitchFamily="34" charset="0"/>
              </a:rPr>
            </a:br>
            <a:endParaRPr lang="pl-PL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293056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Opieka nad dzieckiem </a:t>
            </a:r>
            <a:r>
              <a:rPr lang="pl-PL" b="1" dirty="0"/>
              <a:t>w wieku do ukończenia 8 lat w przypadku:</a:t>
            </a:r>
          </a:p>
          <a:p>
            <a:pPr marL="109728" indent="0">
              <a:buNone/>
            </a:pPr>
            <a:r>
              <a:rPr lang="pl-PL" dirty="0" smtClean="0"/>
              <a:t>…nieprzewidzianego </a:t>
            </a:r>
            <a:r>
              <a:rPr lang="pl-PL" dirty="0"/>
              <a:t>zamknięcia żłobka, klubu dziecięcego, przedszkola lub szkoły, do których dziecko uczęszcza, </a:t>
            </a: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…a </a:t>
            </a:r>
            <a:r>
              <a:rPr lang="pl-PL" dirty="0"/>
              <a:t>także w przypadku choroby niani, z którą rodzice mają zawartą umowę uaktywniającą, </a:t>
            </a:r>
            <a:r>
              <a:rPr lang="pl-PL" dirty="0" smtClean="0"/>
              <a:t>(art</a:t>
            </a:r>
            <a:r>
              <a:rPr lang="pl-PL" dirty="0"/>
              <a:t>. 50 ustawy z dnia 4 lutego 2011 r. o opiece nad dziećmi w wieku do lat </a:t>
            </a:r>
            <a:r>
              <a:rPr lang="pl-PL" dirty="0" smtClean="0"/>
              <a:t>3) </a:t>
            </a:r>
            <a:r>
              <a:rPr lang="pl-PL" dirty="0"/>
              <a:t>lub </a:t>
            </a:r>
            <a:r>
              <a:rPr lang="pl-PL" dirty="0" smtClean="0"/>
              <a:t>…dziennego </a:t>
            </a:r>
            <a:r>
              <a:rPr lang="pl-PL" dirty="0"/>
              <a:t>opiekuna sprawujących opiekę nad dzieckiem,</a:t>
            </a:r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89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700" dirty="0" smtClean="0">
                <a:latin typeface="Calibri" panose="020F0502020204030204" pitchFamily="34" charset="0"/>
              </a:rPr>
              <a:t>	</a:t>
            </a:r>
            <a:r>
              <a:rPr lang="pl-PL" sz="2700" b="0" dirty="0" smtClean="0">
                <a:effectLst/>
                <a:latin typeface="Calibri" panose="020F0502020204030204" pitchFamily="34" charset="0"/>
              </a:rPr>
              <a:t>Zasiłek opiekuńczy</a:t>
            </a:r>
            <a:r>
              <a:rPr lang="pl-PL" sz="4400" b="0" dirty="0" smtClean="0">
                <a:effectLst/>
                <a:latin typeface="Calibri" panose="020F0502020204030204" pitchFamily="34" charset="0"/>
              </a:rPr>
              <a:t/>
            </a:r>
            <a:br>
              <a:rPr lang="pl-PL" sz="4400" b="0" dirty="0" smtClean="0">
                <a:effectLst/>
                <a:latin typeface="Calibri" panose="020F0502020204030204" pitchFamily="34" charset="0"/>
              </a:rPr>
            </a:br>
            <a:endParaRPr lang="pl-PL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0621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3089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Ubezpieczenie „chorobowe” – podstawa prawna</a:t>
            </a:r>
          </a:p>
          <a:p>
            <a:endParaRPr lang="pl-PL" dirty="0" smtClean="0">
              <a:latin typeface="Calibri" pitchFamily="34" charset="0"/>
              <a:cs typeface="Calibri" pitchFamily="34" charset="0"/>
            </a:endParaRPr>
          </a:p>
          <a:p>
            <a:pPr marL="109728" indent="0" algn="ctr">
              <a:buNone/>
            </a:pPr>
            <a:r>
              <a:rPr lang="pl-PL" sz="2800" b="1" dirty="0" smtClean="0">
                <a:latin typeface="Calibri" pitchFamily="34" charset="0"/>
                <a:cs typeface="Calibri" pitchFamily="34" charset="0"/>
              </a:rPr>
              <a:t>TZW. „USTAWA ZASIŁKOWA”</a:t>
            </a:r>
          </a:p>
          <a:p>
            <a:pPr marL="109728" indent="0" algn="ctr">
              <a:buNone/>
            </a:pPr>
            <a:r>
              <a:rPr lang="pl-PL" sz="2800" dirty="0" smtClean="0">
                <a:latin typeface="Calibri" pitchFamily="34" charset="0"/>
                <a:cs typeface="Calibri" pitchFamily="34" charset="0"/>
              </a:rPr>
              <a:t> czyli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sz="2600" dirty="0" smtClean="0">
                <a:latin typeface="Calibri" pitchFamily="34" charset="0"/>
                <a:cs typeface="Calibri" pitchFamily="34" charset="0"/>
              </a:rPr>
              <a:t>Ustawa </a:t>
            </a:r>
            <a:r>
              <a:rPr lang="pl-PL" sz="2600" dirty="0">
                <a:latin typeface="Calibri" pitchFamily="34" charset="0"/>
                <a:cs typeface="Calibri" pitchFamily="34" charset="0"/>
              </a:rPr>
              <a:t>z dnia 25 czerwca 1999 r. </a:t>
            </a:r>
            <a:r>
              <a:rPr lang="pl-PL" sz="2600" i="1" dirty="0">
                <a:latin typeface="Calibri" pitchFamily="34" charset="0"/>
                <a:cs typeface="Calibri" pitchFamily="34" charset="0"/>
              </a:rPr>
              <a:t>o świadczeniach pieniężnych z ubezpieczenia społecznego w razie choroby i </a:t>
            </a:r>
            <a:r>
              <a:rPr lang="pl-PL" sz="2600" i="1" dirty="0" smtClean="0">
                <a:latin typeface="Calibri" pitchFamily="34" charset="0"/>
                <a:cs typeface="Calibri" pitchFamily="34" charset="0"/>
              </a:rPr>
              <a:t>macierzyństwa</a:t>
            </a:r>
          </a:p>
          <a:p>
            <a:endParaRPr lang="pl-PL" sz="2600" dirty="0">
              <a:latin typeface="Calibri" pitchFamily="34" charset="0"/>
              <a:cs typeface="Calibri" pitchFamily="34" charset="0"/>
            </a:endParaRPr>
          </a:p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4013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Opieka nad dzieckiem </a:t>
            </a:r>
            <a:r>
              <a:rPr lang="pl-PL" b="1" dirty="0"/>
              <a:t>w wieku do ukończenia 8 lat w przypadku:</a:t>
            </a:r>
          </a:p>
          <a:p>
            <a:pPr marL="109728" indent="0" algn="r">
              <a:buNone/>
            </a:pPr>
            <a:r>
              <a:rPr lang="pl-PL" dirty="0" smtClean="0"/>
              <a:t>…porodu </a:t>
            </a:r>
            <a:r>
              <a:rPr lang="pl-PL" dirty="0"/>
              <a:t>lub choroby małżonka ubezpieczonego, </a:t>
            </a:r>
            <a:r>
              <a:rPr lang="pl-PL" u="sng" dirty="0"/>
              <a:t>stale opiekującego się dzieckiem</a:t>
            </a:r>
            <a:r>
              <a:rPr lang="pl-PL" dirty="0"/>
              <a:t>, jeżeli poród lub choroba uniemożliwia temu małżonkowi sprawowanie opieki,</a:t>
            </a:r>
          </a:p>
          <a:p>
            <a:pPr marL="109728" indent="0" algn="r">
              <a:buNone/>
            </a:pPr>
            <a:r>
              <a:rPr lang="pl-PL" dirty="0" smtClean="0"/>
              <a:t>…pobytu </a:t>
            </a:r>
            <a:r>
              <a:rPr lang="pl-PL" dirty="0"/>
              <a:t>małżonka ubezpieczonego, </a:t>
            </a:r>
            <a:r>
              <a:rPr lang="pl-PL" u="sng" dirty="0"/>
              <a:t>stale opiekującego się dzieckiem</a:t>
            </a:r>
            <a:r>
              <a:rPr lang="pl-PL" dirty="0"/>
              <a:t>, w stacjonarnym zakładzie opieki zdrowotnej;</a:t>
            </a:r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90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700" dirty="0" smtClean="0">
                <a:latin typeface="Calibri" panose="020F0502020204030204" pitchFamily="34" charset="0"/>
              </a:rPr>
              <a:t>	</a:t>
            </a:r>
            <a:r>
              <a:rPr lang="pl-PL" sz="2700" b="0" dirty="0" smtClean="0">
                <a:effectLst/>
                <a:latin typeface="Calibri" panose="020F0502020204030204" pitchFamily="34" charset="0"/>
              </a:rPr>
              <a:t>Zasiłek opiekuńczy</a:t>
            </a:r>
            <a:r>
              <a:rPr lang="pl-PL" sz="4400" b="0" dirty="0" smtClean="0">
                <a:effectLst/>
                <a:latin typeface="Calibri" panose="020F0502020204030204" pitchFamily="34" charset="0"/>
              </a:rPr>
              <a:t/>
            </a:r>
            <a:br>
              <a:rPr lang="pl-PL" sz="4400" b="0" dirty="0" smtClean="0">
                <a:effectLst/>
                <a:latin typeface="Calibri" panose="020F0502020204030204" pitchFamily="34" charset="0"/>
              </a:rPr>
            </a:br>
            <a:endParaRPr lang="pl-PL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61924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dirty="0"/>
              <a:t>Zasiłek opiekuńczy przysługuje </a:t>
            </a:r>
            <a:r>
              <a:rPr lang="pl-PL" dirty="0" smtClean="0"/>
              <a:t>także z </a:t>
            </a:r>
            <a:r>
              <a:rPr lang="pl-PL" dirty="0"/>
              <a:t>powodu konieczności osobistego sprawowania opieki nad:</a:t>
            </a:r>
          </a:p>
          <a:p>
            <a:pPr marL="109728" indent="0" algn="r">
              <a:buNone/>
            </a:pPr>
            <a:endParaRPr lang="pl-PL" dirty="0" smtClean="0"/>
          </a:p>
          <a:p>
            <a:pPr marL="109728" indent="0" algn="r">
              <a:buNone/>
            </a:pPr>
            <a:r>
              <a:rPr lang="pl-PL" dirty="0" smtClean="0"/>
              <a:t>…chorym </a:t>
            </a:r>
            <a:r>
              <a:rPr lang="pl-PL" dirty="0"/>
              <a:t>dzieckiem w wieku do </a:t>
            </a:r>
            <a:r>
              <a:rPr lang="pl-PL" dirty="0" smtClean="0"/>
              <a:t>                        ukończenia </a:t>
            </a:r>
            <a:r>
              <a:rPr lang="pl-PL" dirty="0"/>
              <a:t>14 lat;</a:t>
            </a:r>
          </a:p>
          <a:p>
            <a:pPr marL="109728" indent="0" algn="r">
              <a:buNone/>
            </a:pPr>
            <a:r>
              <a:rPr lang="pl-PL" dirty="0" smtClean="0"/>
              <a:t>…innym </a:t>
            </a:r>
            <a:r>
              <a:rPr lang="pl-PL" dirty="0"/>
              <a:t>chorym członkiem </a:t>
            </a:r>
            <a:r>
              <a:rPr lang="pl-PL" dirty="0" smtClean="0"/>
              <a:t>rodziny.</a:t>
            </a:r>
            <a:endParaRPr lang="pl-PL" b="1" dirty="0" smtClean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91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700" dirty="0" smtClean="0">
                <a:latin typeface="Calibri" panose="020F0502020204030204" pitchFamily="34" charset="0"/>
              </a:rPr>
              <a:t>	</a:t>
            </a:r>
            <a:r>
              <a:rPr lang="pl-PL" sz="2700" b="0" dirty="0" smtClean="0">
                <a:effectLst/>
                <a:latin typeface="Calibri" panose="020F0502020204030204" pitchFamily="34" charset="0"/>
              </a:rPr>
              <a:t>Zasiłek opiekuńczy</a:t>
            </a:r>
            <a:r>
              <a:rPr lang="pl-PL" sz="4400" b="0" dirty="0" smtClean="0">
                <a:effectLst/>
                <a:latin typeface="Calibri" panose="020F0502020204030204" pitchFamily="34" charset="0"/>
              </a:rPr>
              <a:t/>
            </a:r>
            <a:br>
              <a:rPr lang="pl-PL" sz="4400" b="0" dirty="0" smtClean="0">
                <a:effectLst/>
                <a:latin typeface="Calibri" panose="020F0502020204030204" pitchFamily="34" charset="0"/>
              </a:rPr>
            </a:br>
            <a:endParaRPr lang="pl-PL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27802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pl-PL" b="1" dirty="0" smtClean="0"/>
          </a:p>
          <a:p>
            <a:pPr marL="109728" indent="0" algn="just">
              <a:buNone/>
            </a:pPr>
            <a:r>
              <a:rPr lang="pl-PL" b="1" i="1" dirty="0" smtClean="0"/>
              <a:t>Kto to jest </a:t>
            </a:r>
            <a:r>
              <a:rPr lang="pl-PL" b="1" i="1" dirty="0"/>
              <a:t>„dziecko</a:t>
            </a:r>
            <a:r>
              <a:rPr lang="pl-PL" b="1" i="1" dirty="0" smtClean="0"/>
              <a:t>” , „inny członek rodziny” ? </a:t>
            </a:r>
          </a:p>
          <a:p>
            <a:pPr marL="109728" indent="0" algn="just">
              <a:buNone/>
            </a:pPr>
            <a:endParaRPr lang="pl-PL" b="1" dirty="0"/>
          </a:p>
          <a:p>
            <a:pPr marL="109728" indent="0" algn="just">
              <a:buNone/>
            </a:pPr>
            <a:endParaRPr lang="pl-PL" b="1" dirty="0" smtClean="0"/>
          </a:p>
          <a:p>
            <a:pPr marL="109728" indent="0" algn="just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smtClean="0"/>
              <a:t>Pojęcia ustawowe:</a:t>
            </a: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Art</a:t>
            </a:r>
            <a:r>
              <a:rPr lang="pl-PL" dirty="0"/>
              <a:t>. </a:t>
            </a:r>
            <a:r>
              <a:rPr lang="pl-PL" dirty="0" smtClean="0"/>
              <a:t>32. 2- 3. ustawy zasiłkowej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92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700" dirty="0" smtClean="0">
                <a:latin typeface="Calibri" panose="020F0502020204030204" pitchFamily="34" charset="0"/>
              </a:rPr>
              <a:t>	</a:t>
            </a:r>
            <a:r>
              <a:rPr lang="pl-PL" sz="2700" b="0" dirty="0" smtClean="0">
                <a:effectLst/>
                <a:latin typeface="Calibri" panose="020F0502020204030204" pitchFamily="34" charset="0"/>
              </a:rPr>
              <a:t>Zasiłek opiekuńczy</a:t>
            </a:r>
            <a:r>
              <a:rPr lang="pl-PL" sz="4400" b="0" dirty="0" smtClean="0">
                <a:effectLst/>
                <a:latin typeface="Calibri" panose="020F0502020204030204" pitchFamily="34" charset="0"/>
              </a:rPr>
              <a:t/>
            </a:r>
            <a:br>
              <a:rPr lang="pl-PL" sz="4400" b="0" dirty="0" smtClean="0">
                <a:effectLst/>
                <a:latin typeface="Calibri" panose="020F0502020204030204" pitchFamily="34" charset="0"/>
              </a:rPr>
            </a:br>
            <a:endParaRPr lang="pl-PL" b="0" dirty="0">
              <a:effectLst/>
            </a:endParaRPr>
          </a:p>
        </p:txBody>
      </p:sp>
      <p:sp>
        <p:nvSpPr>
          <p:cNvPr id="6" name="Strzałka w dół 5"/>
          <p:cNvSpPr/>
          <p:nvPr/>
        </p:nvSpPr>
        <p:spPr>
          <a:xfrm>
            <a:off x="3995936" y="2492896"/>
            <a:ext cx="1152128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9976984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b="1" dirty="0" smtClean="0"/>
              <a:t>Dodatkowy zasiłek opiekuńczy</a:t>
            </a:r>
          </a:p>
          <a:p>
            <a:pPr marL="109728" indent="0" algn="just">
              <a:buNone/>
            </a:pPr>
            <a:r>
              <a:rPr lang="pl-PL" dirty="0" smtClean="0"/>
              <a:t>Art. 180 §</a:t>
            </a:r>
            <a:r>
              <a:rPr lang="pl-PL" b="1" dirty="0" smtClean="0"/>
              <a:t> </a:t>
            </a:r>
            <a:r>
              <a:rPr lang="pl-PL" dirty="0"/>
              <a:t>6</a:t>
            </a:r>
            <a:r>
              <a:rPr lang="pl-PL" baseline="30000" dirty="0"/>
              <a:t>1</a:t>
            </a:r>
            <a:r>
              <a:rPr lang="pl-PL" b="1" dirty="0" smtClean="0"/>
              <a:t>.</a:t>
            </a:r>
            <a:r>
              <a:rPr lang="pl-PL" dirty="0"/>
              <a:t> </a:t>
            </a:r>
            <a:r>
              <a:rPr lang="pl-PL" dirty="0" err="1" smtClean="0"/>
              <a:t>k.p</a:t>
            </a:r>
            <a:r>
              <a:rPr lang="pl-PL" dirty="0" smtClean="0"/>
              <a:t>. -  </a:t>
            </a:r>
            <a:r>
              <a:rPr lang="pl-PL" dirty="0"/>
              <a:t>Po wykorzystaniu przez pracownicę po porodzie urlopu macierzyńskiego w wymiarze 8 tygodni, </a:t>
            </a:r>
            <a:r>
              <a:rPr lang="pl-PL" dirty="0" err="1"/>
              <a:t>pracownikowi-ojcu</a:t>
            </a:r>
            <a:r>
              <a:rPr lang="pl-PL" dirty="0"/>
              <a:t> wychowującemu dziecko przysługuje prawo do części urlopu macierzyńskiego odpowiadającej okresowi, w którym pracownica uprawniona do urlopu wymaga opieki szpitalnej ze względu na stan zdrowia uniemożliwiający jej sprawowanie osobistej opieki nad dzieckiem.</a:t>
            </a:r>
          </a:p>
          <a:p>
            <a:pPr marL="109728" indent="0" algn="just">
              <a:buNone/>
            </a:pPr>
            <a:endParaRPr lang="pl-PL" b="1" dirty="0" smtClean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93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700" dirty="0" smtClean="0">
                <a:latin typeface="Calibri" panose="020F0502020204030204" pitchFamily="34" charset="0"/>
              </a:rPr>
              <a:t>	</a:t>
            </a:r>
            <a:r>
              <a:rPr lang="pl-PL" sz="2700" b="0" dirty="0" smtClean="0">
                <a:effectLst/>
                <a:latin typeface="Calibri" panose="020F0502020204030204" pitchFamily="34" charset="0"/>
              </a:rPr>
              <a:t>Zasiłek opiekuńczy</a:t>
            </a:r>
            <a:r>
              <a:rPr lang="pl-PL" sz="4400" b="0" dirty="0" smtClean="0">
                <a:effectLst/>
                <a:latin typeface="Calibri" panose="020F0502020204030204" pitchFamily="34" charset="0"/>
              </a:rPr>
              <a:t/>
            </a:r>
            <a:br>
              <a:rPr lang="pl-PL" sz="4400" b="0" dirty="0" smtClean="0">
                <a:effectLst/>
                <a:latin typeface="Calibri" panose="020F0502020204030204" pitchFamily="34" charset="0"/>
              </a:rPr>
            </a:br>
            <a:endParaRPr lang="pl-PL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391207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b="1" dirty="0" smtClean="0"/>
              <a:t>Dodatkowy zasiłek opiekuńczy</a:t>
            </a:r>
          </a:p>
          <a:p>
            <a:pPr algn="r"/>
            <a:r>
              <a:rPr lang="pl-PL" dirty="0"/>
              <a:t>W przypadku określonym w art. 180 § 6</a:t>
            </a:r>
            <a:r>
              <a:rPr lang="pl-PL" baseline="30000" dirty="0"/>
              <a:t>1</a:t>
            </a:r>
            <a:r>
              <a:rPr lang="pl-PL" dirty="0"/>
              <a:t> </a:t>
            </a:r>
            <a:r>
              <a:rPr lang="pl-PL" dirty="0" err="1" smtClean="0"/>
              <a:t>k.p</a:t>
            </a:r>
            <a:r>
              <a:rPr lang="pl-PL" dirty="0" smtClean="0"/>
              <a:t>. </a:t>
            </a:r>
            <a:r>
              <a:rPr lang="pl-PL" dirty="0"/>
              <a:t>ubezpieczonemu-ojcu dziecka przysługuje dodatkowo, niezależnie od zasiłku określonego w art. 32, zasiłek opiekuńczy w wymiarze do 8 tygodni, jeżeli przerwie zatrudnienie lub inną działalność zarobkową w celu sprawowania osobistej opieki nad </a:t>
            </a:r>
            <a:r>
              <a:rPr lang="pl-PL" dirty="0" smtClean="0"/>
              <a:t>dzieckiem.</a:t>
            </a:r>
            <a:endParaRPr lang="pl-PL" b="1" dirty="0" smtClean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94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700" dirty="0" smtClean="0">
                <a:latin typeface="Calibri" panose="020F0502020204030204" pitchFamily="34" charset="0"/>
              </a:rPr>
              <a:t>	</a:t>
            </a:r>
            <a:r>
              <a:rPr lang="pl-PL" sz="2700" b="0" dirty="0" smtClean="0">
                <a:effectLst/>
                <a:latin typeface="Calibri" panose="020F0502020204030204" pitchFamily="34" charset="0"/>
              </a:rPr>
              <a:t>Zasiłek opiekuńczy</a:t>
            </a:r>
            <a:r>
              <a:rPr lang="pl-PL" sz="4400" b="0" dirty="0" smtClean="0">
                <a:effectLst/>
                <a:latin typeface="Calibri" panose="020F0502020204030204" pitchFamily="34" charset="0"/>
              </a:rPr>
              <a:t/>
            </a:r>
            <a:br>
              <a:rPr lang="pl-PL" sz="4400" b="0" dirty="0" smtClean="0">
                <a:effectLst/>
                <a:latin typeface="Calibri" panose="020F0502020204030204" pitchFamily="34" charset="0"/>
              </a:rPr>
            </a:br>
            <a:endParaRPr lang="pl-PL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582768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b="1" dirty="0"/>
              <a:t>Zasiłek opiekuńczy nie </a:t>
            </a:r>
            <a:r>
              <a:rPr lang="pl-PL" b="1" dirty="0" smtClean="0"/>
              <a:t>przysługuje</a:t>
            </a:r>
            <a:r>
              <a:rPr lang="pl-PL" dirty="0" smtClean="0"/>
              <a:t>:</a:t>
            </a:r>
          </a:p>
          <a:p>
            <a:pPr marL="109728" indent="0" algn="just">
              <a:buNone/>
            </a:pPr>
            <a:r>
              <a:rPr lang="pl-PL" dirty="0" smtClean="0"/>
              <a:t> </a:t>
            </a:r>
          </a:p>
          <a:p>
            <a:pPr marL="109728" indent="0" algn="just">
              <a:buNone/>
            </a:pPr>
            <a:r>
              <a:rPr lang="pl-PL" dirty="0" smtClean="0"/>
              <a:t>….jeżeli </a:t>
            </a:r>
            <a:r>
              <a:rPr lang="pl-PL" dirty="0"/>
              <a:t>poza ubezpieczonym są inni członkowie rodziny pozostający we wspólnym gospodarstwie domowym, mogący zapewnić opiekę </a:t>
            </a:r>
            <a:r>
              <a:rPr lang="pl-PL" u="sng" dirty="0" smtClean="0"/>
              <a:t>dziecku powyżej 2 lat </a:t>
            </a:r>
            <a:r>
              <a:rPr lang="pl-PL" dirty="0"/>
              <a:t>lub choremu członkowi rodziny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endParaRPr lang="pl-PL" b="1" dirty="0" smtClean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95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700" dirty="0" smtClean="0">
                <a:latin typeface="Calibri" panose="020F0502020204030204" pitchFamily="34" charset="0"/>
              </a:rPr>
              <a:t>	</a:t>
            </a:r>
            <a:r>
              <a:rPr lang="pl-PL" sz="2700" b="0" dirty="0" smtClean="0">
                <a:effectLst/>
                <a:latin typeface="Calibri" panose="020F0502020204030204" pitchFamily="34" charset="0"/>
              </a:rPr>
              <a:t>Zasiłek opiekuńczy</a:t>
            </a:r>
            <a:r>
              <a:rPr lang="pl-PL" sz="4400" b="0" dirty="0" smtClean="0">
                <a:effectLst/>
                <a:latin typeface="Calibri" panose="020F0502020204030204" pitchFamily="34" charset="0"/>
              </a:rPr>
              <a:t/>
            </a:r>
            <a:br>
              <a:rPr lang="pl-PL" sz="4400" b="0" dirty="0" smtClean="0">
                <a:effectLst/>
                <a:latin typeface="Calibri" panose="020F0502020204030204" pitchFamily="34" charset="0"/>
              </a:rPr>
            </a:br>
            <a:endParaRPr lang="pl-PL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557129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b="1" dirty="0"/>
              <a:t>Zasiłek opiekuńczy nie </a:t>
            </a:r>
            <a:r>
              <a:rPr lang="pl-PL" b="1" dirty="0" smtClean="0"/>
              <a:t>przysługuje</a:t>
            </a:r>
            <a:r>
              <a:rPr lang="pl-PL" dirty="0" smtClean="0"/>
              <a:t> :</a:t>
            </a:r>
          </a:p>
          <a:p>
            <a:pPr marL="109728" indent="0" algn="just">
              <a:buNone/>
            </a:pPr>
            <a:r>
              <a:rPr lang="pl-PL" dirty="0" smtClean="0"/>
              <a:t>- za </a:t>
            </a:r>
            <a:r>
              <a:rPr lang="pl-PL" dirty="0"/>
              <a:t>okresy </a:t>
            </a:r>
            <a:r>
              <a:rPr lang="pl-PL" dirty="0" smtClean="0"/>
              <a:t>zwolnienia od </a:t>
            </a:r>
            <a:r>
              <a:rPr lang="pl-PL" dirty="0"/>
              <a:t>pracy, w których ubezpieczony na podstawie przepisów o wynagradzaniu zachowuje prawo do </a:t>
            </a:r>
            <a:r>
              <a:rPr lang="pl-PL" dirty="0" smtClean="0"/>
              <a:t>wynagrodzenia, </a:t>
            </a:r>
            <a:endParaRPr lang="pl-PL" dirty="0"/>
          </a:p>
          <a:p>
            <a:pPr marL="109728" indent="0">
              <a:buNone/>
            </a:pPr>
            <a:r>
              <a:rPr lang="pl-PL" dirty="0" smtClean="0"/>
              <a:t>- za </a:t>
            </a:r>
            <a:r>
              <a:rPr lang="pl-PL" dirty="0"/>
              <a:t>cały okres tego </a:t>
            </a:r>
            <a:r>
              <a:rPr lang="pl-PL" dirty="0" smtClean="0"/>
              <a:t>zwolnienia ubezpieczonemu  wykonującemu </a:t>
            </a:r>
            <a:r>
              <a:rPr lang="pl-PL" dirty="0"/>
              <a:t>w okresie </a:t>
            </a:r>
            <a:r>
              <a:rPr lang="pl-PL" dirty="0" smtClean="0"/>
              <a:t>opieki  pracę </a:t>
            </a:r>
            <a:r>
              <a:rPr lang="pl-PL" dirty="0"/>
              <a:t>zarobkową lub wykorzystujący zwolnienie od pracy w sposób niezgodny z celem tego zwolnienia traci prawo do zasiłku </a:t>
            </a:r>
            <a:r>
              <a:rPr lang="pl-PL" dirty="0" smtClean="0"/>
              <a:t>chorobowego,</a:t>
            </a:r>
            <a:endParaRPr lang="pl-PL" dirty="0"/>
          </a:p>
          <a:p>
            <a:pPr marL="109728" indent="0">
              <a:buNone/>
            </a:pPr>
            <a:r>
              <a:rPr lang="pl-PL" dirty="0" smtClean="0"/>
              <a:t>-</a:t>
            </a:r>
            <a:r>
              <a:rPr lang="pl-PL" dirty="0"/>
              <a:t> </a:t>
            </a:r>
            <a:r>
              <a:rPr lang="pl-PL" dirty="0" smtClean="0"/>
              <a:t>za </a:t>
            </a:r>
            <a:r>
              <a:rPr lang="pl-PL" dirty="0"/>
              <a:t>cały okres tego zwolnienia </a:t>
            </a:r>
            <a:r>
              <a:rPr lang="pl-PL" dirty="0" smtClean="0"/>
              <a:t> w </a:t>
            </a:r>
            <a:r>
              <a:rPr lang="pl-PL" dirty="0"/>
              <a:t>przypadku, gdy zaświadczenie lekarskie zostało sfałszowane.</a:t>
            </a:r>
          </a:p>
          <a:p>
            <a:pPr marL="109728" indent="0" algn="just">
              <a:buNone/>
            </a:pPr>
            <a:endParaRPr lang="pl-PL" b="1" dirty="0" smtClean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96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700" dirty="0" smtClean="0">
                <a:latin typeface="Calibri" panose="020F0502020204030204" pitchFamily="34" charset="0"/>
              </a:rPr>
              <a:t>	</a:t>
            </a:r>
            <a:r>
              <a:rPr lang="pl-PL" sz="2700" b="0" dirty="0" smtClean="0">
                <a:effectLst/>
                <a:latin typeface="Calibri" panose="020F0502020204030204" pitchFamily="34" charset="0"/>
              </a:rPr>
              <a:t>Zasiłek opiekuńczy</a:t>
            </a:r>
            <a:r>
              <a:rPr lang="pl-PL" sz="4400" b="0" dirty="0" smtClean="0">
                <a:effectLst/>
                <a:latin typeface="Calibri" panose="020F0502020204030204" pitchFamily="34" charset="0"/>
              </a:rPr>
              <a:t/>
            </a:r>
            <a:br>
              <a:rPr lang="pl-PL" sz="4400" b="0" dirty="0" smtClean="0">
                <a:effectLst/>
                <a:latin typeface="Calibri" panose="020F0502020204030204" pitchFamily="34" charset="0"/>
              </a:rPr>
            </a:br>
            <a:endParaRPr lang="pl-PL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469218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b="1" dirty="0" smtClean="0"/>
              <a:t>Okres zasiłkowy</a:t>
            </a:r>
          </a:p>
          <a:p>
            <a:pPr marL="109728" indent="0" algn="r">
              <a:buNone/>
            </a:pPr>
            <a:endParaRPr lang="pl-PL" dirty="0"/>
          </a:p>
          <a:p>
            <a:pPr marL="285750" lvl="0" indent="-285750" algn="r">
              <a:spcBef>
                <a:spcPts val="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pl-PL" sz="2800" dirty="0"/>
              <a:t>60 dni w </a:t>
            </a:r>
            <a:r>
              <a:rPr lang="pl-PL" sz="2800" u="sng" dirty="0"/>
              <a:t>roku kalendarzowym</a:t>
            </a:r>
            <a:r>
              <a:rPr lang="pl-PL" sz="2800" dirty="0"/>
              <a:t>, jeżeli opieka sprawowana jest nad dzieckiem do lat 14</a:t>
            </a:r>
            <a:r>
              <a:rPr lang="pl-PL" sz="2800" dirty="0" smtClean="0"/>
              <a:t>;</a:t>
            </a:r>
          </a:p>
          <a:p>
            <a:pPr marL="0" lvl="0" indent="0" algn="r">
              <a:spcBef>
                <a:spcPts val="0"/>
              </a:spcBef>
              <a:buClrTx/>
              <a:buSzTx/>
              <a:buNone/>
              <a:defRPr/>
            </a:pPr>
            <a:r>
              <a:rPr lang="pl-PL" sz="2800" dirty="0" smtClean="0"/>
              <a:t>  </a:t>
            </a:r>
            <a:endParaRPr lang="pl-PL" sz="2800" dirty="0"/>
          </a:p>
          <a:p>
            <a:pPr marL="285750" lvl="0" indent="-285750" algn="r">
              <a:spcBef>
                <a:spcPts val="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pl-PL" sz="2800" u="sng" dirty="0"/>
              <a:t>14 dni w roku kalendarzowym</a:t>
            </a:r>
            <a:r>
              <a:rPr lang="pl-PL" sz="2800" dirty="0"/>
              <a:t>, jeżeli opieka sprawowana jest nad innymi członkami rodziny;</a:t>
            </a:r>
          </a:p>
          <a:p>
            <a:pPr marL="109728" indent="0" algn="r">
              <a:buNone/>
            </a:pPr>
            <a:endParaRPr lang="pl-PL" dirty="0" smtClean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97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700" dirty="0" smtClean="0">
                <a:latin typeface="Calibri" panose="020F0502020204030204" pitchFamily="34" charset="0"/>
              </a:rPr>
              <a:t>	</a:t>
            </a:r>
            <a:r>
              <a:rPr lang="pl-PL" sz="2700" b="0" dirty="0" smtClean="0">
                <a:effectLst/>
                <a:latin typeface="Calibri" panose="020F0502020204030204" pitchFamily="34" charset="0"/>
              </a:rPr>
              <a:t>Zasiłek opiekuńczy</a:t>
            </a:r>
            <a:r>
              <a:rPr lang="pl-PL" sz="4400" b="0" dirty="0" smtClean="0">
                <a:effectLst/>
                <a:latin typeface="Calibri" panose="020F0502020204030204" pitchFamily="34" charset="0"/>
              </a:rPr>
              <a:t/>
            </a:r>
            <a:br>
              <a:rPr lang="pl-PL" sz="4400" b="0" dirty="0" smtClean="0">
                <a:effectLst/>
                <a:latin typeface="Calibri" panose="020F0502020204030204" pitchFamily="34" charset="0"/>
              </a:rPr>
            </a:br>
            <a:endParaRPr lang="pl-PL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568061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b="1" dirty="0" smtClean="0"/>
              <a:t>Okres zasiłkowy</a:t>
            </a:r>
          </a:p>
          <a:p>
            <a:r>
              <a:rPr lang="pl-PL" dirty="0"/>
              <a:t>Zasiłek opiekuńczy przysługuje łącznie na opiekę nad dziećmi i innymi członkami rodziny za okres nie dłuższy niż 60 dni w roku kalendarzowym.</a:t>
            </a:r>
          </a:p>
          <a:p>
            <a:pPr algn="r"/>
            <a:r>
              <a:rPr lang="pl-PL" dirty="0" smtClean="0"/>
              <a:t>niezależnie </a:t>
            </a:r>
            <a:r>
              <a:rPr lang="pl-PL" dirty="0"/>
              <a:t>od liczby członków rodziny uprawnionych do zasiłku opiekuńczego oraz bez względu na liczbę dzieci i innych członków rodziny wymagających opieki.</a:t>
            </a:r>
          </a:p>
          <a:p>
            <a:pPr marL="109728" indent="0" algn="r">
              <a:buNone/>
            </a:pPr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98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700" dirty="0" smtClean="0">
                <a:latin typeface="Calibri" panose="020F0502020204030204" pitchFamily="34" charset="0"/>
              </a:rPr>
              <a:t>	</a:t>
            </a:r>
            <a:r>
              <a:rPr lang="pl-PL" sz="2700" b="0" dirty="0" smtClean="0">
                <a:effectLst/>
                <a:latin typeface="Calibri" panose="020F0502020204030204" pitchFamily="34" charset="0"/>
              </a:rPr>
              <a:t>Zasiłek opiekuńczy</a:t>
            </a:r>
            <a:r>
              <a:rPr lang="pl-PL" sz="4400" b="0" dirty="0" smtClean="0">
                <a:effectLst/>
                <a:latin typeface="Calibri" panose="020F0502020204030204" pitchFamily="34" charset="0"/>
              </a:rPr>
              <a:t/>
            </a:r>
            <a:br>
              <a:rPr lang="pl-PL" sz="4400" b="0" dirty="0" smtClean="0">
                <a:effectLst/>
                <a:latin typeface="Calibri" panose="020F0502020204030204" pitchFamily="34" charset="0"/>
              </a:rPr>
            </a:br>
            <a:endParaRPr lang="pl-PL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695781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pl-PL" b="1" dirty="0" smtClean="0"/>
          </a:p>
          <a:p>
            <a:pPr marL="109728" indent="0" algn="just">
              <a:buNone/>
            </a:pPr>
            <a:r>
              <a:rPr lang="pl-PL" b="1" dirty="0" smtClean="0"/>
              <a:t>Wysokość zasiłku opiekuńczego</a:t>
            </a:r>
          </a:p>
          <a:p>
            <a:pPr marL="109728" indent="0" algn="just">
              <a:buNone/>
            </a:pPr>
            <a:endParaRPr lang="pl-PL" b="1" dirty="0" smtClean="0"/>
          </a:p>
          <a:p>
            <a:pPr algn="r"/>
            <a:r>
              <a:rPr lang="pl-PL" dirty="0" smtClean="0"/>
              <a:t>80 </a:t>
            </a:r>
            <a:r>
              <a:rPr lang="pl-PL" dirty="0"/>
              <a:t>% podstawy wymiaru </a:t>
            </a:r>
            <a:r>
              <a:rPr lang="pl-PL" dirty="0" smtClean="0"/>
              <a:t>zasiłku miesięcznie.</a:t>
            </a:r>
            <a:endParaRPr lang="pl-PL" dirty="0"/>
          </a:p>
          <a:p>
            <a:pPr marL="109728" indent="0" algn="just">
              <a:buNone/>
            </a:pPr>
            <a:endParaRPr lang="pl-PL" b="1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Polityka społeczna i system ubezpieczeń społecznych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FF7E-1687-4F19-A2A9-628706D61679}" type="slidenum">
              <a:rPr lang="pl-PL" smtClean="0"/>
              <a:pPr/>
              <a:t>99</a:t>
            </a:fld>
            <a:endParaRPr lang="pl-PL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700" dirty="0" smtClean="0">
                <a:latin typeface="Calibri" panose="020F0502020204030204" pitchFamily="34" charset="0"/>
              </a:rPr>
              <a:t>	</a:t>
            </a:r>
            <a:r>
              <a:rPr lang="pl-PL" sz="2700" b="0" dirty="0" smtClean="0">
                <a:effectLst/>
                <a:latin typeface="Calibri" panose="020F0502020204030204" pitchFamily="34" charset="0"/>
              </a:rPr>
              <a:t>Zasiłek opiekuńczy</a:t>
            </a:r>
            <a:r>
              <a:rPr lang="pl-PL" sz="4400" b="0" dirty="0" smtClean="0">
                <a:effectLst/>
                <a:latin typeface="Calibri" panose="020F0502020204030204" pitchFamily="34" charset="0"/>
              </a:rPr>
              <a:t/>
            </a:r>
            <a:br>
              <a:rPr lang="pl-PL" sz="4400" b="0" dirty="0" smtClean="0">
                <a:effectLst/>
                <a:latin typeface="Calibri" panose="020F0502020204030204" pitchFamily="34" charset="0"/>
              </a:rPr>
            </a:br>
            <a:endParaRPr lang="pl-PL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6241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2100</TotalTime>
  <Words>3921</Words>
  <Application>Microsoft Office PowerPoint</Application>
  <PresentationFormat>Pokaz na ekranie (4:3)</PresentationFormat>
  <Paragraphs>692</Paragraphs>
  <Slides>100</Slides>
  <Notes>7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100</vt:i4>
      </vt:variant>
    </vt:vector>
  </HeadingPairs>
  <TitlesOfParts>
    <vt:vector size="101" baseType="lpstr">
      <vt:lpstr>Hol</vt:lpstr>
      <vt:lpstr>Ubezpieczenie chorobowe</vt:lpstr>
      <vt:lpstr>Tzw. ryzyka ubezpieczeniowe w ubezpieczeniu społecznym </vt:lpstr>
      <vt:lpstr>Tzw. ryzyka ubezpieczeniowe w ubezpieczeniu społecznym </vt:lpstr>
      <vt:lpstr>Tzw. ryzyka ubezpieczeniowe w ubezpieczeniu społecznym </vt:lpstr>
      <vt:lpstr>Tzw. ryzyka ubezpieczeniowe w ubezpieczeniu społecznym </vt:lpstr>
      <vt:lpstr>Tzw. ryzyka ubezpieczeniowe w ubezpieczeniu społecznym </vt:lpstr>
      <vt:lpstr>Tzw. ryzyka ubezpieczeniowe w ubezpieczeniu społecznym </vt:lpstr>
      <vt:lpstr>Tzw. ryzyka ubezpieczeniowe w ubezpieczeniu społecznym </vt:lpstr>
      <vt:lpstr>Slajd 9</vt:lpstr>
      <vt:lpstr>Slajd 10</vt:lpstr>
      <vt:lpstr>Slajd 11</vt:lpstr>
      <vt:lpstr>Slajd 12</vt:lpstr>
      <vt:lpstr>Slajd 13</vt:lpstr>
      <vt:lpstr>Slajd 14</vt:lpstr>
      <vt:lpstr>Tytuł ubezpieczenia chorobowego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ZASIŁEK CHOROBOWY - PRZESŁANKI</vt:lpstr>
      <vt:lpstr>ZASIŁEK CHOROBOWY - PRZESŁANKI</vt:lpstr>
      <vt:lpstr>ZASIŁEK CHOROBOWY – okresy wyczekiwania</vt:lpstr>
      <vt:lpstr>ZASIŁEK CHOROBOWY – okresy wyczekiwania</vt:lpstr>
      <vt:lpstr>ZASIŁEK CHOROBOWY – okresy wyczekiwania</vt:lpstr>
      <vt:lpstr>ZASIŁEK CHOROBOWY – okresy wyczekiwania</vt:lpstr>
      <vt:lpstr>ZASIŁEK CHOROBOWY – okresy wyczekiwania</vt:lpstr>
      <vt:lpstr>ZASIŁEK CHOROBOWY – okresy wyczekiwania</vt:lpstr>
      <vt:lpstr>ZASIŁEK CHOROBOWY – okresy wyczekiwania</vt:lpstr>
      <vt:lpstr>ZASIŁEK CHOROBOWY – okresy wyczekiwania</vt:lpstr>
      <vt:lpstr>ZASIŁEK CHOROBOWY – okresy wyczekiwania</vt:lpstr>
      <vt:lpstr>ZASIŁEK CHOROBOWY – okresy wyczekiwania</vt:lpstr>
      <vt:lpstr>ZASIŁEK CHOROBOWY – okresy wyczekiwania</vt:lpstr>
      <vt:lpstr>ZASIŁEK CHOROBOWY – okresy wyczekiwania</vt:lpstr>
      <vt:lpstr>ZASIŁEK CHOROBOWY – okresy wyczekiwania</vt:lpstr>
      <vt:lpstr>Slajd 44</vt:lpstr>
      <vt:lpstr>Slajd 45</vt:lpstr>
      <vt:lpstr>Slajd 46</vt:lpstr>
      <vt:lpstr>Slajd 47</vt:lpstr>
      <vt:lpstr>Slajd 48</vt:lpstr>
      <vt:lpstr>Slajd 49</vt:lpstr>
      <vt:lpstr>Slajd 50</vt:lpstr>
      <vt:lpstr>Slajd 51</vt:lpstr>
      <vt:lpstr>Slajd 52</vt:lpstr>
      <vt:lpstr>Slajd 53</vt:lpstr>
      <vt:lpstr>Slajd 54</vt:lpstr>
      <vt:lpstr>Slajd 55</vt:lpstr>
      <vt:lpstr>Ustanie prawa do zasiłku chorobowego</vt:lpstr>
      <vt:lpstr>Ustanie prawa do zasiłku chorobowego</vt:lpstr>
      <vt:lpstr>Ustanie prawa do zasiłku chorobowego</vt:lpstr>
      <vt:lpstr>ŚWIADCZENIE REHABILITACYJNE </vt:lpstr>
      <vt:lpstr>ŚWIADCZENIE REHABILITACYJNE </vt:lpstr>
      <vt:lpstr>Świadczenie rehabilitacyjne</vt:lpstr>
      <vt:lpstr>Świadczenie rehabilitacyjne</vt:lpstr>
      <vt:lpstr>Świadczenie rehabilitacyjne</vt:lpstr>
      <vt:lpstr>Warunki nabycia prawa do świadczenia rehabilitacyjnego </vt:lpstr>
      <vt:lpstr>Warunki nabycia prawa do świadczenia rehabilitacyjnego </vt:lpstr>
      <vt:lpstr>Okres pobierania świadczenia rehabilitacyjnego </vt:lpstr>
      <vt:lpstr>Wysokość świadczenia rehabilitacyjnego </vt:lpstr>
      <vt:lpstr> </vt:lpstr>
      <vt:lpstr> </vt:lpstr>
      <vt:lpstr> Zasiłek wyrównawczy</vt:lpstr>
      <vt:lpstr> Warunki nabycia prawa do zasiłku wyrównawczego </vt:lpstr>
      <vt:lpstr> Warunki nabycia prawa do zasiłku wyrównawczego </vt:lpstr>
      <vt:lpstr> Zasiłek wyrównawczy </vt:lpstr>
      <vt:lpstr> Zasiłek wyrównawczy - wysokość </vt:lpstr>
      <vt:lpstr>  </vt:lpstr>
      <vt:lpstr>  </vt:lpstr>
      <vt:lpstr>Slajd 77</vt:lpstr>
      <vt:lpstr>Slajd 78</vt:lpstr>
      <vt:lpstr>Slajd 79</vt:lpstr>
      <vt:lpstr>Slajd 80</vt:lpstr>
      <vt:lpstr>Slajd 81</vt:lpstr>
      <vt:lpstr>Okres wypłaty zasiłku macierzyńskiego </vt:lpstr>
      <vt:lpstr>Wysokość zasiłku macierzyńskiego </vt:lpstr>
      <vt:lpstr>Wysokość zasiłku macierzyńskiego </vt:lpstr>
      <vt:lpstr>Wysokość zasiłku macierzyńskiego </vt:lpstr>
      <vt:lpstr>Wysokość zasiłku macierzyńskiego </vt:lpstr>
      <vt:lpstr> Świadczenia pieniężne z tytułu rodzicielstwa i opieki </vt:lpstr>
      <vt:lpstr> Zasiłek opiekuńczy </vt:lpstr>
      <vt:lpstr> Zasiłek opiekuńczy </vt:lpstr>
      <vt:lpstr> Zasiłek opiekuńczy </vt:lpstr>
      <vt:lpstr> Zasiłek opiekuńczy </vt:lpstr>
      <vt:lpstr> Zasiłek opiekuńczy </vt:lpstr>
      <vt:lpstr> Zasiłek opiekuńczy </vt:lpstr>
      <vt:lpstr> Zasiłek opiekuńczy </vt:lpstr>
      <vt:lpstr> Zasiłek opiekuńczy </vt:lpstr>
      <vt:lpstr> Zasiłek opiekuńczy </vt:lpstr>
      <vt:lpstr> Zasiłek opiekuńczy </vt:lpstr>
      <vt:lpstr> Zasiłek opiekuńczy </vt:lpstr>
      <vt:lpstr> Zasiłek opiekuńczy </vt:lpstr>
      <vt:lpstr>Slajd 100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Polityka społeczna i system ubezpieczeń społecznych</dc:title>
  <dc:creator>BS</dc:creator>
  <cp:lastModifiedBy>borowicz</cp:lastModifiedBy>
  <cp:revision>172</cp:revision>
  <cp:lastPrinted>2012-10-16T16:40:35Z</cp:lastPrinted>
  <dcterms:created xsi:type="dcterms:W3CDTF">2012-10-09T20:41:44Z</dcterms:created>
  <dcterms:modified xsi:type="dcterms:W3CDTF">2016-10-05T10:14:42Z</dcterms:modified>
</cp:coreProperties>
</file>