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8" r:id="rId1"/>
  </p:sldMasterIdLst>
  <p:notesMasterIdLst>
    <p:notesMasterId r:id="rId153"/>
  </p:notesMasterIdLst>
  <p:handoutMasterIdLst>
    <p:handoutMasterId r:id="rId154"/>
  </p:handoutMasterIdLst>
  <p:sldIdLst>
    <p:sldId id="256" r:id="rId2"/>
    <p:sldId id="257" r:id="rId3"/>
    <p:sldId id="258" r:id="rId4"/>
    <p:sldId id="259" r:id="rId5"/>
    <p:sldId id="260" r:id="rId6"/>
    <p:sldId id="261" r:id="rId7"/>
    <p:sldId id="388" r:id="rId8"/>
    <p:sldId id="389" r:id="rId9"/>
    <p:sldId id="390" r:id="rId10"/>
    <p:sldId id="391" r:id="rId11"/>
    <p:sldId id="262" r:id="rId12"/>
    <p:sldId id="357" r:id="rId13"/>
    <p:sldId id="358" r:id="rId14"/>
    <p:sldId id="341" r:id="rId15"/>
    <p:sldId id="359" r:id="rId16"/>
    <p:sldId id="342" r:id="rId17"/>
    <p:sldId id="422" r:id="rId18"/>
    <p:sldId id="423" r:id="rId19"/>
    <p:sldId id="344" r:id="rId20"/>
    <p:sldId id="371" r:id="rId21"/>
    <p:sldId id="345" r:id="rId22"/>
    <p:sldId id="346" r:id="rId23"/>
    <p:sldId id="347" r:id="rId24"/>
    <p:sldId id="372" r:id="rId25"/>
    <p:sldId id="373" r:id="rId26"/>
    <p:sldId id="392" r:id="rId27"/>
    <p:sldId id="348" r:id="rId28"/>
    <p:sldId id="424" r:id="rId29"/>
    <p:sldId id="374" r:id="rId30"/>
    <p:sldId id="394" r:id="rId31"/>
    <p:sldId id="349" r:id="rId32"/>
    <p:sldId id="375" r:id="rId33"/>
    <p:sldId id="395" r:id="rId34"/>
    <p:sldId id="396" r:id="rId35"/>
    <p:sldId id="376" r:id="rId36"/>
    <p:sldId id="378" r:id="rId37"/>
    <p:sldId id="380" r:id="rId38"/>
    <p:sldId id="350" r:id="rId39"/>
    <p:sldId id="360" r:id="rId40"/>
    <p:sldId id="354" r:id="rId41"/>
    <p:sldId id="363" r:id="rId42"/>
    <p:sldId id="397" r:id="rId43"/>
    <p:sldId id="351" r:id="rId44"/>
    <p:sldId id="364" r:id="rId45"/>
    <p:sldId id="398" r:id="rId46"/>
    <p:sldId id="362" r:id="rId47"/>
    <p:sldId id="353" r:id="rId48"/>
    <p:sldId id="355" r:id="rId49"/>
    <p:sldId id="381" r:id="rId50"/>
    <p:sldId id="274" r:id="rId51"/>
    <p:sldId id="275" r:id="rId52"/>
    <p:sldId id="276" r:id="rId53"/>
    <p:sldId id="277" r:id="rId54"/>
    <p:sldId id="279" r:id="rId55"/>
    <p:sldId id="264" r:id="rId56"/>
    <p:sldId id="265" r:id="rId57"/>
    <p:sldId id="420" r:id="rId58"/>
    <p:sldId id="271" r:id="rId59"/>
    <p:sldId id="280" r:id="rId60"/>
    <p:sldId id="281" r:id="rId61"/>
    <p:sldId id="270" r:id="rId62"/>
    <p:sldId id="283" r:id="rId63"/>
    <p:sldId id="266" r:id="rId64"/>
    <p:sldId id="289" r:id="rId65"/>
    <p:sldId id="299" r:id="rId66"/>
    <p:sldId id="300" r:id="rId67"/>
    <p:sldId id="425" r:id="rId68"/>
    <p:sldId id="290" r:id="rId69"/>
    <p:sldId id="303" r:id="rId70"/>
    <p:sldId id="304" r:id="rId71"/>
    <p:sldId id="291" r:id="rId72"/>
    <p:sldId id="337" r:id="rId73"/>
    <p:sldId id="338" r:id="rId74"/>
    <p:sldId id="305" r:id="rId75"/>
    <p:sldId id="339" r:id="rId76"/>
    <p:sldId id="306" r:id="rId77"/>
    <p:sldId id="292" r:id="rId78"/>
    <p:sldId id="307" r:id="rId79"/>
    <p:sldId id="308" r:id="rId80"/>
    <p:sldId id="310" r:id="rId81"/>
    <p:sldId id="311" r:id="rId82"/>
    <p:sldId id="312" r:id="rId83"/>
    <p:sldId id="335" r:id="rId84"/>
    <p:sldId id="421" r:id="rId85"/>
    <p:sldId id="298" r:id="rId86"/>
    <p:sldId id="426" r:id="rId87"/>
    <p:sldId id="427" r:id="rId88"/>
    <p:sldId id="428" r:id="rId89"/>
    <p:sldId id="313" r:id="rId90"/>
    <p:sldId id="435" r:id="rId91"/>
    <p:sldId id="294" r:id="rId92"/>
    <p:sldId id="429" r:id="rId93"/>
    <p:sldId id="430" r:id="rId94"/>
    <p:sldId id="296" r:id="rId95"/>
    <p:sldId id="297" r:id="rId96"/>
    <p:sldId id="431" r:id="rId97"/>
    <p:sldId id="432" r:id="rId98"/>
    <p:sldId id="433" r:id="rId99"/>
    <p:sldId id="434" r:id="rId100"/>
    <p:sldId id="334" r:id="rId101"/>
    <p:sldId id="365" r:id="rId102"/>
    <p:sldId id="383" r:id="rId103"/>
    <p:sldId id="382" r:id="rId104"/>
    <p:sldId id="367" r:id="rId105"/>
    <p:sldId id="384" r:id="rId106"/>
    <p:sldId id="386" r:id="rId107"/>
    <p:sldId id="366" r:id="rId108"/>
    <p:sldId id="267" r:id="rId109"/>
    <p:sldId id="317" r:id="rId110"/>
    <p:sldId id="314" r:id="rId111"/>
    <p:sldId id="318" r:id="rId112"/>
    <p:sldId id="321" r:id="rId113"/>
    <p:sldId id="319" r:id="rId114"/>
    <p:sldId id="320" r:id="rId115"/>
    <p:sldId id="436" r:id="rId116"/>
    <p:sldId id="437" r:id="rId117"/>
    <p:sldId id="438" r:id="rId118"/>
    <p:sldId id="439" r:id="rId119"/>
    <p:sldId id="322" r:id="rId120"/>
    <p:sldId id="325" r:id="rId121"/>
    <p:sldId id="323" r:id="rId122"/>
    <p:sldId id="324" r:id="rId123"/>
    <p:sldId id="326" r:id="rId124"/>
    <p:sldId id="340" r:id="rId125"/>
    <p:sldId id="385" r:id="rId126"/>
    <p:sldId id="327" r:id="rId127"/>
    <p:sldId id="328" r:id="rId128"/>
    <p:sldId id="329" r:id="rId129"/>
    <p:sldId id="369" r:id="rId130"/>
    <p:sldId id="387" r:id="rId131"/>
    <p:sldId id="440" r:id="rId132"/>
    <p:sldId id="441" r:id="rId133"/>
    <p:sldId id="442" r:id="rId134"/>
    <p:sldId id="443" r:id="rId135"/>
    <p:sldId id="444" r:id="rId136"/>
    <p:sldId id="445" r:id="rId137"/>
    <p:sldId id="446" r:id="rId138"/>
    <p:sldId id="315" r:id="rId139"/>
    <p:sldId id="331" r:id="rId140"/>
    <p:sldId id="333" r:id="rId141"/>
    <p:sldId id="316" r:id="rId142"/>
    <p:sldId id="268" r:id="rId143"/>
    <p:sldId id="285" r:id="rId144"/>
    <p:sldId id="286" r:id="rId145"/>
    <p:sldId id="287" r:id="rId146"/>
    <p:sldId id="288" r:id="rId147"/>
    <p:sldId id="336" r:id="rId148"/>
    <p:sldId id="269" r:id="rId149"/>
    <p:sldId id="284" r:id="rId150"/>
    <p:sldId id="309" r:id="rId151"/>
    <p:sldId id="273" r:id="rId1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4" autoAdjust="0"/>
    <p:restoredTop sz="94660"/>
  </p:normalViewPr>
  <p:slideViewPr>
    <p:cSldViewPr snapToGrid="0">
      <p:cViewPr varScale="1">
        <p:scale>
          <a:sx n="75" d="100"/>
          <a:sy n="75" d="100"/>
        </p:scale>
        <p:origin x="5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80FEF-1164-48D0-A9AC-1B5A4E0E52C0}"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pl-PL"/>
        </a:p>
      </dgm:t>
    </dgm:pt>
    <dgm:pt modelId="{D2A44FC2-6AF5-495D-BF25-72D52F1387D7}">
      <dgm:prSet phldrT="[Tekst]"/>
      <dgm:spPr/>
      <dgm:t>
        <a:bodyPr/>
        <a:lstStyle/>
        <a:p>
          <a:r>
            <a:rPr lang="pl-PL" dirty="0"/>
            <a:t>Organy procesowe</a:t>
          </a:r>
        </a:p>
      </dgm:t>
    </dgm:pt>
    <dgm:pt modelId="{C367B9D2-E57B-41BD-947C-81922E7221D8}" type="parTrans" cxnId="{4B22B11C-5B77-43D0-A5CA-720919AEF71A}">
      <dgm:prSet/>
      <dgm:spPr/>
      <dgm:t>
        <a:bodyPr/>
        <a:lstStyle/>
        <a:p>
          <a:endParaRPr lang="pl-PL"/>
        </a:p>
      </dgm:t>
    </dgm:pt>
    <dgm:pt modelId="{0AB6F799-410B-4AE1-82C0-6FFA92C6F0AD}" type="sibTrans" cxnId="{4B22B11C-5B77-43D0-A5CA-720919AEF71A}">
      <dgm:prSet/>
      <dgm:spPr/>
      <dgm:t>
        <a:bodyPr/>
        <a:lstStyle/>
        <a:p>
          <a:endParaRPr lang="pl-PL"/>
        </a:p>
      </dgm:t>
    </dgm:pt>
    <dgm:pt modelId="{4FE91958-3421-4783-8679-C8DEC463B8C1}">
      <dgm:prSet phldrT="[Tekst]"/>
      <dgm:spPr/>
      <dgm:t>
        <a:bodyPr/>
        <a:lstStyle/>
        <a:p>
          <a:r>
            <a:rPr lang="pl-PL" dirty="0"/>
            <a:t>Strony procesowe</a:t>
          </a:r>
        </a:p>
      </dgm:t>
    </dgm:pt>
    <dgm:pt modelId="{77BD4F3A-71D0-4C72-8C59-5ABEFF321933}" type="parTrans" cxnId="{14A92F11-FA46-4B6B-830A-41D233B8C242}">
      <dgm:prSet/>
      <dgm:spPr/>
      <dgm:t>
        <a:bodyPr/>
        <a:lstStyle/>
        <a:p>
          <a:endParaRPr lang="pl-PL"/>
        </a:p>
      </dgm:t>
    </dgm:pt>
    <dgm:pt modelId="{9E776CC7-942C-4B0F-A067-A05E6F71BADD}" type="sibTrans" cxnId="{14A92F11-FA46-4B6B-830A-41D233B8C242}">
      <dgm:prSet/>
      <dgm:spPr/>
      <dgm:t>
        <a:bodyPr/>
        <a:lstStyle/>
        <a:p>
          <a:endParaRPr lang="pl-PL"/>
        </a:p>
      </dgm:t>
    </dgm:pt>
    <dgm:pt modelId="{B2461F4B-24EB-45A8-B6F6-2520D5B2D2E1}">
      <dgm:prSet phldrT="[Tekst]"/>
      <dgm:spPr/>
      <dgm:t>
        <a:bodyPr/>
        <a:lstStyle/>
        <a:p>
          <a:r>
            <a:rPr lang="pl-PL" dirty="0"/>
            <a:t>Reprezentanci stron procesowych </a:t>
          </a:r>
        </a:p>
      </dgm:t>
    </dgm:pt>
    <dgm:pt modelId="{10E67E39-BC1F-469B-BAB7-9DD6C669DAB4}" type="parTrans" cxnId="{30CFA95F-C188-4192-9174-AFAB73264036}">
      <dgm:prSet/>
      <dgm:spPr/>
      <dgm:t>
        <a:bodyPr/>
        <a:lstStyle/>
        <a:p>
          <a:endParaRPr lang="pl-PL"/>
        </a:p>
      </dgm:t>
    </dgm:pt>
    <dgm:pt modelId="{31F4570E-CFF4-4F55-A628-E55845AF78E0}" type="sibTrans" cxnId="{30CFA95F-C188-4192-9174-AFAB73264036}">
      <dgm:prSet/>
      <dgm:spPr/>
      <dgm:t>
        <a:bodyPr/>
        <a:lstStyle/>
        <a:p>
          <a:endParaRPr lang="pl-PL"/>
        </a:p>
      </dgm:t>
    </dgm:pt>
    <dgm:pt modelId="{39521ABF-0664-407A-BE46-ECD01251F056}">
      <dgm:prSet phldrT="[Tekst]"/>
      <dgm:spPr/>
      <dgm:t>
        <a:bodyPr/>
        <a:lstStyle/>
        <a:p>
          <a:r>
            <a:rPr lang="pl-PL" dirty="0"/>
            <a:t>Rzecznicy interesu społecznego</a:t>
          </a:r>
        </a:p>
      </dgm:t>
    </dgm:pt>
    <dgm:pt modelId="{2F7D1D26-5CC9-427D-922B-D0909E549272}" type="parTrans" cxnId="{5D0DF45E-704A-46C3-A9B9-1CC545A24F2E}">
      <dgm:prSet/>
      <dgm:spPr/>
      <dgm:t>
        <a:bodyPr/>
        <a:lstStyle/>
        <a:p>
          <a:endParaRPr lang="pl-PL"/>
        </a:p>
      </dgm:t>
    </dgm:pt>
    <dgm:pt modelId="{B0CCAB2F-D2AA-4BD3-B1FB-8B311A9205F1}" type="sibTrans" cxnId="{5D0DF45E-704A-46C3-A9B9-1CC545A24F2E}">
      <dgm:prSet/>
      <dgm:spPr/>
      <dgm:t>
        <a:bodyPr/>
        <a:lstStyle/>
        <a:p>
          <a:endParaRPr lang="pl-PL"/>
        </a:p>
      </dgm:t>
    </dgm:pt>
    <dgm:pt modelId="{DFD8A479-9A82-4745-95F4-BE0516C629E5}">
      <dgm:prSet phldrT="[Tekst]"/>
      <dgm:spPr/>
      <dgm:t>
        <a:bodyPr/>
        <a:lstStyle/>
        <a:p>
          <a:r>
            <a:rPr lang="pl-PL" dirty="0"/>
            <a:t>Osobowe źródła dowodowe </a:t>
          </a:r>
        </a:p>
      </dgm:t>
    </dgm:pt>
    <dgm:pt modelId="{7C81B88E-71AA-4C5C-A0E6-4BC8CD50BB59}" type="parTrans" cxnId="{B68F983E-DD93-45D6-B612-DB7B9C39A648}">
      <dgm:prSet/>
      <dgm:spPr/>
      <dgm:t>
        <a:bodyPr/>
        <a:lstStyle/>
        <a:p>
          <a:endParaRPr lang="pl-PL"/>
        </a:p>
      </dgm:t>
    </dgm:pt>
    <dgm:pt modelId="{4A719E25-301D-456F-941D-406FC5345187}" type="sibTrans" cxnId="{B68F983E-DD93-45D6-B612-DB7B9C39A648}">
      <dgm:prSet/>
      <dgm:spPr/>
      <dgm:t>
        <a:bodyPr/>
        <a:lstStyle/>
        <a:p>
          <a:endParaRPr lang="pl-PL"/>
        </a:p>
      </dgm:t>
    </dgm:pt>
    <dgm:pt modelId="{1B1D9147-182C-4924-9117-9AC4212ADE7C}">
      <dgm:prSet phldrT="[Tekst]"/>
      <dgm:spPr/>
      <dgm:t>
        <a:bodyPr/>
        <a:lstStyle/>
        <a:p>
          <a:r>
            <a:rPr lang="pl-PL" dirty="0"/>
            <a:t>Pomocnicy organów procesowych </a:t>
          </a:r>
        </a:p>
      </dgm:t>
    </dgm:pt>
    <dgm:pt modelId="{E79AA2A3-C355-477C-85FF-27B092A3A4F3}" type="parTrans" cxnId="{68851393-6611-4541-B417-786CEFC7C8DA}">
      <dgm:prSet/>
      <dgm:spPr/>
      <dgm:t>
        <a:bodyPr/>
        <a:lstStyle/>
        <a:p>
          <a:endParaRPr lang="pl-PL"/>
        </a:p>
      </dgm:t>
    </dgm:pt>
    <dgm:pt modelId="{C935C4FC-E61B-4967-AE2D-6EE9E206830E}" type="sibTrans" cxnId="{68851393-6611-4541-B417-786CEFC7C8DA}">
      <dgm:prSet/>
      <dgm:spPr/>
      <dgm:t>
        <a:bodyPr/>
        <a:lstStyle/>
        <a:p>
          <a:endParaRPr lang="pl-PL"/>
        </a:p>
      </dgm:t>
    </dgm:pt>
    <dgm:pt modelId="{4CB94B66-CB41-470C-8893-76971325A495}">
      <dgm:prSet phldrT="[Tekst]"/>
      <dgm:spPr/>
      <dgm:t>
        <a:bodyPr/>
        <a:lstStyle/>
        <a:p>
          <a:r>
            <a:rPr lang="pl-PL" dirty="0"/>
            <a:t>Quasi strony</a:t>
          </a:r>
        </a:p>
      </dgm:t>
    </dgm:pt>
    <dgm:pt modelId="{55E61564-2ACA-47FB-85B7-71C5A436EBE5}" type="parTrans" cxnId="{E986FE84-4709-47A0-AB5E-0BEDB15F656B}">
      <dgm:prSet/>
      <dgm:spPr/>
      <dgm:t>
        <a:bodyPr/>
        <a:lstStyle/>
        <a:p>
          <a:endParaRPr lang="pl-PL"/>
        </a:p>
      </dgm:t>
    </dgm:pt>
    <dgm:pt modelId="{41766349-EF38-41A8-AC84-A6216FE3988B}" type="sibTrans" cxnId="{E986FE84-4709-47A0-AB5E-0BEDB15F656B}">
      <dgm:prSet/>
      <dgm:spPr/>
      <dgm:t>
        <a:bodyPr/>
        <a:lstStyle/>
        <a:p>
          <a:endParaRPr lang="pl-PL"/>
        </a:p>
      </dgm:t>
    </dgm:pt>
    <dgm:pt modelId="{B6120586-9B8F-4B37-82D2-84F06567443A}" type="pres">
      <dgm:prSet presAssocID="{11880FEF-1164-48D0-A9AC-1B5A4E0E52C0}" presName="cycle" presStyleCnt="0">
        <dgm:presLayoutVars>
          <dgm:dir/>
          <dgm:resizeHandles val="exact"/>
        </dgm:presLayoutVars>
      </dgm:prSet>
      <dgm:spPr/>
    </dgm:pt>
    <dgm:pt modelId="{E063005C-B901-451C-A030-7D07435E23A7}" type="pres">
      <dgm:prSet presAssocID="{D2A44FC2-6AF5-495D-BF25-72D52F1387D7}" presName="node" presStyleLbl="node1" presStyleIdx="0" presStyleCnt="7" custRadScaleRad="99743" custRadScaleInc="-12823">
        <dgm:presLayoutVars>
          <dgm:bulletEnabled val="1"/>
        </dgm:presLayoutVars>
      </dgm:prSet>
      <dgm:spPr/>
    </dgm:pt>
    <dgm:pt modelId="{E3FE5342-462B-4702-A403-F1AF9B5AD8D6}" type="pres">
      <dgm:prSet presAssocID="{D2A44FC2-6AF5-495D-BF25-72D52F1387D7}" presName="spNode" presStyleCnt="0"/>
      <dgm:spPr/>
    </dgm:pt>
    <dgm:pt modelId="{99015765-CB7C-4C73-B823-4212500DEE4F}" type="pres">
      <dgm:prSet presAssocID="{0AB6F799-410B-4AE1-82C0-6FFA92C6F0AD}" presName="sibTrans" presStyleLbl="sibTrans1D1" presStyleIdx="0" presStyleCnt="7"/>
      <dgm:spPr/>
    </dgm:pt>
    <dgm:pt modelId="{1E561CC9-E7AB-47D2-80C5-1AF6DB497F02}" type="pres">
      <dgm:prSet presAssocID="{4FE91958-3421-4783-8679-C8DEC463B8C1}" presName="node" presStyleLbl="node1" presStyleIdx="1" presStyleCnt="7">
        <dgm:presLayoutVars>
          <dgm:bulletEnabled val="1"/>
        </dgm:presLayoutVars>
      </dgm:prSet>
      <dgm:spPr/>
    </dgm:pt>
    <dgm:pt modelId="{38EB6E72-C4EA-43F1-A814-8CB10DE12044}" type="pres">
      <dgm:prSet presAssocID="{4FE91958-3421-4783-8679-C8DEC463B8C1}" presName="spNode" presStyleCnt="0"/>
      <dgm:spPr/>
    </dgm:pt>
    <dgm:pt modelId="{84E7633F-C48C-40FB-A41D-96DA5352C2E4}" type="pres">
      <dgm:prSet presAssocID="{9E776CC7-942C-4B0F-A067-A05E6F71BADD}" presName="sibTrans" presStyleLbl="sibTrans1D1" presStyleIdx="1" presStyleCnt="7"/>
      <dgm:spPr/>
    </dgm:pt>
    <dgm:pt modelId="{F0EDED33-7317-4DB4-B8BE-314598D7C690}" type="pres">
      <dgm:prSet presAssocID="{4CB94B66-CB41-470C-8893-76971325A495}" presName="node" presStyleLbl="node1" presStyleIdx="2" presStyleCnt="7">
        <dgm:presLayoutVars>
          <dgm:bulletEnabled val="1"/>
        </dgm:presLayoutVars>
      </dgm:prSet>
      <dgm:spPr/>
    </dgm:pt>
    <dgm:pt modelId="{39062088-9B7F-4A33-B583-65225A636BC3}" type="pres">
      <dgm:prSet presAssocID="{4CB94B66-CB41-470C-8893-76971325A495}" presName="spNode" presStyleCnt="0"/>
      <dgm:spPr/>
    </dgm:pt>
    <dgm:pt modelId="{4936D841-0A3A-400A-AE96-BEDEB6DB0203}" type="pres">
      <dgm:prSet presAssocID="{41766349-EF38-41A8-AC84-A6216FE3988B}" presName="sibTrans" presStyleLbl="sibTrans1D1" presStyleIdx="2" presStyleCnt="7"/>
      <dgm:spPr/>
    </dgm:pt>
    <dgm:pt modelId="{B29832A3-81F3-4575-ABA4-016393B94DA6}" type="pres">
      <dgm:prSet presAssocID="{B2461F4B-24EB-45A8-B6F6-2520D5B2D2E1}" presName="node" presStyleLbl="node1" presStyleIdx="3" presStyleCnt="7">
        <dgm:presLayoutVars>
          <dgm:bulletEnabled val="1"/>
        </dgm:presLayoutVars>
      </dgm:prSet>
      <dgm:spPr/>
    </dgm:pt>
    <dgm:pt modelId="{D3AE5393-B9BA-4D74-82C7-B8A8364ECEEC}" type="pres">
      <dgm:prSet presAssocID="{B2461F4B-24EB-45A8-B6F6-2520D5B2D2E1}" presName="spNode" presStyleCnt="0"/>
      <dgm:spPr/>
    </dgm:pt>
    <dgm:pt modelId="{C14D22DC-CDEF-4F32-8EA7-DB1F9A1A03B3}" type="pres">
      <dgm:prSet presAssocID="{31F4570E-CFF4-4F55-A628-E55845AF78E0}" presName="sibTrans" presStyleLbl="sibTrans1D1" presStyleIdx="3" presStyleCnt="7"/>
      <dgm:spPr/>
    </dgm:pt>
    <dgm:pt modelId="{36744049-265C-4AA9-B9DF-BADC3321D70F}" type="pres">
      <dgm:prSet presAssocID="{39521ABF-0664-407A-BE46-ECD01251F056}" presName="node" presStyleLbl="node1" presStyleIdx="4" presStyleCnt="7">
        <dgm:presLayoutVars>
          <dgm:bulletEnabled val="1"/>
        </dgm:presLayoutVars>
      </dgm:prSet>
      <dgm:spPr/>
    </dgm:pt>
    <dgm:pt modelId="{ED0F1338-28BC-435E-9539-696C44B2D079}" type="pres">
      <dgm:prSet presAssocID="{39521ABF-0664-407A-BE46-ECD01251F056}" presName="spNode" presStyleCnt="0"/>
      <dgm:spPr/>
    </dgm:pt>
    <dgm:pt modelId="{98BB84E3-B896-4BD1-BCFD-DD3CB452424F}" type="pres">
      <dgm:prSet presAssocID="{B0CCAB2F-D2AA-4BD3-B1FB-8B311A9205F1}" presName="sibTrans" presStyleLbl="sibTrans1D1" presStyleIdx="4" presStyleCnt="7"/>
      <dgm:spPr/>
    </dgm:pt>
    <dgm:pt modelId="{2B2B8B0C-6A9C-42FB-8633-FAB35D0732FE}" type="pres">
      <dgm:prSet presAssocID="{DFD8A479-9A82-4745-95F4-BE0516C629E5}" presName="node" presStyleLbl="node1" presStyleIdx="5" presStyleCnt="7">
        <dgm:presLayoutVars>
          <dgm:bulletEnabled val="1"/>
        </dgm:presLayoutVars>
      </dgm:prSet>
      <dgm:spPr/>
    </dgm:pt>
    <dgm:pt modelId="{7105D8EA-853C-4008-9669-CC1300AE0A2A}" type="pres">
      <dgm:prSet presAssocID="{DFD8A479-9A82-4745-95F4-BE0516C629E5}" presName="spNode" presStyleCnt="0"/>
      <dgm:spPr/>
    </dgm:pt>
    <dgm:pt modelId="{419D6781-0D89-4CE0-B6CA-BD5C6BED9881}" type="pres">
      <dgm:prSet presAssocID="{4A719E25-301D-456F-941D-406FC5345187}" presName="sibTrans" presStyleLbl="sibTrans1D1" presStyleIdx="5" presStyleCnt="7"/>
      <dgm:spPr/>
    </dgm:pt>
    <dgm:pt modelId="{6478D872-0094-494E-AACE-1015FC6DF0CB}" type="pres">
      <dgm:prSet presAssocID="{1B1D9147-182C-4924-9117-9AC4212ADE7C}" presName="node" presStyleLbl="node1" presStyleIdx="6" presStyleCnt="7">
        <dgm:presLayoutVars>
          <dgm:bulletEnabled val="1"/>
        </dgm:presLayoutVars>
      </dgm:prSet>
      <dgm:spPr/>
    </dgm:pt>
    <dgm:pt modelId="{096D5E54-2463-4829-AF97-A4A637C0DC46}" type="pres">
      <dgm:prSet presAssocID="{1B1D9147-182C-4924-9117-9AC4212ADE7C}" presName="spNode" presStyleCnt="0"/>
      <dgm:spPr/>
    </dgm:pt>
    <dgm:pt modelId="{E737C98D-7DD3-426D-9240-07D9E541AEE2}" type="pres">
      <dgm:prSet presAssocID="{C935C4FC-E61B-4967-AE2D-6EE9E206830E}" presName="sibTrans" presStyleLbl="sibTrans1D1" presStyleIdx="6" presStyleCnt="7"/>
      <dgm:spPr/>
    </dgm:pt>
  </dgm:ptLst>
  <dgm:cxnLst>
    <dgm:cxn modelId="{AB2DB310-95A6-4C9E-A902-39F4ABAFAC1C}" type="presOf" srcId="{DFD8A479-9A82-4745-95F4-BE0516C629E5}" destId="{2B2B8B0C-6A9C-42FB-8633-FAB35D0732FE}" srcOrd="0" destOrd="0" presId="urn:microsoft.com/office/officeart/2005/8/layout/cycle6"/>
    <dgm:cxn modelId="{14A92F11-FA46-4B6B-830A-41D233B8C242}" srcId="{11880FEF-1164-48D0-A9AC-1B5A4E0E52C0}" destId="{4FE91958-3421-4783-8679-C8DEC463B8C1}" srcOrd="1" destOrd="0" parTransId="{77BD4F3A-71D0-4C72-8C59-5ABEFF321933}" sibTransId="{9E776CC7-942C-4B0F-A067-A05E6F71BADD}"/>
    <dgm:cxn modelId="{3A2E5613-CC62-411E-9B96-3042647EF72A}" type="presOf" srcId="{4CB94B66-CB41-470C-8893-76971325A495}" destId="{F0EDED33-7317-4DB4-B8BE-314598D7C690}" srcOrd="0" destOrd="0" presId="urn:microsoft.com/office/officeart/2005/8/layout/cycle6"/>
    <dgm:cxn modelId="{79A1E119-C29F-4279-96B3-93B8E25021AE}" type="presOf" srcId="{31F4570E-CFF4-4F55-A628-E55845AF78E0}" destId="{C14D22DC-CDEF-4F32-8EA7-DB1F9A1A03B3}" srcOrd="0" destOrd="0" presId="urn:microsoft.com/office/officeart/2005/8/layout/cycle6"/>
    <dgm:cxn modelId="{4B22B11C-5B77-43D0-A5CA-720919AEF71A}" srcId="{11880FEF-1164-48D0-A9AC-1B5A4E0E52C0}" destId="{D2A44FC2-6AF5-495D-BF25-72D52F1387D7}" srcOrd="0" destOrd="0" parTransId="{C367B9D2-E57B-41BD-947C-81922E7221D8}" sibTransId="{0AB6F799-410B-4AE1-82C0-6FFA92C6F0AD}"/>
    <dgm:cxn modelId="{C4DFB92B-47A5-4C54-B9FF-F95A64807FD2}" type="presOf" srcId="{B2461F4B-24EB-45A8-B6F6-2520D5B2D2E1}" destId="{B29832A3-81F3-4575-ABA4-016393B94DA6}" srcOrd="0" destOrd="0" presId="urn:microsoft.com/office/officeart/2005/8/layout/cycle6"/>
    <dgm:cxn modelId="{A1AF1E2C-7CE7-4D6F-BC4E-6B2FA40D6129}" type="presOf" srcId="{41766349-EF38-41A8-AC84-A6216FE3988B}" destId="{4936D841-0A3A-400A-AE96-BEDEB6DB0203}" srcOrd="0" destOrd="0" presId="urn:microsoft.com/office/officeart/2005/8/layout/cycle6"/>
    <dgm:cxn modelId="{B68F983E-DD93-45D6-B612-DB7B9C39A648}" srcId="{11880FEF-1164-48D0-A9AC-1B5A4E0E52C0}" destId="{DFD8A479-9A82-4745-95F4-BE0516C629E5}" srcOrd="5" destOrd="0" parTransId="{7C81B88E-71AA-4C5C-A0E6-4BC8CD50BB59}" sibTransId="{4A719E25-301D-456F-941D-406FC5345187}"/>
    <dgm:cxn modelId="{5D0DF45E-704A-46C3-A9B9-1CC545A24F2E}" srcId="{11880FEF-1164-48D0-A9AC-1B5A4E0E52C0}" destId="{39521ABF-0664-407A-BE46-ECD01251F056}" srcOrd="4" destOrd="0" parTransId="{2F7D1D26-5CC9-427D-922B-D0909E549272}" sibTransId="{B0CCAB2F-D2AA-4BD3-B1FB-8B311A9205F1}"/>
    <dgm:cxn modelId="{30CFA95F-C188-4192-9174-AFAB73264036}" srcId="{11880FEF-1164-48D0-A9AC-1B5A4E0E52C0}" destId="{B2461F4B-24EB-45A8-B6F6-2520D5B2D2E1}" srcOrd="3" destOrd="0" parTransId="{10E67E39-BC1F-469B-BAB7-9DD6C669DAB4}" sibTransId="{31F4570E-CFF4-4F55-A628-E55845AF78E0}"/>
    <dgm:cxn modelId="{32C6DB5F-F709-49DF-9309-F8D4F8EFE116}" type="presOf" srcId="{B0CCAB2F-D2AA-4BD3-B1FB-8B311A9205F1}" destId="{98BB84E3-B896-4BD1-BCFD-DD3CB452424F}" srcOrd="0" destOrd="0" presId="urn:microsoft.com/office/officeart/2005/8/layout/cycle6"/>
    <dgm:cxn modelId="{E5F2C847-8C6B-4A92-8FF5-809D8906C8C7}" type="presOf" srcId="{11880FEF-1164-48D0-A9AC-1B5A4E0E52C0}" destId="{B6120586-9B8F-4B37-82D2-84F06567443A}" srcOrd="0" destOrd="0" presId="urn:microsoft.com/office/officeart/2005/8/layout/cycle6"/>
    <dgm:cxn modelId="{962B0875-FBE5-401F-B8FF-E6485AA4279E}" type="presOf" srcId="{C935C4FC-E61B-4967-AE2D-6EE9E206830E}" destId="{E737C98D-7DD3-426D-9240-07D9E541AEE2}" srcOrd="0" destOrd="0" presId="urn:microsoft.com/office/officeart/2005/8/layout/cycle6"/>
    <dgm:cxn modelId="{E986FE84-4709-47A0-AB5E-0BEDB15F656B}" srcId="{11880FEF-1164-48D0-A9AC-1B5A4E0E52C0}" destId="{4CB94B66-CB41-470C-8893-76971325A495}" srcOrd="2" destOrd="0" parTransId="{55E61564-2ACA-47FB-85B7-71C5A436EBE5}" sibTransId="{41766349-EF38-41A8-AC84-A6216FE3988B}"/>
    <dgm:cxn modelId="{68851393-6611-4541-B417-786CEFC7C8DA}" srcId="{11880FEF-1164-48D0-A9AC-1B5A4E0E52C0}" destId="{1B1D9147-182C-4924-9117-9AC4212ADE7C}" srcOrd="6" destOrd="0" parTransId="{E79AA2A3-C355-477C-85FF-27B092A3A4F3}" sibTransId="{C935C4FC-E61B-4967-AE2D-6EE9E206830E}"/>
    <dgm:cxn modelId="{295591B1-BCA8-4740-A853-493AADFADCAF}" type="presOf" srcId="{39521ABF-0664-407A-BE46-ECD01251F056}" destId="{36744049-265C-4AA9-B9DF-BADC3321D70F}" srcOrd="0" destOrd="0" presId="urn:microsoft.com/office/officeart/2005/8/layout/cycle6"/>
    <dgm:cxn modelId="{06249CB5-3C79-4A59-9E15-7D9DAEDC3453}" type="presOf" srcId="{1B1D9147-182C-4924-9117-9AC4212ADE7C}" destId="{6478D872-0094-494E-AACE-1015FC6DF0CB}" srcOrd="0" destOrd="0" presId="urn:microsoft.com/office/officeart/2005/8/layout/cycle6"/>
    <dgm:cxn modelId="{A438FFBC-4C30-440B-AF60-CF7C101B72A5}" type="presOf" srcId="{D2A44FC2-6AF5-495D-BF25-72D52F1387D7}" destId="{E063005C-B901-451C-A030-7D07435E23A7}" srcOrd="0" destOrd="0" presId="urn:microsoft.com/office/officeart/2005/8/layout/cycle6"/>
    <dgm:cxn modelId="{4A3A3DDC-7D60-43E1-80AA-596BB59AD1D2}" type="presOf" srcId="{4A719E25-301D-456F-941D-406FC5345187}" destId="{419D6781-0D89-4CE0-B6CA-BD5C6BED9881}" srcOrd="0" destOrd="0" presId="urn:microsoft.com/office/officeart/2005/8/layout/cycle6"/>
    <dgm:cxn modelId="{4396E1E3-5C28-4A9D-BB00-C17B8A38783A}" type="presOf" srcId="{4FE91958-3421-4783-8679-C8DEC463B8C1}" destId="{1E561CC9-E7AB-47D2-80C5-1AF6DB497F02}" srcOrd="0" destOrd="0" presId="urn:microsoft.com/office/officeart/2005/8/layout/cycle6"/>
    <dgm:cxn modelId="{F81C9EE4-3281-499C-AEA6-7ADB4A9DC87D}" type="presOf" srcId="{0AB6F799-410B-4AE1-82C0-6FFA92C6F0AD}" destId="{99015765-CB7C-4C73-B823-4212500DEE4F}" srcOrd="0" destOrd="0" presId="urn:microsoft.com/office/officeart/2005/8/layout/cycle6"/>
    <dgm:cxn modelId="{C35427E5-06B4-493A-A415-451D9B920F3F}" type="presOf" srcId="{9E776CC7-942C-4B0F-A067-A05E6F71BADD}" destId="{84E7633F-C48C-40FB-A41D-96DA5352C2E4}" srcOrd="0" destOrd="0" presId="urn:microsoft.com/office/officeart/2005/8/layout/cycle6"/>
    <dgm:cxn modelId="{F8F78C5F-328B-4B59-9CA6-8A8820395A68}" type="presParOf" srcId="{B6120586-9B8F-4B37-82D2-84F06567443A}" destId="{E063005C-B901-451C-A030-7D07435E23A7}" srcOrd="0" destOrd="0" presId="urn:microsoft.com/office/officeart/2005/8/layout/cycle6"/>
    <dgm:cxn modelId="{EB6CD410-FE9D-4269-A44D-9AC848E86FDB}" type="presParOf" srcId="{B6120586-9B8F-4B37-82D2-84F06567443A}" destId="{E3FE5342-462B-4702-A403-F1AF9B5AD8D6}" srcOrd="1" destOrd="0" presId="urn:microsoft.com/office/officeart/2005/8/layout/cycle6"/>
    <dgm:cxn modelId="{9D76D7BC-8EBC-47F7-8A80-938A3D539023}" type="presParOf" srcId="{B6120586-9B8F-4B37-82D2-84F06567443A}" destId="{99015765-CB7C-4C73-B823-4212500DEE4F}" srcOrd="2" destOrd="0" presId="urn:microsoft.com/office/officeart/2005/8/layout/cycle6"/>
    <dgm:cxn modelId="{72D2444D-BE03-415E-92A5-A313B133E504}" type="presParOf" srcId="{B6120586-9B8F-4B37-82D2-84F06567443A}" destId="{1E561CC9-E7AB-47D2-80C5-1AF6DB497F02}" srcOrd="3" destOrd="0" presId="urn:microsoft.com/office/officeart/2005/8/layout/cycle6"/>
    <dgm:cxn modelId="{17473EF6-0ED6-4FCE-AAC0-4BE38831D30E}" type="presParOf" srcId="{B6120586-9B8F-4B37-82D2-84F06567443A}" destId="{38EB6E72-C4EA-43F1-A814-8CB10DE12044}" srcOrd="4" destOrd="0" presId="urn:microsoft.com/office/officeart/2005/8/layout/cycle6"/>
    <dgm:cxn modelId="{E27BF3A6-D0E8-46AD-BB5A-A89EF3EE1DDC}" type="presParOf" srcId="{B6120586-9B8F-4B37-82D2-84F06567443A}" destId="{84E7633F-C48C-40FB-A41D-96DA5352C2E4}" srcOrd="5" destOrd="0" presId="urn:microsoft.com/office/officeart/2005/8/layout/cycle6"/>
    <dgm:cxn modelId="{D40C66B4-0C5C-4557-9272-4E86173B6BF8}" type="presParOf" srcId="{B6120586-9B8F-4B37-82D2-84F06567443A}" destId="{F0EDED33-7317-4DB4-B8BE-314598D7C690}" srcOrd="6" destOrd="0" presId="urn:microsoft.com/office/officeart/2005/8/layout/cycle6"/>
    <dgm:cxn modelId="{3376C565-1478-408B-B2B1-285F29961BFB}" type="presParOf" srcId="{B6120586-9B8F-4B37-82D2-84F06567443A}" destId="{39062088-9B7F-4A33-B583-65225A636BC3}" srcOrd="7" destOrd="0" presId="urn:microsoft.com/office/officeart/2005/8/layout/cycle6"/>
    <dgm:cxn modelId="{9C69CD46-0EAD-4A86-847C-9EF45A5673A4}" type="presParOf" srcId="{B6120586-9B8F-4B37-82D2-84F06567443A}" destId="{4936D841-0A3A-400A-AE96-BEDEB6DB0203}" srcOrd="8" destOrd="0" presId="urn:microsoft.com/office/officeart/2005/8/layout/cycle6"/>
    <dgm:cxn modelId="{3355CFBC-1AD7-4470-A70A-748CC71738BD}" type="presParOf" srcId="{B6120586-9B8F-4B37-82D2-84F06567443A}" destId="{B29832A3-81F3-4575-ABA4-016393B94DA6}" srcOrd="9" destOrd="0" presId="urn:microsoft.com/office/officeart/2005/8/layout/cycle6"/>
    <dgm:cxn modelId="{4423866F-64A4-44F4-A0BD-518B1A0AC624}" type="presParOf" srcId="{B6120586-9B8F-4B37-82D2-84F06567443A}" destId="{D3AE5393-B9BA-4D74-82C7-B8A8364ECEEC}" srcOrd="10" destOrd="0" presId="urn:microsoft.com/office/officeart/2005/8/layout/cycle6"/>
    <dgm:cxn modelId="{9BF05C97-0D9C-4BDA-BE8E-FF15797DF608}" type="presParOf" srcId="{B6120586-9B8F-4B37-82D2-84F06567443A}" destId="{C14D22DC-CDEF-4F32-8EA7-DB1F9A1A03B3}" srcOrd="11" destOrd="0" presId="urn:microsoft.com/office/officeart/2005/8/layout/cycle6"/>
    <dgm:cxn modelId="{F6B85E43-64F6-4982-A269-A98E6DE54F21}" type="presParOf" srcId="{B6120586-9B8F-4B37-82D2-84F06567443A}" destId="{36744049-265C-4AA9-B9DF-BADC3321D70F}" srcOrd="12" destOrd="0" presId="urn:microsoft.com/office/officeart/2005/8/layout/cycle6"/>
    <dgm:cxn modelId="{F6269AE3-9AE7-48A7-B7FF-2D4D45E5F1D2}" type="presParOf" srcId="{B6120586-9B8F-4B37-82D2-84F06567443A}" destId="{ED0F1338-28BC-435E-9539-696C44B2D079}" srcOrd="13" destOrd="0" presId="urn:microsoft.com/office/officeart/2005/8/layout/cycle6"/>
    <dgm:cxn modelId="{CD1137EF-686B-40F9-9999-11F8592F7FD5}" type="presParOf" srcId="{B6120586-9B8F-4B37-82D2-84F06567443A}" destId="{98BB84E3-B896-4BD1-BCFD-DD3CB452424F}" srcOrd="14" destOrd="0" presId="urn:microsoft.com/office/officeart/2005/8/layout/cycle6"/>
    <dgm:cxn modelId="{DCB21C58-79C0-40B2-8775-D0A3879E792A}" type="presParOf" srcId="{B6120586-9B8F-4B37-82D2-84F06567443A}" destId="{2B2B8B0C-6A9C-42FB-8633-FAB35D0732FE}" srcOrd="15" destOrd="0" presId="urn:microsoft.com/office/officeart/2005/8/layout/cycle6"/>
    <dgm:cxn modelId="{EBB5CB7D-1CBE-488B-891A-911D11901AE7}" type="presParOf" srcId="{B6120586-9B8F-4B37-82D2-84F06567443A}" destId="{7105D8EA-853C-4008-9669-CC1300AE0A2A}" srcOrd="16" destOrd="0" presId="urn:microsoft.com/office/officeart/2005/8/layout/cycle6"/>
    <dgm:cxn modelId="{A8D3D424-8437-41B8-81FE-DEF2860446D9}" type="presParOf" srcId="{B6120586-9B8F-4B37-82D2-84F06567443A}" destId="{419D6781-0D89-4CE0-B6CA-BD5C6BED9881}" srcOrd="17" destOrd="0" presId="urn:microsoft.com/office/officeart/2005/8/layout/cycle6"/>
    <dgm:cxn modelId="{60BCB83E-6EFB-4A8C-B5A0-4D5F24942B3F}" type="presParOf" srcId="{B6120586-9B8F-4B37-82D2-84F06567443A}" destId="{6478D872-0094-494E-AACE-1015FC6DF0CB}" srcOrd="18" destOrd="0" presId="urn:microsoft.com/office/officeart/2005/8/layout/cycle6"/>
    <dgm:cxn modelId="{0D8223E4-1CFA-4BD2-89C3-7C073090D9D7}" type="presParOf" srcId="{B6120586-9B8F-4B37-82D2-84F06567443A}" destId="{096D5E54-2463-4829-AF97-A4A637C0DC46}" srcOrd="19" destOrd="0" presId="urn:microsoft.com/office/officeart/2005/8/layout/cycle6"/>
    <dgm:cxn modelId="{26714020-3D3A-49CA-8E95-C5329600C178}" type="presParOf" srcId="{B6120586-9B8F-4B37-82D2-84F06567443A}" destId="{E737C98D-7DD3-426D-9240-07D9E541AEE2}"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445EC7-8AAB-4BBC-90E3-942216E074EA}" type="doc">
      <dgm:prSet loTypeId="urn:microsoft.com/office/officeart/2008/layout/RadialCluster" loCatId="relationship" qsTypeId="urn:microsoft.com/office/officeart/2005/8/quickstyle/simple5" qsCatId="simple" csTypeId="urn:microsoft.com/office/officeart/2005/8/colors/colorful1" csCatId="colorful" phldr="1"/>
      <dgm:spPr/>
      <dgm:t>
        <a:bodyPr/>
        <a:lstStyle/>
        <a:p>
          <a:endParaRPr lang="pl-PL"/>
        </a:p>
      </dgm:t>
    </dgm:pt>
    <dgm:pt modelId="{1E50505F-0C88-4848-BFFA-576C054C78F2}">
      <dgm:prSet phldrT="[Tekst]" custT="1"/>
      <dgm:spPr/>
      <dgm:t>
        <a:bodyPr/>
        <a:lstStyle/>
        <a:p>
          <a:r>
            <a:rPr lang="pl-PL" sz="3200" b="1" dirty="0"/>
            <a:t>Wstąpienie przez pokrzywdzonego  w prawa strony w postępowaniu jurysdykcyjnym</a:t>
          </a:r>
        </a:p>
      </dgm:t>
    </dgm:pt>
    <dgm:pt modelId="{49919326-E77E-4D22-B78B-7A25BB2BE138}" type="parTrans" cxnId="{5AA8621E-17DB-48B7-A517-0477BB3A136B}">
      <dgm:prSet/>
      <dgm:spPr/>
      <dgm:t>
        <a:bodyPr/>
        <a:lstStyle/>
        <a:p>
          <a:endParaRPr lang="pl-PL"/>
        </a:p>
      </dgm:t>
    </dgm:pt>
    <dgm:pt modelId="{3699D985-A675-4550-960B-94AEFDC73AED}" type="sibTrans" cxnId="{5AA8621E-17DB-48B7-A517-0477BB3A136B}">
      <dgm:prSet/>
      <dgm:spPr/>
      <dgm:t>
        <a:bodyPr/>
        <a:lstStyle/>
        <a:p>
          <a:endParaRPr lang="pl-PL"/>
        </a:p>
      </dgm:t>
    </dgm:pt>
    <dgm:pt modelId="{33873254-09A2-4FDC-A954-3BFE2A9416DD}">
      <dgm:prSet phldrT="[Tekst]"/>
      <dgm:spPr/>
      <dgm:t>
        <a:bodyPr/>
        <a:lstStyle/>
        <a:p>
          <a:r>
            <a:rPr lang="pl-PL" dirty="0"/>
            <a:t>art. 54 § 1 </a:t>
          </a:r>
        </a:p>
      </dgm:t>
    </dgm:pt>
    <dgm:pt modelId="{5874842A-632D-494B-84E7-55B406129F0C}" type="parTrans" cxnId="{71208688-DDD0-484F-ACD5-E31D84D8F4CE}">
      <dgm:prSet/>
      <dgm:spPr/>
      <dgm:t>
        <a:bodyPr/>
        <a:lstStyle/>
        <a:p>
          <a:endParaRPr lang="pl-PL"/>
        </a:p>
      </dgm:t>
    </dgm:pt>
    <dgm:pt modelId="{BDA5B937-4DA4-4BF0-9C2E-7746BFCAAE94}" type="sibTrans" cxnId="{71208688-DDD0-484F-ACD5-E31D84D8F4CE}">
      <dgm:prSet/>
      <dgm:spPr/>
      <dgm:t>
        <a:bodyPr/>
        <a:lstStyle/>
        <a:p>
          <a:endParaRPr lang="pl-PL"/>
        </a:p>
      </dgm:t>
    </dgm:pt>
    <dgm:pt modelId="{93E5EEB7-0185-44C8-8EED-2E4649E6EF5D}">
      <dgm:prSet phldrT="[Tekst]"/>
      <dgm:spPr/>
      <dgm:t>
        <a:bodyPr/>
        <a:lstStyle/>
        <a:p>
          <a:r>
            <a:rPr lang="pl-PL" dirty="0"/>
            <a:t>art. 54 § 2 </a:t>
          </a:r>
        </a:p>
      </dgm:t>
    </dgm:pt>
    <dgm:pt modelId="{4686A387-619D-4AF9-9557-A7649B06F246}" type="parTrans" cxnId="{D3B00765-1F27-433E-8C8F-1900815B836F}">
      <dgm:prSet/>
      <dgm:spPr/>
      <dgm:t>
        <a:bodyPr/>
        <a:lstStyle/>
        <a:p>
          <a:endParaRPr lang="pl-PL"/>
        </a:p>
      </dgm:t>
    </dgm:pt>
    <dgm:pt modelId="{91195E3A-B267-434E-8E3D-0D99236AB527}" type="sibTrans" cxnId="{D3B00765-1F27-433E-8C8F-1900815B836F}">
      <dgm:prSet/>
      <dgm:spPr/>
      <dgm:t>
        <a:bodyPr/>
        <a:lstStyle/>
        <a:p>
          <a:endParaRPr lang="pl-PL"/>
        </a:p>
      </dgm:t>
    </dgm:pt>
    <dgm:pt modelId="{776385A7-DFA3-46A3-B8B1-E3258F6945B3}">
      <dgm:prSet phldrT="[Tekst]"/>
      <dgm:spPr/>
      <dgm:t>
        <a:bodyPr/>
        <a:lstStyle/>
        <a:p>
          <a:r>
            <a:rPr lang="pl-PL" dirty="0"/>
            <a:t>art. 55 § 1 </a:t>
          </a:r>
        </a:p>
      </dgm:t>
    </dgm:pt>
    <dgm:pt modelId="{6EAD49E1-7B0C-4C50-9373-93D4F3FC59C3}" type="parTrans" cxnId="{CAB1FCA3-2716-420E-AB26-01D086D2F2E8}">
      <dgm:prSet/>
      <dgm:spPr/>
      <dgm:t>
        <a:bodyPr/>
        <a:lstStyle/>
        <a:p>
          <a:endParaRPr lang="pl-PL"/>
        </a:p>
      </dgm:t>
    </dgm:pt>
    <dgm:pt modelId="{C498238C-D2F1-4D84-B0AC-C74EC0AFD7DB}" type="sibTrans" cxnId="{CAB1FCA3-2716-420E-AB26-01D086D2F2E8}">
      <dgm:prSet/>
      <dgm:spPr/>
      <dgm:t>
        <a:bodyPr/>
        <a:lstStyle/>
        <a:p>
          <a:endParaRPr lang="pl-PL"/>
        </a:p>
      </dgm:t>
    </dgm:pt>
    <dgm:pt modelId="{38189649-87A1-4B55-B915-C1E4E501AAB9}" type="pres">
      <dgm:prSet presAssocID="{57445EC7-8AAB-4BBC-90E3-942216E074EA}" presName="Name0" presStyleCnt="0">
        <dgm:presLayoutVars>
          <dgm:chMax val="1"/>
          <dgm:chPref val="1"/>
          <dgm:dir/>
          <dgm:animOne val="branch"/>
          <dgm:animLvl val="lvl"/>
        </dgm:presLayoutVars>
      </dgm:prSet>
      <dgm:spPr/>
    </dgm:pt>
    <dgm:pt modelId="{5FC4E958-41E8-4CE5-B635-A855E9F58E87}" type="pres">
      <dgm:prSet presAssocID="{1E50505F-0C88-4848-BFFA-576C054C78F2}" presName="singleCycle" presStyleCnt="0"/>
      <dgm:spPr/>
    </dgm:pt>
    <dgm:pt modelId="{89CBE857-179F-489B-8DB8-25A035FF2C92}" type="pres">
      <dgm:prSet presAssocID="{1E50505F-0C88-4848-BFFA-576C054C78F2}" presName="singleCenter" presStyleLbl="node1" presStyleIdx="0" presStyleCnt="4" custScaleX="199073" custScaleY="121285" custLinFactNeighborX="1657" custLinFactNeighborY="-7683">
        <dgm:presLayoutVars>
          <dgm:chMax val="7"/>
          <dgm:chPref val="7"/>
        </dgm:presLayoutVars>
      </dgm:prSet>
      <dgm:spPr/>
    </dgm:pt>
    <dgm:pt modelId="{85370211-0C66-4882-860D-3258B35D7DD0}" type="pres">
      <dgm:prSet presAssocID="{5874842A-632D-494B-84E7-55B406129F0C}" presName="Name56" presStyleLbl="parChTrans1D2" presStyleIdx="0" presStyleCnt="3"/>
      <dgm:spPr/>
    </dgm:pt>
    <dgm:pt modelId="{6096E12D-CC22-44C0-BCEB-FDB8B1390E36}" type="pres">
      <dgm:prSet presAssocID="{33873254-09A2-4FDC-A954-3BFE2A9416DD}" presName="text0" presStyleLbl="node1" presStyleIdx="1" presStyleCnt="4" custRadScaleRad="108457" custRadScaleInc="-1858">
        <dgm:presLayoutVars>
          <dgm:bulletEnabled val="1"/>
        </dgm:presLayoutVars>
      </dgm:prSet>
      <dgm:spPr/>
    </dgm:pt>
    <dgm:pt modelId="{BB30CB92-C542-4BED-AC4D-C1BBDAC652E8}" type="pres">
      <dgm:prSet presAssocID="{4686A387-619D-4AF9-9557-A7649B06F246}" presName="Name56" presStyleLbl="parChTrans1D2" presStyleIdx="1" presStyleCnt="3"/>
      <dgm:spPr/>
    </dgm:pt>
    <dgm:pt modelId="{ECB6861A-A990-4104-96EF-8A954CD17F31}" type="pres">
      <dgm:prSet presAssocID="{93E5EEB7-0185-44C8-8EED-2E4649E6EF5D}" presName="text0" presStyleLbl="node1" presStyleIdx="2" presStyleCnt="4" custRadScaleRad="139930" custRadScaleInc="-11111">
        <dgm:presLayoutVars>
          <dgm:bulletEnabled val="1"/>
        </dgm:presLayoutVars>
      </dgm:prSet>
      <dgm:spPr/>
    </dgm:pt>
    <dgm:pt modelId="{C6257A35-CB34-47D4-B439-1F1D034D5F39}" type="pres">
      <dgm:prSet presAssocID="{6EAD49E1-7B0C-4C50-9373-93D4F3FC59C3}" presName="Name56" presStyleLbl="parChTrans1D2" presStyleIdx="2" presStyleCnt="3"/>
      <dgm:spPr/>
    </dgm:pt>
    <dgm:pt modelId="{5DC83876-E31D-488E-95CC-C8175E2F47A7}" type="pres">
      <dgm:prSet presAssocID="{776385A7-DFA3-46A3-B8B1-E3258F6945B3}" presName="text0" presStyleLbl="node1" presStyleIdx="3" presStyleCnt="4" custRadScaleRad="143073" custRadScaleInc="12886">
        <dgm:presLayoutVars>
          <dgm:bulletEnabled val="1"/>
        </dgm:presLayoutVars>
      </dgm:prSet>
      <dgm:spPr/>
    </dgm:pt>
  </dgm:ptLst>
  <dgm:cxnLst>
    <dgm:cxn modelId="{E49AEF01-7DD6-4498-A3CE-FD1094794FFF}" type="presOf" srcId="{93E5EEB7-0185-44C8-8EED-2E4649E6EF5D}" destId="{ECB6861A-A990-4104-96EF-8A954CD17F31}" srcOrd="0" destOrd="0" presId="urn:microsoft.com/office/officeart/2008/layout/RadialCluster"/>
    <dgm:cxn modelId="{5AA8621E-17DB-48B7-A517-0477BB3A136B}" srcId="{57445EC7-8AAB-4BBC-90E3-942216E074EA}" destId="{1E50505F-0C88-4848-BFFA-576C054C78F2}" srcOrd="0" destOrd="0" parTransId="{49919326-E77E-4D22-B78B-7A25BB2BE138}" sibTransId="{3699D985-A675-4550-960B-94AEFDC73AED}"/>
    <dgm:cxn modelId="{D3B00765-1F27-433E-8C8F-1900815B836F}" srcId="{1E50505F-0C88-4848-BFFA-576C054C78F2}" destId="{93E5EEB7-0185-44C8-8EED-2E4649E6EF5D}" srcOrd="1" destOrd="0" parTransId="{4686A387-619D-4AF9-9557-A7649B06F246}" sibTransId="{91195E3A-B267-434E-8E3D-0D99236AB527}"/>
    <dgm:cxn modelId="{807D9C4B-7BFE-43BB-A248-D8C3D54A536E}" type="presOf" srcId="{4686A387-619D-4AF9-9557-A7649B06F246}" destId="{BB30CB92-C542-4BED-AC4D-C1BBDAC652E8}" srcOrd="0" destOrd="0" presId="urn:microsoft.com/office/officeart/2008/layout/RadialCluster"/>
    <dgm:cxn modelId="{803A9C6E-78A4-4CE3-8554-329A2C37C6F4}" type="presOf" srcId="{6EAD49E1-7B0C-4C50-9373-93D4F3FC59C3}" destId="{C6257A35-CB34-47D4-B439-1F1D034D5F39}" srcOrd="0" destOrd="0" presId="urn:microsoft.com/office/officeart/2008/layout/RadialCluster"/>
    <dgm:cxn modelId="{03F9F971-E07E-4BE1-80B7-ED0E85CD4D22}" type="presOf" srcId="{1E50505F-0C88-4848-BFFA-576C054C78F2}" destId="{89CBE857-179F-489B-8DB8-25A035FF2C92}" srcOrd="0" destOrd="0" presId="urn:microsoft.com/office/officeart/2008/layout/RadialCluster"/>
    <dgm:cxn modelId="{A642B978-2F31-4257-8DC5-F078737F6218}" type="presOf" srcId="{776385A7-DFA3-46A3-B8B1-E3258F6945B3}" destId="{5DC83876-E31D-488E-95CC-C8175E2F47A7}" srcOrd="0" destOrd="0" presId="urn:microsoft.com/office/officeart/2008/layout/RadialCluster"/>
    <dgm:cxn modelId="{71208688-DDD0-484F-ACD5-E31D84D8F4CE}" srcId="{1E50505F-0C88-4848-BFFA-576C054C78F2}" destId="{33873254-09A2-4FDC-A954-3BFE2A9416DD}" srcOrd="0" destOrd="0" parTransId="{5874842A-632D-494B-84E7-55B406129F0C}" sibTransId="{BDA5B937-4DA4-4BF0-9C2E-7746BFCAAE94}"/>
    <dgm:cxn modelId="{CAB1FCA3-2716-420E-AB26-01D086D2F2E8}" srcId="{1E50505F-0C88-4848-BFFA-576C054C78F2}" destId="{776385A7-DFA3-46A3-B8B1-E3258F6945B3}" srcOrd="2" destOrd="0" parTransId="{6EAD49E1-7B0C-4C50-9373-93D4F3FC59C3}" sibTransId="{C498238C-D2F1-4D84-B0AC-C74EC0AFD7DB}"/>
    <dgm:cxn modelId="{8BD002AA-D296-45D2-9A02-4EAADFAC66F7}" type="presOf" srcId="{57445EC7-8AAB-4BBC-90E3-942216E074EA}" destId="{38189649-87A1-4B55-B915-C1E4E501AAB9}" srcOrd="0" destOrd="0" presId="urn:microsoft.com/office/officeart/2008/layout/RadialCluster"/>
    <dgm:cxn modelId="{A9971CB5-D5E7-48AD-AAE6-010800CDA6E2}" type="presOf" srcId="{5874842A-632D-494B-84E7-55B406129F0C}" destId="{85370211-0C66-4882-860D-3258B35D7DD0}" srcOrd="0" destOrd="0" presId="urn:microsoft.com/office/officeart/2008/layout/RadialCluster"/>
    <dgm:cxn modelId="{D86BFEED-716F-479C-B252-14BD59FABB32}" type="presOf" srcId="{33873254-09A2-4FDC-A954-3BFE2A9416DD}" destId="{6096E12D-CC22-44C0-BCEB-FDB8B1390E36}" srcOrd="0" destOrd="0" presId="urn:microsoft.com/office/officeart/2008/layout/RadialCluster"/>
    <dgm:cxn modelId="{ED23B66E-A988-4F5C-865F-45F11BB8B67D}" type="presParOf" srcId="{38189649-87A1-4B55-B915-C1E4E501AAB9}" destId="{5FC4E958-41E8-4CE5-B635-A855E9F58E87}" srcOrd="0" destOrd="0" presId="urn:microsoft.com/office/officeart/2008/layout/RadialCluster"/>
    <dgm:cxn modelId="{4CD93352-F267-44FE-B059-F2DC562F61AE}" type="presParOf" srcId="{5FC4E958-41E8-4CE5-B635-A855E9F58E87}" destId="{89CBE857-179F-489B-8DB8-25A035FF2C92}" srcOrd="0" destOrd="0" presId="urn:microsoft.com/office/officeart/2008/layout/RadialCluster"/>
    <dgm:cxn modelId="{B8A58683-55A2-414A-BD24-79ADB0942676}" type="presParOf" srcId="{5FC4E958-41E8-4CE5-B635-A855E9F58E87}" destId="{85370211-0C66-4882-860D-3258B35D7DD0}" srcOrd="1" destOrd="0" presId="urn:microsoft.com/office/officeart/2008/layout/RadialCluster"/>
    <dgm:cxn modelId="{37AEA8EE-5849-40E3-9647-5844D1ED9794}" type="presParOf" srcId="{5FC4E958-41E8-4CE5-B635-A855E9F58E87}" destId="{6096E12D-CC22-44C0-BCEB-FDB8B1390E36}" srcOrd="2" destOrd="0" presId="urn:microsoft.com/office/officeart/2008/layout/RadialCluster"/>
    <dgm:cxn modelId="{CCE906C7-82FA-4ECA-BCF8-48DB498E2A5F}" type="presParOf" srcId="{5FC4E958-41E8-4CE5-B635-A855E9F58E87}" destId="{BB30CB92-C542-4BED-AC4D-C1BBDAC652E8}" srcOrd="3" destOrd="0" presId="urn:microsoft.com/office/officeart/2008/layout/RadialCluster"/>
    <dgm:cxn modelId="{B8729E28-8277-46FF-B07C-28C8F019E7E7}" type="presParOf" srcId="{5FC4E958-41E8-4CE5-B635-A855E9F58E87}" destId="{ECB6861A-A990-4104-96EF-8A954CD17F31}" srcOrd="4" destOrd="0" presId="urn:microsoft.com/office/officeart/2008/layout/RadialCluster"/>
    <dgm:cxn modelId="{5FE7285C-7433-4C4A-8830-5DF1DB4A025D}" type="presParOf" srcId="{5FC4E958-41E8-4CE5-B635-A855E9F58E87}" destId="{C6257A35-CB34-47D4-B439-1F1D034D5F39}" srcOrd="5" destOrd="0" presId="urn:microsoft.com/office/officeart/2008/layout/RadialCluster"/>
    <dgm:cxn modelId="{A9A95C30-8A28-4884-8A5E-EEBEB7BA2E4C}" type="presParOf" srcId="{5FC4E958-41E8-4CE5-B635-A855E9F58E87}" destId="{5DC83876-E31D-488E-95CC-C8175E2F47A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51E4EE-CF5B-4AB9-962E-16D0672B05BD}"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pl-PL"/>
        </a:p>
      </dgm:t>
    </dgm:pt>
    <dgm:pt modelId="{74C2BCF1-2DFD-454D-B310-6A3A4E1C0CD5}">
      <dgm:prSet phldrT="[Tekst]" custT="1"/>
      <dgm:spPr/>
      <dgm:t>
        <a:bodyPr/>
        <a:lstStyle/>
        <a:p>
          <a:r>
            <a:rPr lang="pl-PL" sz="1800" dirty="0"/>
            <a:t>Postanowienie o umorzeniu/odmowie wszczęcia </a:t>
          </a:r>
        </a:p>
      </dgm:t>
    </dgm:pt>
    <dgm:pt modelId="{000BF5D1-85DB-4693-8B3C-2D9F2ECFF59C}" type="parTrans" cxnId="{D34C81D0-0A52-45C4-BA35-CB712B801BC9}">
      <dgm:prSet/>
      <dgm:spPr/>
      <dgm:t>
        <a:bodyPr/>
        <a:lstStyle/>
        <a:p>
          <a:endParaRPr lang="pl-PL"/>
        </a:p>
      </dgm:t>
    </dgm:pt>
    <dgm:pt modelId="{EDE2781E-9ACF-4D2E-ABE6-7A8F165A02DA}" type="sibTrans" cxnId="{D34C81D0-0A52-45C4-BA35-CB712B801BC9}">
      <dgm:prSet/>
      <dgm:spPr/>
      <dgm:t>
        <a:bodyPr/>
        <a:lstStyle/>
        <a:p>
          <a:endParaRPr lang="pl-PL"/>
        </a:p>
      </dgm:t>
    </dgm:pt>
    <dgm:pt modelId="{4B51DD8D-27EE-4D24-94CF-1FABFE51906A}">
      <dgm:prSet phldrT="[Tekst]" custT="1"/>
      <dgm:spPr/>
      <dgm:t>
        <a:bodyPr/>
        <a:lstStyle/>
        <a:p>
          <a:r>
            <a:rPr lang="pl-PL" sz="1800" dirty="0"/>
            <a:t>Zażalenie </a:t>
          </a:r>
          <a:r>
            <a:rPr lang="pl-PL" sz="1800" dirty="0">
              <a:sym typeface="Wingdings" panose="05000000000000000000" pitchFamily="2" charset="2"/>
            </a:rPr>
            <a:t> zaskarżenie postanowienia przez pokrzywdzonego</a:t>
          </a:r>
          <a:endParaRPr lang="pl-PL" sz="1800" dirty="0"/>
        </a:p>
      </dgm:t>
    </dgm:pt>
    <dgm:pt modelId="{8B7DCBAB-D093-4AE3-9D50-EE7E43A4B443}" type="parTrans" cxnId="{D63B575F-0211-4EF2-9B65-4DAC2BF72B63}">
      <dgm:prSet/>
      <dgm:spPr/>
      <dgm:t>
        <a:bodyPr/>
        <a:lstStyle/>
        <a:p>
          <a:endParaRPr lang="pl-PL"/>
        </a:p>
      </dgm:t>
    </dgm:pt>
    <dgm:pt modelId="{A3BB14F2-3146-4F8F-884F-508FB3B6B61A}" type="sibTrans" cxnId="{D63B575F-0211-4EF2-9B65-4DAC2BF72B63}">
      <dgm:prSet/>
      <dgm:spPr/>
      <dgm:t>
        <a:bodyPr/>
        <a:lstStyle/>
        <a:p>
          <a:endParaRPr lang="pl-PL"/>
        </a:p>
      </dgm:t>
    </dgm:pt>
    <dgm:pt modelId="{2D31B0C0-19EB-48C6-B709-5C0EF93FF485}">
      <dgm:prSet phldrT="[Tekst]" custT="1"/>
      <dgm:spPr/>
      <dgm:t>
        <a:bodyPr/>
        <a:lstStyle/>
        <a:p>
          <a:r>
            <a:rPr lang="pl-PL" sz="1800" dirty="0"/>
            <a:t>Sąd uchyla postanowienie o umorzeniu/odmowie wszczęcia</a:t>
          </a:r>
        </a:p>
      </dgm:t>
    </dgm:pt>
    <dgm:pt modelId="{A03BA5FB-F0E8-4D3A-97C6-E768646D67C3}" type="parTrans" cxnId="{D4DD064D-05CE-4E8D-BABF-F2FDC354202C}">
      <dgm:prSet/>
      <dgm:spPr/>
      <dgm:t>
        <a:bodyPr/>
        <a:lstStyle/>
        <a:p>
          <a:endParaRPr lang="pl-PL"/>
        </a:p>
      </dgm:t>
    </dgm:pt>
    <dgm:pt modelId="{DDC77133-1590-4DDC-A5A0-C0033F2928EF}" type="sibTrans" cxnId="{D4DD064D-05CE-4E8D-BABF-F2FDC354202C}">
      <dgm:prSet/>
      <dgm:spPr/>
      <dgm:t>
        <a:bodyPr/>
        <a:lstStyle/>
        <a:p>
          <a:endParaRPr lang="pl-PL"/>
        </a:p>
      </dgm:t>
    </dgm:pt>
    <dgm:pt modelId="{94B53863-0328-4DB6-ADB0-430AA19448B8}">
      <dgm:prSet phldrT="[Tekst]" custT="1"/>
      <dgm:spPr/>
      <dgm:t>
        <a:bodyPr/>
        <a:lstStyle/>
        <a:p>
          <a:r>
            <a:rPr lang="pl-PL" sz="1800" dirty="0"/>
            <a:t>Prokurator nadal nie widzi podstaw do wniesienia aktu oskarżenia i umarza postępowanie </a:t>
          </a:r>
        </a:p>
      </dgm:t>
    </dgm:pt>
    <dgm:pt modelId="{D685A701-5803-48F1-9FC3-25DAB51AB9A0}" type="parTrans" cxnId="{B64BCEDF-22BC-4196-BBF7-12FB6E3F2450}">
      <dgm:prSet/>
      <dgm:spPr/>
      <dgm:t>
        <a:bodyPr/>
        <a:lstStyle/>
        <a:p>
          <a:endParaRPr lang="pl-PL"/>
        </a:p>
      </dgm:t>
    </dgm:pt>
    <dgm:pt modelId="{B3FB98CA-009C-44DF-ACB8-3C423FAAC76D}" type="sibTrans" cxnId="{B64BCEDF-22BC-4196-BBF7-12FB6E3F2450}">
      <dgm:prSet/>
      <dgm:spPr/>
      <dgm:t>
        <a:bodyPr/>
        <a:lstStyle/>
        <a:p>
          <a:endParaRPr lang="pl-PL"/>
        </a:p>
      </dgm:t>
    </dgm:pt>
    <dgm:pt modelId="{64C36B51-E8B2-43DB-BD92-CC7893B097AD}">
      <dgm:prSet phldrT="[Tekst]"/>
      <dgm:spPr/>
      <dgm:t>
        <a:bodyPr/>
        <a:lstStyle/>
        <a:p>
          <a:r>
            <a:rPr lang="pl-PL" dirty="0"/>
            <a:t>Pokrzywdzony może w terminie </a:t>
          </a:r>
          <a:r>
            <a:rPr lang="pl-PL" b="1" dirty="0"/>
            <a:t>1 miesiąca </a:t>
          </a:r>
          <a:r>
            <a:rPr lang="pl-PL" b="0" dirty="0"/>
            <a:t>od doręczenia powtórnego postanowienia o umorzeniu/odmowie wszczęcia </a:t>
          </a:r>
          <a:r>
            <a:rPr lang="pl-PL" b="1" dirty="0"/>
            <a:t>wnieść akt oskarżenia </a:t>
          </a:r>
          <a:endParaRPr lang="pl-PL" dirty="0"/>
        </a:p>
      </dgm:t>
    </dgm:pt>
    <dgm:pt modelId="{05BF29DC-E82E-48FF-940D-A988371B6F35}" type="parTrans" cxnId="{BDADD211-4916-4120-9634-AD588A38B754}">
      <dgm:prSet/>
      <dgm:spPr/>
      <dgm:t>
        <a:bodyPr/>
        <a:lstStyle/>
        <a:p>
          <a:endParaRPr lang="pl-PL"/>
        </a:p>
      </dgm:t>
    </dgm:pt>
    <dgm:pt modelId="{30DB74A0-63DD-45B2-9214-5BC3F20D4E22}" type="sibTrans" cxnId="{BDADD211-4916-4120-9634-AD588A38B754}">
      <dgm:prSet/>
      <dgm:spPr/>
      <dgm:t>
        <a:bodyPr/>
        <a:lstStyle/>
        <a:p>
          <a:endParaRPr lang="pl-PL"/>
        </a:p>
      </dgm:t>
    </dgm:pt>
    <dgm:pt modelId="{7593C6DE-40DF-4F6C-8111-D4D2627CE1D1}">
      <dgm:prSet phldrT="[Tekst]" custT="1"/>
      <dgm:spPr/>
      <dgm:t>
        <a:bodyPr/>
        <a:lstStyle/>
        <a:p>
          <a:r>
            <a:rPr lang="pl-PL" sz="1800" dirty="0"/>
            <a:t>Pokrzywdzony wnosi zażalenie na umorzenie do prokuratora nadrzędnego </a:t>
          </a:r>
        </a:p>
      </dgm:t>
    </dgm:pt>
    <dgm:pt modelId="{8A39E510-436C-4637-BA2A-5A7EF23362A1}" type="parTrans" cxnId="{DD8F8619-355F-4877-B91D-1077C01C7DE7}">
      <dgm:prSet/>
      <dgm:spPr/>
      <dgm:t>
        <a:bodyPr/>
        <a:lstStyle/>
        <a:p>
          <a:endParaRPr lang="en-GB"/>
        </a:p>
      </dgm:t>
    </dgm:pt>
    <dgm:pt modelId="{26F36275-141D-4340-921F-F1AB0AE40DD4}" type="sibTrans" cxnId="{DD8F8619-355F-4877-B91D-1077C01C7DE7}">
      <dgm:prSet/>
      <dgm:spPr/>
      <dgm:t>
        <a:bodyPr/>
        <a:lstStyle/>
        <a:p>
          <a:endParaRPr lang="en-GB"/>
        </a:p>
      </dgm:t>
    </dgm:pt>
    <dgm:pt modelId="{47C2A101-06A3-4702-9B97-2314C25AE9B2}">
      <dgm:prSet phldrT="[Tekst]" custT="1"/>
      <dgm:spPr/>
      <dgm:t>
        <a:bodyPr/>
        <a:lstStyle/>
        <a:p>
          <a:r>
            <a:rPr lang="pl-PL" sz="1800" dirty="0"/>
            <a:t>Prokurator nadrzędny utrzymuje w mocy decyzję o odmowie wszczęcia/umorzeniu</a:t>
          </a:r>
        </a:p>
      </dgm:t>
    </dgm:pt>
    <dgm:pt modelId="{2B39955F-F828-4CCE-A4DB-5464D182D002}" type="parTrans" cxnId="{09DB999C-713B-43C5-891C-7289941AF527}">
      <dgm:prSet/>
      <dgm:spPr/>
      <dgm:t>
        <a:bodyPr/>
        <a:lstStyle/>
        <a:p>
          <a:endParaRPr lang="en-GB"/>
        </a:p>
      </dgm:t>
    </dgm:pt>
    <dgm:pt modelId="{E6A3C4A0-A038-430A-9E3C-ABF2C79B13AA}" type="sibTrans" cxnId="{09DB999C-713B-43C5-891C-7289941AF527}">
      <dgm:prSet/>
      <dgm:spPr/>
      <dgm:t>
        <a:bodyPr/>
        <a:lstStyle/>
        <a:p>
          <a:endParaRPr lang="en-GB"/>
        </a:p>
      </dgm:t>
    </dgm:pt>
    <dgm:pt modelId="{44539D69-8FD6-4383-BBBE-894F07EAEA95}" type="pres">
      <dgm:prSet presAssocID="{3851E4EE-CF5B-4AB9-962E-16D0672B05BD}" presName="diagram" presStyleCnt="0">
        <dgm:presLayoutVars>
          <dgm:dir/>
          <dgm:resizeHandles val="exact"/>
        </dgm:presLayoutVars>
      </dgm:prSet>
      <dgm:spPr/>
    </dgm:pt>
    <dgm:pt modelId="{85C1DCD2-7228-4236-9610-C6337ED17DAE}" type="pres">
      <dgm:prSet presAssocID="{74C2BCF1-2DFD-454D-B310-6A3A4E1C0CD5}" presName="node" presStyleLbl="node1" presStyleIdx="0" presStyleCnt="7">
        <dgm:presLayoutVars>
          <dgm:bulletEnabled val="1"/>
        </dgm:presLayoutVars>
      </dgm:prSet>
      <dgm:spPr/>
    </dgm:pt>
    <dgm:pt modelId="{63F5D23C-BAE3-4D3C-AD0F-FC2A7E8C764C}" type="pres">
      <dgm:prSet presAssocID="{EDE2781E-9ACF-4D2E-ABE6-7A8F165A02DA}" presName="sibTrans" presStyleLbl="sibTrans2D1" presStyleIdx="0" presStyleCnt="6"/>
      <dgm:spPr/>
    </dgm:pt>
    <dgm:pt modelId="{6E397E1C-1A36-4490-9780-2C070F32196A}" type="pres">
      <dgm:prSet presAssocID="{EDE2781E-9ACF-4D2E-ABE6-7A8F165A02DA}" presName="connectorText" presStyleLbl="sibTrans2D1" presStyleIdx="0" presStyleCnt="6"/>
      <dgm:spPr/>
    </dgm:pt>
    <dgm:pt modelId="{A5FA3C7B-90A1-402A-8EDD-B36F7CF4025C}" type="pres">
      <dgm:prSet presAssocID="{4B51DD8D-27EE-4D24-94CF-1FABFE51906A}" presName="node" presStyleLbl="node1" presStyleIdx="1" presStyleCnt="7">
        <dgm:presLayoutVars>
          <dgm:bulletEnabled val="1"/>
        </dgm:presLayoutVars>
      </dgm:prSet>
      <dgm:spPr/>
    </dgm:pt>
    <dgm:pt modelId="{BC13C7C0-AD41-455E-8717-FEC7B0063921}" type="pres">
      <dgm:prSet presAssocID="{A3BB14F2-3146-4F8F-884F-508FB3B6B61A}" presName="sibTrans" presStyleLbl="sibTrans2D1" presStyleIdx="1" presStyleCnt="6"/>
      <dgm:spPr/>
    </dgm:pt>
    <dgm:pt modelId="{50A4EC7A-46A9-4917-BD46-7A9814B21DCC}" type="pres">
      <dgm:prSet presAssocID="{A3BB14F2-3146-4F8F-884F-508FB3B6B61A}" presName="connectorText" presStyleLbl="sibTrans2D1" presStyleIdx="1" presStyleCnt="6"/>
      <dgm:spPr/>
    </dgm:pt>
    <dgm:pt modelId="{C9111317-3885-4F46-9223-32861667C2B2}" type="pres">
      <dgm:prSet presAssocID="{2D31B0C0-19EB-48C6-B709-5C0EF93FF485}" presName="node" presStyleLbl="node1" presStyleIdx="2" presStyleCnt="7">
        <dgm:presLayoutVars>
          <dgm:bulletEnabled val="1"/>
        </dgm:presLayoutVars>
      </dgm:prSet>
      <dgm:spPr/>
    </dgm:pt>
    <dgm:pt modelId="{B29F3855-C4B0-4F26-ADFA-9C65B684626E}" type="pres">
      <dgm:prSet presAssocID="{DDC77133-1590-4DDC-A5A0-C0033F2928EF}" presName="sibTrans" presStyleLbl="sibTrans2D1" presStyleIdx="2" presStyleCnt="6"/>
      <dgm:spPr/>
    </dgm:pt>
    <dgm:pt modelId="{7CAFCD76-DEA7-4E89-BDE8-D1AB33BD215D}" type="pres">
      <dgm:prSet presAssocID="{DDC77133-1590-4DDC-A5A0-C0033F2928EF}" presName="connectorText" presStyleLbl="sibTrans2D1" presStyleIdx="2" presStyleCnt="6"/>
      <dgm:spPr/>
    </dgm:pt>
    <dgm:pt modelId="{92650C43-5544-4061-AA27-1577BBC4B4A1}" type="pres">
      <dgm:prSet presAssocID="{94B53863-0328-4DB6-ADB0-430AA19448B8}" presName="node" presStyleLbl="node1" presStyleIdx="3" presStyleCnt="7">
        <dgm:presLayoutVars>
          <dgm:bulletEnabled val="1"/>
        </dgm:presLayoutVars>
      </dgm:prSet>
      <dgm:spPr/>
    </dgm:pt>
    <dgm:pt modelId="{A218809A-C60F-4325-AA5D-54799F2427D3}" type="pres">
      <dgm:prSet presAssocID="{B3FB98CA-009C-44DF-ACB8-3C423FAAC76D}" presName="sibTrans" presStyleLbl="sibTrans2D1" presStyleIdx="3" presStyleCnt="6"/>
      <dgm:spPr/>
    </dgm:pt>
    <dgm:pt modelId="{12D3C0B0-A7D0-4607-8FBE-CE99D7FD1403}" type="pres">
      <dgm:prSet presAssocID="{B3FB98CA-009C-44DF-ACB8-3C423FAAC76D}" presName="connectorText" presStyleLbl="sibTrans2D1" presStyleIdx="3" presStyleCnt="6"/>
      <dgm:spPr/>
    </dgm:pt>
    <dgm:pt modelId="{C60EA355-EA98-42BE-BE49-A871272CB0C3}" type="pres">
      <dgm:prSet presAssocID="{7593C6DE-40DF-4F6C-8111-D4D2627CE1D1}" presName="node" presStyleLbl="node1" presStyleIdx="4" presStyleCnt="7">
        <dgm:presLayoutVars>
          <dgm:bulletEnabled val="1"/>
        </dgm:presLayoutVars>
      </dgm:prSet>
      <dgm:spPr/>
    </dgm:pt>
    <dgm:pt modelId="{80B265DB-3151-481E-839A-EBE0CDE3F9CB}" type="pres">
      <dgm:prSet presAssocID="{26F36275-141D-4340-921F-F1AB0AE40DD4}" presName="sibTrans" presStyleLbl="sibTrans2D1" presStyleIdx="4" presStyleCnt="6"/>
      <dgm:spPr/>
    </dgm:pt>
    <dgm:pt modelId="{B386D5C3-C659-4760-BA2F-2D1C05F70FC8}" type="pres">
      <dgm:prSet presAssocID="{26F36275-141D-4340-921F-F1AB0AE40DD4}" presName="connectorText" presStyleLbl="sibTrans2D1" presStyleIdx="4" presStyleCnt="6"/>
      <dgm:spPr/>
    </dgm:pt>
    <dgm:pt modelId="{B5141D10-CC1E-4485-998E-5F15423FC13C}" type="pres">
      <dgm:prSet presAssocID="{47C2A101-06A3-4702-9B97-2314C25AE9B2}" presName="node" presStyleLbl="node1" presStyleIdx="5" presStyleCnt="7">
        <dgm:presLayoutVars>
          <dgm:bulletEnabled val="1"/>
        </dgm:presLayoutVars>
      </dgm:prSet>
      <dgm:spPr/>
    </dgm:pt>
    <dgm:pt modelId="{12DCBF7F-4921-4C70-84A9-ABB5976909EC}" type="pres">
      <dgm:prSet presAssocID="{E6A3C4A0-A038-430A-9E3C-ABF2C79B13AA}" presName="sibTrans" presStyleLbl="sibTrans2D1" presStyleIdx="5" presStyleCnt="6"/>
      <dgm:spPr/>
    </dgm:pt>
    <dgm:pt modelId="{F4DA9EA3-B218-45B5-9B5C-5B6ED3F19350}" type="pres">
      <dgm:prSet presAssocID="{E6A3C4A0-A038-430A-9E3C-ABF2C79B13AA}" presName="connectorText" presStyleLbl="sibTrans2D1" presStyleIdx="5" presStyleCnt="6"/>
      <dgm:spPr/>
    </dgm:pt>
    <dgm:pt modelId="{CD206F99-9C55-41F7-B4DE-2111A2F00C03}" type="pres">
      <dgm:prSet presAssocID="{64C36B51-E8B2-43DB-BD92-CC7893B097AD}" presName="node" presStyleLbl="node1" presStyleIdx="6" presStyleCnt="7">
        <dgm:presLayoutVars>
          <dgm:bulletEnabled val="1"/>
        </dgm:presLayoutVars>
      </dgm:prSet>
      <dgm:spPr/>
    </dgm:pt>
  </dgm:ptLst>
  <dgm:cxnLst>
    <dgm:cxn modelId="{EBB09F11-C9FA-4D5F-9A8E-54F425F9F190}" type="presOf" srcId="{B3FB98CA-009C-44DF-ACB8-3C423FAAC76D}" destId="{A218809A-C60F-4325-AA5D-54799F2427D3}" srcOrd="0" destOrd="0" presId="urn:microsoft.com/office/officeart/2005/8/layout/process5"/>
    <dgm:cxn modelId="{BDADD211-4916-4120-9634-AD588A38B754}" srcId="{3851E4EE-CF5B-4AB9-962E-16D0672B05BD}" destId="{64C36B51-E8B2-43DB-BD92-CC7893B097AD}" srcOrd="6" destOrd="0" parTransId="{05BF29DC-E82E-48FF-940D-A988371B6F35}" sibTransId="{30DB74A0-63DD-45B2-9214-5BC3F20D4E22}"/>
    <dgm:cxn modelId="{0DB01F18-D3CF-49E1-96C9-915FBC324FAF}" type="presOf" srcId="{2D31B0C0-19EB-48C6-B709-5C0EF93FF485}" destId="{C9111317-3885-4F46-9223-32861667C2B2}" srcOrd="0" destOrd="0" presId="urn:microsoft.com/office/officeart/2005/8/layout/process5"/>
    <dgm:cxn modelId="{DD8F8619-355F-4877-B91D-1077C01C7DE7}" srcId="{3851E4EE-CF5B-4AB9-962E-16D0672B05BD}" destId="{7593C6DE-40DF-4F6C-8111-D4D2627CE1D1}" srcOrd="4" destOrd="0" parTransId="{8A39E510-436C-4637-BA2A-5A7EF23362A1}" sibTransId="{26F36275-141D-4340-921F-F1AB0AE40DD4}"/>
    <dgm:cxn modelId="{48646127-087A-420D-89C1-0FE6C4CBBE45}" type="presOf" srcId="{DDC77133-1590-4DDC-A5A0-C0033F2928EF}" destId="{B29F3855-C4B0-4F26-ADFA-9C65B684626E}" srcOrd="0" destOrd="0" presId="urn:microsoft.com/office/officeart/2005/8/layout/process5"/>
    <dgm:cxn modelId="{97F5922B-6E42-47F3-8120-70789BACFA82}" type="presOf" srcId="{47C2A101-06A3-4702-9B97-2314C25AE9B2}" destId="{B5141D10-CC1E-4485-998E-5F15423FC13C}" srcOrd="0" destOrd="0" presId="urn:microsoft.com/office/officeart/2005/8/layout/process5"/>
    <dgm:cxn modelId="{3F69D32E-3039-42A4-9B6E-129CDA5AF7FD}" type="presOf" srcId="{64C36B51-E8B2-43DB-BD92-CC7893B097AD}" destId="{CD206F99-9C55-41F7-B4DE-2111A2F00C03}" srcOrd="0" destOrd="0" presId="urn:microsoft.com/office/officeart/2005/8/layout/process5"/>
    <dgm:cxn modelId="{D63B575F-0211-4EF2-9B65-4DAC2BF72B63}" srcId="{3851E4EE-CF5B-4AB9-962E-16D0672B05BD}" destId="{4B51DD8D-27EE-4D24-94CF-1FABFE51906A}" srcOrd="1" destOrd="0" parTransId="{8B7DCBAB-D093-4AE3-9D50-EE7E43A4B443}" sibTransId="{A3BB14F2-3146-4F8F-884F-508FB3B6B61A}"/>
    <dgm:cxn modelId="{F9D95944-6BFF-4DD7-9B5A-24E357E82BF5}" type="presOf" srcId="{B3FB98CA-009C-44DF-ACB8-3C423FAAC76D}" destId="{12D3C0B0-A7D0-4607-8FBE-CE99D7FD1403}" srcOrd="1" destOrd="0" presId="urn:microsoft.com/office/officeart/2005/8/layout/process5"/>
    <dgm:cxn modelId="{33999349-6D83-49AC-9FD2-BCAD7BB084AC}" type="presOf" srcId="{A3BB14F2-3146-4F8F-884F-508FB3B6B61A}" destId="{BC13C7C0-AD41-455E-8717-FEC7B0063921}" srcOrd="0" destOrd="0" presId="urn:microsoft.com/office/officeart/2005/8/layout/process5"/>
    <dgm:cxn modelId="{D4DD064D-05CE-4E8D-BABF-F2FDC354202C}" srcId="{3851E4EE-CF5B-4AB9-962E-16D0672B05BD}" destId="{2D31B0C0-19EB-48C6-B709-5C0EF93FF485}" srcOrd="2" destOrd="0" parTransId="{A03BA5FB-F0E8-4D3A-97C6-E768646D67C3}" sibTransId="{DDC77133-1590-4DDC-A5A0-C0033F2928EF}"/>
    <dgm:cxn modelId="{F1845C79-BE0C-45BB-A550-F8ACD839E672}" type="presOf" srcId="{26F36275-141D-4340-921F-F1AB0AE40DD4}" destId="{B386D5C3-C659-4760-BA2F-2D1C05F70FC8}" srcOrd="1" destOrd="0" presId="urn:microsoft.com/office/officeart/2005/8/layout/process5"/>
    <dgm:cxn modelId="{21AC6489-C15E-4254-B72B-AD36D0F6039C}" type="presOf" srcId="{7593C6DE-40DF-4F6C-8111-D4D2627CE1D1}" destId="{C60EA355-EA98-42BE-BE49-A871272CB0C3}" srcOrd="0" destOrd="0" presId="urn:microsoft.com/office/officeart/2005/8/layout/process5"/>
    <dgm:cxn modelId="{3DB27689-60BC-4B6E-9A12-76F4D57814EB}" type="presOf" srcId="{A3BB14F2-3146-4F8F-884F-508FB3B6B61A}" destId="{50A4EC7A-46A9-4917-BD46-7A9814B21DCC}" srcOrd="1" destOrd="0" presId="urn:microsoft.com/office/officeart/2005/8/layout/process5"/>
    <dgm:cxn modelId="{1ED03A95-758B-4391-89B0-5B88DB900FDB}" type="presOf" srcId="{EDE2781E-9ACF-4D2E-ABE6-7A8F165A02DA}" destId="{63F5D23C-BAE3-4D3C-AD0F-FC2A7E8C764C}" srcOrd="0" destOrd="0" presId="urn:microsoft.com/office/officeart/2005/8/layout/process5"/>
    <dgm:cxn modelId="{9C09069A-D2F9-435D-A4A2-929AAAF6A8F7}" type="presOf" srcId="{94B53863-0328-4DB6-ADB0-430AA19448B8}" destId="{92650C43-5544-4061-AA27-1577BBC4B4A1}" srcOrd="0" destOrd="0" presId="urn:microsoft.com/office/officeart/2005/8/layout/process5"/>
    <dgm:cxn modelId="{09DB999C-713B-43C5-891C-7289941AF527}" srcId="{3851E4EE-CF5B-4AB9-962E-16D0672B05BD}" destId="{47C2A101-06A3-4702-9B97-2314C25AE9B2}" srcOrd="5" destOrd="0" parTransId="{2B39955F-F828-4CCE-A4DB-5464D182D002}" sibTransId="{E6A3C4A0-A038-430A-9E3C-ABF2C79B13AA}"/>
    <dgm:cxn modelId="{70BA0AA1-0366-4FD0-B413-A30876116079}" type="presOf" srcId="{74C2BCF1-2DFD-454D-B310-6A3A4E1C0CD5}" destId="{85C1DCD2-7228-4236-9610-C6337ED17DAE}" srcOrd="0" destOrd="0" presId="urn:microsoft.com/office/officeart/2005/8/layout/process5"/>
    <dgm:cxn modelId="{A18AB4C3-90B8-4512-A481-822E1452214E}" type="presOf" srcId="{4B51DD8D-27EE-4D24-94CF-1FABFE51906A}" destId="{A5FA3C7B-90A1-402A-8EDD-B36F7CF4025C}" srcOrd="0" destOrd="0" presId="urn:microsoft.com/office/officeart/2005/8/layout/process5"/>
    <dgm:cxn modelId="{6436EDCA-7648-4408-896E-4C6BFA11269F}" type="presOf" srcId="{E6A3C4A0-A038-430A-9E3C-ABF2C79B13AA}" destId="{12DCBF7F-4921-4C70-84A9-ABB5976909EC}" srcOrd="0" destOrd="0" presId="urn:microsoft.com/office/officeart/2005/8/layout/process5"/>
    <dgm:cxn modelId="{80A068CF-154C-4844-96C8-4785F1D4AF19}" type="presOf" srcId="{3851E4EE-CF5B-4AB9-962E-16D0672B05BD}" destId="{44539D69-8FD6-4383-BBBE-894F07EAEA95}" srcOrd="0" destOrd="0" presId="urn:microsoft.com/office/officeart/2005/8/layout/process5"/>
    <dgm:cxn modelId="{F6FCBDCF-AB5A-4060-B065-E3C9044B38A2}" type="presOf" srcId="{26F36275-141D-4340-921F-F1AB0AE40DD4}" destId="{80B265DB-3151-481E-839A-EBE0CDE3F9CB}" srcOrd="0" destOrd="0" presId="urn:microsoft.com/office/officeart/2005/8/layout/process5"/>
    <dgm:cxn modelId="{D34C81D0-0A52-45C4-BA35-CB712B801BC9}" srcId="{3851E4EE-CF5B-4AB9-962E-16D0672B05BD}" destId="{74C2BCF1-2DFD-454D-B310-6A3A4E1C0CD5}" srcOrd="0" destOrd="0" parTransId="{000BF5D1-85DB-4693-8B3C-2D9F2ECFF59C}" sibTransId="{EDE2781E-9ACF-4D2E-ABE6-7A8F165A02DA}"/>
    <dgm:cxn modelId="{B64BCEDF-22BC-4196-BBF7-12FB6E3F2450}" srcId="{3851E4EE-CF5B-4AB9-962E-16D0672B05BD}" destId="{94B53863-0328-4DB6-ADB0-430AA19448B8}" srcOrd="3" destOrd="0" parTransId="{D685A701-5803-48F1-9FC3-25DAB51AB9A0}" sibTransId="{B3FB98CA-009C-44DF-ACB8-3C423FAAC76D}"/>
    <dgm:cxn modelId="{8E9AE1E6-CB75-45EB-A414-F181F3CCDAA3}" type="presOf" srcId="{EDE2781E-9ACF-4D2E-ABE6-7A8F165A02DA}" destId="{6E397E1C-1A36-4490-9780-2C070F32196A}" srcOrd="1" destOrd="0" presId="urn:microsoft.com/office/officeart/2005/8/layout/process5"/>
    <dgm:cxn modelId="{D00973EC-86B7-4912-914C-DE20DB8E48A9}" type="presOf" srcId="{DDC77133-1590-4DDC-A5A0-C0033F2928EF}" destId="{7CAFCD76-DEA7-4E89-BDE8-D1AB33BD215D}" srcOrd="1" destOrd="0" presId="urn:microsoft.com/office/officeart/2005/8/layout/process5"/>
    <dgm:cxn modelId="{45B3B1ED-D53F-4CC5-9BC6-7F2C96BCCE95}" type="presOf" srcId="{E6A3C4A0-A038-430A-9E3C-ABF2C79B13AA}" destId="{F4DA9EA3-B218-45B5-9B5C-5B6ED3F19350}" srcOrd="1" destOrd="0" presId="urn:microsoft.com/office/officeart/2005/8/layout/process5"/>
    <dgm:cxn modelId="{F104B16C-5FDA-4CA3-88E7-9F0DCDDA9367}" type="presParOf" srcId="{44539D69-8FD6-4383-BBBE-894F07EAEA95}" destId="{85C1DCD2-7228-4236-9610-C6337ED17DAE}" srcOrd="0" destOrd="0" presId="urn:microsoft.com/office/officeart/2005/8/layout/process5"/>
    <dgm:cxn modelId="{D58B722E-D176-47F8-B533-DBAAF604F313}" type="presParOf" srcId="{44539D69-8FD6-4383-BBBE-894F07EAEA95}" destId="{63F5D23C-BAE3-4D3C-AD0F-FC2A7E8C764C}" srcOrd="1" destOrd="0" presId="urn:microsoft.com/office/officeart/2005/8/layout/process5"/>
    <dgm:cxn modelId="{444892D6-76E0-4798-B897-E04326D5096B}" type="presParOf" srcId="{63F5D23C-BAE3-4D3C-AD0F-FC2A7E8C764C}" destId="{6E397E1C-1A36-4490-9780-2C070F32196A}" srcOrd="0" destOrd="0" presId="urn:microsoft.com/office/officeart/2005/8/layout/process5"/>
    <dgm:cxn modelId="{0C70B57C-6FBF-47D2-919E-3158B47E396B}" type="presParOf" srcId="{44539D69-8FD6-4383-BBBE-894F07EAEA95}" destId="{A5FA3C7B-90A1-402A-8EDD-B36F7CF4025C}" srcOrd="2" destOrd="0" presId="urn:microsoft.com/office/officeart/2005/8/layout/process5"/>
    <dgm:cxn modelId="{0522C70E-C71D-4C4F-8600-E92F817AED98}" type="presParOf" srcId="{44539D69-8FD6-4383-BBBE-894F07EAEA95}" destId="{BC13C7C0-AD41-455E-8717-FEC7B0063921}" srcOrd="3" destOrd="0" presId="urn:microsoft.com/office/officeart/2005/8/layout/process5"/>
    <dgm:cxn modelId="{601FAA18-3EE7-43B4-826A-0DC5AE953D1C}" type="presParOf" srcId="{BC13C7C0-AD41-455E-8717-FEC7B0063921}" destId="{50A4EC7A-46A9-4917-BD46-7A9814B21DCC}" srcOrd="0" destOrd="0" presId="urn:microsoft.com/office/officeart/2005/8/layout/process5"/>
    <dgm:cxn modelId="{91E1608B-703E-4B0D-A727-47295BE2BC8B}" type="presParOf" srcId="{44539D69-8FD6-4383-BBBE-894F07EAEA95}" destId="{C9111317-3885-4F46-9223-32861667C2B2}" srcOrd="4" destOrd="0" presId="urn:microsoft.com/office/officeart/2005/8/layout/process5"/>
    <dgm:cxn modelId="{06325FF9-4079-4CFC-9DB5-8C4FA9773AAC}" type="presParOf" srcId="{44539D69-8FD6-4383-BBBE-894F07EAEA95}" destId="{B29F3855-C4B0-4F26-ADFA-9C65B684626E}" srcOrd="5" destOrd="0" presId="urn:microsoft.com/office/officeart/2005/8/layout/process5"/>
    <dgm:cxn modelId="{2CFEEFAA-AB2F-4D5D-A115-4A388FBED124}" type="presParOf" srcId="{B29F3855-C4B0-4F26-ADFA-9C65B684626E}" destId="{7CAFCD76-DEA7-4E89-BDE8-D1AB33BD215D}" srcOrd="0" destOrd="0" presId="urn:microsoft.com/office/officeart/2005/8/layout/process5"/>
    <dgm:cxn modelId="{E7F5E118-5861-4DD6-97C8-C54B96A25D59}" type="presParOf" srcId="{44539D69-8FD6-4383-BBBE-894F07EAEA95}" destId="{92650C43-5544-4061-AA27-1577BBC4B4A1}" srcOrd="6" destOrd="0" presId="urn:microsoft.com/office/officeart/2005/8/layout/process5"/>
    <dgm:cxn modelId="{EE75E437-5276-4F38-9D34-C88CC8154E76}" type="presParOf" srcId="{44539D69-8FD6-4383-BBBE-894F07EAEA95}" destId="{A218809A-C60F-4325-AA5D-54799F2427D3}" srcOrd="7" destOrd="0" presId="urn:microsoft.com/office/officeart/2005/8/layout/process5"/>
    <dgm:cxn modelId="{ABED1226-F43B-4750-865E-ABAE3BCCDF93}" type="presParOf" srcId="{A218809A-C60F-4325-AA5D-54799F2427D3}" destId="{12D3C0B0-A7D0-4607-8FBE-CE99D7FD1403}" srcOrd="0" destOrd="0" presId="urn:microsoft.com/office/officeart/2005/8/layout/process5"/>
    <dgm:cxn modelId="{C74FE08A-E705-4678-B2F9-7BA0BB44C94A}" type="presParOf" srcId="{44539D69-8FD6-4383-BBBE-894F07EAEA95}" destId="{C60EA355-EA98-42BE-BE49-A871272CB0C3}" srcOrd="8" destOrd="0" presId="urn:microsoft.com/office/officeart/2005/8/layout/process5"/>
    <dgm:cxn modelId="{59F44809-8019-4BAC-88EE-27B286EC7C8E}" type="presParOf" srcId="{44539D69-8FD6-4383-BBBE-894F07EAEA95}" destId="{80B265DB-3151-481E-839A-EBE0CDE3F9CB}" srcOrd="9" destOrd="0" presId="urn:microsoft.com/office/officeart/2005/8/layout/process5"/>
    <dgm:cxn modelId="{D41AF864-BCC2-4F54-9835-13442DFB9D43}" type="presParOf" srcId="{80B265DB-3151-481E-839A-EBE0CDE3F9CB}" destId="{B386D5C3-C659-4760-BA2F-2D1C05F70FC8}" srcOrd="0" destOrd="0" presId="urn:microsoft.com/office/officeart/2005/8/layout/process5"/>
    <dgm:cxn modelId="{2F5F72FF-EDB5-4F12-836A-436EB585EFB8}" type="presParOf" srcId="{44539D69-8FD6-4383-BBBE-894F07EAEA95}" destId="{B5141D10-CC1E-4485-998E-5F15423FC13C}" srcOrd="10" destOrd="0" presId="urn:microsoft.com/office/officeart/2005/8/layout/process5"/>
    <dgm:cxn modelId="{1C42B0E2-B0B9-463C-B8C9-46B86C6DE3F7}" type="presParOf" srcId="{44539D69-8FD6-4383-BBBE-894F07EAEA95}" destId="{12DCBF7F-4921-4C70-84A9-ABB5976909EC}" srcOrd="11" destOrd="0" presId="urn:microsoft.com/office/officeart/2005/8/layout/process5"/>
    <dgm:cxn modelId="{F66DA9BF-3719-4C7E-880E-0C272F56B59B}" type="presParOf" srcId="{12DCBF7F-4921-4C70-84A9-ABB5976909EC}" destId="{F4DA9EA3-B218-45B5-9B5C-5B6ED3F19350}" srcOrd="0" destOrd="0" presId="urn:microsoft.com/office/officeart/2005/8/layout/process5"/>
    <dgm:cxn modelId="{53DA5E85-8AC5-45C5-9511-ABA65C2BB7F0}" type="presParOf" srcId="{44539D69-8FD6-4383-BBBE-894F07EAEA95}" destId="{CD206F99-9C55-41F7-B4DE-2111A2F00C03}"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F8BCD3-2829-4FDC-A68D-ED2A73C9A4DD}" type="doc">
      <dgm:prSet loTypeId="urn:microsoft.com/office/officeart/2005/8/layout/process1" loCatId="process" qsTypeId="urn:microsoft.com/office/officeart/2005/8/quickstyle/simple1" qsCatId="simple" csTypeId="urn:microsoft.com/office/officeart/2005/8/colors/colorful1" csCatId="colorful" phldr="1"/>
      <dgm:spPr/>
    </dgm:pt>
    <dgm:pt modelId="{696E7029-E90D-49DC-AB08-6861A871C612}">
      <dgm:prSet phldrT="[Tekst]"/>
      <dgm:spPr/>
      <dgm:t>
        <a:bodyPr/>
        <a:lstStyle/>
        <a:p>
          <a:r>
            <a:rPr lang="pl-PL" dirty="0"/>
            <a:t>osoba podejrzana</a:t>
          </a:r>
        </a:p>
      </dgm:t>
    </dgm:pt>
    <dgm:pt modelId="{5CED4C7F-7BF6-45FE-AC3E-B16AB9D320E6}" type="parTrans" cxnId="{F5E03990-BF08-47B6-8966-C238DF8A50E9}">
      <dgm:prSet/>
      <dgm:spPr/>
      <dgm:t>
        <a:bodyPr/>
        <a:lstStyle/>
        <a:p>
          <a:endParaRPr lang="pl-PL"/>
        </a:p>
      </dgm:t>
    </dgm:pt>
    <dgm:pt modelId="{62B2E5B9-E64B-4A3A-A4E8-561CF7502259}" type="sibTrans" cxnId="{F5E03990-BF08-47B6-8966-C238DF8A50E9}">
      <dgm:prSet/>
      <dgm:spPr/>
      <dgm:t>
        <a:bodyPr/>
        <a:lstStyle/>
        <a:p>
          <a:endParaRPr lang="pl-PL"/>
        </a:p>
      </dgm:t>
    </dgm:pt>
    <dgm:pt modelId="{697FE558-2522-4734-B25C-1C5E2097EF63}">
      <dgm:prSet phldrT="[Tekst]"/>
      <dgm:spPr/>
      <dgm:t>
        <a:bodyPr/>
        <a:lstStyle/>
        <a:p>
          <a:r>
            <a:rPr lang="pl-PL" dirty="0"/>
            <a:t>podejrzany</a:t>
          </a:r>
        </a:p>
      </dgm:t>
    </dgm:pt>
    <dgm:pt modelId="{5C64E35F-7B6E-40A6-B857-F8A561051782}" type="parTrans" cxnId="{C42D6A23-A669-4982-8950-79804AB0362D}">
      <dgm:prSet/>
      <dgm:spPr/>
      <dgm:t>
        <a:bodyPr/>
        <a:lstStyle/>
        <a:p>
          <a:endParaRPr lang="pl-PL"/>
        </a:p>
      </dgm:t>
    </dgm:pt>
    <dgm:pt modelId="{271C1098-F6A1-4850-8AA1-6403FBA01AE6}" type="sibTrans" cxnId="{C42D6A23-A669-4982-8950-79804AB0362D}">
      <dgm:prSet/>
      <dgm:spPr/>
      <dgm:t>
        <a:bodyPr/>
        <a:lstStyle/>
        <a:p>
          <a:endParaRPr lang="pl-PL"/>
        </a:p>
      </dgm:t>
    </dgm:pt>
    <dgm:pt modelId="{51EE96BE-17B0-4900-83A9-9C31F89E2A6A}">
      <dgm:prSet phldrT="[Tekst]"/>
      <dgm:spPr/>
      <dgm:t>
        <a:bodyPr/>
        <a:lstStyle/>
        <a:p>
          <a:r>
            <a:rPr lang="pl-PL" dirty="0"/>
            <a:t>oskarżony </a:t>
          </a:r>
        </a:p>
      </dgm:t>
    </dgm:pt>
    <dgm:pt modelId="{9C4A90AD-E63D-40D5-8A25-000E70E287C2}" type="parTrans" cxnId="{B075D557-149D-4CFE-9A8E-18E2C4C9A888}">
      <dgm:prSet/>
      <dgm:spPr/>
      <dgm:t>
        <a:bodyPr/>
        <a:lstStyle/>
        <a:p>
          <a:endParaRPr lang="pl-PL"/>
        </a:p>
      </dgm:t>
    </dgm:pt>
    <dgm:pt modelId="{AE2982FD-DA70-43B0-9CCC-0CEBFC064F90}" type="sibTrans" cxnId="{B075D557-149D-4CFE-9A8E-18E2C4C9A888}">
      <dgm:prSet/>
      <dgm:spPr/>
      <dgm:t>
        <a:bodyPr/>
        <a:lstStyle/>
        <a:p>
          <a:endParaRPr lang="pl-PL"/>
        </a:p>
      </dgm:t>
    </dgm:pt>
    <dgm:pt modelId="{246A69D3-2B0C-418C-82AD-66729FA32B77}" type="pres">
      <dgm:prSet presAssocID="{60F8BCD3-2829-4FDC-A68D-ED2A73C9A4DD}" presName="Name0" presStyleCnt="0">
        <dgm:presLayoutVars>
          <dgm:dir/>
          <dgm:resizeHandles val="exact"/>
        </dgm:presLayoutVars>
      </dgm:prSet>
      <dgm:spPr/>
    </dgm:pt>
    <dgm:pt modelId="{625D5423-8780-4362-B896-E0779E017ED4}" type="pres">
      <dgm:prSet presAssocID="{696E7029-E90D-49DC-AB08-6861A871C612}" presName="node" presStyleLbl="node1" presStyleIdx="0" presStyleCnt="3" custScaleX="61746" custScaleY="55180">
        <dgm:presLayoutVars>
          <dgm:bulletEnabled val="1"/>
        </dgm:presLayoutVars>
      </dgm:prSet>
      <dgm:spPr/>
    </dgm:pt>
    <dgm:pt modelId="{3A3CD4FB-7025-48F8-8843-C573FDB240AB}" type="pres">
      <dgm:prSet presAssocID="{62B2E5B9-E64B-4A3A-A4E8-561CF7502259}" presName="sibTrans" presStyleLbl="sibTrans2D1" presStyleIdx="0" presStyleCnt="2"/>
      <dgm:spPr/>
    </dgm:pt>
    <dgm:pt modelId="{0AE22E0F-E7A8-423E-BF5A-8409B2048A8D}" type="pres">
      <dgm:prSet presAssocID="{62B2E5B9-E64B-4A3A-A4E8-561CF7502259}" presName="connectorText" presStyleLbl="sibTrans2D1" presStyleIdx="0" presStyleCnt="2"/>
      <dgm:spPr/>
    </dgm:pt>
    <dgm:pt modelId="{2FBF3C6A-8A86-4ED1-805D-29C3331B9636}" type="pres">
      <dgm:prSet presAssocID="{697FE558-2522-4734-B25C-1C5E2097EF63}" presName="node" presStyleLbl="node1" presStyleIdx="1" presStyleCnt="3" custScaleX="61746" custScaleY="55180">
        <dgm:presLayoutVars>
          <dgm:bulletEnabled val="1"/>
        </dgm:presLayoutVars>
      </dgm:prSet>
      <dgm:spPr/>
    </dgm:pt>
    <dgm:pt modelId="{17234832-0262-4783-B24B-0D5B4EA7AF1A}" type="pres">
      <dgm:prSet presAssocID="{271C1098-F6A1-4850-8AA1-6403FBA01AE6}" presName="sibTrans" presStyleLbl="sibTrans2D1" presStyleIdx="1" presStyleCnt="2"/>
      <dgm:spPr/>
    </dgm:pt>
    <dgm:pt modelId="{908740A1-D74A-4668-A418-B832B9CC1DD5}" type="pres">
      <dgm:prSet presAssocID="{271C1098-F6A1-4850-8AA1-6403FBA01AE6}" presName="connectorText" presStyleLbl="sibTrans2D1" presStyleIdx="1" presStyleCnt="2"/>
      <dgm:spPr/>
    </dgm:pt>
    <dgm:pt modelId="{00189F8B-D5F3-4022-BC48-B9BC4A89A1C0}" type="pres">
      <dgm:prSet presAssocID="{51EE96BE-17B0-4900-83A9-9C31F89E2A6A}" presName="node" presStyleLbl="node1" presStyleIdx="2" presStyleCnt="3" custScaleX="61746" custScaleY="55180">
        <dgm:presLayoutVars>
          <dgm:bulletEnabled val="1"/>
        </dgm:presLayoutVars>
      </dgm:prSet>
      <dgm:spPr/>
    </dgm:pt>
  </dgm:ptLst>
  <dgm:cxnLst>
    <dgm:cxn modelId="{9161A70B-1E8D-431D-A4C0-29801F6D3BB4}" type="presOf" srcId="{62B2E5B9-E64B-4A3A-A4E8-561CF7502259}" destId="{0AE22E0F-E7A8-423E-BF5A-8409B2048A8D}" srcOrd="1" destOrd="0" presId="urn:microsoft.com/office/officeart/2005/8/layout/process1"/>
    <dgm:cxn modelId="{A3539C10-7BF6-438A-AB0B-F688CADAA1BD}" type="presOf" srcId="{51EE96BE-17B0-4900-83A9-9C31F89E2A6A}" destId="{00189F8B-D5F3-4022-BC48-B9BC4A89A1C0}" srcOrd="0" destOrd="0" presId="urn:microsoft.com/office/officeart/2005/8/layout/process1"/>
    <dgm:cxn modelId="{C42D6A23-A669-4982-8950-79804AB0362D}" srcId="{60F8BCD3-2829-4FDC-A68D-ED2A73C9A4DD}" destId="{697FE558-2522-4734-B25C-1C5E2097EF63}" srcOrd="1" destOrd="0" parTransId="{5C64E35F-7B6E-40A6-B857-F8A561051782}" sibTransId="{271C1098-F6A1-4850-8AA1-6403FBA01AE6}"/>
    <dgm:cxn modelId="{E206C747-2D49-4AC2-B614-FAF6F7437B8B}" type="presOf" srcId="{696E7029-E90D-49DC-AB08-6861A871C612}" destId="{625D5423-8780-4362-B896-E0779E017ED4}" srcOrd="0" destOrd="0" presId="urn:microsoft.com/office/officeart/2005/8/layout/process1"/>
    <dgm:cxn modelId="{B075D557-149D-4CFE-9A8E-18E2C4C9A888}" srcId="{60F8BCD3-2829-4FDC-A68D-ED2A73C9A4DD}" destId="{51EE96BE-17B0-4900-83A9-9C31F89E2A6A}" srcOrd="2" destOrd="0" parTransId="{9C4A90AD-E63D-40D5-8A25-000E70E287C2}" sibTransId="{AE2982FD-DA70-43B0-9CCC-0CEBFC064F90}"/>
    <dgm:cxn modelId="{FE822082-979A-4D11-BF2B-C4AE66F317F8}" type="presOf" srcId="{271C1098-F6A1-4850-8AA1-6403FBA01AE6}" destId="{17234832-0262-4783-B24B-0D5B4EA7AF1A}" srcOrd="0" destOrd="0" presId="urn:microsoft.com/office/officeart/2005/8/layout/process1"/>
    <dgm:cxn modelId="{F5E03990-BF08-47B6-8966-C238DF8A50E9}" srcId="{60F8BCD3-2829-4FDC-A68D-ED2A73C9A4DD}" destId="{696E7029-E90D-49DC-AB08-6861A871C612}" srcOrd="0" destOrd="0" parTransId="{5CED4C7F-7BF6-45FE-AC3E-B16AB9D320E6}" sibTransId="{62B2E5B9-E64B-4A3A-A4E8-561CF7502259}"/>
    <dgm:cxn modelId="{14B214C1-F89A-4D92-8996-07AC6E1E53EC}" type="presOf" srcId="{697FE558-2522-4734-B25C-1C5E2097EF63}" destId="{2FBF3C6A-8A86-4ED1-805D-29C3331B9636}" srcOrd="0" destOrd="0" presId="urn:microsoft.com/office/officeart/2005/8/layout/process1"/>
    <dgm:cxn modelId="{22CA28C2-7962-42A5-BF32-B917FA3A8A8C}" type="presOf" srcId="{60F8BCD3-2829-4FDC-A68D-ED2A73C9A4DD}" destId="{246A69D3-2B0C-418C-82AD-66729FA32B77}" srcOrd="0" destOrd="0" presId="urn:microsoft.com/office/officeart/2005/8/layout/process1"/>
    <dgm:cxn modelId="{151568E4-8BD4-4F7C-B109-D809EACB973B}" type="presOf" srcId="{271C1098-F6A1-4850-8AA1-6403FBA01AE6}" destId="{908740A1-D74A-4668-A418-B832B9CC1DD5}" srcOrd="1" destOrd="0" presId="urn:microsoft.com/office/officeart/2005/8/layout/process1"/>
    <dgm:cxn modelId="{2A18A4FC-B3A6-4582-9664-59896E7D8347}" type="presOf" srcId="{62B2E5B9-E64B-4A3A-A4E8-561CF7502259}" destId="{3A3CD4FB-7025-48F8-8843-C573FDB240AB}" srcOrd="0" destOrd="0" presId="urn:microsoft.com/office/officeart/2005/8/layout/process1"/>
    <dgm:cxn modelId="{BD7E0E63-834F-474C-97D9-CC13F2A191CA}" type="presParOf" srcId="{246A69D3-2B0C-418C-82AD-66729FA32B77}" destId="{625D5423-8780-4362-B896-E0779E017ED4}" srcOrd="0" destOrd="0" presId="urn:microsoft.com/office/officeart/2005/8/layout/process1"/>
    <dgm:cxn modelId="{75DA19C3-EB00-4C2F-911D-37EB465F53F0}" type="presParOf" srcId="{246A69D3-2B0C-418C-82AD-66729FA32B77}" destId="{3A3CD4FB-7025-48F8-8843-C573FDB240AB}" srcOrd="1" destOrd="0" presId="urn:microsoft.com/office/officeart/2005/8/layout/process1"/>
    <dgm:cxn modelId="{F7FB020C-30A7-4E7F-9086-E55E31EB1607}" type="presParOf" srcId="{3A3CD4FB-7025-48F8-8843-C573FDB240AB}" destId="{0AE22E0F-E7A8-423E-BF5A-8409B2048A8D}" srcOrd="0" destOrd="0" presId="urn:microsoft.com/office/officeart/2005/8/layout/process1"/>
    <dgm:cxn modelId="{435462EB-C03B-4193-A466-82C19481E522}" type="presParOf" srcId="{246A69D3-2B0C-418C-82AD-66729FA32B77}" destId="{2FBF3C6A-8A86-4ED1-805D-29C3331B9636}" srcOrd="2" destOrd="0" presId="urn:microsoft.com/office/officeart/2005/8/layout/process1"/>
    <dgm:cxn modelId="{1577D971-FDE0-42C1-B614-F0165B5EDD5A}" type="presParOf" srcId="{246A69D3-2B0C-418C-82AD-66729FA32B77}" destId="{17234832-0262-4783-B24B-0D5B4EA7AF1A}" srcOrd="3" destOrd="0" presId="urn:microsoft.com/office/officeart/2005/8/layout/process1"/>
    <dgm:cxn modelId="{3943772F-E913-4DE5-A22E-6B702AA1A316}" type="presParOf" srcId="{17234832-0262-4783-B24B-0D5B4EA7AF1A}" destId="{908740A1-D74A-4668-A418-B832B9CC1DD5}" srcOrd="0" destOrd="0" presId="urn:microsoft.com/office/officeart/2005/8/layout/process1"/>
    <dgm:cxn modelId="{EC513888-FF75-4E5F-B8AB-EAA1D59A11FD}" type="presParOf" srcId="{246A69D3-2B0C-418C-82AD-66729FA32B77}" destId="{00189F8B-D5F3-4022-BC48-B9BC4A89A1C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E396E6-28D6-4768-AA4B-379313E844F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1B41C73C-7C9D-48A2-AED9-9FF4E65BF5B6}">
      <dgm:prSet phldrT="[Tekst]"/>
      <dgm:spPr/>
      <dgm:t>
        <a:bodyPr/>
        <a:lstStyle/>
        <a:p>
          <a:r>
            <a:rPr lang="pl-PL" dirty="0"/>
            <a:t>oskarżyciel publiczny</a:t>
          </a:r>
        </a:p>
      </dgm:t>
    </dgm:pt>
    <dgm:pt modelId="{C3470253-89A7-4267-96D5-66981533F60C}" type="parTrans" cxnId="{B6030E57-769A-4C4E-A3D2-497816F437B9}">
      <dgm:prSet/>
      <dgm:spPr/>
      <dgm:t>
        <a:bodyPr/>
        <a:lstStyle/>
        <a:p>
          <a:endParaRPr lang="pl-PL"/>
        </a:p>
      </dgm:t>
    </dgm:pt>
    <dgm:pt modelId="{5D92C195-59B3-4EDD-AC6D-9515EC2B6754}" type="sibTrans" cxnId="{B6030E57-769A-4C4E-A3D2-497816F437B9}">
      <dgm:prSet/>
      <dgm:spPr/>
      <dgm:t>
        <a:bodyPr/>
        <a:lstStyle/>
        <a:p>
          <a:endParaRPr lang="pl-PL"/>
        </a:p>
      </dgm:t>
    </dgm:pt>
    <dgm:pt modelId="{42AED4C3-6039-4986-9F8A-1A85255F6C82}">
      <dgm:prSet phldrT="[Tekst]"/>
      <dgm:spPr/>
      <dgm:t>
        <a:bodyPr/>
        <a:lstStyle/>
        <a:p>
          <a:r>
            <a:rPr lang="pl-PL" dirty="0"/>
            <a:t>zastępuje go inny oskarżyciel publiczny (np. inny prokurator)</a:t>
          </a:r>
        </a:p>
      </dgm:t>
    </dgm:pt>
    <dgm:pt modelId="{75B50996-376E-489E-BF69-3F244D023EDC}" type="parTrans" cxnId="{761B83E6-1F8C-4316-838F-20D64FC34778}">
      <dgm:prSet/>
      <dgm:spPr/>
      <dgm:t>
        <a:bodyPr/>
        <a:lstStyle/>
        <a:p>
          <a:endParaRPr lang="pl-PL"/>
        </a:p>
      </dgm:t>
    </dgm:pt>
    <dgm:pt modelId="{A968CCFB-6B65-417F-A98F-0F6D94F8D20E}" type="sibTrans" cxnId="{761B83E6-1F8C-4316-838F-20D64FC34778}">
      <dgm:prSet/>
      <dgm:spPr/>
      <dgm:t>
        <a:bodyPr/>
        <a:lstStyle/>
        <a:p>
          <a:endParaRPr lang="pl-PL"/>
        </a:p>
      </dgm:t>
    </dgm:pt>
    <dgm:pt modelId="{A60D71A2-C4AB-49F6-B512-1591C4D598A7}">
      <dgm:prSet phldrT="[Tekst]"/>
      <dgm:spPr/>
      <dgm:t>
        <a:bodyPr/>
        <a:lstStyle/>
        <a:p>
          <a:r>
            <a:rPr lang="pl-PL" dirty="0"/>
            <a:t>oskarżyciel posiłkowy uboczny</a:t>
          </a:r>
        </a:p>
      </dgm:t>
    </dgm:pt>
    <dgm:pt modelId="{29830D49-7FEB-4013-907D-5A7C16F3355E}" type="parTrans" cxnId="{CE46F0BC-9E61-43C7-97EF-1E8C8BB8BD3E}">
      <dgm:prSet/>
      <dgm:spPr/>
      <dgm:t>
        <a:bodyPr/>
        <a:lstStyle/>
        <a:p>
          <a:endParaRPr lang="pl-PL"/>
        </a:p>
      </dgm:t>
    </dgm:pt>
    <dgm:pt modelId="{002ED68F-C474-456D-B4AC-36B5C901BEEF}" type="sibTrans" cxnId="{CE46F0BC-9E61-43C7-97EF-1E8C8BB8BD3E}">
      <dgm:prSet/>
      <dgm:spPr/>
      <dgm:t>
        <a:bodyPr/>
        <a:lstStyle/>
        <a:p>
          <a:endParaRPr lang="pl-PL"/>
        </a:p>
      </dgm:t>
    </dgm:pt>
    <dgm:pt modelId="{306B090E-5667-45A4-BBD9-5BAC2CC5EB3D}">
      <dgm:prSet phldrT="[Tekst]"/>
      <dgm:spPr/>
      <dgm:t>
        <a:bodyPr/>
        <a:lstStyle/>
        <a:p>
          <a:r>
            <a:rPr lang="pl-PL" dirty="0"/>
            <a:t>Śmierć oskarżyciela posiłkowego nie tamuje biegu postępowania; osoby najbliższe lub osoby pozostające na jego utrzymaniu mogą przystąpić do postępowania w charakterze oskarżyciela posiłkowego w każdym stadium postępowania (art. 58 § 1)</a:t>
          </a:r>
        </a:p>
      </dgm:t>
    </dgm:pt>
    <dgm:pt modelId="{C2251573-CE80-46E3-BD22-46D6934CF95D}" type="parTrans" cxnId="{2220A8D6-FFEF-41DD-9C8B-DF98BFE87480}">
      <dgm:prSet/>
      <dgm:spPr/>
      <dgm:t>
        <a:bodyPr/>
        <a:lstStyle/>
        <a:p>
          <a:endParaRPr lang="pl-PL"/>
        </a:p>
      </dgm:t>
    </dgm:pt>
    <dgm:pt modelId="{6A69B0AE-6BD3-4C41-9344-EC80C60DD6E4}" type="sibTrans" cxnId="{2220A8D6-FFEF-41DD-9C8B-DF98BFE87480}">
      <dgm:prSet/>
      <dgm:spPr/>
      <dgm:t>
        <a:bodyPr/>
        <a:lstStyle/>
        <a:p>
          <a:endParaRPr lang="pl-PL"/>
        </a:p>
      </dgm:t>
    </dgm:pt>
    <dgm:pt modelId="{1E1E7FB9-066A-4B42-986E-3DCE4F2B89A8}">
      <dgm:prSet phldrT="[Tekst]"/>
      <dgm:spPr/>
      <dgm:t>
        <a:bodyPr/>
        <a:lstStyle/>
        <a:p>
          <a:r>
            <a:rPr lang="pl-PL" dirty="0"/>
            <a:t>oskarżyciel posiłkowy subsydiarny</a:t>
          </a:r>
        </a:p>
      </dgm:t>
    </dgm:pt>
    <dgm:pt modelId="{E25AB68E-385E-491B-94B0-FEBB025AC926}" type="parTrans" cxnId="{CB826398-7EBD-4158-AD31-A902E86FB6E8}">
      <dgm:prSet/>
      <dgm:spPr/>
      <dgm:t>
        <a:bodyPr/>
        <a:lstStyle/>
        <a:p>
          <a:endParaRPr lang="pl-PL"/>
        </a:p>
      </dgm:t>
    </dgm:pt>
    <dgm:pt modelId="{BF29C1B9-3BF6-45DF-8E51-532A64811297}" type="sibTrans" cxnId="{CB826398-7EBD-4158-AD31-A902E86FB6E8}">
      <dgm:prSet/>
      <dgm:spPr/>
      <dgm:t>
        <a:bodyPr/>
        <a:lstStyle/>
        <a:p>
          <a:endParaRPr lang="pl-PL"/>
        </a:p>
      </dgm:t>
    </dgm:pt>
    <dgm:pt modelId="{0B4255EE-3552-43EC-8C17-AD7D443ACA66}">
      <dgm:prSet phldrT="[Tekst]"/>
      <dgm:spPr/>
      <dgm:t>
        <a:bodyPr/>
        <a:lstStyle/>
        <a:p>
          <a:r>
            <a:rPr lang="pl-PL" dirty="0"/>
            <a:t>oskarżyciel prywatny</a:t>
          </a:r>
        </a:p>
      </dgm:t>
    </dgm:pt>
    <dgm:pt modelId="{C2F65347-2526-4400-AA1B-0C0EFDF62DEA}" type="parTrans" cxnId="{D5CC16BB-E458-45E3-8219-B85721559DBF}">
      <dgm:prSet/>
      <dgm:spPr/>
      <dgm:t>
        <a:bodyPr/>
        <a:lstStyle/>
        <a:p>
          <a:endParaRPr lang="pl-PL"/>
        </a:p>
      </dgm:t>
    </dgm:pt>
    <dgm:pt modelId="{BA643144-2329-45A2-95FF-055FEB3C8D0E}" type="sibTrans" cxnId="{D5CC16BB-E458-45E3-8219-B85721559DBF}">
      <dgm:prSet/>
      <dgm:spPr/>
      <dgm:t>
        <a:bodyPr/>
        <a:lstStyle/>
        <a:p>
          <a:endParaRPr lang="pl-PL"/>
        </a:p>
      </dgm:t>
    </dgm:pt>
    <dgm:pt modelId="{A8CD97A8-2F03-4C3E-9580-5BD5BA4C72EE}">
      <dgm:prSet phldrT="[Tekst]"/>
      <dgm:spPr/>
      <dgm:t>
        <a:bodyPr/>
        <a:lstStyle/>
        <a:p>
          <a:r>
            <a:rPr lang="pl-PL" dirty="0"/>
            <a:t>Umorzenie postępowania (art. 17 § 1 pkt. 5), chyba że chodzi o kasację (art. 529) czy wznowienie postępowania (545). Osoby najbliższe mogą po śmierci oskarżonego dochodzić roszczeń z rozdziału 58 k.p.k.</a:t>
          </a:r>
        </a:p>
      </dgm:t>
    </dgm:pt>
    <dgm:pt modelId="{594C274A-2EED-40FA-9714-7699FA1960DB}" type="parTrans" cxnId="{8257C6B0-114A-4C3A-884F-66ACEDAB7003}">
      <dgm:prSet/>
      <dgm:spPr/>
      <dgm:t>
        <a:bodyPr/>
        <a:lstStyle/>
        <a:p>
          <a:endParaRPr lang="pl-PL"/>
        </a:p>
      </dgm:t>
    </dgm:pt>
    <dgm:pt modelId="{10BFBC3D-651B-449D-BC6E-E5BA172C9142}" type="sibTrans" cxnId="{8257C6B0-114A-4C3A-884F-66ACEDAB7003}">
      <dgm:prSet/>
      <dgm:spPr/>
      <dgm:t>
        <a:bodyPr/>
        <a:lstStyle/>
        <a:p>
          <a:endParaRPr lang="pl-PL"/>
        </a:p>
      </dgm:t>
    </dgm:pt>
    <dgm:pt modelId="{E3E9ED83-B59F-4889-81E9-8419FD465FAE}">
      <dgm:prSet phldrT="[Tekst]"/>
      <dgm:spPr/>
      <dgm:t>
        <a:bodyPr/>
        <a:lstStyle/>
        <a:p>
          <a:r>
            <a:rPr lang="pl-PL" dirty="0"/>
            <a:t>pokrzywdzony (strona w postępowaniu przygotowawczym)</a:t>
          </a:r>
        </a:p>
      </dgm:t>
    </dgm:pt>
    <dgm:pt modelId="{D600CBF1-FB68-481C-B15B-C3B16EC80F77}" type="parTrans" cxnId="{806B87C7-3F95-43CE-87E5-E8AEAC1D7099}">
      <dgm:prSet/>
      <dgm:spPr/>
      <dgm:t>
        <a:bodyPr/>
        <a:lstStyle/>
        <a:p>
          <a:endParaRPr lang="pl-PL"/>
        </a:p>
      </dgm:t>
    </dgm:pt>
    <dgm:pt modelId="{0D7560D1-DE85-4529-AE93-A67B2A4E05C5}" type="sibTrans" cxnId="{806B87C7-3F95-43CE-87E5-E8AEAC1D7099}">
      <dgm:prSet/>
      <dgm:spPr/>
      <dgm:t>
        <a:bodyPr/>
        <a:lstStyle/>
        <a:p>
          <a:endParaRPr lang="pl-PL"/>
        </a:p>
      </dgm:t>
    </dgm:pt>
    <dgm:pt modelId="{A7721DF9-2AE1-40A2-9F17-EF881821B12F}">
      <dgm:prSet phldrT="[Tekst]"/>
      <dgm:spPr/>
      <dgm:t>
        <a:bodyPr/>
        <a:lstStyle/>
        <a:p>
          <a:r>
            <a:rPr lang="pl-PL" dirty="0"/>
            <a:t>oskarżony </a:t>
          </a:r>
        </a:p>
      </dgm:t>
    </dgm:pt>
    <dgm:pt modelId="{93E97F96-8FB6-4B69-9C12-1BA4B95F4E20}" type="parTrans" cxnId="{89FE2743-FA79-4F8C-A3B9-60D91D780B63}">
      <dgm:prSet/>
      <dgm:spPr/>
      <dgm:t>
        <a:bodyPr/>
        <a:lstStyle/>
        <a:p>
          <a:endParaRPr lang="pl-PL"/>
        </a:p>
      </dgm:t>
    </dgm:pt>
    <dgm:pt modelId="{CB5982A4-56F7-4C72-B98B-291D455FEAF4}" type="sibTrans" cxnId="{89FE2743-FA79-4F8C-A3B9-60D91D780B63}">
      <dgm:prSet/>
      <dgm:spPr/>
      <dgm:t>
        <a:bodyPr/>
        <a:lstStyle/>
        <a:p>
          <a:endParaRPr lang="pl-PL"/>
        </a:p>
      </dgm:t>
    </dgm:pt>
    <dgm:pt modelId="{0713EE0C-4A39-4616-8D08-6428C7A4CEE4}">
      <dgm:prSe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gm:t>
    </dgm:pt>
    <dgm:pt modelId="{B9DBC406-99F1-4556-AA1F-38C324E5FBC8}" type="parTrans" cxnId="{25320E3A-5FF9-4AB9-928A-A57B0CE416E4}">
      <dgm:prSet/>
      <dgm:spPr/>
      <dgm:t>
        <a:bodyPr/>
        <a:lstStyle/>
        <a:p>
          <a:endParaRPr lang="pl-PL"/>
        </a:p>
      </dgm:t>
    </dgm:pt>
    <dgm:pt modelId="{6B59ED78-D7A7-4531-9C74-623312E36327}" type="sibTrans" cxnId="{25320E3A-5FF9-4AB9-928A-A57B0CE416E4}">
      <dgm:prSet/>
      <dgm:spPr/>
      <dgm:t>
        <a:bodyPr/>
        <a:lstStyle/>
        <a:p>
          <a:endParaRPr lang="pl-PL"/>
        </a:p>
      </dgm:t>
    </dgm:pt>
    <dgm:pt modelId="{252DB4C2-2EE6-4516-83C8-FDCA63BAFCA8}">
      <dgm:prSet phldrT="[Tekst]"/>
      <dgm:spPr/>
      <dgm:t>
        <a:bodyPr/>
        <a:lstStyle/>
        <a:p>
          <a:r>
            <a:rPr lang="pl-PL"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gm:t>
    </dgm:pt>
    <dgm:pt modelId="{AEE8389D-79F2-462F-B52C-9EC1419A1AD7}" type="parTrans" cxnId="{85A95C7F-DCF7-41AD-8F6F-7EFF06033642}">
      <dgm:prSet/>
      <dgm:spPr/>
      <dgm:t>
        <a:bodyPr/>
        <a:lstStyle/>
        <a:p>
          <a:endParaRPr lang="pl-PL"/>
        </a:p>
      </dgm:t>
    </dgm:pt>
    <dgm:pt modelId="{B34C5AF3-2F6F-4E5B-917E-6CF13B909F5A}" type="sibTrans" cxnId="{85A95C7F-DCF7-41AD-8F6F-7EFF06033642}">
      <dgm:prSet/>
      <dgm:spPr/>
      <dgm:t>
        <a:bodyPr/>
        <a:lstStyle/>
        <a:p>
          <a:endParaRPr lang="pl-PL"/>
        </a:p>
      </dgm:t>
    </dgm:pt>
    <dgm:pt modelId="{FD06B2DE-6F5A-4163-BB7E-B92514F97068}">
      <dgm:prSet phldrT="[Tekst]"/>
      <dgm:spPr/>
      <dgm:t>
        <a:bodyPr/>
        <a:lstStyle/>
        <a:p>
          <a:r>
            <a:rPr lang="pl-PL" dirty="0"/>
            <a:t>W razie śmierci pokrzywdzonego prawa, które by mu przysługiwały, mogą wykonywać osoby najbliższe lub osoby pozostające na jego utrzymaniu, a w wypadku ich braku lub nieujawnienia - prokurator, działając z urzędu (art. 52)</a:t>
          </a:r>
        </a:p>
      </dgm:t>
    </dgm:pt>
    <dgm:pt modelId="{4255BE9F-2432-46EA-9FD2-36DAB763C0A6}" type="parTrans" cxnId="{CDC2EFBA-1593-4DD2-B464-C30978E326FC}">
      <dgm:prSet/>
      <dgm:spPr/>
      <dgm:t>
        <a:bodyPr/>
        <a:lstStyle/>
        <a:p>
          <a:endParaRPr lang="pl-PL"/>
        </a:p>
      </dgm:t>
    </dgm:pt>
    <dgm:pt modelId="{014B6D9A-4CC8-49F0-A196-BFF90E3312AD}" type="sibTrans" cxnId="{CDC2EFBA-1593-4DD2-B464-C30978E326FC}">
      <dgm:prSet/>
      <dgm:spPr/>
      <dgm:t>
        <a:bodyPr/>
        <a:lstStyle/>
        <a:p>
          <a:endParaRPr lang="pl-PL"/>
        </a:p>
      </dgm:t>
    </dgm:pt>
    <dgm:pt modelId="{FBA4ABB0-6985-435E-9894-E42D85429F5A}" type="pres">
      <dgm:prSet presAssocID="{29E396E6-28D6-4768-AA4B-379313E844FF}" presName="Name0" presStyleCnt="0">
        <dgm:presLayoutVars>
          <dgm:dir/>
          <dgm:animLvl val="lvl"/>
          <dgm:resizeHandles val="exact"/>
        </dgm:presLayoutVars>
      </dgm:prSet>
      <dgm:spPr/>
    </dgm:pt>
    <dgm:pt modelId="{EE212EF2-D0D6-4A88-BEAA-BC165E0946FB}" type="pres">
      <dgm:prSet presAssocID="{1B41C73C-7C9D-48A2-AED9-9FF4E65BF5B6}" presName="linNode" presStyleCnt="0"/>
      <dgm:spPr/>
    </dgm:pt>
    <dgm:pt modelId="{952E360A-D167-47D3-9220-C2670B9BAA32}" type="pres">
      <dgm:prSet presAssocID="{1B41C73C-7C9D-48A2-AED9-9FF4E65BF5B6}" presName="parentText" presStyleLbl="node1" presStyleIdx="0" presStyleCnt="6">
        <dgm:presLayoutVars>
          <dgm:chMax val="1"/>
          <dgm:bulletEnabled val="1"/>
        </dgm:presLayoutVars>
      </dgm:prSet>
      <dgm:spPr/>
    </dgm:pt>
    <dgm:pt modelId="{BA39C08B-5E12-4342-9A28-32D8F5621F2E}" type="pres">
      <dgm:prSet presAssocID="{1B41C73C-7C9D-48A2-AED9-9FF4E65BF5B6}" presName="descendantText" presStyleLbl="alignAccFollowNode1" presStyleIdx="0" presStyleCnt="6" custScaleY="127093">
        <dgm:presLayoutVars>
          <dgm:bulletEnabled val="1"/>
        </dgm:presLayoutVars>
      </dgm:prSet>
      <dgm:spPr/>
    </dgm:pt>
    <dgm:pt modelId="{E4991DFB-4615-47EE-8AC8-4B457EF39CC5}" type="pres">
      <dgm:prSet presAssocID="{5D92C195-59B3-4EDD-AC6D-9515EC2B6754}" presName="sp" presStyleCnt="0"/>
      <dgm:spPr/>
    </dgm:pt>
    <dgm:pt modelId="{FC30CE30-6292-45B9-AEF1-825F999FF7AF}" type="pres">
      <dgm:prSet presAssocID="{A60D71A2-C4AB-49F6-B512-1591C4D598A7}" presName="linNode" presStyleCnt="0"/>
      <dgm:spPr/>
    </dgm:pt>
    <dgm:pt modelId="{C3370891-27EE-45D1-A282-8A6AFD627E74}" type="pres">
      <dgm:prSet presAssocID="{A60D71A2-C4AB-49F6-B512-1591C4D598A7}" presName="parentText" presStyleLbl="node1" presStyleIdx="1" presStyleCnt="6">
        <dgm:presLayoutVars>
          <dgm:chMax val="1"/>
          <dgm:bulletEnabled val="1"/>
        </dgm:presLayoutVars>
      </dgm:prSet>
      <dgm:spPr/>
    </dgm:pt>
    <dgm:pt modelId="{3AE30FC6-8938-4446-BF64-4396A08C9841}" type="pres">
      <dgm:prSet presAssocID="{A60D71A2-C4AB-49F6-B512-1591C4D598A7}" presName="descendantText" presStyleLbl="alignAccFollowNode1" presStyleIdx="1" presStyleCnt="6" custScaleY="126984">
        <dgm:presLayoutVars>
          <dgm:bulletEnabled val="1"/>
        </dgm:presLayoutVars>
      </dgm:prSet>
      <dgm:spPr/>
    </dgm:pt>
    <dgm:pt modelId="{17A58145-DD77-40B7-90DB-06594B4950DE}" type="pres">
      <dgm:prSet presAssocID="{002ED68F-C474-456D-B4AC-36B5C901BEEF}" presName="sp" presStyleCnt="0"/>
      <dgm:spPr/>
    </dgm:pt>
    <dgm:pt modelId="{584173DF-D2DE-4E38-9447-BC8410E7F4BB}" type="pres">
      <dgm:prSet presAssocID="{1E1E7FB9-066A-4B42-986E-3DCE4F2B89A8}" presName="linNode" presStyleCnt="0"/>
      <dgm:spPr/>
    </dgm:pt>
    <dgm:pt modelId="{D6D33757-3DE3-405E-97DB-8F578082288F}" type="pres">
      <dgm:prSet presAssocID="{1E1E7FB9-066A-4B42-986E-3DCE4F2B89A8}" presName="parentText" presStyleLbl="node1" presStyleIdx="2" presStyleCnt="6">
        <dgm:presLayoutVars>
          <dgm:chMax val="1"/>
          <dgm:bulletEnabled val="1"/>
        </dgm:presLayoutVars>
      </dgm:prSet>
      <dgm:spPr/>
    </dgm:pt>
    <dgm:pt modelId="{20884F0C-830F-4F3E-8598-C228285D1273}" type="pres">
      <dgm:prSet presAssocID="{1E1E7FB9-066A-4B42-986E-3DCE4F2B89A8}" presName="descendantText" presStyleLbl="alignAccFollowNode1" presStyleIdx="2" presStyleCnt="6" custScaleY="123455">
        <dgm:presLayoutVars>
          <dgm:bulletEnabled val="1"/>
        </dgm:presLayoutVars>
      </dgm:prSet>
      <dgm:spPr/>
    </dgm:pt>
    <dgm:pt modelId="{802E800F-B6F3-4C63-88C0-1BBE7C474118}" type="pres">
      <dgm:prSet presAssocID="{BF29C1B9-3BF6-45DF-8E51-532A64811297}" presName="sp" presStyleCnt="0"/>
      <dgm:spPr/>
    </dgm:pt>
    <dgm:pt modelId="{7B41F7C2-062F-4CDF-98CF-A213AB922870}" type="pres">
      <dgm:prSet presAssocID="{0B4255EE-3552-43EC-8C17-AD7D443ACA66}" presName="linNode" presStyleCnt="0"/>
      <dgm:spPr/>
    </dgm:pt>
    <dgm:pt modelId="{2F878DBE-C8D6-460F-AC41-E302C4C1C058}" type="pres">
      <dgm:prSet presAssocID="{0B4255EE-3552-43EC-8C17-AD7D443ACA66}" presName="parentText" presStyleLbl="node1" presStyleIdx="3" presStyleCnt="6">
        <dgm:presLayoutVars>
          <dgm:chMax val="1"/>
          <dgm:bulletEnabled val="1"/>
        </dgm:presLayoutVars>
      </dgm:prSet>
      <dgm:spPr/>
    </dgm:pt>
    <dgm:pt modelId="{F43C93DF-8A1D-4ABE-9E2D-D8D86C015D73}" type="pres">
      <dgm:prSet presAssocID="{0B4255EE-3552-43EC-8C17-AD7D443ACA66}" presName="descendantText" presStyleLbl="alignAccFollowNode1" presStyleIdx="3" presStyleCnt="6" custScaleY="134143">
        <dgm:presLayoutVars>
          <dgm:bulletEnabled val="1"/>
        </dgm:presLayoutVars>
      </dgm:prSet>
      <dgm:spPr/>
    </dgm:pt>
    <dgm:pt modelId="{A4E4BB35-B7EB-413C-9A45-7A9ED8B41E57}" type="pres">
      <dgm:prSet presAssocID="{BA643144-2329-45A2-95FF-055FEB3C8D0E}" presName="sp" presStyleCnt="0"/>
      <dgm:spPr/>
    </dgm:pt>
    <dgm:pt modelId="{B98D762E-F3FA-47C7-B3FF-891720C794A0}" type="pres">
      <dgm:prSet presAssocID="{E3E9ED83-B59F-4889-81E9-8419FD465FAE}" presName="linNode" presStyleCnt="0"/>
      <dgm:spPr/>
    </dgm:pt>
    <dgm:pt modelId="{488C0088-78B7-4C5A-B3FD-17D65164F817}" type="pres">
      <dgm:prSet presAssocID="{E3E9ED83-B59F-4889-81E9-8419FD465FAE}" presName="parentText" presStyleLbl="node1" presStyleIdx="4" presStyleCnt="6">
        <dgm:presLayoutVars>
          <dgm:chMax val="1"/>
          <dgm:bulletEnabled val="1"/>
        </dgm:presLayoutVars>
      </dgm:prSet>
      <dgm:spPr/>
    </dgm:pt>
    <dgm:pt modelId="{36851043-EA35-4E34-B3B0-5B031226CA1B}" type="pres">
      <dgm:prSet presAssocID="{E3E9ED83-B59F-4889-81E9-8419FD465FAE}" presName="descendantText" presStyleLbl="alignAccFollowNode1" presStyleIdx="4" presStyleCnt="6" custScaleY="137523">
        <dgm:presLayoutVars>
          <dgm:bulletEnabled val="1"/>
        </dgm:presLayoutVars>
      </dgm:prSet>
      <dgm:spPr/>
    </dgm:pt>
    <dgm:pt modelId="{B0F907D5-16B3-4DA2-B854-7B37E480C5D6}" type="pres">
      <dgm:prSet presAssocID="{0D7560D1-DE85-4529-AE93-A67B2A4E05C5}" presName="sp" presStyleCnt="0"/>
      <dgm:spPr/>
    </dgm:pt>
    <dgm:pt modelId="{19F88179-4476-41DA-B975-2510650F8501}" type="pres">
      <dgm:prSet presAssocID="{A7721DF9-2AE1-40A2-9F17-EF881821B12F}" presName="linNode" presStyleCnt="0"/>
      <dgm:spPr/>
    </dgm:pt>
    <dgm:pt modelId="{E074C536-2330-43D2-A116-2AF0481864F4}" type="pres">
      <dgm:prSet presAssocID="{A7721DF9-2AE1-40A2-9F17-EF881821B12F}" presName="parentText" presStyleLbl="node1" presStyleIdx="5" presStyleCnt="6">
        <dgm:presLayoutVars>
          <dgm:chMax val="1"/>
          <dgm:bulletEnabled val="1"/>
        </dgm:presLayoutVars>
      </dgm:prSet>
      <dgm:spPr/>
    </dgm:pt>
    <dgm:pt modelId="{48E04464-05F3-4184-8524-051A303668DE}" type="pres">
      <dgm:prSet presAssocID="{A7721DF9-2AE1-40A2-9F17-EF881821B12F}" presName="descendantText" presStyleLbl="alignAccFollowNode1" presStyleIdx="5" presStyleCnt="6">
        <dgm:presLayoutVars>
          <dgm:bulletEnabled val="1"/>
        </dgm:presLayoutVars>
      </dgm:prSet>
      <dgm:spPr/>
    </dgm:pt>
  </dgm:ptLst>
  <dgm:cxnLst>
    <dgm:cxn modelId="{6AC9AD05-302A-4EDF-BCAE-7C2F5A9F1B0F}" type="presOf" srcId="{0713EE0C-4A39-4616-8D08-6428C7A4CEE4}" destId="{20884F0C-830F-4F3E-8598-C228285D1273}" srcOrd="0" destOrd="0" presId="urn:microsoft.com/office/officeart/2005/8/layout/vList5"/>
    <dgm:cxn modelId="{085FD90F-89A5-43EE-8DA3-08B8205FFA08}" type="presOf" srcId="{1B41C73C-7C9D-48A2-AED9-9FF4E65BF5B6}" destId="{952E360A-D167-47D3-9220-C2670B9BAA32}" srcOrd="0" destOrd="0" presId="urn:microsoft.com/office/officeart/2005/8/layout/vList5"/>
    <dgm:cxn modelId="{36A08D13-22F5-47EA-A436-5A2E9949A036}" type="presOf" srcId="{1E1E7FB9-066A-4B42-986E-3DCE4F2B89A8}" destId="{D6D33757-3DE3-405E-97DB-8F578082288F}" srcOrd="0" destOrd="0" presId="urn:microsoft.com/office/officeart/2005/8/layout/vList5"/>
    <dgm:cxn modelId="{13805E21-2746-4407-9447-B96E17052051}" type="presOf" srcId="{306B090E-5667-45A4-BBD9-5BAC2CC5EB3D}" destId="{3AE30FC6-8938-4446-BF64-4396A08C9841}" srcOrd="0" destOrd="0" presId="urn:microsoft.com/office/officeart/2005/8/layout/vList5"/>
    <dgm:cxn modelId="{943DCE2C-0042-4311-9B8F-F456F2286CDB}" type="presOf" srcId="{42AED4C3-6039-4986-9F8A-1A85255F6C82}" destId="{BA39C08B-5E12-4342-9A28-32D8F5621F2E}" srcOrd="0" destOrd="0" presId="urn:microsoft.com/office/officeart/2005/8/layout/vList5"/>
    <dgm:cxn modelId="{25320E3A-5FF9-4AB9-928A-A57B0CE416E4}" srcId="{1E1E7FB9-066A-4B42-986E-3DCE4F2B89A8}" destId="{0713EE0C-4A39-4616-8D08-6428C7A4CEE4}" srcOrd="0" destOrd="0" parTransId="{B9DBC406-99F1-4556-AA1F-38C324E5FBC8}" sibTransId="{6B59ED78-D7A7-4531-9C74-623312E36327}"/>
    <dgm:cxn modelId="{89FE2743-FA79-4F8C-A3B9-60D91D780B63}" srcId="{29E396E6-28D6-4768-AA4B-379313E844FF}" destId="{A7721DF9-2AE1-40A2-9F17-EF881821B12F}" srcOrd="5" destOrd="0" parTransId="{93E97F96-8FB6-4B69-9C12-1BA4B95F4E20}" sibTransId="{CB5982A4-56F7-4C72-B98B-291D455FEAF4}"/>
    <dgm:cxn modelId="{793AB463-C7D1-4328-90A9-EB16160D492E}" type="presOf" srcId="{A8CD97A8-2F03-4C3E-9580-5BD5BA4C72EE}" destId="{48E04464-05F3-4184-8524-051A303668DE}" srcOrd="0" destOrd="0" presId="urn:microsoft.com/office/officeart/2005/8/layout/vList5"/>
    <dgm:cxn modelId="{F3F96A70-3484-44EE-AEB8-3E4FC0CB9DE9}" type="presOf" srcId="{FD06B2DE-6F5A-4163-BB7E-B92514F97068}" destId="{36851043-EA35-4E34-B3B0-5B031226CA1B}" srcOrd="0" destOrd="0" presId="urn:microsoft.com/office/officeart/2005/8/layout/vList5"/>
    <dgm:cxn modelId="{B6030E57-769A-4C4E-A3D2-497816F437B9}" srcId="{29E396E6-28D6-4768-AA4B-379313E844FF}" destId="{1B41C73C-7C9D-48A2-AED9-9FF4E65BF5B6}" srcOrd="0" destOrd="0" parTransId="{C3470253-89A7-4267-96D5-66981533F60C}" sibTransId="{5D92C195-59B3-4EDD-AC6D-9515EC2B6754}"/>
    <dgm:cxn modelId="{85A95C7F-DCF7-41AD-8F6F-7EFF06033642}" srcId="{0B4255EE-3552-43EC-8C17-AD7D443ACA66}" destId="{252DB4C2-2EE6-4516-83C8-FDCA63BAFCA8}" srcOrd="0" destOrd="0" parTransId="{AEE8389D-79F2-462F-B52C-9EC1419A1AD7}" sibTransId="{B34C5AF3-2F6F-4E5B-917E-6CF13B909F5A}"/>
    <dgm:cxn modelId="{17EFE582-A7BB-4209-9832-457C07137150}" type="presOf" srcId="{252DB4C2-2EE6-4516-83C8-FDCA63BAFCA8}" destId="{F43C93DF-8A1D-4ABE-9E2D-D8D86C015D73}" srcOrd="0" destOrd="0" presId="urn:microsoft.com/office/officeart/2005/8/layout/vList5"/>
    <dgm:cxn modelId="{DC5B6C8D-A373-41D0-B1AA-CB1864562A80}" type="presOf" srcId="{29E396E6-28D6-4768-AA4B-379313E844FF}" destId="{FBA4ABB0-6985-435E-9894-E42D85429F5A}" srcOrd="0" destOrd="0" presId="urn:microsoft.com/office/officeart/2005/8/layout/vList5"/>
    <dgm:cxn modelId="{CB826398-7EBD-4158-AD31-A902E86FB6E8}" srcId="{29E396E6-28D6-4768-AA4B-379313E844FF}" destId="{1E1E7FB9-066A-4B42-986E-3DCE4F2B89A8}" srcOrd="2" destOrd="0" parTransId="{E25AB68E-385E-491B-94B0-FEBB025AC926}" sibTransId="{BF29C1B9-3BF6-45DF-8E51-532A64811297}"/>
    <dgm:cxn modelId="{F86D2A9E-3108-44A0-997C-B732F161E4AD}" type="presOf" srcId="{E3E9ED83-B59F-4889-81E9-8419FD465FAE}" destId="{488C0088-78B7-4C5A-B3FD-17D65164F817}" srcOrd="0" destOrd="0" presId="urn:microsoft.com/office/officeart/2005/8/layout/vList5"/>
    <dgm:cxn modelId="{8257C6B0-114A-4C3A-884F-66ACEDAB7003}" srcId="{A7721DF9-2AE1-40A2-9F17-EF881821B12F}" destId="{A8CD97A8-2F03-4C3E-9580-5BD5BA4C72EE}" srcOrd="0" destOrd="0" parTransId="{594C274A-2EED-40FA-9714-7699FA1960DB}" sibTransId="{10BFBC3D-651B-449D-BC6E-E5BA172C9142}"/>
    <dgm:cxn modelId="{CBFC67B6-EE5E-46A7-9204-2C933FFF07A6}" type="presOf" srcId="{0B4255EE-3552-43EC-8C17-AD7D443ACA66}" destId="{2F878DBE-C8D6-460F-AC41-E302C4C1C058}" srcOrd="0" destOrd="0" presId="urn:microsoft.com/office/officeart/2005/8/layout/vList5"/>
    <dgm:cxn modelId="{CDC2EFBA-1593-4DD2-B464-C30978E326FC}" srcId="{E3E9ED83-B59F-4889-81E9-8419FD465FAE}" destId="{FD06B2DE-6F5A-4163-BB7E-B92514F97068}" srcOrd="0" destOrd="0" parTransId="{4255BE9F-2432-46EA-9FD2-36DAB763C0A6}" sibTransId="{014B6D9A-4CC8-49F0-A196-BFF90E3312AD}"/>
    <dgm:cxn modelId="{D5CC16BB-E458-45E3-8219-B85721559DBF}" srcId="{29E396E6-28D6-4768-AA4B-379313E844FF}" destId="{0B4255EE-3552-43EC-8C17-AD7D443ACA66}" srcOrd="3" destOrd="0" parTransId="{C2F65347-2526-4400-AA1B-0C0EFDF62DEA}" sibTransId="{BA643144-2329-45A2-95FF-055FEB3C8D0E}"/>
    <dgm:cxn modelId="{CE46F0BC-9E61-43C7-97EF-1E8C8BB8BD3E}" srcId="{29E396E6-28D6-4768-AA4B-379313E844FF}" destId="{A60D71A2-C4AB-49F6-B512-1591C4D598A7}" srcOrd="1" destOrd="0" parTransId="{29830D49-7FEB-4013-907D-5A7C16F3355E}" sibTransId="{002ED68F-C474-456D-B4AC-36B5C901BEEF}"/>
    <dgm:cxn modelId="{3CBF3CBF-2B56-4053-B3D5-713D936CE12F}" type="presOf" srcId="{A60D71A2-C4AB-49F6-B512-1591C4D598A7}" destId="{C3370891-27EE-45D1-A282-8A6AFD627E74}" srcOrd="0" destOrd="0" presId="urn:microsoft.com/office/officeart/2005/8/layout/vList5"/>
    <dgm:cxn modelId="{806B87C7-3F95-43CE-87E5-E8AEAC1D7099}" srcId="{29E396E6-28D6-4768-AA4B-379313E844FF}" destId="{E3E9ED83-B59F-4889-81E9-8419FD465FAE}" srcOrd="4" destOrd="0" parTransId="{D600CBF1-FB68-481C-B15B-C3B16EC80F77}" sibTransId="{0D7560D1-DE85-4529-AE93-A67B2A4E05C5}"/>
    <dgm:cxn modelId="{2220A8D6-FFEF-41DD-9C8B-DF98BFE87480}" srcId="{A60D71A2-C4AB-49F6-B512-1591C4D598A7}" destId="{306B090E-5667-45A4-BBD9-5BAC2CC5EB3D}" srcOrd="0" destOrd="0" parTransId="{C2251573-CE80-46E3-BD22-46D6934CF95D}" sibTransId="{6A69B0AE-6BD3-4C41-9344-EC80C60DD6E4}"/>
    <dgm:cxn modelId="{0E6307D9-8F04-4E2C-81E9-B66AAEF1C290}" type="presOf" srcId="{A7721DF9-2AE1-40A2-9F17-EF881821B12F}" destId="{E074C536-2330-43D2-A116-2AF0481864F4}" srcOrd="0" destOrd="0" presId="urn:microsoft.com/office/officeart/2005/8/layout/vList5"/>
    <dgm:cxn modelId="{761B83E6-1F8C-4316-838F-20D64FC34778}" srcId="{1B41C73C-7C9D-48A2-AED9-9FF4E65BF5B6}" destId="{42AED4C3-6039-4986-9F8A-1A85255F6C82}" srcOrd="0" destOrd="0" parTransId="{75B50996-376E-489E-BF69-3F244D023EDC}" sibTransId="{A968CCFB-6B65-417F-A98F-0F6D94F8D20E}"/>
    <dgm:cxn modelId="{18A35D2B-D066-4FC7-8A4D-169783E10BB1}" type="presParOf" srcId="{FBA4ABB0-6985-435E-9894-E42D85429F5A}" destId="{EE212EF2-D0D6-4A88-BEAA-BC165E0946FB}" srcOrd="0" destOrd="0" presId="urn:microsoft.com/office/officeart/2005/8/layout/vList5"/>
    <dgm:cxn modelId="{4B0966EE-26EE-4442-9823-D57AD0728073}" type="presParOf" srcId="{EE212EF2-D0D6-4A88-BEAA-BC165E0946FB}" destId="{952E360A-D167-47D3-9220-C2670B9BAA32}" srcOrd="0" destOrd="0" presId="urn:microsoft.com/office/officeart/2005/8/layout/vList5"/>
    <dgm:cxn modelId="{E643333C-C5C6-4CFB-8CA7-BDEFA06D5233}" type="presParOf" srcId="{EE212EF2-D0D6-4A88-BEAA-BC165E0946FB}" destId="{BA39C08B-5E12-4342-9A28-32D8F5621F2E}" srcOrd="1" destOrd="0" presId="urn:microsoft.com/office/officeart/2005/8/layout/vList5"/>
    <dgm:cxn modelId="{3DAEF992-64C8-4711-818E-89A29C13E9C9}" type="presParOf" srcId="{FBA4ABB0-6985-435E-9894-E42D85429F5A}" destId="{E4991DFB-4615-47EE-8AC8-4B457EF39CC5}" srcOrd="1" destOrd="0" presId="urn:microsoft.com/office/officeart/2005/8/layout/vList5"/>
    <dgm:cxn modelId="{00340BB1-6035-47AB-8EF2-F725A065EFF5}" type="presParOf" srcId="{FBA4ABB0-6985-435E-9894-E42D85429F5A}" destId="{FC30CE30-6292-45B9-AEF1-825F999FF7AF}" srcOrd="2" destOrd="0" presId="urn:microsoft.com/office/officeart/2005/8/layout/vList5"/>
    <dgm:cxn modelId="{613E66BB-66B5-49FD-8DBD-26ABE42E5D0B}" type="presParOf" srcId="{FC30CE30-6292-45B9-AEF1-825F999FF7AF}" destId="{C3370891-27EE-45D1-A282-8A6AFD627E74}" srcOrd="0" destOrd="0" presId="urn:microsoft.com/office/officeart/2005/8/layout/vList5"/>
    <dgm:cxn modelId="{8F5AB140-C131-4349-856C-C9B0C402025B}" type="presParOf" srcId="{FC30CE30-6292-45B9-AEF1-825F999FF7AF}" destId="{3AE30FC6-8938-4446-BF64-4396A08C9841}" srcOrd="1" destOrd="0" presId="urn:microsoft.com/office/officeart/2005/8/layout/vList5"/>
    <dgm:cxn modelId="{F86A38E1-DED3-4FAC-9EAE-105DA54955F4}" type="presParOf" srcId="{FBA4ABB0-6985-435E-9894-E42D85429F5A}" destId="{17A58145-DD77-40B7-90DB-06594B4950DE}" srcOrd="3" destOrd="0" presId="urn:microsoft.com/office/officeart/2005/8/layout/vList5"/>
    <dgm:cxn modelId="{AB22A05A-5003-4F65-85F0-AAC41BE951F9}" type="presParOf" srcId="{FBA4ABB0-6985-435E-9894-E42D85429F5A}" destId="{584173DF-D2DE-4E38-9447-BC8410E7F4BB}" srcOrd="4" destOrd="0" presId="urn:microsoft.com/office/officeart/2005/8/layout/vList5"/>
    <dgm:cxn modelId="{C873738D-6B0B-4B74-ADFF-D70D9E7AFCA4}" type="presParOf" srcId="{584173DF-D2DE-4E38-9447-BC8410E7F4BB}" destId="{D6D33757-3DE3-405E-97DB-8F578082288F}" srcOrd="0" destOrd="0" presId="urn:microsoft.com/office/officeart/2005/8/layout/vList5"/>
    <dgm:cxn modelId="{E4357701-ACD1-4849-970D-9AEF295BFC65}" type="presParOf" srcId="{584173DF-D2DE-4E38-9447-BC8410E7F4BB}" destId="{20884F0C-830F-4F3E-8598-C228285D1273}" srcOrd="1" destOrd="0" presId="urn:microsoft.com/office/officeart/2005/8/layout/vList5"/>
    <dgm:cxn modelId="{A3815F51-2905-490C-A2D2-0BFE1B44FC37}" type="presParOf" srcId="{FBA4ABB0-6985-435E-9894-E42D85429F5A}" destId="{802E800F-B6F3-4C63-88C0-1BBE7C474118}" srcOrd="5" destOrd="0" presId="urn:microsoft.com/office/officeart/2005/8/layout/vList5"/>
    <dgm:cxn modelId="{962C9871-86B3-42A0-8402-C6EA957526E2}" type="presParOf" srcId="{FBA4ABB0-6985-435E-9894-E42D85429F5A}" destId="{7B41F7C2-062F-4CDF-98CF-A213AB922870}" srcOrd="6" destOrd="0" presId="urn:microsoft.com/office/officeart/2005/8/layout/vList5"/>
    <dgm:cxn modelId="{03745115-7230-4514-952B-AB1010A922B0}" type="presParOf" srcId="{7B41F7C2-062F-4CDF-98CF-A213AB922870}" destId="{2F878DBE-C8D6-460F-AC41-E302C4C1C058}" srcOrd="0" destOrd="0" presId="urn:microsoft.com/office/officeart/2005/8/layout/vList5"/>
    <dgm:cxn modelId="{63646B83-1510-4C9B-9C82-797856CBC8B3}" type="presParOf" srcId="{7B41F7C2-062F-4CDF-98CF-A213AB922870}" destId="{F43C93DF-8A1D-4ABE-9E2D-D8D86C015D73}" srcOrd="1" destOrd="0" presId="urn:microsoft.com/office/officeart/2005/8/layout/vList5"/>
    <dgm:cxn modelId="{7DB6D620-1124-4C34-B694-6EEDCF01AF1D}" type="presParOf" srcId="{FBA4ABB0-6985-435E-9894-E42D85429F5A}" destId="{A4E4BB35-B7EB-413C-9A45-7A9ED8B41E57}" srcOrd="7" destOrd="0" presId="urn:microsoft.com/office/officeart/2005/8/layout/vList5"/>
    <dgm:cxn modelId="{ED778A6F-F2F0-4712-B9F7-90BA0BE6C877}" type="presParOf" srcId="{FBA4ABB0-6985-435E-9894-E42D85429F5A}" destId="{B98D762E-F3FA-47C7-B3FF-891720C794A0}" srcOrd="8" destOrd="0" presId="urn:microsoft.com/office/officeart/2005/8/layout/vList5"/>
    <dgm:cxn modelId="{7D898B12-BAE3-4272-9571-A0AB489BDD38}" type="presParOf" srcId="{B98D762E-F3FA-47C7-B3FF-891720C794A0}" destId="{488C0088-78B7-4C5A-B3FD-17D65164F817}" srcOrd="0" destOrd="0" presId="urn:microsoft.com/office/officeart/2005/8/layout/vList5"/>
    <dgm:cxn modelId="{03024918-57F5-476C-A8F7-D9763EB92AE8}" type="presParOf" srcId="{B98D762E-F3FA-47C7-B3FF-891720C794A0}" destId="{36851043-EA35-4E34-B3B0-5B031226CA1B}" srcOrd="1" destOrd="0" presId="urn:microsoft.com/office/officeart/2005/8/layout/vList5"/>
    <dgm:cxn modelId="{226E822C-1410-4071-902A-608F0117926C}" type="presParOf" srcId="{FBA4ABB0-6985-435E-9894-E42D85429F5A}" destId="{B0F907D5-16B3-4DA2-B854-7B37E480C5D6}" srcOrd="9" destOrd="0" presId="urn:microsoft.com/office/officeart/2005/8/layout/vList5"/>
    <dgm:cxn modelId="{D8B0EAFE-5468-446B-A7D6-C9B403F599EF}" type="presParOf" srcId="{FBA4ABB0-6985-435E-9894-E42D85429F5A}" destId="{19F88179-4476-41DA-B975-2510650F8501}" srcOrd="10" destOrd="0" presId="urn:microsoft.com/office/officeart/2005/8/layout/vList5"/>
    <dgm:cxn modelId="{2C1DBFDB-2CEF-4A40-AFDA-C6959C31FEAB}" type="presParOf" srcId="{19F88179-4476-41DA-B975-2510650F8501}" destId="{E074C536-2330-43D2-A116-2AF0481864F4}" srcOrd="0" destOrd="0" presId="urn:microsoft.com/office/officeart/2005/8/layout/vList5"/>
    <dgm:cxn modelId="{A64AF21E-159B-4069-B793-F0A3ADE19F5A}" type="presParOf" srcId="{19F88179-4476-41DA-B975-2510650F8501}" destId="{48E04464-05F3-4184-8524-051A303668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B11377-C88D-4D08-A5D7-D4CB6D01DDAB}"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pl-PL"/>
        </a:p>
      </dgm:t>
    </dgm:pt>
    <dgm:pt modelId="{5D2E9979-8516-4894-955A-B53B8E52166A}">
      <dgm:prSet phldrT="[Tekst]"/>
      <dgm:spPr/>
      <dgm:t>
        <a:bodyPr/>
        <a:lstStyle/>
        <a:p>
          <a:r>
            <a:rPr lang="pl-PL" dirty="0"/>
            <a:t>Quasi strony</a:t>
          </a:r>
        </a:p>
      </dgm:t>
    </dgm:pt>
    <dgm:pt modelId="{84948508-D828-4C0B-8B9C-6B68D499D2D8}" type="parTrans" cxnId="{DDBE0C2B-37F2-45B4-8758-9AE7B3395A8A}">
      <dgm:prSet/>
      <dgm:spPr/>
      <dgm:t>
        <a:bodyPr/>
        <a:lstStyle/>
        <a:p>
          <a:endParaRPr lang="pl-PL"/>
        </a:p>
      </dgm:t>
    </dgm:pt>
    <dgm:pt modelId="{F60FBA5B-166A-4691-A05B-9305AB102162}" type="sibTrans" cxnId="{DDBE0C2B-37F2-45B4-8758-9AE7B3395A8A}">
      <dgm:prSet/>
      <dgm:spPr/>
      <dgm:t>
        <a:bodyPr/>
        <a:lstStyle/>
        <a:p>
          <a:endParaRPr lang="pl-PL"/>
        </a:p>
      </dgm:t>
    </dgm:pt>
    <dgm:pt modelId="{9CDC6EEA-27B7-4F58-A4AB-3ED52312454A}">
      <dgm:prSet phldrT="[Tekst]"/>
      <dgm:spPr/>
      <dgm:t>
        <a:bodyPr/>
        <a:lstStyle/>
        <a:p>
          <a:r>
            <a:rPr lang="pl-PL" dirty="0"/>
            <a:t>pokrzywdzony w postępowaniu sądowym </a:t>
          </a:r>
        </a:p>
      </dgm:t>
    </dgm:pt>
    <dgm:pt modelId="{C144EA17-2658-4DE0-9D63-3F553F76065F}" type="parTrans" cxnId="{F0C1ADAE-3A36-433C-9306-AA1D0AB3E6EA}">
      <dgm:prSet/>
      <dgm:spPr/>
      <dgm:t>
        <a:bodyPr/>
        <a:lstStyle/>
        <a:p>
          <a:endParaRPr lang="pl-PL"/>
        </a:p>
      </dgm:t>
    </dgm:pt>
    <dgm:pt modelId="{9858370F-F990-4AE8-A4AE-804D49EE9142}" type="sibTrans" cxnId="{F0C1ADAE-3A36-433C-9306-AA1D0AB3E6EA}">
      <dgm:prSet/>
      <dgm:spPr/>
      <dgm:t>
        <a:bodyPr/>
        <a:lstStyle/>
        <a:p>
          <a:endParaRPr lang="pl-PL"/>
        </a:p>
      </dgm:t>
    </dgm:pt>
    <dgm:pt modelId="{1497DD77-91B5-4EF9-96B0-67D373C8E188}">
      <dgm:prSet phldrT="[Tekst]" phldr="1"/>
      <dgm:spPr/>
      <dgm:t>
        <a:bodyPr/>
        <a:lstStyle/>
        <a:p>
          <a:endParaRPr lang="pl-PL"/>
        </a:p>
      </dgm:t>
    </dgm:pt>
    <dgm:pt modelId="{C019E3E5-8733-4EBC-8E08-684A865357E9}" type="parTrans" cxnId="{2A2FD586-CFAE-4CD8-813C-D3D8C4D9C2A7}">
      <dgm:prSet/>
      <dgm:spPr/>
      <dgm:t>
        <a:bodyPr/>
        <a:lstStyle/>
        <a:p>
          <a:endParaRPr lang="pl-PL"/>
        </a:p>
      </dgm:t>
    </dgm:pt>
    <dgm:pt modelId="{CA822650-3DB9-494A-AEA7-EFF2A5B58D48}" type="sibTrans" cxnId="{2A2FD586-CFAE-4CD8-813C-D3D8C4D9C2A7}">
      <dgm:prSet/>
      <dgm:spPr/>
      <dgm:t>
        <a:bodyPr/>
        <a:lstStyle/>
        <a:p>
          <a:endParaRPr lang="pl-PL"/>
        </a:p>
      </dgm:t>
    </dgm:pt>
    <dgm:pt modelId="{1F07A647-A699-4629-B6EF-931B412BAA67}">
      <dgm:prSet phldrT="[Tekst]" phldr="1"/>
      <dgm:spPr/>
      <dgm:t>
        <a:bodyPr/>
        <a:lstStyle/>
        <a:p>
          <a:endParaRPr lang="pl-PL"/>
        </a:p>
      </dgm:t>
    </dgm:pt>
    <dgm:pt modelId="{5E51EFE8-06F2-4F31-AECD-2C4F8820A566}" type="parTrans" cxnId="{14C6C634-7BFA-4F6F-AD58-3C4E6C73AFA4}">
      <dgm:prSet/>
      <dgm:spPr/>
      <dgm:t>
        <a:bodyPr/>
        <a:lstStyle/>
        <a:p>
          <a:endParaRPr lang="pl-PL"/>
        </a:p>
      </dgm:t>
    </dgm:pt>
    <dgm:pt modelId="{CF0098EE-CAA3-4E96-BA84-4499321FF493}" type="sibTrans" cxnId="{14C6C634-7BFA-4F6F-AD58-3C4E6C73AFA4}">
      <dgm:prSet/>
      <dgm:spPr/>
      <dgm:t>
        <a:bodyPr/>
        <a:lstStyle/>
        <a:p>
          <a:endParaRPr lang="pl-PL"/>
        </a:p>
      </dgm:t>
    </dgm:pt>
    <dgm:pt modelId="{661B7DF4-93F4-4F82-9828-663712B90BCA}">
      <dgm:prSet phldrT="[Tekst]" phldr="1"/>
      <dgm:spPr/>
      <dgm:t>
        <a:bodyPr/>
        <a:lstStyle/>
        <a:p>
          <a:endParaRPr lang="pl-PL"/>
        </a:p>
      </dgm:t>
    </dgm:pt>
    <dgm:pt modelId="{14B3EE87-C570-41FB-A5B8-D02C18D0ED34}" type="parTrans" cxnId="{583C511E-00B5-4DA7-ABEA-F1F4A2924DED}">
      <dgm:prSet/>
      <dgm:spPr/>
      <dgm:t>
        <a:bodyPr/>
        <a:lstStyle/>
        <a:p>
          <a:endParaRPr lang="pl-PL"/>
        </a:p>
      </dgm:t>
    </dgm:pt>
    <dgm:pt modelId="{1FF5FD84-081E-44EC-97C9-67B69E49EE60}" type="sibTrans" cxnId="{583C511E-00B5-4DA7-ABEA-F1F4A2924DED}">
      <dgm:prSet/>
      <dgm:spPr/>
      <dgm:t>
        <a:bodyPr/>
        <a:lstStyle/>
        <a:p>
          <a:endParaRPr lang="pl-PL"/>
        </a:p>
      </dgm:t>
    </dgm:pt>
    <dgm:pt modelId="{EDB1856F-CFC4-47D7-8BFE-048D3AD82FF1}">
      <dgm:prSet phldrT="[Tekst]"/>
      <dgm:spPr/>
      <dgm:t>
        <a:bodyPr/>
        <a:lstStyle/>
        <a:p>
          <a:r>
            <a:rPr lang="pl-PL" dirty="0"/>
            <a:t>podmiot zobowiązany do zwrotu korzyści (art. 91a)</a:t>
          </a:r>
        </a:p>
      </dgm:t>
    </dgm:pt>
    <dgm:pt modelId="{554E4556-A940-4AD8-B7ED-413D1859AEA6}" type="parTrans" cxnId="{1C5EA459-6E42-4ECC-9163-A3A6BE394FC9}">
      <dgm:prSet/>
      <dgm:spPr/>
      <dgm:t>
        <a:bodyPr/>
        <a:lstStyle/>
        <a:p>
          <a:endParaRPr lang="pl-PL"/>
        </a:p>
      </dgm:t>
    </dgm:pt>
    <dgm:pt modelId="{8C0F5FE3-19BD-45D9-91E4-F343D344A979}" type="sibTrans" cxnId="{1C5EA459-6E42-4ECC-9163-A3A6BE394FC9}">
      <dgm:prSet/>
      <dgm:spPr/>
      <dgm:t>
        <a:bodyPr/>
        <a:lstStyle/>
        <a:p>
          <a:endParaRPr lang="pl-PL"/>
        </a:p>
      </dgm:t>
    </dgm:pt>
    <dgm:pt modelId="{B70A2913-85C5-4199-B128-9508030896E8}">
      <dgm:prSet phldrT="[Tekst]"/>
      <dgm:spPr/>
      <dgm:t>
        <a:bodyPr/>
        <a:lstStyle/>
        <a:p>
          <a:r>
            <a:rPr lang="pl-PL" dirty="0"/>
            <a:t>właściciel przedsiębiorstwa zagrożonego przepadkiem (art. 91b)</a:t>
          </a:r>
        </a:p>
      </dgm:t>
    </dgm:pt>
    <dgm:pt modelId="{FD5B227A-58F9-4D16-93C0-167ED86B026B}" type="parTrans" cxnId="{82542E9D-0388-4BD3-8461-FDEE46869E5E}">
      <dgm:prSet/>
      <dgm:spPr/>
      <dgm:t>
        <a:bodyPr/>
        <a:lstStyle/>
        <a:p>
          <a:endParaRPr lang="pl-PL"/>
        </a:p>
      </dgm:t>
    </dgm:pt>
    <dgm:pt modelId="{EED11B9F-2A19-4D11-B12D-C765237699FE}" type="sibTrans" cxnId="{82542E9D-0388-4BD3-8461-FDEE46869E5E}">
      <dgm:prSet/>
      <dgm:spPr/>
      <dgm:t>
        <a:bodyPr/>
        <a:lstStyle/>
        <a:p>
          <a:endParaRPr lang="pl-PL"/>
        </a:p>
      </dgm:t>
    </dgm:pt>
    <dgm:pt modelId="{76E19575-60DA-4F26-820D-219C569041F2}">
      <dgm:prSet phldrT="[Tekst]"/>
      <dgm:spPr/>
      <dgm:t>
        <a:bodyPr/>
        <a:lstStyle/>
        <a:p>
          <a:r>
            <a:rPr lang="pl-PL" dirty="0"/>
            <a:t>podmiot zbiorowy (ustawa o odpowiedzialności podmiotów zbiorowych) </a:t>
          </a:r>
        </a:p>
      </dgm:t>
    </dgm:pt>
    <dgm:pt modelId="{9A9805B3-E680-4F43-A341-A0E228BFAE75}" type="parTrans" cxnId="{D2CE3F88-E5D7-4BE3-82AA-A238846C98FB}">
      <dgm:prSet/>
      <dgm:spPr/>
      <dgm:t>
        <a:bodyPr/>
        <a:lstStyle/>
        <a:p>
          <a:endParaRPr lang="pl-PL"/>
        </a:p>
      </dgm:t>
    </dgm:pt>
    <dgm:pt modelId="{1998A44C-38A0-4E53-9FA5-180D23EF1E6D}" type="sibTrans" cxnId="{D2CE3F88-E5D7-4BE3-82AA-A238846C98FB}">
      <dgm:prSet/>
      <dgm:spPr/>
      <dgm:t>
        <a:bodyPr/>
        <a:lstStyle/>
        <a:p>
          <a:endParaRPr lang="pl-PL"/>
        </a:p>
      </dgm:t>
    </dgm:pt>
    <dgm:pt modelId="{0F928A12-BA0A-4C3D-9260-33430563A697}" type="pres">
      <dgm:prSet presAssocID="{25B11377-C88D-4D08-A5D7-D4CB6D01DDAB}" presName="cycle" presStyleCnt="0">
        <dgm:presLayoutVars>
          <dgm:chMax val="1"/>
          <dgm:dir/>
          <dgm:animLvl val="ctr"/>
          <dgm:resizeHandles val="exact"/>
        </dgm:presLayoutVars>
      </dgm:prSet>
      <dgm:spPr/>
    </dgm:pt>
    <dgm:pt modelId="{E422AD5D-CF4C-4DED-BC99-5E17A041CD55}" type="pres">
      <dgm:prSet presAssocID="{5D2E9979-8516-4894-955A-B53B8E52166A}" presName="centerShape" presStyleLbl="node0" presStyleIdx="0" presStyleCnt="1"/>
      <dgm:spPr/>
    </dgm:pt>
    <dgm:pt modelId="{CE9768E3-38FE-4201-BDDD-9B20E8200837}" type="pres">
      <dgm:prSet presAssocID="{C144EA17-2658-4DE0-9D63-3F553F76065F}" presName="parTrans" presStyleLbl="bgSibTrans2D1" presStyleIdx="0" presStyleCnt="4"/>
      <dgm:spPr/>
    </dgm:pt>
    <dgm:pt modelId="{E62A881E-2A6B-4235-BC3C-D4ABEA7F8428}" type="pres">
      <dgm:prSet presAssocID="{9CDC6EEA-27B7-4F58-A4AB-3ED52312454A}" presName="node" presStyleLbl="node1" presStyleIdx="0" presStyleCnt="4">
        <dgm:presLayoutVars>
          <dgm:bulletEnabled val="1"/>
        </dgm:presLayoutVars>
      </dgm:prSet>
      <dgm:spPr/>
    </dgm:pt>
    <dgm:pt modelId="{94AB7D6F-A5ED-462F-B2D1-85B97FA22F14}" type="pres">
      <dgm:prSet presAssocID="{554E4556-A940-4AD8-B7ED-413D1859AEA6}" presName="parTrans" presStyleLbl="bgSibTrans2D1" presStyleIdx="1" presStyleCnt="4"/>
      <dgm:spPr/>
    </dgm:pt>
    <dgm:pt modelId="{717AE026-4FB3-4760-862B-36526C9D2A81}" type="pres">
      <dgm:prSet presAssocID="{EDB1856F-CFC4-47D7-8BFE-048D3AD82FF1}" presName="node" presStyleLbl="node1" presStyleIdx="1" presStyleCnt="4">
        <dgm:presLayoutVars>
          <dgm:bulletEnabled val="1"/>
        </dgm:presLayoutVars>
      </dgm:prSet>
      <dgm:spPr/>
    </dgm:pt>
    <dgm:pt modelId="{D7787A88-A6D9-4061-B8A3-35DF52C9444E}" type="pres">
      <dgm:prSet presAssocID="{FD5B227A-58F9-4D16-93C0-167ED86B026B}" presName="parTrans" presStyleLbl="bgSibTrans2D1" presStyleIdx="2" presStyleCnt="4"/>
      <dgm:spPr/>
    </dgm:pt>
    <dgm:pt modelId="{BC366C39-CE7A-48F4-BA48-A10F70BB25B7}" type="pres">
      <dgm:prSet presAssocID="{B70A2913-85C5-4199-B128-9508030896E8}" presName="node" presStyleLbl="node1" presStyleIdx="2" presStyleCnt="4">
        <dgm:presLayoutVars>
          <dgm:bulletEnabled val="1"/>
        </dgm:presLayoutVars>
      </dgm:prSet>
      <dgm:spPr/>
    </dgm:pt>
    <dgm:pt modelId="{FEBB887C-4C33-4E98-B458-8E03E084DF48}" type="pres">
      <dgm:prSet presAssocID="{9A9805B3-E680-4F43-A341-A0E228BFAE75}" presName="parTrans" presStyleLbl="bgSibTrans2D1" presStyleIdx="3" presStyleCnt="4"/>
      <dgm:spPr/>
    </dgm:pt>
    <dgm:pt modelId="{06505396-7CCD-4F17-8F62-32600C2E5A23}" type="pres">
      <dgm:prSet presAssocID="{76E19575-60DA-4F26-820D-219C569041F2}" presName="node" presStyleLbl="node1" presStyleIdx="3" presStyleCnt="4">
        <dgm:presLayoutVars>
          <dgm:bulletEnabled val="1"/>
        </dgm:presLayoutVars>
      </dgm:prSet>
      <dgm:spPr/>
    </dgm:pt>
  </dgm:ptLst>
  <dgm:cxnLst>
    <dgm:cxn modelId="{D0E76E19-31FB-4C5A-BA39-DC995B5B1250}" type="presOf" srcId="{EDB1856F-CFC4-47D7-8BFE-048D3AD82FF1}" destId="{717AE026-4FB3-4760-862B-36526C9D2A81}" srcOrd="0" destOrd="0" presId="urn:microsoft.com/office/officeart/2005/8/layout/radial4"/>
    <dgm:cxn modelId="{583C511E-00B5-4DA7-ABEA-F1F4A2924DED}" srcId="{1F07A647-A699-4629-B6EF-931B412BAA67}" destId="{661B7DF4-93F4-4F82-9828-663712B90BCA}" srcOrd="0" destOrd="0" parTransId="{14B3EE87-C570-41FB-A5B8-D02C18D0ED34}" sibTransId="{1FF5FD84-081E-44EC-97C9-67B69E49EE60}"/>
    <dgm:cxn modelId="{DDBE0C2B-37F2-45B4-8758-9AE7B3395A8A}" srcId="{25B11377-C88D-4D08-A5D7-D4CB6D01DDAB}" destId="{5D2E9979-8516-4894-955A-B53B8E52166A}" srcOrd="0" destOrd="0" parTransId="{84948508-D828-4C0B-8B9C-6B68D499D2D8}" sibTransId="{F60FBA5B-166A-4691-A05B-9305AB102162}"/>
    <dgm:cxn modelId="{14C6C634-7BFA-4F6F-AD58-3C4E6C73AFA4}" srcId="{25B11377-C88D-4D08-A5D7-D4CB6D01DDAB}" destId="{1F07A647-A699-4629-B6EF-931B412BAA67}" srcOrd="2" destOrd="0" parTransId="{5E51EFE8-06F2-4F31-AECD-2C4F8820A566}" sibTransId="{CF0098EE-CAA3-4E96-BA84-4499321FF493}"/>
    <dgm:cxn modelId="{98C80235-F6AB-45D3-8CC6-E6CCC76D1DBB}" type="presOf" srcId="{9A9805B3-E680-4F43-A341-A0E228BFAE75}" destId="{FEBB887C-4C33-4E98-B458-8E03E084DF48}" srcOrd="0" destOrd="0" presId="urn:microsoft.com/office/officeart/2005/8/layout/radial4"/>
    <dgm:cxn modelId="{78681F37-5C93-44D5-BCB4-4F42A5FE2BB8}" type="presOf" srcId="{554E4556-A940-4AD8-B7ED-413D1859AEA6}" destId="{94AB7D6F-A5ED-462F-B2D1-85B97FA22F14}" srcOrd="0" destOrd="0" presId="urn:microsoft.com/office/officeart/2005/8/layout/radial4"/>
    <dgm:cxn modelId="{0950223C-E181-43E4-85D2-20F4270D5196}" type="presOf" srcId="{9CDC6EEA-27B7-4F58-A4AB-3ED52312454A}" destId="{E62A881E-2A6B-4235-BC3C-D4ABEA7F8428}" srcOrd="0" destOrd="0" presId="urn:microsoft.com/office/officeart/2005/8/layout/radial4"/>
    <dgm:cxn modelId="{C8182C5E-7D6C-4597-B7AD-916331F0D7C3}" type="presOf" srcId="{B70A2913-85C5-4199-B128-9508030896E8}" destId="{BC366C39-CE7A-48F4-BA48-A10F70BB25B7}" srcOrd="0" destOrd="0" presId="urn:microsoft.com/office/officeart/2005/8/layout/radial4"/>
    <dgm:cxn modelId="{FC420261-848E-46F0-92B9-1B18D08726E4}" type="presOf" srcId="{C144EA17-2658-4DE0-9D63-3F553F76065F}" destId="{CE9768E3-38FE-4201-BDDD-9B20E8200837}" srcOrd="0" destOrd="0" presId="urn:microsoft.com/office/officeart/2005/8/layout/radial4"/>
    <dgm:cxn modelId="{A0F2B262-8C15-4BFE-8A7C-0352BC8F36B3}" type="presOf" srcId="{25B11377-C88D-4D08-A5D7-D4CB6D01DDAB}" destId="{0F928A12-BA0A-4C3D-9260-33430563A697}" srcOrd="0" destOrd="0" presId="urn:microsoft.com/office/officeart/2005/8/layout/radial4"/>
    <dgm:cxn modelId="{08A73559-E49F-47DC-80E4-76AD8B0DC5A6}" type="presOf" srcId="{5D2E9979-8516-4894-955A-B53B8E52166A}" destId="{E422AD5D-CF4C-4DED-BC99-5E17A041CD55}" srcOrd="0" destOrd="0" presId="urn:microsoft.com/office/officeart/2005/8/layout/radial4"/>
    <dgm:cxn modelId="{1C5EA459-6E42-4ECC-9163-A3A6BE394FC9}" srcId="{5D2E9979-8516-4894-955A-B53B8E52166A}" destId="{EDB1856F-CFC4-47D7-8BFE-048D3AD82FF1}" srcOrd="1" destOrd="0" parTransId="{554E4556-A940-4AD8-B7ED-413D1859AEA6}" sibTransId="{8C0F5FE3-19BD-45D9-91E4-F343D344A979}"/>
    <dgm:cxn modelId="{92C0FE7C-7E96-46BF-9269-F1B619C4931C}" type="presOf" srcId="{76E19575-60DA-4F26-820D-219C569041F2}" destId="{06505396-7CCD-4F17-8F62-32600C2E5A23}" srcOrd="0" destOrd="0" presId="urn:microsoft.com/office/officeart/2005/8/layout/radial4"/>
    <dgm:cxn modelId="{2A2FD586-CFAE-4CD8-813C-D3D8C4D9C2A7}" srcId="{25B11377-C88D-4D08-A5D7-D4CB6D01DDAB}" destId="{1497DD77-91B5-4EF9-96B0-67D373C8E188}" srcOrd="1" destOrd="0" parTransId="{C019E3E5-8733-4EBC-8E08-684A865357E9}" sibTransId="{CA822650-3DB9-494A-AEA7-EFF2A5B58D48}"/>
    <dgm:cxn modelId="{D2CE3F88-E5D7-4BE3-82AA-A238846C98FB}" srcId="{5D2E9979-8516-4894-955A-B53B8E52166A}" destId="{76E19575-60DA-4F26-820D-219C569041F2}" srcOrd="3" destOrd="0" parTransId="{9A9805B3-E680-4F43-A341-A0E228BFAE75}" sibTransId="{1998A44C-38A0-4E53-9FA5-180D23EF1E6D}"/>
    <dgm:cxn modelId="{82542E9D-0388-4BD3-8461-FDEE46869E5E}" srcId="{5D2E9979-8516-4894-955A-B53B8E52166A}" destId="{B70A2913-85C5-4199-B128-9508030896E8}" srcOrd="2" destOrd="0" parTransId="{FD5B227A-58F9-4D16-93C0-167ED86B026B}" sibTransId="{EED11B9F-2A19-4D11-B12D-C765237699FE}"/>
    <dgm:cxn modelId="{F0C1ADAE-3A36-433C-9306-AA1D0AB3E6EA}" srcId="{5D2E9979-8516-4894-955A-B53B8E52166A}" destId="{9CDC6EEA-27B7-4F58-A4AB-3ED52312454A}" srcOrd="0" destOrd="0" parTransId="{C144EA17-2658-4DE0-9D63-3F553F76065F}" sibTransId="{9858370F-F990-4AE8-A4AE-804D49EE9142}"/>
    <dgm:cxn modelId="{01CDCFFB-6942-4906-A042-B15DC50B01BC}" type="presOf" srcId="{FD5B227A-58F9-4D16-93C0-167ED86B026B}" destId="{D7787A88-A6D9-4061-B8A3-35DF52C9444E}" srcOrd="0" destOrd="0" presId="urn:microsoft.com/office/officeart/2005/8/layout/radial4"/>
    <dgm:cxn modelId="{CBE46AD7-EB2B-412D-97CF-004D14024B4B}" type="presParOf" srcId="{0F928A12-BA0A-4C3D-9260-33430563A697}" destId="{E422AD5D-CF4C-4DED-BC99-5E17A041CD55}" srcOrd="0" destOrd="0" presId="urn:microsoft.com/office/officeart/2005/8/layout/radial4"/>
    <dgm:cxn modelId="{019B8612-E14D-4276-A11F-7AD438A55F27}" type="presParOf" srcId="{0F928A12-BA0A-4C3D-9260-33430563A697}" destId="{CE9768E3-38FE-4201-BDDD-9B20E8200837}" srcOrd="1" destOrd="0" presId="urn:microsoft.com/office/officeart/2005/8/layout/radial4"/>
    <dgm:cxn modelId="{33D3DDE3-E9AE-4303-8DDE-AB11B69E68AB}" type="presParOf" srcId="{0F928A12-BA0A-4C3D-9260-33430563A697}" destId="{E62A881E-2A6B-4235-BC3C-D4ABEA7F8428}" srcOrd="2" destOrd="0" presId="urn:microsoft.com/office/officeart/2005/8/layout/radial4"/>
    <dgm:cxn modelId="{A17C4B94-F8C6-4285-8BCE-0E9541501460}" type="presParOf" srcId="{0F928A12-BA0A-4C3D-9260-33430563A697}" destId="{94AB7D6F-A5ED-462F-B2D1-85B97FA22F14}" srcOrd="3" destOrd="0" presId="urn:microsoft.com/office/officeart/2005/8/layout/radial4"/>
    <dgm:cxn modelId="{994D584B-3D8B-4D4A-83D9-2A506CC77F01}" type="presParOf" srcId="{0F928A12-BA0A-4C3D-9260-33430563A697}" destId="{717AE026-4FB3-4760-862B-36526C9D2A81}" srcOrd="4" destOrd="0" presId="urn:microsoft.com/office/officeart/2005/8/layout/radial4"/>
    <dgm:cxn modelId="{073D76EF-AC6D-4EF0-8C6F-3505475BAFF9}" type="presParOf" srcId="{0F928A12-BA0A-4C3D-9260-33430563A697}" destId="{D7787A88-A6D9-4061-B8A3-35DF52C9444E}" srcOrd="5" destOrd="0" presId="urn:microsoft.com/office/officeart/2005/8/layout/radial4"/>
    <dgm:cxn modelId="{476C83AF-FE05-4E77-AE47-2CCCA647D9B8}" type="presParOf" srcId="{0F928A12-BA0A-4C3D-9260-33430563A697}" destId="{BC366C39-CE7A-48F4-BA48-A10F70BB25B7}" srcOrd="6" destOrd="0" presId="urn:microsoft.com/office/officeart/2005/8/layout/radial4"/>
    <dgm:cxn modelId="{6A4BBA4A-5F52-44FF-B760-03A0510F0FF6}" type="presParOf" srcId="{0F928A12-BA0A-4C3D-9260-33430563A697}" destId="{FEBB887C-4C33-4E98-B458-8E03E084DF48}" srcOrd="7" destOrd="0" presId="urn:microsoft.com/office/officeart/2005/8/layout/radial4"/>
    <dgm:cxn modelId="{06B75FC5-C042-4DCB-82FF-5B1B57247D4C}" type="presParOf" srcId="{0F928A12-BA0A-4C3D-9260-33430563A697}" destId="{06505396-7CCD-4F17-8F62-32600C2E5A23}"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9CEA46-27F5-4831-BF70-2FDF73A68A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8FC1FA0A-F4C5-4846-A59C-7F4A35205133}">
      <dgm:prSet phldrT="[Tekst]"/>
      <dgm:spPr/>
      <dgm:t>
        <a:bodyPr/>
        <a:lstStyle/>
        <a:p>
          <a:r>
            <a:rPr lang="pl-PL" dirty="0"/>
            <a:t>obrona obligatoryjna</a:t>
          </a:r>
        </a:p>
      </dgm:t>
    </dgm:pt>
    <dgm:pt modelId="{B53C6403-CB4F-4878-A6C6-BD7C073F8235}" type="parTrans" cxnId="{8D29CF08-10E4-47D6-BBA3-14FAADCB29F9}">
      <dgm:prSet/>
      <dgm:spPr/>
      <dgm:t>
        <a:bodyPr/>
        <a:lstStyle/>
        <a:p>
          <a:endParaRPr lang="pl-PL"/>
        </a:p>
      </dgm:t>
    </dgm:pt>
    <dgm:pt modelId="{73ED3CD0-0AD9-47C1-9F1D-7D7568FEF939}" type="sibTrans" cxnId="{8D29CF08-10E4-47D6-BBA3-14FAADCB29F9}">
      <dgm:prSet/>
      <dgm:spPr/>
      <dgm:t>
        <a:bodyPr/>
        <a:lstStyle/>
        <a:p>
          <a:endParaRPr lang="pl-PL"/>
        </a:p>
      </dgm:t>
    </dgm:pt>
    <dgm:pt modelId="{1A29EB63-98FF-4CB8-92A3-5A01035F9829}">
      <dgm:prSet phldrT="[Tekst]"/>
      <dgm:spPr/>
      <dgm:t>
        <a:bodyPr/>
        <a:lstStyle/>
        <a:p>
          <a:r>
            <a:rPr lang="pl-PL" dirty="0"/>
            <a:t>ze względów podmiotowych</a:t>
          </a:r>
        </a:p>
      </dgm:t>
    </dgm:pt>
    <dgm:pt modelId="{98F5C4F6-9DCA-4033-B4F6-CBD07C6F26EE}" type="parTrans" cxnId="{68FA02C8-6A79-45A3-9897-D54C18440960}">
      <dgm:prSet/>
      <dgm:spPr/>
      <dgm:t>
        <a:bodyPr/>
        <a:lstStyle/>
        <a:p>
          <a:endParaRPr lang="pl-PL"/>
        </a:p>
      </dgm:t>
    </dgm:pt>
    <dgm:pt modelId="{F02E1A81-722D-4C80-B170-CB4349F043EC}" type="sibTrans" cxnId="{68FA02C8-6A79-45A3-9897-D54C18440960}">
      <dgm:prSet/>
      <dgm:spPr/>
      <dgm:t>
        <a:bodyPr/>
        <a:lstStyle/>
        <a:p>
          <a:endParaRPr lang="pl-PL"/>
        </a:p>
      </dgm:t>
    </dgm:pt>
    <dgm:pt modelId="{E9F6AD53-5EA0-4934-BAD4-045E1EF4346E}">
      <dgm:prSet phldrT="[Tekst]"/>
      <dgm:spPr/>
      <dgm:t>
        <a:bodyPr/>
        <a:lstStyle/>
        <a:p>
          <a:r>
            <a:rPr lang="pl-PL" dirty="0"/>
            <a:t>ze względów przedmiotowych </a:t>
          </a:r>
        </a:p>
      </dgm:t>
    </dgm:pt>
    <dgm:pt modelId="{9E199805-0595-4C6D-B73D-1589B782766C}" type="parTrans" cxnId="{C4F2645C-80C6-41C9-AC64-3C8899495162}">
      <dgm:prSet/>
      <dgm:spPr/>
      <dgm:t>
        <a:bodyPr/>
        <a:lstStyle/>
        <a:p>
          <a:endParaRPr lang="pl-PL"/>
        </a:p>
      </dgm:t>
    </dgm:pt>
    <dgm:pt modelId="{3827956F-CAB9-40CA-B02E-E9F7E69E43F6}" type="sibTrans" cxnId="{C4F2645C-80C6-41C9-AC64-3C8899495162}">
      <dgm:prSet/>
      <dgm:spPr/>
      <dgm:t>
        <a:bodyPr/>
        <a:lstStyle/>
        <a:p>
          <a:endParaRPr lang="pl-PL"/>
        </a:p>
      </dgm:t>
    </dgm:pt>
    <dgm:pt modelId="{B20D205C-D9EC-4D4A-B096-474791F9A3FD}" type="pres">
      <dgm:prSet presAssocID="{7C9CEA46-27F5-4831-BF70-2FDF73A68A88}" presName="hierChild1" presStyleCnt="0">
        <dgm:presLayoutVars>
          <dgm:chPref val="1"/>
          <dgm:dir/>
          <dgm:animOne val="branch"/>
          <dgm:animLvl val="lvl"/>
          <dgm:resizeHandles/>
        </dgm:presLayoutVars>
      </dgm:prSet>
      <dgm:spPr/>
    </dgm:pt>
    <dgm:pt modelId="{7B47CBB5-3AE5-4300-AC2C-B4AB4006C6D6}" type="pres">
      <dgm:prSet presAssocID="{8FC1FA0A-F4C5-4846-A59C-7F4A35205133}" presName="hierRoot1" presStyleCnt="0"/>
      <dgm:spPr/>
    </dgm:pt>
    <dgm:pt modelId="{277CB5F6-68D7-4183-8EED-397D16BFF4E0}" type="pres">
      <dgm:prSet presAssocID="{8FC1FA0A-F4C5-4846-A59C-7F4A35205133}" presName="composite" presStyleCnt="0"/>
      <dgm:spPr/>
    </dgm:pt>
    <dgm:pt modelId="{35D568D3-FC3C-4A25-9DC7-902626877E45}" type="pres">
      <dgm:prSet presAssocID="{8FC1FA0A-F4C5-4846-A59C-7F4A35205133}" presName="background" presStyleLbl="node0" presStyleIdx="0" presStyleCnt="1"/>
      <dgm:spPr/>
    </dgm:pt>
    <dgm:pt modelId="{5A449D1D-AE48-45F3-B6DE-CBFA04EBAD0D}" type="pres">
      <dgm:prSet presAssocID="{8FC1FA0A-F4C5-4846-A59C-7F4A35205133}" presName="text" presStyleLbl="fgAcc0" presStyleIdx="0" presStyleCnt="1" custLinFactNeighborX="-5556" custLinFactNeighborY="-2597">
        <dgm:presLayoutVars>
          <dgm:chPref val="3"/>
        </dgm:presLayoutVars>
      </dgm:prSet>
      <dgm:spPr/>
    </dgm:pt>
    <dgm:pt modelId="{A0198ADB-63B5-4953-A571-E5B3AF1CE15D}" type="pres">
      <dgm:prSet presAssocID="{8FC1FA0A-F4C5-4846-A59C-7F4A35205133}" presName="hierChild2" presStyleCnt="0"/>
      <dgm:spPr/>
    </dgm:pt>
    <dgm:pt modelId="{83D49FEB-0960-4CF0-8F38-8397E86DC2E5}" type="pres">
      <dgm:prSet presAssocID="{98F5C4F6-9DCA-4033-B4F6-CBD07C6F26EE}" presName="Name10" presStyleLbl="parChTrans1D2" presStyleIdx="0" presStyleCnt="2"/>
      <dgm:spPr/>
    </dgm:pt>
    <dgm:pt modelId="{44D3C1BC-3CD1-42BD-9551-9877C7552139}" type="pres">
      <dgm:prSet presAssocID="{1A29EB63-98FF-4CB8-92A3-5A01035F9829}" presName="hierRoot2" presStyleCnt="0"/>
      <dgm:spPr/>
    </dgm:pt>
    <dgm:pt modelId="{5183E682-8F70-49D7-B104-359C9E470BAA}" type="pres">
      <dgm:prSet presAssocID="{1A29EB63-98FF-4CB8-92A3-5A01035F9829}" presName="composite2" presStyleCnt="0"/>
      <dgm:spPr/>
    </dgm:pt>
    <dgm:pt modelId="{C85DC752-A770-4E91-9B41-BF9C2879C4C4}" type="pres">
      <dgm:prSet presAssocID="{1A29EB63-98FF-4CB8-92A3-5A01035F9829}" presName="background2" presStyleLbl="node2" presStyleIdx="0" presStyleCnt="2"/>
      <dgm:spPr/>
    </dgm:pt>
    <dgm:pt modelId="{24BF5698-E00F-4075-B8F7-8EEB34295ECE}" type="pres">
      <dgm:prSet presAssocID="{1A29EB63-98FF-4CB8-92A3-5A01035F9829}" presName="text2" presStyleLbl="fgAcc2" presStyleIdx="0" presStyleCnt="2" custLinFactNeighborX="-38119" custLinFactNeighborY="2001">
        <dgm:presLayoutVars>
          <dgm:chPref val="3"/>
        </dgm:presLayoutVars>
      </dgm:prSet>
      <dgm:spPr/>
    </dgm:pt>
    <dgm:pt modelId="{B4A248BE-35C0-4273-A3DE-58AF8681B699}" type="pres">
      <dgm:prSet presAssocID="{1A29EB63-98FF-4CB8-92A3-5A01035F9829}" presName="hierChild3" presStyleCnt="0"/>
      <dgm:spPr/>
    </dgm:pt>
    <dgm:pt modelId="{68C08D3C-2657-4ED9-ABEE-C2449C546A75}" type="pres">
      <dgm:prSet presAssocID="{9E199805-0595-4C6D-B73D-1589B782766C}" presName="Name10" presStyleLbl="parChTrans1D2" presStyleIdx="1" presStyleCnt="2"/>
      <dgm:spPr/>
    </dgm:pt>
    <dgm:pt modelId="{AB674334-D715-4998-BBE7-2B8EA914CF15}" type="pres">
      <dgm:prSet presAssocID="{E9F6AD53-5EA0-4934-BAD4-045E1EF4346E}" presName="hierRoot2" presStyleCnt="0"/>
      <dgm:spPr/>
    </dgm:pt>
    <dgm:pt modelId="{C94C0972-7CAF-448E-A6DD-A2CE315A8B16}" type="pres">
      <dgm:prSet presAssocID="{E9F6AD53-5EA0-4934-BAD4-045E1EF4346E}" presName="composite2" presStyleCnt="0"/>
      <dgm:spPr/>
    </dgm:pt>
    <dgm:pt modelId="{7E91BE73-58BE-4F12-9E2C-24EC7B72559D}" type="pres">
      <dgm:prSet presAssocID="{E9F6AD53-5EA0-4934-BAD4-045E1EF4346E}" presName="background2" presStyleLbl="node2" presStyleIdx="1" presStyleCnt="2"/>
      <dgm:spPr/>
    </dgm:pt>
    <dgm:pt modelId="{078A5542-84B5-4E57-A9AE-A31B8A722CB9}" type="pres">
      <dgm:prSet presAssocID="{E9F6AD53-5EA0-4934-BAD4-045E1EF4346E}" presName="text2" presStyleLbl="fgAcc2" presStyleIdx="1" presStyleCnt="2" custLinFactNeighborX="28398" custLinFactNeighborY="5190">
        <dgm:presLayoutVars>
          <dgm:chPref val="3"/>
        </dgm:presLayoutVars>
      </dgm:prSet>
      <dgm:spPr/>
    </dgm:pt>
    <dgm:pt modelId="{9C0518BC-ACBC-4556-990E-8AF5F1A14CFA}" type="pres">
      <dgm:prSet presAssocID="{E9F6AD53-5EA0-4934-BAD4-045E1EF4346E}" presName="hierChild3" presStyleCnt="0"/>
      <dgm:spPr/>
    </dgm:pt>
  </dgm:ptLst>
  <dgm:cxnLst>
    <dgm:cxn modelId="{E860B904-0533-43CD-A544-4F032BFFEE98}" type="presOf" srcId="{E9F6AD53-5EA0-4934-BAD4-045E1EF4346E}" destId="{078A5542-84B5-4E57-A9AE-A31B8A722CB9}" srcOrd="0" destOrd="0" presId="urn:microsoft.com/office/officeart/2005/8/layout/hierarchy1"/>
    <dgm:cxn modelId="{8D29CF08-10E4-47D6-BBA3-14FAADCB29F9}" srcId="{7C9CEA46-27F5-4831-BF70-2FDF73A68A88}" destId="{8FC1FA0A-F4C5-4846-A59C-7F4A35205133}" srcOrd="0" destOrd="0" parTransId="{B53C6403-CB4F-4878-A6C6-BD7C073F8235}" sibTransId="{73ED3CD0-0AD9-47C1-9F1D-7D7568FEF939}"/>
    <dgm:cxn modelId="{5AEFA327-78E0-49E2-BA19-C4A07FF52B75}" type="presOf" srcId="{9E199805-0595-4C6D-B73D-1589B782766C}" destId="{68C08D3C-2657-4ED9-ABEE-C2449C546A75}" srcOrd="0" destOrd="0" presId="urn:microsoft.com/office/officeart/2005/8/layout/hierarchy1"/>
    <dgm:cxn modelId="{C4F2645C-80C6-41C9-AC64-3C8899495162}" srcId="{8FC1FA0A-F4C5-4846-A59C-7F4A35205133}" destId="{E9F6AD53-5EA0-4934-BAD4-045E1EF4346E}" srcOrd="1" destOrd="0" parTransId="{9E199805-0595-4C6D-B73D-1589B782766C}" sibTransId="{3827956F-CAB9-40CA-B02E-E9F7E69E43F6}"/>
    <dgm:cxn modelId="{88B58D5C-B916-4354-8FAA-54A7904FB913}" type="presOf" srcId="{98F5C4F6-9DCA-4033-B4F6-CBD07C6F26EE}" destId="{83D49FEB-0960-4CF0-8F38-8397E86DC2E5}" srcOrd="0" destOrd="0" presId="urn:microsoft.com/office/officeart/2005/8/layout/hierarchy1"/>
    <dgm:cxn modelId="{4581FB51-CC82-4B94-8AF0-24E771EF9E62}" type="presOf" srcId="{8FC1FA0A-F4C5-4846-A59C-7F4A35205133}" destId="{5A449D1D-AE48-45F3-B6DE-CBFA04EBAD0D}" srcOrd="0" destOrd="0" presId="urn:microsoft.com/office/officeart/2005/8/layout/hierarchy1"/>
    <dgm:cxn modelId="{BCD66674-A36E-4D18-B795-8399170E5AA9}" type="presOf" srcId="{1A29EB63-98FF-4CB8-92A3-5A01035F9829}" destId="{24BF5698-E00F-4075-B8F7-8EEB34295ECE}" srcOrd="0" destOrd="0" presId="urn:microsoft.com/office/officeart/2005/8/layout/hierarchy1"/>
    <dgm:cxn modelId="{68FA02C8-6A79-45A3-9897-D54C18440960}" srcId="{8FC1FA0A-F4C5-4846-A59C-7F4A35205133}" destId="{1A29EB63-98FF-4CB8-92A3-5A01035F9829}" srcOrd="0" destOrd="0" parTransId="{98F5C4F6-9DCA-4033-B4F6-CBD07C6F26EE}" sibTransId="{F02E1A81-722D-4C80-B170-CB4349F043EC}"/>
    <dgm:cxn modelId="{BB9B4EF6-4481-45ED-B10A-054759B1C917}" type="presOf" srcId="{7C9CEA46-27F5-4831-BF70-2FDF73A68A88}" destId="{B20D205C-D9EC-4D4A-B096-474791F9A3FD}" srcOrd="0" destOrd="0" presId="urn:microsoft.com/office/officeart/2005/8/layout/hierarchy1"/>
    <dgm:cxn modelId="{40241B9A-C689-4BA5-8773-ADD9F8E768D1}" type="presParOf" srcId="{B20D205C-D9EC-4D4A-B096-474791F9A3FD}" destId="{7B47CBB5-3AE5-4300-AC2C-B4AB4006C6D6}" srcOrd="0" destOrd="0" presId="urn:microsoft.com/office/officeart/2005/8/layout/hierarchy1"/>
    <dgm:cxn modelId="{91D976D3-93AF-42FD-AE06-A0DD353A25EA}" type="presParOf" srcId="{7B47CBB5-3AE5-4300-AC2C-B4AB4006C6D6}" destId="{277CB5F6-68D7-4183-8EED-397D16BFF4E0}" srcOrd="0" destOrd="0" presId="urn:microsoft.com/office/officeart/2005/8/layout/hierarchy1"/>
    <dgm:cxn modelId="{4CDBE64C-A8EF-4B5F-90A8-4D44D84B3DC0}" type="presParOf" srcId="{277CB5F6-68D7-4183-8EED-397D16BFF4E0}" destId="{35D568D3-FC3C-4A25-9DC7-902626877E45}" srcOrd="0" destOrd="0" presId="urn:microsoft.com/office/officeart/2005/8/layout/hierarchy1"/>
    <dgm:cxn modelId="{8D423A6C-4141-4C45-A4F7-DD8E1C87A7BC}" type="presParOf" srcId="{277CB5F6-68D7-4183-8EED-397D16BFF4E0}" destId="{5A449D1D-AE48-45F3-B6DE-CBFA04EBAD0D}" srcOrd="1" destOrd="0" presId="urn:microsoft.com/office/officeart/2005/8/layout/hierarchy1"/>
    <dgm:cxn modelId="{4FEFB78B-DD90-4174-89E2-67CD90228A48}" type="presParOf" srcId="{7B47CBB5-3AE5-4300-AC2C-B4AB4006C6D6}" destId="{A0198ADB-63B5-4953-A571-E5B3AF1CE15D}" srcOrd="1" destOrd="0" presId="urn:microsoft.com/office/officeart/2005/8/layout/hierarchy1"/>
    <dgm:cxn modelId="{693653DF-598D-49C2-9BFF-3D5996EECB3C}" type="presParOf" srcId="{A0198ADB-63B5-4953-A571-E5B3AF1CE15D}" destId="{83D49FEB-0960-4CF0-8F38-8397E86DC2E5}" srcOrd="0" destOrd="0" presId="urn:microsoft.com/office/officeart/2005/8/layout/hierarchy1"/>
    <dgm:cxn modelId="{C095F9A4-B409-4CB2-8D75-A9FE69D7EFF7}" type="presParOf" srcId="{A0198ADB-63B5-4953-A571-E5B3AF1CE15D}" destId="{44D3C1BC-3CD1-42BD-9551-9877C7552139}" srcOrd="1" destOrd="0" presId="urn:microsoft.com/office/officeart/2005/8/layout/hierarchy1"/>
    <dgm:cxn modelId="{FA85CFC1-7862-4D92-8CD9-13C7A410AF36}" type="presParOf" srcId="{44D3C1BC-3CD1-42BD-9551-9877C7552139}" destId="{5183E682-8F70-49D7-B104-359C9E470BAA}" srcOrd="0" destOrd="0" presId="urn:microsoft.com/office/officeart/2005/8/layout/hierarchy1"/>
    <dgm:cxn modelId="{C06F2CF3-C0CE-43A4-9A30-39CBE4744524}" type="presParOf" srcId="{5183E682-8F70-49D7-B104-359C9E470BAA}" destId="{C85DC752-A770-4E91-9B41-BF9C2879C4C4}" srcOrd="0" destOrd="0" presId="urn:microsoft.com/office/officeart/2005/8/layout/hierarchy1"/>
    <dgm:cxn modelId="{1B17EC33-E8D7-41CE-A0AC-A93E443CFFC4}" type="presParOf" srcId="{5183E682-8F70-49D7-B104-359C9E470BAA}" destId="{24BF5698-E00F-4075-B8F7-8EEB34295ECE}" srcOrd="1" destOrd="0" presId="urn:microsoft.com/office/officeart/2005/8/layout/hierarchy1"/>
    <dgm:cxn modelId="{0BDAD555-98D8-466F-8A09-B5EDA372F9CF}" type="presParOf" srcId="{44D3C1BC-3CD1-42BD-9551-9877C7552139}" destId="{B4A248BE-35C0-4273-A3DE-58AF8681B699}" srcOrd="1" destOrd="0" presId="urn:microsoft.com/office/officeart/2005/8/layout/hierarchy1"/>
    <dgm:cxn modelId="{C6DFB3D5-E8B9-4672-819D-C23D381452FE}" type="presParOf" srcId="{A0198ADB-63B5-4953-A571-E5B3AF1CE15D}" destId="{68C08D3C-2657-4ED9-ABEE-C2449C546A75}" srcOrd="2" destOrd="0" presId="urn:microsoft.com/office/officeart/2005/8/layout/hierarchy1"/>
    <dgm:cxn modelId="{B2CE688B-5BFF-46C8-9F8E-01CAB9738E81}" type="presParOf" srcId="{A0198ADB-63B5-4953-A571-E5B3AF1CE15D}" destId="{AB674334-D715-4998-BBE7-2B8EA914CF15}" srcOrd="3" destOrd="0" presId="urn:microsoft.com/office/officeart/2005/8/layout/hierarchy1"/>
    <dgm:cxn modelId="{BB937C66-5561-4FD5-A3E3-4A7395AC9377}" type="presParOf" srcId="{AB674334-D715-4998-BBE7-2B8EA914CF15}" destId="{C94C0972-7CAF-448E-A6DD-A2CE315A8B16}" srcOrd="0" destOrd="0" presId="urn:microsoft.com/office/officeart/2005/8/layout/hierarchy1"/>
    <dgm:cxn modelId="{C5159928-B1CD-45E4-9DFD-109E500E38D5}" type="presParOf" srcId="{C94C0972-7CAF-448E-A6DD-A2CE315A8B16}" destId="{7E91BE73-58BE-4F12-9E2C-24EC7B72559D}" srcOrd="0" destOrd="0" presId="urn:microsoft.com/office/officeart/2005/8/layout/hierarchy1"/>
    <dgm:cxn modelId="{44DE535F-D276-4C3A-9927-63443DF1B8FD}" type="presParOf" srcId="{C94C0972-7CAF-448E-A6DD-A2CE315A8B16}" destId="{078A5542-84B5-4E57-A9AE-A31B8A722CB9}" srcOrd="1" destOrd="0" presId="urn:microsoft.com/office/officeart/2005/8/layout/hierarchy1"/>
    <dgm:cxn modelId="{30B39B51-7E71-46FA-B8DE-331D6A92F298}" type="presParOf" srcId="{AB674334-D715-4998-BBE7-2B8EA914CF15}" destId="{9C0518BC-ACBC-4556-990E-8AF5F1A14C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FEF4735-7ABC-4CDA-8C46-BEB92A31C6A5}" type="doc">
      <dgm:prSet loTypeId="urn:microsoft.com/office/officeart/2005/8/layout/hierarchy1" loCatId="hierarchy" qsTypeId="urn:microsoft.com/office/officeart/2005/8/quickstyle/simple2" qsCatId="simple" csTypeId="urn:microsoft.com/office/officeart/2005/8/colors/colorful2" csCatId="colorful"/>
      <dgm:spPr/>
      <dgm:t>
        <a:bodyPr/>
        <a:lstStyle/>
        <a:p>
          <a:endParaRPr lang="en-US"/>
        </a:p>
      </dgm:t>
    </dgm:pt>
    <dgm:pt modelId="{72F2ABBF-9FE7-46FA-8A25-5E4EC228D779}">
      <dgm:prSet/>
      <dgm:spPr/>
      <dgm:t>
        <a:bodyPr/>
        <a:lstStyle/>
        <a:p>
          <a:r>
            <a:rPr lang="pl-PL"/>
            <a:t>1. Reprezentuje interes społeczny </a:t>
          </a:r>
          <a:endParaRPr lang="en-US"/>
        </a:p>
      </dgm:t>
    </dgm:pt>
    <dgm:pt modelId="{3EB105DA-5CBA-4FD0-9797-51C303B21A04}" type="parTrans" cxnId="{891E309C-C600-4366-B05D-3363F3486260}">
      <dgm:prSet/>
      <dgm:spPr/>
      <dgm:t>
        <a:bodyPr/>
        <a:lstStyle/>
        <a:p>
          <a:endParaRPr lang="en-US"/>
        </a:p>
      </dgm:t>
    </dgm:pt>
    <dgm:pt modelId="{1D019E4B-3F65-4D79-A867-D26AAA88719E}" type="sibTrans" cxnId="{891E309C-C600-4366-B05D-3363F3486260}">
      <dgm:prSet/>
      <dgm:spPr/>
      <dgm:t>
        <a:bodyPr/>
        <a:lstStyle/>
        <a:p>
          <a:endParaRPr lang="en-US"/>
        </a:p>
      </dgm:t>
    </dgm:pt>
    <dgm:pt modelId="{4537DADC-4D3C-426D-B6E7-DDA6ED5EDBDB}">
      <dgm:prSet/>
      <dgm:spPr/>
      <dgm:t>
        <a:bodyPr/>
        <a:lstStyle/>
        <a:p>
          <a:r>
            <a:rPr lang="pl-PL"/>
            <a:t>2. Niezależny od stron procesowych – nie działa w interesie żadnej ze stron, chociaż podejmowane przez niego czynności mogą być dla konkretnej strony korzystne (np. jeżeli RPO wnosi kasację nadzwyczajną na korzyść oskarżonego). </a:t>
          </a:r>
          <a:endParaRPr lang="en-US"/>
        </a:p>
      </dgm:t>
    </dgm:pt>
    <dgm:pt modelId="{8E352855-042C-4835-81DB-5B574F70C82F}" type="parTrans" cxnId="{E789AAB0-C2F8-42CB-9902-9BAF2B249E8C}">
      <dgm:prSet/>
      <dgm:spPr/>
      <dgm:t>
        <a:bodyPr/>
        <a:lstStyle/>
        <a:p>
          <a:endParaRPr lang="en-US"/>
        </a:p>
      </dgm:t>
    </dgm:pt>
    <dgm:pt modelId="{BEE34363-B97B-4C32-801D-B479D63DE870}" type="sibTrans" cxnId="{E789AAB0-C2F8-42CB-9902-9BAF2B249E8C}">
      <dgm:prSet/>
      <dgm:spPr/>
      <dgm:t>
        <a:bodyPr/>
        <a:lstStyle/>
        <a:p>
          <a:endParaRPr lang="en-US"/>
        </a:p>
      </dgm:t>
    </dgm:pt>
    <dgm:pt modelId="{779C19E2-09B0-4BB4-A2DD-9E72952EB877}" type="pres">
      <dgm:prSet presAssocID="{7FEF4735-7ABC-4CDA-8C46-BEB92A31C6A5}" presName="hierChild1" presStyleCnt="0">
        <dgm:presLayoutVars>
          <dgm:chPref val="1"/>
          <dgm:dir/>
          <dgm:animOne val="branch"/>
          <dgm:animLvl val="lvl"/>
          <dgm:resizeHandles/>
        </dgm:presLayoutVars>
      </dgm:prSet>
      <dgm:spPr/>
    </dgm:pt>
    <dgm:pt modelId="{A73A4D3E-7C79-4E04-ADD8-51C50F3254EE}" type="pres">
      <dgm:prSet presAssocID="{72F2ABBF-9FE7-46FA-8A25-5E4EC228D779}" presName="hierRoot1" presStyleCnt="0"/>
      <dgm:spPr/>
    </dgm:pt>
    <dgm:pt modelId="{7E8F2DE6-806A-465F-A212-F91440091A36}" type="pres">
      <dgm:prSet presAssocID="{72F2ABBF-9FE7-46FA-8A25-5E4EC228D779}" presName="composite" presStyleCnt="0"/>
      <dgm:spPr/>
    </dgm:pt>
    <dgm:pt modelId="{55E431A7-E855-4489-8A86-FF6A46D11581}" type="pres">
      <dgm:prSet presAssocID="{72F2ABBF-9FE7-46FA-8A25-5E4EC228D779}" presName="background" presStyleLbl="node0" presStyleIdx="0" presStyleCnt="2"/>
      <dgm:spPr/>
    </dgm:pt>
    <dgm:pt modelId="{049326ED-ED00-4A13-B636-A42FB42EA50C}" type="pres">
      <dgm:prSet presAssocID="{72F2ABBF-9FE7-46FA-8A25-5E4EC228D779}" presName="text" presStyleLbl="fgAcc0" presStyleIdx="0" presStyleCnt="2">
        <dgm:presLayoutVars>
          <dgm:chPref val="3"/>
        </dgm:presLayoutVars>
      </dgm:prSet>
      <dgm:spPr/>
    </dgm:pt>
    <dgm:pt modelId="{50C519D4-5E65-47E8-B0B4-0238C9F6B92E}" type="pres">
      <dgm:prSet presAssocID="{72F2ABBF-9FE7-46FA-8A25-5E4EC228D779}" presName="hierChild2" presStyleCnt="0"/>
      <dgm:spPr/>
    </dgm:pt>
    <dgm:pt modelId="{761333E2-88CC-4652-8BC1-F113AB37E8E5}" type="pres">
      <dgm:prSet presAssocID="{4537DADC-4D3C-426D-B6E7-DDA6ED5EDBDB}" presName="hierRoot1" presStyleCnt="0"/>
      <dgm:spPr/>
    </dgm:pt>
    <dgm:pt modelId="{BA49CFCA-5063-41C5-AA1A-2689244BCC2A}" type="pres">
      <dgm:prSet presAssocID="{4537DADC-4D3C-426D-B6E7-DDA6ED5EDBDB}" presName="composite" presStyleCnt="0"/>
      <dgm:spPr/>
    </dgm:pt>
    <dgm:pt modelId="{886614FE-754A-41AF-9E6B-FC421733BC60}" type="pres">
      <dgm:prSet presAssocID="{4537DADC-4D3C-426D-B6E7-DDA6ED5EDBDB}" presName="background" presStyleLbl="node0" presStyleIdx="1" presStyleCnt="2"/>
      <dgm:spPr/>
    </dgm:pt>
    <dgm:pt modelId="{9EDE5B21-2CB7-4270-ADCC-CB10A05B072F}" type="pres">
      <dgm:prSet presAssocID="{4537DADC-4D3C-426D-B6E7-DDA6ED5EDBDB}" presName="text" presStyleLbl="fgAcc0" presStyleIdx="1" presStyleCnt="2">
        <dgm:presLayoutVars>
          <dgm:chPref val="3"/>
        </dgm:presLayoutVars>
      </dgm:prSet>
      <dgm:spPr/>
    </dgm:pt>
    <dgm:pt modelId="{265752BE-62D4-4158-A22A-5180B4967C96}" type="pres">
      <dgm:prSet presAssocID="{4537DADC-4D3C-426D-B6E7-DDA6ED5EDBDB}" presName="hierChild2" presStyleCnt="0"/>
      <dgm:spPr/>
    </dgm:pt>
  </dgm:ptLst>
  <dgm:cxnLst>
    <dgm:cxn modelId="{0377A317-3C8D-426D-A089-0AACEC71BFFC}" type="presOf" srcId="{7FEF4735-7ABC-4CDA-8C46-BEB92A31C6A5}" destId="{779C19E2-09B0-4BB4-A2DD-9E72952EB877}" srcOrd="0" destOrd="0" presId="urn:microsoft.com/office/officeart/2005/8/layout/hierarchy1"/>
    <dgm:cxn modelId="{891E309C-C600-4366-B05D-3363F3486260}" srcId="{7FEF4735-7ABC-4CDA-8C46-BEB92A31C6A5}" destId="{72F2ABBF-9FE7-46FA-8A25-5E4EC228D779}" srcOrd="0" destOrd="0" parTransId="{3EB105DA-5CBA-4FD0-9797-51C303B21A04}" sibTransId="{1D019E4B-3F65-4D79-A867-D26AAA88719E}"/>
    <dgm:cxn modelId="{E789AAB0-C2F8-42CB-9902-9BAF2B249E8C}" srcId="{7FEF4735-7ABC-4CDA-8C46-BEB92A31C6A5}" destId="{4537DADC-4D3C-426D-B6E7-DDA6ED5EDBDB}" srcOrd="1" destOrd="0" parTransId="{8E352855-042C-4835-81DB-5B574F70C82F}" sibTransId="{BEE34363-B97B-4C32-801D-B479D63DE870}"/>
    <dgm:cxn modelId="{7AB45FB7-5541-4CE0-B760-55760DED16DC}" type="presOf" srcId="{72F2ABBF-9FE7-46FA-8A25-5E4EC228D779}" destId="{049326ED-ED00-4A13-B636-A42FB42EA50C}" srcOrd="0" destOrd="0" presId="urn:microsoft.com/office/officeart/2005/8/layout/hierarchy1"/>
    <dgm:cxn modelId="{D3322AF5-E259-4AF2-B9A7-3D1A740E792E}" type="presOf" srcId="{4537DADC-4D3C-426D-B6E7-DDA6ED5EDBDB}" destId="{9EDE5B21-2CB7-4270-ADCC-CB10A05B072F}" srcOrd="0" destOrd="0" presId="urn:microsoft.com/office/officeart/2005/8/layout/hierarchy1"/>
    <dgm:cxn modelId="{4882B97C-18CA-4AB5-B158-B50BAEE6E408}" type="presParOf" srcId="{779C19E2-09B0-4BB4-A2DD-9E72952EB877}" destId="{A73A4D3E-7C79-4E04-ADD8-51C50F3254EE}" srcOrd="0" destOrd="0" presId="urn:microsoft.com/office/officeart/2005/8/layout/hierarchy1"/>
    <dgm:cxn modelId="{B19FB71A-6F97-4484-B1A7-4854A69FB499}" type="presParOf" srcId="{A73A4D3E-7C79-4E04-ADD8-51C50F3254EE}" destId="{7E8F2DE6-806A-465F-A212-F91440091A36}" srcOrd="0" destOrd="0" presId="urn:microsoft.com/office/officeart/2005/8/layout/hierarchy1"/>
    <dgm:cxn modelId="{B65B28B7-39EB-4E43-9A31-83C54EAEC00C}" type="presParOf" srcId="{7E8F2DE6-806A-465F-A212-F91440091A36}" destId="{55E431A7-E855-4489-8A86-FF6A46D11581}" srcOrd="0" destOrd="0" presId="urn:microsoft.com/office/officeart/2005/8/layout/hierarchy1"/>
    <dgm:cxn modelId="{967A2B5B-CE4A-4EF7-ADBC-39A9E741145B}" type="presParOf" srcId="{7E8F2DE6-806A-465F-A212-F91440091A36}" destId="{049326ED-ED00-4A13-B636-A42FB42EA50C}" srcOrd="1" destOrd="0" presId="urn:microsoft.com/office/officeart/2005/8/layout/hierarchy1"/>
    <dgm:cxn modelId="{19972374-D70F-4E12-95F0-249F3E76951A}" type="presParOf" srcId="{A73A4D3E-7C79-4E04-ADD8-51C50F3254EE}" destId="{50C519D4-5E65-47E8-B0B4-0238C9F6B92E}" srcOrd="1" destOrd="0" presId="urn:microsoft.com/office/officeart/2005/8/layout/hierarchy1"/>
    <dgm:cxn modelId="{A6ACDE23-5D20-4189-8902-E89F92C5D25A}" type="presParOf" srcId="{779C19E2-09B0-4BB4-A2DD-9E72952EB877}" destId="{761333E2-88CC-4652-8BC1-F113AB37E8E5}" srcOrd="1" destOrd="0" presId="urn:microsoft.com/office/officeart/2005/8/layout/hierarchy1"/>
    <dgm:cxn modelId="{43D97EC4-71BB-47D2-AE4A-274D9C5A7079}" type="presParOf" srcId="{761333E2-88CC-4652-8BC1-F113AB37E8E5}" destId="{BA49CFCA-5063-41C5-AA1A-2689244BCC2A}" srcOrd="0" destOrd="0" presId="urn:microsoft.com/office/officeart/2005/8/layout/hierarchy1"/>
    <dgm:cxn modelId="{77E64A44-6E1D-4818-9E0D-32077C635D10}" type="presParOf" srcId="{BA49CFCA-5063-41C5-AA1A-2689244BCC2A}" destId="{886614FE-754A-41AF-9E6B-FC421733BC60}" srcOrd="0" destOrd="0" presId="urn:microsoft.com/office/officeart/2005/8/layout/hierarchy1"/>
    <dgm:cxn modelId="{6CE8EA15-0E9D-4DA5-9444-F87B7C7F7FB0}" type="presParOf" srcId="{BA49CFCA-5063-41C5-AA1A-2689244BCC2A}" destId="{9EDE5B21-2CB7-4270-ADCC-CB10A05B072F}" srcOrd="1" destOrd="0" presId="urn:microsoft.com/office/officeart/2005/8/layout/hierarchy1"/>
    <dgm:cxn modelId="{52861AD8-C203-47D8-9D0F-71FDBD0FD06F}" type="presParOf" srcId="{761333E2-88CC-4652-8BC1-F113AB37E8E5}" destId="{265752BE-62D4-4158-A22A-5180B4967C9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6A9A75B-58D7-409C-9CA7-699E024C6ED4}"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pl-PL"/>
        </a:p>
      </dgm:t>
    </dgm:pt>
    <dgm:pt modelId="{3E6E52D0-0D99-42D3-BAA2-AA8E991D1AF6}">
      <dgm:prSet phldrT="[Tekst]"/>
      <dgm:spPr/>
      <dgm:t>
        <a:bodyPr/>
        <a:lstStyle/>
        <a:p>
          <a:r>
            <a:rPr lang="pl-PL" dirty="0"/>
            <a:t>Rzecznik Praw Obywatelskich </a:t>
          </a:r>
        </a:p>
      </dgm:t>
    </dgm:pt>
    <dgm:pt modelId="{57E072AE-3579-4E0B-A3D2-CFDD4524F318}" type="parTrans" cxnId="{DCBFF9E5-A2CC-4E11-A8D2-0D3603DCF983}">
      <dgm:prSet/>
      <dgm:spPr/>
      <dgm:t>
        <a:bodyPr/>
        <a:lstStyle/>
        <a:p>
          <a:endParaRPr lang="pl-PL"/>
        </a:p>
      </dgm:t>
    </dgm:pt>
    <dgm:pt modelId="{2E11F2EF-52D8-4EF5-92DE-8657574C6DAE}" type="sibTrans" cxnId="{DCBFF9E5-A2CC-4E11-A8D2-0D3603DCF983}">
      <dgm:prSet/>
      <dgm:spPr/>
      <dgm:t>
        <a:bodyPr/>
        <a:lstStyle/>
        <a:p>
          <a:endParaRPr lang="pl-PL"/>
        </a:p>
      </dgm:t>
    </dgm:pt>
    <dgm:pt modelId="{9E933AFE-AD16-46B0-A324-77F7BB746799}">
      <dgm:prSet phldrT="[Tekst]"/>
      <dgm:spPr/>
      <dgm:t>
        <a:bodyPr/>
        <a:lstStyle/>
        <a:p>
          <a:r>
            <a:rPr lang="pl-PL" dirty="0"/>
            <a:t>Rzecznik Praw Dziecka </a:t>
          </a:r>
        </a:p>
      </dgm:t>
    </dgm:pt>
    <dgm:pt modelId="{F937176F-5EDE-4F5B-B312-B8E10D12BB90}" type="parTrans" cxnId="{9FE6DB76-C0D1-423C-8117-CE054B5262C0}">
      <dgm:prSet/>
      <dgm:spPr/>
      <dgm:t>
        <a:bodyPr/>
        <a:lstStyle/>
        <a:p>
          <a:endParaRPr lang="pl-PL"/>
        </a:p>
      </dgm:t>
    </dgm:pt>
    <dgm:pt modelId="{EE32C984-E36B-438B-8CAB-B7A7673F4A0E}" type="sibTrans" cxnId="{9FE6DB76-C0D1-423C-8117-CE054B5262C0}">
      <dgm:prSet/>
      <dgm:spPr/>
      <dgm:t>
        <a:bodyPr/>
        <a:lstStyle/>
        <a:p>
          <a:endParaRPr lang="pl-PL"/>
        </a:p>
      </dgm:t>
    </dgm:pt>
    <dgm:pt modelId="{7FCCD15B-1392-43E1-8D73-8013B7F03050}">
      <dgm:prSet phldrT="[Tekst]"/>
      <dgm:spPr/>
      <dgm:t>
        <a:bodyPr/>
        <a:lstStyle/>
        <a:p>
          <a:r>
            <a:rPr lang="pl-PL" dirty="0"/>
            <a:t>prokurator </a:t>
          </a:r>
        </a:p>
      </dgm:t>
    </dgm:pt>
    <dgm:pt modelId="{402FC906-6A38-4DAB-9DD3-BC08DF08DA05}" type="parTrans" cxnId="{6FEA4047-F939-4964-8658-C5B692A414E5}">
      <dgm:prSet/>
      <dgm:spPr/>
      <dgm:t>
        <a:bodyPr/>
        <a:lstStyle/>
        <a:p>
          <a:endParaRPr lang="pl-PL"/>
        </a:p>
      </dgm:t>
    </dgm:pt>
    <dgm:pt modelId="{CCF6F5D8-F90B-4A46-A946-058E4403F51C}" type="sibTrans" cxnId="{6FEA4047-F939-4964-8658-C5B692A414E5}">
      <dgm:prSet/>
      <dgm:spPr/>
      <dgm:t>
        <a:bodyPr/>
        <a:lstStyle/>
        <a:p>
          <a:endParaRPr lang="pl-PL"/>
        </a:p>
      </dgm:t>
    </dgm:pt>
    <dgm:pt modelId="{39B8BCF1-489C-4CB3-B52D-34774A47B94A}">
      <dgm:prSet phldrT="[Tekst]"/>
      <dgm:spPr/>
      <dgm:t>
        <a:bodyPr/>
        <a:lstStyle/>
        <a:p>
          <a:r>
            <a:rPr lang="pl-PL" dirty="0"/>
            <a:t>przedstawiciel społeczny </a:t>
          </a:r>
        </a:p>
      </dgm:t>
    </dgm:pt>
    <dgm:pt modelId="{F132649E-29A6-4682-9EC2-BE75C57323E3}" type="parTrans" cxnId="{AE4AA200-B498-4706-82B8-B4BC59302766}">
      <dgm:prSet/>
      <dgm:spPr/>
      <dgm:t>
        <a:bodyPr/>
        <a:lstStyle/>
        <a:p>
          <a:endParaRPr lang="pl-PL"/>
        </a:p>
      </dgm:t>
    </dgm:pt>
    <dgm:pt modelId="{5C99122D-D7F7-4DFE-BFB8-A6BF1DB16D4E}" type="sibTrans" cxnId="{AE4AA200-B498-4706-82B8-B4BC59302766}">
      <dgm:prSet/>
      <dgm:spPr/>
      <dgm:t>
        <a:bodyPr/>
        <a:lstStyle/>
        <a:p>
          <a:endParaRPr lang="pl-PL"/>
        </a:p>
      </dgm:t>
    </dgm:pt>
    <dgm:pt modelId="{D41D3DD3-5AEC-432A-BD2B-8B32C13B4D6E}">
      <dgm:prSet phldrT="[Tekst]"/>
      <dgm:spPr/>
      <dgm:t>
        <a:bodyPr/>
        <a:lstStyle/>
        <a:p>
          <a:r>
            <a:rPr lang="pl-PL" dirty="0"/>
            <a:t>podmiot uprawniony do wniesienia kasacji z art. 521 </a:t>
          </a:r>
        </a:p>
      </dgm:t>
    </dgm:pt>
    <dgm:pt modelId="{B7A6334A-BC22-4DB8-AE3F-BF6398364847}" type="parTrans" cxnId="{B8D6DDED-A4A6-4378-83F3-8D67C46A6B30}">
      <dgm:prSet/>
      <dgm:spPr/>
      <dgm:t>
        <a:bodyPr/>
        <a:lstStyle/>
        <a:p>
          <a:endParaRPr lang="pl-PL"/>
        </a:p>
      </dgm:t>
    </dgm:pt>
    <dgm:pt modelId="{0B307068-AD0C-4ACD-9F21-81DF79691EAA}" type="sibTrans" cxnId="{B8D6DDED-A4A6-4378-83F3-8D67C46A6B30}">
      <dgm:prSet/>
      <dgm:spPr/>
      <dgm:t>
        <a:bodyPr/>
        <a:lstStyle/>
        <a:p>
          <a:endParaRPr lang="pl-PL"/>
        </a:p>
      </dgm:t>
    </dgm:pt>
    <dgm:pt modelId="{081C9C7B-9F5E-4FA4-A3F3-8DBB282F3B7B}" type="pres">
      <dgm:prSet presAssocID="{06A9A75B-58D7-409C-9CA7-699E024C6ED4}" presName="cycle" presStyleCnt="0">
        <dgm:presLayoutVars>
          <dgm:dir/>
          <dgm:resizeHandles val="exact"/>
        </dgm:presLayoutVars>
      </dgm:prSet>
      <dgm:spPr/>
    </dgm:pt>
    <dgm:pt modelId="{E315F0C7-E393-42B2-911F-636937C53691}" type="pres">
      <dgm:prSet presAssocID="{3E6E52D0-0D99-42D3-BAA2-AA8E991D1AF6}" presName="node" presStyleLbl="node1" presStyleIdx="0" presStyleCnt="5">
        <dgm:presLayoutVars>
          <dgm:bulletEnabled val="1"/>
        </dgm:presLayoutVars>
      </dgm:prSet>
      <dgm:spPr/>
    </dgm:pt>
    <dgm:pt modelId="{B2DF3AE7-B8ED-4272-9648-AB17C9873098}" type="pres">
      <dgm:prSet presAssocID="{3E6E52D0-0D99-42D3-BAA2-AA8E991D1AF6}" presName="spNode" presStyleCnt="0"/>
      <dgm:spPr/>
    </dgm:pt>
    <dgm:pt modelId="{F6272CBC-0D7A-434B-AC78-C95608B41294}" type="pres">
      <dgm:prSet presAssocID="{2E11F2EF-52D8-4EF5-92DE-8657574C6DAE}" presName="sibTrans" presStyleLbl="sibTrans1D1" presStyleIdx="0" presStyleCnt="5"/>
      <dgm:spPr/>
    </dgm:pt>
    <dgm:pt modelId="{5E910553-A436-4EB9-BE81-89FBFF1042E0}" type="pres">
      <dgm:prSet presAssocID="{9E933AFE-AD16-46B0-A324-77F7BB746799}" presName="node" presStyleLbl="node1" presStyleIdx="1" presStyleCnt="5">
        <dgm:presLayoutVars>
          <dgm:bulletEnabled val="1"/>
        </dgm:presLayoutVars>
      </dgm:prSet>
      <dgm:spPr/>
    </dgm:pt>
    <dgm:pt modelId="{C5EA862A-02B9-4525-ACF1-05B362D1F390}" type="pres">
      <dgm:prSet presAssocID="{9E933AFE-AD16-46B0-A324-77F7BB746799}" presName="spNode" presStyleCnt="0"/>
      <dgm:spPr/>
    </dgm:pt>
    <dgm:pt modelId="{D8078843-A793-431B-83AC-9A7769103481}" type="pres">
      <dgm:prSet presAssocID="{EE32C984-E36B-438B-8CAB-B7A7673F4A0E}" presName="sibTrans" presStyleLbl="sibTrans1D1" presStyleIdx="1" presStyleCnt="5"/>
      <dgm:spPr/>
    </dgm:pt>
    <dgm:pt modelId="{DD79C95D-1157-42C6-AFA3-079C1866DDCB}" type="pres">
      <dgm:prSet presAssocID="{7FCCD15B-1392-43E1-8D73-8013B7F03050}" presName="node" presStyleLbl="node1" presStyleIdx="2" presStyleCnt="5">
        <dgm:presLayoutVars>
          <dgm:bulletEnabled val="1"/>
        </dgm:presLayoutVars>
      </dgm:prSet>
      <dgm:spPr/>
    </dgm:pt>
    <dgm:pt modelId="{1DD03C74-3E55-45B2-B892-8CEEA0DE4126}" type="pres">
      <dgm:prSet presAssocID="{7FCCD15B-1392-43E1-8D73-8013B7F03050}" presName="spNode" presStyleCnt="0"/>
      <dgm:spPr/>
    </dgm:pt>
    <dgm:pt modelId="{A5FA912F-8E69-4218-9C69-654C44B46979}" type="pres">
      <dgm:prSet presAssocID="{CCF6F5D8-F90B-4A46-A946-058E4403F51C}" presName="sibTrans" presStyleLbl="sibTrans1D1" presStyleIdx="2" presStyleCnt="5"/>
      <dgm:spPr/>
    </dgm:pt>
    <dgm:pt modelId="{8D388D54-E14B-4090-A373-1729265AC735}" type="pres">
      <dgm:prSet presAssocID="{39B8BCF1-489C-4CB3-B52D-34774A47B94A}" presName="node" presStyleLbl="node1" presStyleIdx="3" presStyleCnt="5">
        <dgm:presLayoutVars>
          <dgm:bulletEnabled val="1"/>
        </dgm:presLayoutVars>
      </dgm:prSet>
      <dgm:spPr/>
    </dgm:pt>
    <dgm:pt modelId="{27F7880A-9FED-4995-A15F-B652D8B31CDA}" type="pres">
      <dgm:prSet presAssocID="{39B8BCF1-489C-4CB3-B52D-34774A47B94A}" presName="spNode" presStyleCnt="0"/>
      <dgm:spPr/>
    </dgm:pt>
    <dgm:pt modelId="{B69016C2-AC49-4E23-BA0C-5C1D8F20B8B6}" type="pres">
      <dgm:prSet presAssocID="{5C99122D-D7F7-4DFE-BFB8-A6BF1DB16D4E}" presName="sibTrans" presStyleLbl="sibTrans1D1" presStyleIdx="3" presStyleCnt="5"/>
      <dgm:spPr/>
    </dgm:pt>
    <dgm:pt modelId="{AED1B301-80B2-4693-8599-D907F6A3D9E1}" type="pres">
      <dgm:prSet presAssocID="{D41D3DD3-5AEC-432A-BD2B-8B32C13B4D6E}" presName="node" presStyleLbl="node1" presStyleIdx="4" presStyleCnt="5">
        <dgm:presLayoutVars>
          <dgm:bulletEnabled val="1"/>
        </dgm:presLayoutVars>
      </dgm:prSet>
      <dgm:spPr/>
    </dgm:pt>
    <dgm:pt modelId="{CB254B1C-1AA6-4C91-94AE-7F42C033D416}" type="pres">
      <dgm:prSet presAssocID="{D41D3DD3-5AEC-432A-BD2B-8B32C13B4D6E}" presName="spNode" presStyleCnt="0"/>
      <dgm:spPr/>
    </dgm:pt>
    <dgm:pt modelId="{099AF94A-69C6-48C7-8463-0C6BEECCA636}" type="pres">
      <dgm:prSet presAssocID="{0B307068-AD0C-4ACD-9F21-81DF79691EAA}" presName="sibTrans" presStyleLbl="sibTrans1D1" presStyleIdx="4" presStyleCnt="5"/>
      <dgm:spPr/>
    </dgm:pt>
  </dgm:ptLst>
  <dgm:cxnLst>
    <dgm:cxn modelId="{AE4AA200-B498-4706-82B8-B4BC59302766}" srcId="{06A9A75B-58D7-409C-9CA7-699E024C6ED4}" destId="{39B8BCF1-489C-4CB3-B52D-34774A47B94A}" srcOrd="3" destOrd="0" parTransId="{F132649E-29A6-4682-9EC2-BE75C57323E3}" sibTransId="{5C99122D-D7F7-4DFE-BFB8-A6BF1DB16D4E}"/>
    <dgm:cxn modelId="{FAA86416-7B52-4A7B-8185-0545E1517B80}" type="presOf" srcId="{EE32C984-E36B-438B-8CAB-B7A7673F4A0E}" destId="{D8078843-A793-431B-83AC-9A7769103481}" srcOrd="0" destOrd="0" presId="urn:microsoft.com/office/officeart/2005/8/layout/cycle6"/>
    <dgm:cxn modelId="{6FEA4047-F939-4964-8658-C5B692A414E5}" srcId="{06A9A75B-58D7-409C-9CA7-699E024C6ED4}" destId="{7FCCD15B-1392-43E1-8D73-8013B7F03050}" srcOrd="2" destOrd="0" parTransId="{402FC906-6A38-4DAB-9DD3-BC08DF08DA05}" sibTransId="{CCF6F5D8-F90B-4A46-A946-058E4403F51C}"/>
    <dgm:cxn modelId="{9FE6DB76-C0D1-423C-8117-CE054B5262C0}" srcId="{06A9A75B-58D7-409C-9CA7-699E024C6ED4}" destId="{9E933AFE-AD16-46B0-A324-77F7BB746799}" srcOrd="1" destOrd="0" parTransId="{F937176F-5EDE-4F5B-B312-B8E10D12BB90}" sibTransId="{EE32C984-E36B-438B-8CAB-B7A7673F4A0E}"/>
    <dgm:cxn modelId="{8CE8A259-1AB3-455D-B098-C38A1786E435}" type="presOf" srcId="{2E11F2EF-52D8-4EF5-92DE-8657574C6DAE}" destId="{F6272CBC-0D7A-434B-AC78-C95608B41294}" srcOrd="0" destOrd="0" presId="urn:microsoft.com/office/officeart/2005/8/layout/cycle6"/>
    <dgm:cxn modelId="{98561A7D-FE44-47E0-B3A4-C5A8E2422912}" type="presOf" srcId="{39B8BCF1-489C-4CB3-B52D-34774A47B94A}" destId="{8D388D54-E14B-4090-A373-1729265AC735}" srcOrd="0" destOrd="0" presId="urn:microsoft.com/office/officeart/2005/8/layout/cycle6"/>
    <dgm:cxn modelId="{E1E77D8A-1DEB-4055-A54B-A4A712B125FE}" type="presOf" srcId="{0B307068-AD0C-4ACD-9F21-81DF79691EAA}" destId="{099AF94A-69C6-48C7-8463-0C6BEECCA636}" srcOrd="0" destOrd="0" presId="urn:microsoft.com/office/officeart/2005/8/layout/cycle6"/>
    <dgm:cxn modelId="{2392C48F-56F2-4220-929C-85699A056B16}" type="presOf" srcId="{9E933AFE-AD16-46B0-A324-77F7BB746799}" destId="{5E910553-A436-4EB9-BE81-89FBFF1042E0}" srcOrd="0" destOrd="0" presId="urn:microsoft.com/office/officeart/2005/8/layout/cycle6"/>
    <dgm:cxn modelId="{4D3C9B93-168C-43A2-8F38-A3DF0F86039F}" type="presOf" srcId="{3E6E52D0-0D99-42D3-BAA2-AA8E991D1AF6}" destId="{E315F0C7-E393-42B2-911F-636937C53691}" srcOrd="0" destOrd="0" presId="urn:microsoft.com/office/officeart/2005/8/layout/cycle6"/>
    <dgm:cxn modelId="{3FE0EFAC-FAFE-40FB-B697-37A5A26A27DF}" type="presOf" srcId="{7FCCD15B-1392-43E1-8D73-8013B7F03050}" destId="{DD79C95D-1157-42C6-AFA3-079C1866DDCB}" srcOrd="0" destOrd="0" presId="urn:microsoft.com/office/officeart/2005/8/layout/cycle6"/>
    <dgm:cxn modelId="{E568E8C2-DEDE-4354-80C7-0AE0CBB6B691}" type="presOf" srcId="{5C99122D-D7F7-4DFE-BFB8-A6BF1DB16D4E}" destId="{B69016C2-AC49-4E23-BA0C-5C1D8F20B8B6}" srcOrd="0" destOrd="0" presId="urn:microsoft.com/office/officeart/2005/8/layout/cycle6"/>
    <dgm:cxn modelId="{ECC881CE-B9D1-4045-9CC6-521D309F831E}" type="presOf" srcId="{CCF6F5D8-F90B-4A46-A946-058E4403F51C}" destId="{A5FA912F-8E69-4218-9C69-654C44B46979}" srcOrd="0" destOrd="0" presId="urn:microsoft.com/office/officeart/2005/8/layout/cycle6"/>
    <dgm:cxn modelId="{DCBFF9E5-A2CC-4E11-A8D2-0D3603DCF983}" srcId="{06A9A75B-58D7-409C-9CA7-699E024C6ED4}" destId="{3E6E52D0-0D99-42D3-BAA2-AA8E991D1AF6}" srcOrd="0" destOrd="0" parTransId="{57E072AE-3579-4E0B-A3D2-CFDD4524F318}" sibTransId="{2E11F2EF-52D8-4EF5-92DE-8657574C6DAE}"/>
    <dgm:cxn modelId="{309EE4E6-A0C7-4AAC-BD11-72F66838F2D2}" type="presOf" srcId="{D41D3DD3-5AEC-432A-BD2B-8B32C13B4D6E}" destId="{AED1B301-80B2-4693-8599-D907F6A3D9E1}" srcOrd="0" destOrd="0" presId="urn:microsoft.com/office/officeart/2005/8/layout/cycle6"/>
    <dgm:cxn modelId="{B8D6DDED-A4A6-4378-83F3-8D67C46A6B30}" srcId="{06A9A75B-58D7-409C-9CA7-699E024C6ED4}" destId="{D41D3DD3-5AEC-432A-BD2B-8B32C13B4D6E}" srcOrd="4" destOrd="0" parTransId="{B7A6334A-BC22-4DB8-AE3F-BF6398364847}" sibTransId="{0B307068-AD0C-4ACD-9F21-81DF79691EAA}"/>
    <dgm:cxn modelId="{9024A2FE-89E2-41B6-8441-C78A8BAE4E3D}" type="presOf" srcId="{06A9A75B-58D7-409C-9CA7-699E024C6ED4}" destId="{081C9C7B-9F5E-4FA4-A3F3-8DBB282F3B7B}" srcOrd="0" destOrd="0" presId="urn:microsoft.com/office/officeart/2005/8/layout/cycle6"/>
    <dgm:cxn modelId="{AB79A71B-E3F8-4372-B013-06B6F7AD9AE3}" type="presParOf" srcId="{081C9C7B-9F5E-4FA4-A3F3-8DBB282F3B7B}" destId="{E315F0C7-E393-42B2-911F-636937C53691}" srcOrd="0" destOrd="0" presId="urn:microsoft.com/office/officeart/2005/8/layout/cycle6"/>
    <dgm:cxn modelId="{1277829D-ADB2-4CCC-B0F2-144B87A39211}" type="presParOf" srcId="{081C9C7B-9F5E-4FA4-A3F3-8DBB282F3B7B}" destId="{B2DF3AE7-B8ED-4272-9648-AB17C9873098}" srcOrd="1" destOrd="0" presId="urn:microsoft.com/office/officeart/2005/8/layout/cycle6"/>
    <dgm:cxn modelId="{FD8C31A3-2626-4CFD-905B-628065AE4975}" type="presParOf" srcId="{081C9C7B-9F5E-4FA4-A3F3-8DBB282F3B7B}" destId="{F6272CBC-0D7A-434B-AC78-C95608B41294}" srcOrd="2" destOrd="0" presId="urn:microsoft.com/office/officeart/2005/8/layout/cycle6"/>
    <dgm:cxn modelId="{3BF52465-2629-4039-9D72-FADF745EC571}" type="presParOf" srcId="{081C9C7B-9F5E-4FA4-A3F3-8DBB282F3B7B}" destId="{5E910553-A436-4EB9-BE81-89FBFF1042E0}" srcOrd="3" destOrd="0" presId="urn:microsoft.com/office/officeart/2005/8/layout/cycle6"/>
    <dgm:cxn modelId="{BC65D49D-9FD4-4EF5-9F59-26EF4B9AEED8}" type="presParOf" srcId="{081C9C7B-9F5E-4FA4-A3F3-8DBB282F3B7B}" destId="{C5EA862A-02B9-4525-ACF1-05B362D1F390}" srcOrd="4" destOrd="0" presId="urn:microsoft.com/office/officeart/2005/8/layout/cycle6"/>
    <dgm:cxn modelId="{6BD97441-AB80-4944-908F-E61A34CD37D7}" type="presParOf" srcId="{081C9C7B-9F5E-4FA4-A3F3-8DBB282F3B7B}" destId="{D8078843-A793-431B-83AC-9A7769103481}" srcOrd="5" destOrd="0" presId="urn:microsoft.com/office/officeart/2005/8/layout/cycle6"/>
    <dgm:cxn modelId="{06A72001-9CF1-414D-AA5B-E112E33E2C33}" type="presParOf" srcId="{081C9C7B-9F5E-4FA4-A3F3-8DBB282F3B7B}" destId="{DD79C95D-1157-42C6-AFA3-079C1866DDCB}" srcOrd="6" destOrd="0" presId="urn:microsoft.com/office/officeart/2005/8/layout/cycle6"/>
    <dgm:cxn modelId="{F540283D-9662-40EF-8B13-4D3389283363}" type="presParOf" srcId="{081C9C7B-9F5E-4FA4-A3F3-8DBB282F3B7B}" destId="{1DD03C74-3E55-45B2-B892-8CEEA0DE4126}" srcOrd="7" destOrd="0" presId="urn:microsoft.com/office/officeart/2005/8/layout/cycle6"/>
    <dgm:cxn modelId="{62CE4D49-3254-4415-B4C8-1EABA2119FB6}" type="presParOf" srcId="{081C9C7B-9F5E-4FA4-A3F3-8DBB282F3B7B}" destId="{A5FA912F-8E69-4218-9C69-654C44B46979}" srcOrd="8" destOrd="0" presId="urn:microsoft.com/office/officeart/2005/8/layout/cycle6"/>
    <dgm:cxn modelId="{EA7D807A-9789-4331-B04E-6E376A65E581}" type="presParOf" srcId="{081C9C7B-9F5E-4FA4-A3F3-8DBB282F3B7B}" destId="{8D388D54-E14B-4090-A373-1729265AC735}" srcOrd="9" destOrd="0" presId="urn:microsoft.com/office/officeart/2005/8/layout/cycle6"/>
    <dgm:cxn modelId="{8F17115F-D80C-4CEE-9458-11E0DCCB3DE1}" type="presParOf" srcId="{081C9C7B-9F5E-4FA4-A3F3-8DBB282F3B7B}" destId="{27F7880A-9FED-4995-A15F-B652D8B31CDA}" srcOrd="10" destOrd="0" presId="urn:microsoft.com/office/officeart/2005/8/layout/cycle6"/>
    <dgm:cxn modelId="{179A460F-B2FC-46B4-9A87-359F126FFB09}" type="presParOf" srcId="{081C9C7B-9F5E-4FA4-A3F3-8DBB282F3B7B}" destId="{B69016C2-AC49-4E23-BA0C-5C1D8F20B8B6}" srcOrd="11" destOrd="0" presId="urn:microsoft.com/office/officeart/2005/8/layout/cycle6"/>
    <dgm:cxn modelId="{548FFC2C-3EED-48BF-BB8F-E5A055C5FA3A}" type="presParOf" srcId="{081C9C7B-9F5E-4FA4-A3F3-8DBB282F3B7B}" destId="{AED1B301-80B2-4693-8599-D907F6A3D9E1}" srcOrd="12" destOrd="0" presId="urn:microsoft.com/office/officeart/2005/8/layout/cycle6"/>
    <dgm:cxn modelId="{230C2BAB-23F9-424A-903F-49F9BE51C873}" type="presParOf" srcId="{081C9C7B-9F5E-4FA4-A3F3-8DBB282F3B7B}" destId="{CB254B1C-1AA6-4C91-94AE-7F42C033D416}" srcOrd="13" destOrd="0" presId="urn:microsoft.com/office/officeart/2005/8/layout/cycle6"/>
    <dgm:cxn modelId="{1F7EC25D-92C0-4684-AEF0-8FD13E437637}" type="presParOf" srcId="{081C9C7B-9F5E-4FA4-A3F3-8DBB282F3B7B}" destId="{099AF94A-69C6-48C7-8463-0C6BEECCA63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3F638-C61C-4547-ADB4-0F1BE8981DC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901934B6-3BB8-4CA0-A4C9-321CCE34F3E6}">
      <dgm:prSet phldrT="[Tekst]"/>
      <dgm:spPr/>
      <dgm:t>
        <a:bodyPr/>
        <a:lstStyle/>
        <a:p>
          <a:r>
            <a:rPr lang="pl-PL" dirty="0"/>
            <a:t>stadiów postępowania</a:t>
          </a:r>
        </a:p>
      </dgm:t>
    </dgm:pt>
    <dgm:pt modelId="{B8C18399-843E-4650-AA4D-7083C28F290B}" type="parTrans" cxnId="{C2EDEF0F-E32A-42AE-9AD9-A090A4A83552}">
      <dgm:prSet/>
      <dgm:spPr/>
      <dgm:t>
        <a:bodyPr/>
        <a:lstStyle/>
        <a:p>
          <a:endParaRPr lang="pl-PL"/>
        </a:p>
      </dgm:t>
    </dgm:pt>
    <dgm:pt modelId="{768B3CAE-E9D7-4136-806A-18E695282862}" type="sibTrans" cxnId="{C2EDEF0F-E32A-42AE-9AD9-A090A4A83552}">
      <dgm:prSet/>
      <dgm:spPr/>
      <dgm:t>
        <a:bodyPr/>
        <a:lstStyle/>
        <a:p>
          <a:endParaRPr lang="pl-PL"/>
        </a:p>
      </dgm:t>
    </dgm:pt>
    <dgm:pt modelId="{40DA40A3-7929-4679-9D9E-BA242E600C3F}">
      <dgm:prSet phldrT="[Tekst]"/>
      <dgm:spPr/>
      <dgm:t>
        <a:bodyPr/>
        <a:lstStyle/>
        <a:p>
          <a:r>
            <a:rPr lang="pl-PL" dirty="0"/>
            <a:t>przygotowawczego</a:t>
          </a:r>
        </a:p>
      </dgm:t>
    </dgm:pt>
    <dgm:pt modelId="{242C5607-A955-449B-BCFF-2F14E1F89656}" type="parTrans" cxnId="{80438D53-045C-4F94-9E06-049F89AD68DD}">
      <dgm:prSet/>
      <dgm:spPr/>
      <dgm:t>
        <a:bodyPr/>
        <a:lstStyle/>
        <a:p>
          <a:endParaRPr lang="pl-PL"/>
        </a:p>
      </dgm:t>
    </dgm:pt>
    <dgm:pt modelId="{FDAF8944-1B49-44E2-B181-A5B347A49C47}" type="sibTrans" cxnId="{80438D53-045C-4F94-9E06-049F89AD68DD}">
      <dgm:prSet/>
      <dgm:spPr/>
      <dgm:t>
        <a:bodyPr/>
        <a:lstStyle/>
        <a:p>
          <a:endParaRPr lang="pl-PL"/>
        </a:p>
      </dgm:t>
    </dgm:pt>
    <dgm:pt modelId="{561628DA-B7E5-4DA5-BEEB-8043660A3484}">
      <dgm:prSet phldrT="[Tekst]"/>
      <dgm:spPr/>
      <dgm:t>
        <a:bodyPr/>
        <a:lstStyle/>
        <a:p>
          <a:r>
            <a:rPr lang="pl-PL" dirty="0"/>
            <a:t>jurysdykcyjnego </a:t>
          </a:r>
        </a:p>
      </dgm:t>
    </dgm:pt>
    <dgm:pt modelId="{3FD9DE89-A495-467F-9414-6FD9CB5F5EEF}" type="parTrans" cxnId="{DF36387E-DCBE-45D6-ABEF-982E34804471}">
      <dgm:prSet/>
      <dgm:spPr/>
      <dgm:t>
        <a:bodyPr/>
        <a:lstStyle/>
        <a:p>
          <a:endParaRPr lang="pl-PL"/>
        </a:p>
      </dgm:t>
    </dgm:pt>
    <dgm:pt modelId="{0C5CAB16-CD5A-4629-A458-7F99D40DF16D}" type="sibTrans" cxnId="{DF36387E-DCBE-45D6-ABEF-982E34804471}">
      <dgm:prSet/>
      <dgm:spPr/>
      <dgm:t>
        <a:bodyPr/>
        <a:lstStyle/>
        <a:p>
          <a:endParaRPr lang="pl-PL"/>
        </a:p>
      </dgm:t>
    </dgm:pt>
    <dgm:pt modelId="{AC1047FA-3346-4EA7-B022-63A542411547}">
      <dgm:prSet phldrT="[Tekst]"/>
      <dgm:spPr/>
      <dgm:t>
        <a:bodyPr/>
        <a:lstStyle/>
        <a:p>
          <a:r>
            <a:rPr lang="pl-PL" dirty="0"/>
            <a:t>według roli jaką pełnią danym stadium </a:t>
          </a:r>
        </a:p>
      </dgm:t>
    </dgm:pt>
    <dgm:pt modelId="{87E8C87A-4FA6-4597-B087-31DDA2DF5D2D}" type="parTrans" cxnId="{62AC6DCB-1510-44B5-BD7E-1CC1CED27861}">
      <dgm:prSet/>
      <dgm:spPr/>
      <dgm:t>
        <a:bodyPr/>
        <a:lstStyle/>
        <a:p>
          <a:endParaRPr lang="pl-PL"/>
        </a:p>
      </dgm:t>
    </dgm:pt>
    <dgm:pt modelId="{1526CF51-852C-4C05-B7B9-DFC509AEC2EB}" type="sibTrans" cxnId="{62AC6DCB-1510-44B5-BD7E-1CC1CED27861}">
      <dgm:prSet/>
      <dgm:spPr/>
      <dgm:t>
        <a:bodyPr/>
        <a:lstStyle/>
        <a:p>
          <a:endParaRPr lang="pl-PL"/>
        </a:p>
      </dgm:t>
    </dgm:pt>
    <dgm:pt modelId="{82FE5D0F-84E7-4355-B60A-98DFA7721DC0}">
      <dgm:prSet phldrT="[Tekst]"/>
      <dgm:spPr/>
      <dgm:t>
        <a:bodyPr/>
        <a:lstStyle/>
        <a:p>
          <a:r>
            <a:rPr lang="pl-PL" dirty="0"/>
            <a:t>kierownicze </a:t>
          </a:r>
        </a:p>
      </dgm:t>
    </dgm:pt>
    <dgm:pt modelId="{58880E6E-5BEC-433D-B3E6-527DDA3AB6E6}" type="parTrans" cxnId="{8004C8D3-7556-4C8F-9294-3C9FFEBC1D7B}">
      <dgm:prSet/>
      <dgm:spPr/>
      <dgm:t>
        <a:bodyPr/>
        <a:lstStyle/>
        <a:p>
          <a:endParaRPr lang="pl-PL"/>
        </a:p>
      </dgm:t>
    </dgm:pt>
    <dgm:pt modelId="{0C83914D-2D82-42F1-A94A-05BF17C509CB}" type="sibTrans" cxnId="{8004C8D3-7556-4C8F-9294-3C9FFEBC1D7B}">
      <dgm:prSet/>
      <dgm:spPr/>
      <dgm:t>
        <a:bodyPr/>
        <a:lstStyle/>
        <a:p>
          <a:endParaRPr lang="pl-PL"/>
        </a:p>
      </dgm:t>
    </dgm:pt>
    <dgm:pt modelId="{7FD7082A-0CEF-4E71-8C72-8E25D7CA50EC}">
      <dgm:prSet phldrT="[Tekst]"/>
      <dgm:spPr/>
      <dgm:t>
        <a:bodyPr/>
        <a:lstStyle/>
        <a:p>
          <a:r>
            <a:rPr lang="pl-PL" dirty="0"/>
            <a:t>pomocnicze </a:t>
          </a:r>
        </a:p>
      </dgm:t>
    </dgm:pt>
    <dgm:pt modelId="{C37E7985-A42E-4BF8-8533-F863B82336A9}" type="parTrans" cxnId="{843E3832-4555-4237-919A-EC3EA663DAEB}">
      <dgm:prSet/>
      <dgm:spPr/>
      <dgm:t>
        <a:bodyPr/>
        <a:lstStyle/>
        <a:p>
          <a:endParaRPr lang="pl-PL"/>
        </a:p>
      </dgm:t>
    </dgm:pt>
    <dgm:pt modelId="{D94B0498-3A94-4A3D-BA63-52B644C69602}" type="sibTrans" cxnId="{843E3832-4555-4237-919A-EC3EA663DAEB}">
      <dgm:prSet/>
      <dgm:spPr/>
      <dgm:t>
        <a:bodyPr/>
        <a:lstStyle/>
        <a:p>
          <a:endParaRPr lang="pl-PL"/>
        </a:p>
      </dgm:t>
    </dgm:pt>
    <dgm:pt modelId="{F7372320-EEE1-479A-9738-69FDE02C9621}">
      <dgm:prSet phldrT="[Tekst]"/>
      <dgm:spPr/>
      <dgm:t>
        <a:bodyPr/>
        <a:lstStyle/>
        <a:p>
          <a:r>
            <a:rPr lang="pl-PL" dirty="0"/>
            <a:t>wykonawczego</a:t>
          </a:r>
        </a:p>
      </dgm:t>
    </dgm:pt>
    <dgm:pt modelId="{A1F05CC4-C125-4708-8AE2-649801BB1B7F}" type="parTrans" cxnId="{CA3F22DF-F9A9-4C29-B01C-73D515D04035}">
      <dgm:prSet/>
      <dgm:spPr/>
      <dgm:t>
        <a:bodyPr/>
        <a:lstStyle/>
        <a:p>
          <a:endParaRPr lang="pl-PL"/>
        </a:p>
      </dgm:t>
    </dgm:pt>
    <dgm:pt modelId="{F48AFA4C-2217-4128-B4F2-FFBB4DD70D0E}" type="sibTrans" cxnId="{CA3F22DF-F9A9-4C29-B01C-73D515D04035}">
      <dgm:prSet/>
      <dgm:spPr/>
      <dgm:t>
        <a:bodyPr/>
        <a:lstStyle/>
        <a:p>
          <a:endParaRPr lang="pl-PL"/>
        </a:p>
      </dgm:t>
    </dgm:pt>
    <dgm:pt modelId="{A82CBC9A-FF17-4BE1-9DA0-79E7A58FDE1D}">
      <dgm:prSet phldrT="[Tekst]"/>
      <dgm:spPr/>
      <dgm:t>
        <a:bodyPr/>
        <a:lstStyle/>
        <a:p>
          <a:r>
            <a:rPr lang="pl-PL" dirty="0"/>
            <a:t>współdziałające </a:t>
          </a:r>
        </a:p>
      </dgm:t>
    </dgm:pt>
    <dgm:pt modelId="{5CA74E27-3D68-49FE-893C-016BA332B507}" type="parTrans" cxnId="{81A7FE4B-2CEE-41D8-92CB-AF2AB570D877}">
      <dgm:prSet/>
      <dgm:spPr/>
      <dgm:t>
        <a:bodyPr/>
        <a:lstStyle/>
        <a:p>
          <a:endParaRPr lang="pl-PL"/>
        </a:p>
      </dgm:t>
    </dgm:pt>
    <dgm:pt modelId="{E8EFCD7A-4BBB-45B8-B131-E94A01474F81}" type="sibTrans" cxnId="{81A7FE4B-2CEE-41D8-92CB-AF2AB570D877}">
      <dgm:prSet/>
      <dgm:spPr/>
      <dgm:t>
        <a:bodyPr/>
        <a:lstStyle/>
        <a:p>
          <a:endParaRPr lang="pl-PL"/>
        </a:p>
      </dgm:t>
    </dgm:pt>
    <dgm:pt modelId="{49A311AB-3344-4794-BF99-2EDEF8905A35}" type="pres">
      <dgm:prSet presAssocID="{7053F638-C61C-4547-ADB4-0F1BE8981DC1}" presName="Name0" presStyleCnt="0">
        <dgm:presLayoutVars>
          <dgm:dir/>
          <dgm:animLvl val="lvl"/>
          <dgm:resizeHandles val="exact"/>
        </dgm:presLayoutVars>
      </dgm:prSet>
      <dgm:spPr/>
    </dgm:pt>
    <dgm:pt modelId="{7C876D4F-07DB-4A89-BE47-6A1E419C802D}" type="pres">
      <dgm:prSet presAssocID="{901934B6-3BB8-4CA0-A4C9-321CCE34F3E6}" presName="composite" presStyleCnt="0"/>
      <dgm:spPr/>
    </dgm:pt>
    <dgm:pt modelId="{C88D4DF7-146F-4294-8A25-F5B235291FC4}" type="pres">
      <dgm:prSet presAssocID="{901934B6-3BB8-4CA0-A4C9-321CCE34F3E6}" presName="parTx" presStyleLbl="alignNode1" presStyleIdx="0" presStyleCnt="2">
        <dgm:presLayoutVars>
          <dgm:chMax val="0"/>
          <dgm:chPref val="0"/>
          <dgm:bulletEnabled val="1"/>
        </dgm:presLayoutVars>
      </dgm:prSet>
      <dgm:spPr/>
    </dgm:pt>
    <dgm:pt modelId="{DAAA7910-ACB0-4354-96A6-A062BF160DCE}" type="pres">
      <dgm:prSet presAssocID="{901934B6-3BB8-4CA0-A4C9-321CCE34F3E6}" presName="desTx" presStyleLbl="alignAccFollowNode1" presStyleIdx="0" presStyleCnt="2">
        <dgm:presLayoutVars>
          <dgm:bulletEnabled val="1"/>
        </dgm:presLayoutVars>
      </dgm:prSet>
      <dgm:spPr/>
    </dgm:pt>
    <dgm:pt modelId="{F4E9FF50-5C71-4D88-B080-17C647FA0E8E}" type="pres">
      <dgm:prSet presAssocID="{768B3CAE-E9D7-4136-806A-18E695282862}" presName="space" presStyleCnt="0"/>
      <dgm:spPr/>
    </dgm:pt>
    <dgm:pt modelId="{2F2A68F4-5A64-4AA4-9526-3FC4E98149B8}" type="pres">
      <dgm:prSet presAssocID="{AC1047FA-3346-4EA7-B022-63A542411547}" presName="composite" presStyleCnt="0"/>
      <dgm:spPr/>
    </dgm:pt>
    <dgm:pt modelId="{C0E23945-95D6-4794-A4DD-60C874D01773}" type="pres">
      <dgm:prSet presAssocID="{AC1047FA-3346-4EA7-B022-63A542411547}" presName="parTx" presStyleLbl="alignNode1" presStyleIdx="1" presStyleCnt="2">
        <dgm:presLayoutVars>
          <dgm:chMax val="0"/>
          <dgm:chPref val="0"/>
          <dgm:bulletEnabled val="1"/>
        </dgm:presLayoutVars>
      </dgm:prSet>
      <dgm:spPr/>
    </dgm:pt>
    <dgm:pt modelId="{03883935-8EB5-48CF-88D0-568CD62E0552}" type="pres">
      <dgm:prSet presAssocID="{AC1047FA-3346-4EA7-B022-63A542411547}" presName="desTx" presStyleLbl="alignAccFollowNode1" presStyleIdx="1" presStyleCnt="2">
        <dgm:presLayoutVars>
          <dgm:bulletEnabled val="1"/>
        </dgm:presLayoutVars>
      </dgm:prSet>
      <dgm:spPr/>
    </dgm:pt>
  </dgm:ptLst>
  <dgm:cxnLst>
    <dgm:cxn modelId="{3A6B0C0B-BE36-414B-B68D-B6941056065B}" type="presOf" srcId="{40DA40A3-7929-4679-9D9E-BA242E600C3F}" destId="{DAAA7910-ACB0-4354-96A6-A062BF160DCE}" srcOrd="0" destOrd="0" presId="urn:microsoft.com/office/officeart/2005/8/layout/hList1"/>
    <dgm:cxn modelId="{C2EDEF0F-E32A-42AE-9AD9-A090A4A83552}" srcId="{7053F638-C61C-4547-ADB4-0F1BE8981DC1}" destId="{901934B6-3BB8-4CA0-A4C9-321CCE34F3E6}" srcOrd="0" destOrd="0" parTransId="{B8C18399-843E-4650-AA4D-7083C28F290B}" sibTransId="{768B3CAE-E9D7-4136-806A-18E695282862}"/>
    <dgm:cxn modelId="{843E3832-4555-4237-919A-EC3EA663DAEB}" srcId="{AC1047FA-3346-4EA7-B022-63A542411547}" destId="{7FD7082A-0CEF-4E71-8C72-8E25D7CA50EC}" srcOrd="1" destOrd="0" parTransId="{C37E7985-A42E-4BF8-8533-F863B82336A9}" sibTransId="{D94B0498-3A94-4A3D-BA63-52B644C69602}"/>
    <dgm:cxn modelId="{87DDA641-D2E8-4AC9-B3E6-D046B7DD6BA7}" type="presOf" srcId="{82FE5D0F-84E7-4355-B60A-98DFA7721DC0}" destId="{03883935-8EB5-48CF-88D0-568CD62E0552}" srcOrd="0" destOrd="0" presId="urn:microsoft.com/office/officeart/2005/8/layout/hList1"/>
    <dgm:cxn modelId="{DFB82F63-075D-4857-8363-DC553A7EAC6B}" type="presOf" srcId="{A82CBC9A-FF17-4BE1-9DA0-79E7A58FDE1D}" destId="{03883935-8EB5-48CF-88D0-568CD62E0552}" srcOrd="0" destOrd="2" presId="urn:microsoft.com/office/officeart/2005/8/layout/hList1"/>
    <dgm:cxn modelId="{81A7FE4B-2CEE-41D8-92CB-AF2AB570D877}" srcId="{AC1047FA-3346-4EA7-B022-63A542411547}" destId="{A82CBC9A-FF17-4BE1-9DA0-79E7A58FDE1D}" srcOrd="2" destOrd="0" parTransId="{5CA74E27-3D68-49FE-893C-016BA332B507}" sibTransId="{E8EFCD7A-4BBB-45B8-B131-E94A01474F81}"/>
    <dgm:cxn modelId="{80438D53-045C-4F94-9E06-049F89AD68DD}" srcId="{901934B6-3BB8-4CA0-A4C9-321CCE34F3E6}" destId="{40DA40A3-7929-4679-9D9E-BA242E600C3F}" srcOrd="0" destOrd="0" parTransId="{242C5607-A955-449B-BCFF-2F14E1F89656}" sibTransId="{FDAF8944-1B49-44E2-B181-A5B347A49C47}"/>
    <dgm:cxn modelId="{ABCCC07B-48EF-4888-84BD-F4754B7A1F32}" type="presOf" srcId="{AC1047FA-3346-4EA7-B022-63A542411547}" destId="{C0E23945-95D6-4794-A4DD-60C874D01773}" srcOrd="0" destOrd="0" presId="urn:microsoft.com/office/officeart/2005/8/layout/hList1"/>
    <dgm:cxn modelId="{DF36387E-DCBE-45D6-ABEF-982E34804471}" srcId="{901934B6-3BB8-4CA0-A4C9-321CCE34F3E6}" destId="{561628DA-B7E5-4DA5-BEEB-8043660A3484}" srcOrd="1" destOrd="0" parTransId="{3FD9DE89-A495-467F-9414-6FD9CB5F5EEF}" sibTransId="{0C5CAB16-CD5A-4629-A458-7F99D40DF16D}"/>
    <dgm:cxn modelId="{C7E771AF-AE20-4F94-84F6-2E1D1041C82B}" type="presOf" srcId="{F7372320-EEE1-479A-9738-69FDE02C9621}" destId="{DAAA7910-ACB0-4354-96A6-A062BF160DCE}" srcOrd="0" destOrd="2" presId="urn:microsoft.com/office/officeart/2005/8/layout/hList1"/>
    <dgm:cxn modelId="{CF35F4BA-21BC-40F4-A9FB-2BDEC6983B55}" type="presOf" srcId="{7053F638-C61C-4547-ADB4-0F1BE8981DC1}" destId="{49A311AB-3344-4794-BF99-2EDEF8905A35}" srcOrd="0" destOrd="0" presId="urn:microsoft.com/office/officeart/2005/8/layout/hList1"/>
    <dgm:cxn modelId="{540BB6C2-E5F5-4FCA-AB54-77136E5E97EC}" type="presOf" srcId="{7FD7082A-0CEF-4E71-8C72-8E25D7CA50EC}" destId="{03883935-8EB5-48CF-88D0-568CD62E0552}" srcOrd="0" destOrd="1" presId="urn:microsoft.com/office/officeart/2005/8/layout/hList1"/>
    <dgm:cxn modelId="{12B0D8C9-1B8E-4B98-B558-F7593E12FAA9}" type="presOf" srcId="{901934B6-3BB8-4CA0-A4C9-321CCE34F3E6}" destId="{C88D4DF7-146F-4294-8A25-F5B235291FC4}" srcOrd="0" destOrd="0" presId="urn:microsoft.com/office/officeart/2005/8/layout/hList1"/>
    <dgm:cxn modelId="{62AC6DCB-1510-44B5-BD7E-1CC1CED27861}" srcId="{7053F638-C61C-4547-ADB4-0F1BE8981DC1}" destId="{AC1047FA-3346-4EA7-B022-63A542411547}" srcOrd="1" destOrd="0" parTransId="{87E8C87A-4FA6-4597-B087-31DDA2DF5D2D}" sibTransId="{1526CF51-852C-4C05-B7B9-DFC509AEC2EB}"/>
    <dgm:cxn modelId="{8004C8D3-7556-4C8F-9294-3C9FFEBC1D7B}" srcId="{AC1047FA-3346-4EA7-B022-63A542411547}" destId="{82FE5D0F-84E7-4355-B60A-98DFA7721DC0}" srcOrd="0" destOrd="0" parTransId="{58880E6E-5BEC-433D-B3E6-527DDA3AB6E6}" sibTransId="{0C83914D-2D82-42F1-A94A-05BF17C509CB}"/>
    <dgm:cxn modelId="{A80E12D8-A827-4648-931D-ECF32197484A}" type="presOf" srcId="{561628DA-B7E5-4DA5-BEEB-8043660A3484}" destId="{DAAA7910-ACB0-4354-96A6-A062BF160DCE}" srcOrd="0" destOrd="1" presId="urn:microsoft.com/office/officeart/2005/8/layout/hList1"/>
    <dgm:cxn modelId="{CA3F22DF-F9A9-4C29-B01C-73D515D04035}" srcId="{901934B6-3BB8-4CA0-A4C9-321CCE34F3E6}" destId="{F7372320-EEE1-479A-9738-69FDE02C9621}" srcOrd="2" destOrd="0" parTransId="{A1F05CC4-C125-4708-8AE2-649801BB1B7F}" sibTransId="{F48AFA4C-2217-4128-B4F2-FFBB4DD70D0E}"/>
    <dgm:cxn modelId="{51362730-A072-4DE3-9A84-1B24F4E95D89}" type="presParOf" srcId="{49A311AB-3344-4794-BF99-2EDEF8905A35}" destId="{7C876D4F-07DB-4A89-BE47-6A1E419C802D}" srcOrd="0" destOrd="0" presId="urn:microsoft.com/office/officeart/2005/8/layout/hList1"/>
    <dgm:cxn modelId="{260BA74C-40EF-46A1-A4F2-07648C5D25FE}" type="presParOf" srcId="{7C876D4F-07DB-4A89-BE47-6A1E419C802D}" destId="{C88D4DF7-146F-4294-8A25-F5B235291FC4}" srcOrd="0" destOrd="0" presId="urn:microsoft.com/office/officeart/2005/8/layout/hList1"/>
    <dgm:cxn modelId="{3EC1F076-4A2B-48BA-82B4-0974B90F9029}" type="presParOf" srcId="{7C876D4F-07DB-4A89-BE47-6A1E419C802D}" destId="{DAAA7910-ACB0-4354-96A6-A062BF160DCE}" srcOrd="1" destOrd="0" presId="urn:microsoft.com/office/officeart/2005/8/layout/hList1"/>
    <dgm:cxn modelId="{D0A2394D-34A4-4797-8E62-664F06ED0A81}" type="presParOf" srcId="{49A311AB-3344-4794-BF99-2EDEF8905A35}" destId="{F4E9FF50-5C71-4D88-B080-17C647FA0E8E}" srcOrd="1" destOrd="0" presId="urn:microsoft.com/office/officeart/2005/8/layout/hList1"/>
    <dgm:cxn modelId="{6B1CD8F0-B384-4564-85DE-7AB4F5520A40}" type="presParOf" srcId="{49A311AB-3344-4794-BF99-2EDEF8905A35}" destId="{2F2A68F4-5A64-4AA4-9526-3FC4E98149B8}" srcOrd="2" destOrd="0" presId="urn:microsoft.com/office/officeart/2005/8/layout/hList1"/>
    <dgm:cxn modelId="{A610BFEE-2FCC-4DBF-AB21-EC669BDB947B}" type="presParOf" srcId="{2F2A68F4-5A64-4AA4-9526-3FC4E98149B8}" destId="{C0E23945-95D6-4794-A4DD-60C874D01773}" srcOrd="0" destOrd="0" presId="urn:microsoft.com/office/officeart/2005/8/layout/hList1"/>
    <dgm:cxn modelId="{64E790C9-7CD9-44CB-8F14-5B86F4578784}" type="presParOf" srcId="{2F2A68F4-5A64-4AA4-9526-3FC4E98149B8}" destId="{03883935-8EB5-48CF-88D0-568CD62E05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6503F-ABFD-42D5-8919-779B014094FE}" type="doc">
      <dgm:prSet loTypeId="urn:microsoft.com/office/officeart/2005/8/layout/equation1" loCatId="relationship" qsTypeId="urn:microsoft.com/office/officeart/2005/8/quickstyle/simple3" qsCatId="simple" csTypeId="urn:microsoft.com/office/officeart/2005/8/colors/colorful5" csCatId="colorful" phldr="1"/>
      <dgm:spPr/>
    </dgm:pt>
    <dgm:pt modelId="{E30708E2-4CA7-42AA-9F94-41D7C6D13CEA}">
      <dgm:prSet phldrT="[Tekst]"/>
      <dgm:spPr/>
      <dgm:t>
        <a:bodyPr/>
        <a:lstStyle/>
        <a:p>
          <a:r>
            <a:rPr lang="pl-PL" dirty="0"/>
            <a:t>sąd</a:t>
          </a:r>
        </a:p>
      </dgm:t>
    </dgm:pt>
    <dgm:pt modelId="{7D1CA3FC-C051-41B0-8598-ECE59CEF458A}" type="parTrans" cxnId="{DB77F272-E63E-41D2-ADDD-F5E4B09F5958}">
      <dgm:prSet/>
      <dgm:spPr/>
      <dgm:t>
        <a:bodyPr/>
        <a:lstStyle/>
        <a:p>
          <a:endParaRPr lang="pl-PL"/>
        </a:p>
      </dgm:t>
    </dgm:pt>
    <dgm:pt modelId="{302FADB3-F3A5-4911-8C83-7E757C181A03}" type="sibTrans" cxnId="{DB77F272-E63E-41D2-ADDD-F5E4B09F5958}">
      <dgm:prSet/>
      <dgm:spPr/>
      <dgm:t>
        <a:bodyPr/>
        <a:lstStyle/>
        <a:p>
          <a:endParaRPr lang="pl-PL" dirty="0"/>
        </a:p>
      </dgm:t>
    </dgm:pt>
    <dgm:pt modelId="{B0674A02-7B28-4CF5-AA28-8AB5AF471CBD}">
      <dgm:prSet phldrT="[Tekst]"/>
      <dgm:spPr/>
      <dgm:t>
        <a:bodyPr/>
        <a:lstStyle/>
        <a:p>
          <a:r>
            <a:rPr lang="pl-PL" dirty="0"/>
            <a:t>sędzia </a:t>
          </a:r>
        </a:p>
      </dgm:t>
    </dgm:pt>
    <dgm:pt modelId="{C0B81BD0-6BC9-4C23-A922-210063B71671}" type="parTrans" cxnId="{533AF4C8-AB0F-44C6-9DD1-860A73E7E167}">
      <dgm:prSet/>
      <dgm:spPr/>
      <dgm:t>
        <a:bodyPr/>
        <a:lstStyle/>
        <a:p>
          <a:endParaRPr lang="pl-PL"/>
        </a:p>
      </dgm:t>
    </dgm:pt>
    <dgm:pt modelId="{BB7F93D1-41F3-46D0-BF53-CD909B30D66A}" type="sibTrans" cxnId="{533AF4C8-AB0F-44C6-9DD1-860A73E7E167}">
      <dgm:prSet/>
      <dgm:spPr/>
      <dgm:t>
        <a:bodyPr/>
        <a:lstStyle/>
        <a:p>
          <a:endParaRPr lang="pl-PL"/>
        </a:p>
      </dgm:t>
    </dgm:pt>
    <dgm:pt modelId="{85E79B24-AE99-42F9-BCC8-4EEA0F18FE21}" type="pres">
      <dgm:prSet presAssocID="{EF86503F-ABFD-42D5-8919-779B014094FE}" presName="linearFlow" presStyleCnt="0">
        <dgm:presLayoutVars>
          <dgm:dir/>
          <dgm:resizeHandles val="exact"/>
        </dgm:presLayoutVars>
      </dgm:prSet>
      <dgm:spPr/>
    </dgm:pt>
    <dgm:pt modelId="{064175BF-4988-4700-9B3C-A1CAD6B99210}" type="pres">
      <dgm:prSet presAssocID="{E30708E2-4CA7-42AA-9F94-41D7C6D13CEA}" presName="node" presStyleLbl="node1" presStyleIdx="0" presStyleCnt="2">
        <dgm:presLayoutVars>
          <dgm:bulletEnabled val="1"/>
        </dgm:presLayoutVars>
      </dgm:prSet>
      <dgm:spPr/>
    </dgm:pt>
    <dgm:pt modelId="{5307C052-E6CA-410D-A610-1EB75B3C71A4}" type="pres">
      <dgm:prSet presAssocID="{302FADB3-F3A5-4911-8C83-7E757C181A03}" presName="spacerL" presStyleCnt="0"/>
      <dgm:spPr/>
    </dgm:pt>
    <dgm:pt modelId="{AD22E2DB-03B4-4701-A713-609421CFBF80}" type="pres">
      <dgm:prSet presAssocID="{302FADB3-F3A5-4911-8C83-7E757C181A03}" presName="sibTrans" presStyleLbl="sibTrans2D1" presStyleIdx="0" presStyleCnt="1"/>
      <dgm:spPr/>
    </dgm:pt>
    <dgm:pt modelId="{B2C15B0D-C6C4-41BE-9D29-FB56EC9696EB}" type="pres">
      <dgm:prSet presAssocID="{302FADB3-F3A5-4911-8C83-7E757C181A03}" presName="spacerR" presStyleCnt="0"/>
      <dgm:spPr/>
    </dgm:pt>
    <dgm:pt modelId="{56B3E38B-54FC-405D-BC4E-9179DF816158}" type="pres">
      <dgm:prSet presAssocID="{B0674A02-7B28-4CF5-AA28-8AB5AF471CBD}" presName="node" presStyleLbl="node1" presStyleIdx="1" presStyleCnt="2">
        <dgm:presLayoutVars>
          <dgm:bulletEnabled val="1"/>
        </dgm:presLayoutVars>
      </dgm:prSet>
      <dgm:spPr/>
    </dgm:pt>
  </dgm:ptLst>
  <dgm:cxnLst>
    <dgm:cxn modelId="{DB77F272-E63E-41D2-ADDD-F5E4B09F5958}" srcId="{EF86503F-ABFD-42D5-8919-779B014094FE}" destId="{E30708E2-4CA7-42AA-9F94-41D7C6D13CEA}" srcOrd="0" destOrd="0" parTransId="{7D1CA3FC-C051-41B0-8598-ECE59CEF458A}" sibTransId="{302FADB3-F3A5-4911-8C83-7E757C181A03}"/>
    <dgm:cxn modelId="{4BF3FE83-3A81-45CE-A99F-BB0104FAB9DA}" type="presOf" srcId="{302FADB3-F3A5-4911-8C83-7E757C181A03}" destId="{AD22E2DB-03B4-4701-A713-609421CFBF80}" srcOrd="0" destOrd="0" presId="urn:microsoft.com/office/officeart/2005/8/layout/equation1"/>
    <dgm:cxn modelId="{C91FC3B7-E0A8-427D-84EA-017CBD4EF2AD}" type="presOf" srcId="{EF86503F-ABFD-42D5-8919-779B014094FE}" destId="{85E79B24-AE99-42F9-BCC8-4EEA0F18FE21}" srcOrd="0" destOrd="0" presId="urn:microsoft.com/office/officeart/2005/8/layout/equation1"/>
    <dgm:cxn modelId="{2666A6BF-1622-4AEA-AB44-B15A01FE6505}" type="presOf" srcId="{E30708E2-4CA7-42AA-9F94-41D7C6D13CEA}" destId="{064175BF-4988-4700-9B3C-A1CAD6B99210}" srcOrd="0" destOrd="0" presId="urn:microsoft.com/office/officeart/2005/8/layout/equation1"/>
    <dgm:cxn modelId="{533AF4C8-AB0F-44C6-9DD1-860A73E7E167}" srcId="{EF86503F-ABFD-42D5-8919-779B014094FE}" destId="{B0674A02-7B28-4CF5-AA28-8AB5AF471CBD}" srcOrd="1" destOrd="0" parTransId="{C0B81BD0-6BC9-4C23-A922-210063B71671}" sibTransId="{BB7F93D1-41F3-46D0-BF53-CD909B30D66A}"/>
    <dgm:cxn modelId="{FB3745D5-CBA6-40B3-91A2-83922B355D14}" type="presOf" srcId="{B0674A02-7B28-4CF5-AA28-8AB5AF471CBD}" destId="{56B3E38B-54FC-405D-BC4E-9179DF816158}" srcOrd="0" destOrd="0" presId="urn:microsoft.com/office/officeart/2005/8/layout/equation1"/>
    <dgm:cxn modelId="{6C8324D1-0DA6-4BB9-B0D9-72A69BCFD434}" type="presParOf" srcId="{85E79B24-AE99-42F9-BCC8-4EEA0F18FE21}" destId="{064175BF-4988-4700-9B3C-A1CAD6B99210}" srcOrd="0" destOrd="0" presId="urn:microsoft.com/office/officeart/2005/8/layout/equation1"/>
    <dgm:cxn modelId="{51E7D321-A11A-414D-942A-5DB3533E47E1}" type="presParOf" srcId="{85E79B24-AE99-42F9-BCC8-4EEA0F18FE21}" destId="{5307C052-E6CA-410D-A610-1EB75B3C71A4}" srcOrd="1" destOrd="0" presId="urn:microsoft.com/office/officeart/2005/8/layout/equation1"/>
    <dgm:cxn modelId="{6DEFACC1-CDBE-4C46-935A-3748E060E8BE}" type="presParOf" srcId="{85E79B24-AE99-42F9-BCC8-4EEA0F18FE21}" destId="{AD22E2DB-03B4-4701-A713-609421CFBF80}" srcOrd="2" destOrd="0" presId="urn:microsoft.com/office/officeart/2005/8/layout/equation1"/>
    <dgm:cxn modelId="{CD19A9BE-95A8-46D4-83A1-1A9E0DD7BE0E}" type="presParOf" srcId="{85E79B24-AE99-42F9-BCC8-4EEA0F18FE21}" destId="{B2C15B0D-C6C4-41BE-9D29-FB56EC9696EB}" srcOrd="3" destOrd="0" presId="urn:microsoft.com/office/officeart/2005/8/layout/equation1"/>
    <dgm:cxn modelId="{4F5F0C35-2DEB-4667-B036-8A2F956E14C1}" type="presParOf" srcId="{85E79B24-AE99-42F9-BCC8-4EEA0F18FE21}" destId="{56B3E38B-54FC-405D-BC4E-9179DF816158}"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BB9AAD-B184-425B-AB9B-CB2FE4DED71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l-PL"/>
        </a:p>
      </dgm:t>
    </dgm:pt>
    <dgm:pt modelId="{A7D2B8D0-8319-4619-B3FF-7B8B84291EED}">
      <dgm:prSet phldrT="[Tekst]"/>
      <dgm:spPr/>
      <dgm:t>
        <a:bodyPr/>
        <a:lstStyle/>
        <a:p>
          <a:r>
            <a:rPr lang="pl-PL" dirty="0"/>
            <a:t>rzeczowa</a:t>
          </a:r>
        </a:p>
      </dgm:t>
    </dgm:pt>
    <dgm:pt modelId="{E7CF687B-C0BE-4825-A9CD-94554D2AEF84}" type="parTrans" cxnId="{6EF95BE2-EAC9-44CD-AE41-BCACE75ED460}">
      <dgm:prSet/>
      <dgm:spPr/>
      <dgm:t>
        <a:bodyPr/>
        <a:lstStyle/>
        <a:p>
          <a:endParaRPr lang="pl-PL"/>
        </a:p>
      </dgm:t>
    </dgm:pt>
    <dgm:pt modelId="{A4817FAD-E11A-40C3-998D-385EB6A69C99}" type="sibTrans" cxnId="{6EF95BE2-EAC9-44CD-AE41-BCACE75ED460}">
      <dgm:prSet/>
      <dgm:spPr/>
      <dgm:t>
        <a:bodyPr/>
        <a:lstStyle/>
        <a:p>
          <a:endParaRPr lang="pl-PL"/>
        </a:p>
      </dgm:t>
    </dgm:pt>
    <dgm:pt modelId="{BDA2F2E7-AA2E-4494-A5DC-95F846C6B944}">
      <dgm:prSet phldrT="[Tekst]"/>
      <dgm:spPr/>
      <dgm:t>
        <a:bodyPr/>
        <a:lstStyle/>
        <a:p>
          <a:r>
            <a:rPr lang="pl-PL" dirty="0"/>
            <a:t>funkcjonalna</a:t>
          </a:r>
        </a:p>
      </dgm:t>
    </dgm:pt>
    <dgm:pt modelId="{88645130-C08D-4B36-AA75-CAB3BC306439}" type="parTrans" cxnId="{393D284A-9F2A-404B-A9AB-B803957F3997}">
      <dgm:prSet/>
      <dgm:spPr/>
      <dgm:t>
        <a:bodyPr/>
        <a:lstStyle/>
        <a:p>
          <a:endParaRPr lang="pl-PL"/>
        </a:p>
      </dgm:t>
    </dgm:pt>
    <dgm:pt modelId="{988808E1-2BE0-456E-A8E7-1281CA54B446}" type="sibTrans" cxnId="{393D284A-9F2A-404B-A9AB-B803957F3997}">
      <dgm:prSet/>
      <dgm:spPr/>
      <dgm:t>
        <a:bodyPr/>
        <a:lstStyle/>
        <a:p>
          <a:endParaRPr lang="pl-PL"/>
        </a:p>
      </dgm:t>
    </dgm:pt>
    <dgm:pt modelId="{A39F4746-BCE6-4F51-B84F-473F0B8825D6}">
      <dgm:prSet phldrT="[Tekst]"/>
      <dgm:spPr/>
      <dgm:t>
        <a:bodyPr/>
        <a:lstStyle/>
        <a:p>
          <a:r>
            <a:rPr lang="pl-PL" dirty="0"/>
            <a:t>miejscowa</a:t>
          </a:r>
        </a:p>
      </dgm:t>
    </dgm:pt>
    <dgm:pt modelId="{0E813307-86A5-4DC3-A1B4-935BB80FE52B}" type="parTrans" cxnId="{3E13F691-9A01-4856-8141-32340C94A95D}">
      <dgm:prSet/>
      <dgm:spPr/>
      <dgm:t>
        <a:bodyPr/>
        <a:lstStyle/>
        <a:p>
          <a:endParaRPr lang="pl-PL"/>
        </a:p>
      </dgm:t>
    </dgm:pt>
    <dgm:pt modelId="{A3B6EEA7-8440-4B37-AF5A-77365A31DB1E}" type="sibTrans" cxnId="{3E13F691-9A01-4856-8141-32340C94A95D}">
      <dgm:prSet/>
      <dgm:spPr/>
      <dgm:t>
        <a:bodyPr/>
        <a:lstStyle/>
        <a:p>
          <a:endParaRPr lang="pl-PL"/>
        </a:p>
      </dgm:t>
    </dgm:pt>
    <dgm:pt modelId="{98357243-0006-4544-8210-4DBC7F97565E}">
      <dgm:prSet phldrT="[Tekst]"/>
      <dgm:spPr/>
      <dgm:t>
        <a:bodyPr/>
        <a:lstStyle/>
        <a:p>
          <a:r>
            <a:rPr lang="pl-PL" dirty="0"/>
            <a:t>z delegacji</a:t>
          </a:r>
        </a:p>
      </dgm:t>
    </dgm:pt>
    <dgm:pt modelId="{B373618F-FFF9-4689-8244-2DC35EE50B1B}" type="parTrans" cxnId="{8FE0B7D5-4F4B-44B4-A450-3944B07C7470}">
      <dgm:prSet/>
      <dgm:spPr/>
      <dgm:t>
        <a:bodyPr/>
        <a:lstStyle/>
        <a:p>
          <a:endParaRPr lang="pl-PL"/>
        </a:p>
      </dgm:t>
    </dgm:pt>
    <dgm:pt modelId="{E436291D-D99E-441B-A265-2879AC42B74F}" type="sibTrans" cxnId="{8FE0B7D5-4F4B-44B4-A450-3944B07C7470}">
      <dgm:prSet/>
      <dgm:spPr/>
      <dgm:t>
        <a:bodyPr/>
        <a:lstStyle/>
        <a:p>
          <a:endParaRPr lang="pl-PL"/>
        </a:p>
      </dgm:t>
    </dgm:pt>
    <dgm:pt modelId="{D8D47E81-6B0F-49D2-8237-FC6445C8834C}">
      <dgm:prSet phldrT="[Tekst]"/>
      <dgm:spPr/>
      <dgm:t>
        <a:bodyPr/>
        <a:lstStyle/>
        <a:p>
          <a:r>
            <a:rPr lang="pl-PL" dirty="0"/>
            <a:t>z łączności spraw </a:t>
          </a:r>
        </a:p>
      </dgm:t>
    </dgm:pt>
    <dgm:pt modelId="{926E3895-5A14-4B92-9D1C-65F32A926577}" type="parTrans" cxnId="{CD2EB77B-59C8-4375-8FDA-2A11D3B96AF7}">
      <dgm:prSet/>
      <dgm:spPr/>
      <dgm:t>
        <a:bodyPr/>
        <a:lstStyle/>
        <a:p>
          <a:endParaRPr lang="pl-PL"/>
        </a:p>
      </dgm:t>
    </dgm:pt>
    <dgm:pt modelId="{949AE4D9-DE1E-45BC-B0F4-FD789E29A142}" type="sibTrans" cxnId="{CD2EB77B-59C8-4375-8FDA-2A11D3B96AF7}">
      <dgm:prSet/>
      <dgm:spPr/>
      <dgm:t>
        <a:bodyPr/>
        <a:lstStyle/>
        <a:p>
          <a:endParaRPr lang="pl-PL"/>
        </a:p>
      </dgm:t>
    </dgm:pt>
    <dgm:pt modelId="{09AAE919-3E60-49B4-87FF-A64C9BFE389C}" type="pres">
      <dgm:prSet presAssocID="{14BB9AAD-B184-425B-AB9B-CB2FE4DED711}" presName="diagram" presStyleCnt="0">
        <dgm:presLayoutVars>
          <dgm:dir/>
          <dgm:resizeHandles val="exact"/>
        </dgm:presLayoutVars>
      </dgm:prSet>
      <dgm:spPr/>
    </dgm:pt>
    <dgm:pt modelId="{CBD63A01-E0A4-4EC5-B96A-E99180CE5A6B}" type="pres">
      <dgm:prSet presAssocID="{A7D2B8D0-8319-4619-B3FF-7B8B84291EED}" presName="node" presStyleLbl="node1" presStyleIdx="0" presStyleCnt="5">
        <dgm:presLayoutVars>
          <dgm:bulletEnabled val="1"/>
        </dgm:presLayoutVars>
      </dgm:prSet>
      <dgm:spPr/>
    </dgm:pt>
    <dgm:pt modelId="{4BE29ACA-0837-4730-902B-3297552EC0F6}" type="pres">
      <dgm:prSet presAssocID="{A4817FAD-E11A-40C3-998D-385EB6A69C99}" presName="sibTrans" presStyleCnt="0"/>
      <dgm:spPr/>
    </dgm:pt>
    <dgm:pt modelId="{B2B086A3-D95D-4A50-BC68-F94485A9E196}" type="pres">
      <dgm:prSet presAssocID="{BDA2F2E7-AA2E-4494-A5DC-95F846C6B944}" presName="node" presStyleLbl="node1" presStyleIdx="1" presStyleCnt="5">
        <dgm:presLayoutVars>
          <dgm:bulletEnabled val="1"/>
        </dgm:presLayoutVars>
      </dgm:prSet>
      <dgm:spPr/>
    </dgm:pt>
    <dgm:pt modelId="{EE844C9C-EA87-4A88-8BE5-96E68F648A0F}" type="pres">
      <dgm:prSet presAssocID="{988808E1-2BE0-456E-A8E7-1281CA54B446}" presName="sibTrans" presStyleCnt="0"/>
      <dgm:spPr/>
    </dgm:pt>
    <dgm:pt modelId="{068544C6-69C1-435C-A245-65EC795B68AD}" type="pres">
      <dgm:prSet presAssocID="{A39F4746-BCE6-4F51-B84F-473F0B8825D6}" presName="node" presStyleLbl="node1" presStyleIdx="2" presStyleCnt="5">
        <dgm:presLayoutVars>
          <dgm:bulletEnabled val="1"/>
        </dgm:presLayoutVars>
      </dgm:prSet>
      <dgm:spPr/>
    </dgm:pt>
    <dgm:pt modelId="{92A188EF-F757-4DEC-86DC-F28A78AADEBC}" type="pres">
      <dgm:prSet presAssocID="{A3B6EEA7-8440-4B37-AF5A-77365A31DB1E}" presName="sibTrans" presStyleCnt="0"/>
      <dgm:spPr/>
    </dgm:pt>
    <dgm:pt modelId="{3AFACFCC-6E92-4261-9E27-5F1045CDF0A6}" type="pres">
      <dgm:prSet presAssocID="{98357243-0006-4544-8210-4DBC7F97565E}" presName="node" presStyleLbl="node1" presStyleIdx="3" presStyleCnt="5">
        <dgm:presLayoutVars>
          <dgm:bulletEnabled val="1"/>
        </dgm:presLayoutVars>
      </dgm:prSet>
      <dgm:spPr/>
    </dgm:pt>
    <dgm:pt modelId="{7A8C1D49-6680-4C6C-A4D1-91CB39DE8B47}" type="pres">
      <dgm:prSet presAssocID="{E436291D-D99E-441B-A265-2879AC42B74F}" presName="sibTrans" presStyleCnt="0"/>
      <dgm:spPr/>
    </dgm:pt>
    <dgm:pt modelId="{D494A851-A2F5-4754-B3C5-061FD169EEF0}" type="pres">
      <dgm:prSet presAssocID="{D8D47E81-6B0F-49D2-8237-FC6445C8834C}" presName="node" presStyleLbl="node1" presStyleIdx="4" presStyleCnt="5">
        <dgm:presLayoutVars>
          <dgm:bulletEnabled val="1"/>
        </dgm:presLayoutVars>
      </dgm:prSet>
      <dgm:spPr/>
    </dgm:pt>
  </dgm:ptLst>
  <dgm:cxnLst>
    <dgm:cxn modelId="{5B59850F-29B2-41F1-9037-BE172E99C3A7}" type="presOf" srcId="{D8D47E81-6B0F-49D2-8237-FC6445C8834C}" destId="{D494A851-A2F5-4754-B3C5-061FD169EEF0}" srcOrd="0" destOrd="0" presId="urn:microsoft.com/office/officeart/2005/8/layout/default"/>
    <dgm:cxn modelId="{2D8B2C38-CB2D-489E-9991-2732D220ED1E}" type="presOf" srcId="{14BB9AAD-B184-425B-AB9B-CB2FE4DED711}" destId="{09AAE919-3E60-49B4-87FF-A64C9BFE389C}" srcOrd="0" destOrd="0" presId="urn:microsoft.com/office/officeart/2005/8/layout/default"/>
    <dgm:cxn modelId="{E50FB53F-8ED1-4FB7-B244-A003D5515570}" type="presOf" srcId="{A7D2B8D0-8319-4619-B3FF-7B8B84291EED}" destId="{CBD63A01-E0A4-4EC5-B96A-E99180CE5A6B}" srcOrd="0" destOrd="0" presId="urn:microsoft.com/office/officeart/2005/8/layout/default"/>
    <dgm:cxn modelId="{393D284A-9F2A-404B-A9AB-B803957F3997}" srcId="{14BB9AAD-B184-425B-AB9B-CB2FE4DED711}" destId="{BDA2F2E7-AA2E-4494-A5DC-95F846C6B944}" srcOrd="1" destOrd="0" parTransId="{88645130-C08D-4B36-AA75-CAB3BC306439}" sibTransId="{988808E1-2BE0-456E-A8E7-1281CA54B446}"/>
    <dgm:cxn modelId="{2206D650-EA72-48C1-AC02-47069C5A360D}" type="presOf" srcId="{A39F4746-BCE6-4F51-B84F-473F0B8825D6}" destId="{068544C6-69C1-435C-A245-65EC795B68AD}" srcOrd="0" destOrd="0" presId="urn:microsoft.com/office/officeart/2005/8/layout/default"/>
    <dgm:cxn modelId="{5A403952-361E-4A1D-8969-3DFE34533E28}" type="presOf" srcId="{98357243-0006-4544-8210-4DBC7F97565E}" destId="{3AFACFCC-6E92-4261-9E27-5F1045CDF0A6}" srcOrd="0" destOrd="0" presId="urn:microsoft.com/office/officeart/2005/8/layout/default"/>
    <dgm:cxn modelId="{CD2EB77B-59C8-4375-8FDA-2A11D3B96AF7}" srcId="{14BB9AAD-B184-425B-AB9B-CB2FE4DED711}" destId="{D8D47E81-6B0F-49D2-8237-FC6445C8834C}" srcOrd="4" destOrd="0" parTransId="{926E3895-5A14-4B92-9D1C-65F32A926577}" sibTransId="{949AE4D9-DE1E-45BC-B0F4-FD789E29A142}"/>
    <dgm:cxn modelId="{3E13F691-9A01-4856-8141-32340C94A95D}" srcId="{14BB9AAD-B184-425B-AB9B-CB2FE4DED711}" destId="{A39F4746-BCE6-4F51-B84F-473F0B8825D6}" srcOrd="2" destOrd="0" parTransId="{0E813307-86A5-4DC3-A1B4-935BB80FE52B}" sibTransId="{A3B6EEA7-8440-4B37-AF5A-77365A31DB1E}"/>
    <dgm:cxn modelId="{8FE0B7D5-4F4B-44B4-A450-3944B07C7470}" srcId="{14BB9AAD-B184-425B-AB9B-CB2FE4DED711}" destId="{98357243-0006-4544-8210-4DBC7F97565E}" srcOrd="3" destOrd="0" parTransId="{B373618F-FFF9-4689-8244-2DC35EE50B1B}" sibTransId="{E436291D-D99E-441B-A265-2879AC42B74F}"/>
    <dgm:cxn modelId="{D4D1A3DF-E507-4F9F-B6B6-BA00EB7981F8}" type="presOf" srcId="{BDA2F2E7-AA2E-4494-A5DC-95F846C6B944}" destId="{B2B086A3-D95D-4A50-BC68-F94485A9E196}" srcOrd="0" destOrd="0" presId="urn:microsoft.com/office/officeart/2005/8/layout/default"/>
    <dgm:cxn modelId="{6EF95BE2-EAC9-44CD-AE41-BCACE75ED460}" srcId="{14BB9AAD-B184-425B-AB9B-CB2FE4DED711}" destId="{A7D2B8D0-8319-4619-B3FF-7B8B84291EED}" srcOrd="0" destOrd="0" parTransId="{E7CF687B-C0BE-4825-A9CD-94554D2AEF84}" sibTransId="{A4817FAD-E11A-40C3-998D-385EB6A69C99}"/>
    <dgm:cxn modelId="{75F3B252-2BC2-4D7F-AB58-80397DE73331}" type="presParOf" srcId="{09AAE919-3E60-49B4-87FF-A64C9BFE389C}" destId="{CBD63A01-E0A4-4EC5-B96A-E99180CE5A6B}" srcOrd="0" destOrd="0" presId="urn:microsoft.com/office/officeart/2005/8/layout/default"/>
    <dgm:cxn modelId="{E3F71AD7-3662-4549-9BFD-4035539C61C1}" type="presParOf" srcId="{09AAE919-3E60-49B4-87FF-A64C9BFE389C}" destId="{4BE29ACA-0837-4730-902B-3297552EC0F6}" srcOrd="1" destOrd="0" presId="urn:microsoft.com/office/officeart/2005/8/layout/default"/>
    <dgm:cxn modelId="{6CC5372F-197A-48E7-8E22-76A9098460D4}" type="presParOf" srcId="{09AAE919-3E60-49B4-87FF-A64C9BFE389C}" destId="{B2B086A3-D95D-4A50-BC68-F94485A9E196}" srcOrd="2" destOrd="0" presId="urn:microsoft.com/office/officeart/2005/8/layout/default"/>
    <dgm:cxn modelId="{E36FF88E-3FD1-4ACB-85E7-7F3A4F06D08A}" type="presParOf" srcId="{09AAE919-3E60-49B4-87FF-A64C9BFE389C}" destId="{EE844C9C-EA87-4A88-8BE5-96E68F648A0F}" srcOrd="3" destOrd="0" presId="urn:microsoft.com/office/officeart/2005/8/layout/default"/>
    <dgm:cxn modelId="{5DBBCBE8-A661-46F0-80B6-FFBADA98A585}" type="presParOf" srcId="{09AAE919-3E60-49B4-87FF-A64C9BFE389C}" destId="{068544C6-69C1-435C-A245-65EC795B68AD}" srcOrd="4" destOrd="0" presId="urn:microsoft.com/office/officeart/2005/8/layout/default"/>
    <dgm:cxn modelId="{580F33DD-A715-4D0D-B869-D8869AD2B1AC}" type="presParOf" srcId="{09AAE919-3E60-49B4-87FF-A64C9BFE389C}" destId="{92A188EF-F757-4DEC-86DC-F28A78AADEBC}" srcOrd="5" destOrd="0" presId="urn:microsoft.com/office/officeart/2005/8/layout/default"/>
    <dgm:cxn modelId="{F954AD81-88E9-49E0-8C98-9A3B3FF7297F}" type="presParOf" srcId="{09AAE919-3E60-49B4-87FF-A64C9BFE389C}" destId="{3AFACFCC-6E92-4261-9E27-5F1045CDF0A6}" srcOrd="6" destOrd="0" presId="urn:microsoft.com/office/officeart/2005/8/layout/default"/>
    <dgm:cxn modelId="{383FAC64-E873-4EDA-8061-8E9DB2F608DA}" type="presParOf" srcId="{09AAE919-3E60-49B4-87FF-A64C9BFE389C}" destId="{7A8C1D49-6680-4C6C-A4D1-91CB39DE8B47}" srcOrd="7" destOrd="0" presId="urn:microsoft.com/office/officeart/2005/8/layout/default"/>
    <dgm:cxn modelId="{1685B624-2F83-48AE-891F-F5A49DD31D68}" type="presParOf" srcId="{09AAE919-3E60-49B4-87FF-A64C9BFE389C}" destId="{D494A851-A2F5-4754-B3C5-061FD169EEF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1C3FC-9A2C-4DD6-9C87-910BFE5B89A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5BC59258-29C1-4065-B670-99D6C86EBDA3}">
      <dgm:prSet phldrT="[Tekst]"/>
      <dgm:spPr/>
      <dgm:t>
        <a:bodyPr/>
        <a:lstStyle/>
        <a:p>
          <a:r>
            <a:rPr lang="pl-PL" b="1" dirty="0"/>
            <a:t>Szczególna waga lub zawiłość sprawy</a:t>
          </a:r>
        </a:p>
      </dgm:t>
    </dgm:pt>
    <dgm:pt modelId="{730C732F-840D-4F27-8911-B2E00D6582D3}" type="parTrans" cxnId="{013EA37A-85FF-4E2B-8CBF-4122D1166C76}">
      <dgm:prSet/>
      <dgm:spPr/>
      <dgm:t>
        <a:bodyPr/>
        <a:lstStyle/>
        <a:p>
          <a:endParaRPr lang="pl-PL"/>
        </a:p>
      </dgm:t>
    </dgm:pt>
    <dgm:pt modelId="{23DB3137-3379-4E27-86B8-3B1A41264AB8}" type="sibTrans" cxnId="{013EA37A-85FF-4E2B-8CBF-4122D1166C76}">
      <dgm:prSet/>
      <dgm:spPr/>
      <dgm:t>
        <a:bodyPr/>
        <a:lstStyle/>
        <a:p>
          <a:endParaRPr lang="pl-PL"/>
        </a:p>
      </dgm:t>
    </dgm:pt>
    <dgm:pt modelId="{6ED88864-1293-407B-9235-F0144DD250D9}">
      <dgm:prSet phldrT="[Tekst]"/>
      <dgm:spPr/>
      <dgm:t>
        <a:bodyPr/>
        <a:lstStyle/>
        <a:p>
          <a:pPr algn="just"/>
          <a:r>
            <a:rPr lang="pl-PL" dirty="0"/>
            <a:t>Ruchoma właściwość rzeczowa (art. 25 § 2) – zmiana SR na SO </a:t>
          </a:r>
        </a:p>
      </dgm:t>
    </dgm:pt>
    <dgm:pt modelId="{59CE2584-1AE4-44DF-9AA8-1B1F4B52C902}" type="parTrans" cxnId="{549095DB-98F0-4536-976D-BDD9EB1C066A}">
      <dgm:prSet/>
      <dgm:spPr/>
      <dgm:t>
        <a:bodyPr/>
        <a:lstStyle/>
        <a:p>
          <a:endParaRPr lang="pl-PL"/>
        </a:p>
      </dgm:t>
    </dgm:pt>
    <dgm:pt modelId="{78C5072B-FD7E-4D1B-B818-51821F773267}" type="sibTrans" cxnId="{549095DB-98F0-4536-976D-BDD9EB1C066A}">
      <dgm:prSet/>
      <dgm:spPr/>
      <dgm:t>
        <a:bodyPr/>
        <a:lstStyle/>
        <a:p>
          <a:endParaRPr lang="pl-PL"/>
        </a:p>
      </dgm:t>
    </dgm:pt>
    <dgm:pt modelId="{71E36CA9-DC09-428B-AD33-4B29544F351D}">
      <dgm:prSet phldrT="[Tekst]"/>
      <dgm:spPr/>
      <dgm:t>
        <a:bodyPr/>
        <a:lstStyle/>
        <a:p>
          <a:r>
            <a:rPr lang="pl-PL" b="1" dirty="0"/>
            <a:t>Ekonomia procesowa </a:t>
          </a:r>
        </a:p>
      </dgm:t>
    </dgm:pt>
    <dgm:pt modelId="{8B2ED9B3-1116-4A2A-A331-8DBD455C4BE2}" type="parTrans" cxnId="{1ECDBAE9-552B-41D8-9BA2-763FB67728E1}">
      <dgm:prSet/>
      <dgm:spPr/>
      <dgm:t>
        <a:bodyPr/>
        <a:lstStyle/>
        <a:p>
          <a:endParaRPr lang="pl-PL"/>
        </a:p>
      </dgm:t>
    </dgm:pt>
    <dgm:pt modelId="{4B85FC90-F245-4AC6-8F16-2E2CB42A5092}" type="sibTrans" cxnId="{1ECDBAE9-552B-41D8-9BA2-763FB67728E1}">
      <dgm:prSet/>
      <dgm:spPr/>
      <dgm:t>
        <a:bodyPr/>
        <a:lstStyle/>
        <a:p>
          <a:endParaRPr lang="pl-PL"/>
        </a:p>
      </dgm:t>
    </dgm:pt>
    <dgm:pt modelId="{AA92746E-7F55-40BD-B845-6A0BEF2EFE88}">
      <dgm:prSet phldrT="[Tekst]"/>
      <dgm:spPr/>
      <dgm:t>
        <a:bodyPr/>
        <a:lstStyle/>
        <a:p>
          <a:pPr algn="just"/>
          <a:r>
            <a:rPr lang="pl-PL" dirty="0"/>
            <a:t>Art. 36</a:t>
          </a:r>
        </a:p>
      </dgm:t>
    </dgm:pt>
    <dgm:pt modelId="{32354B4B-038A-49F1-9344-6B0062A5E87B}" type="parTrans" cxnId="{9DC184B5-E259-46CF-8E48-7B95035E3A61}">
      <dgm:prSet/>
      <dgm:spPr/>
      <dgm:t>
        <a:bodyPr/>
        <a:lstStyle/>
        <a:p>
          <a:endParaRPr lang="pl-PL"/>
        </a:p>
      </dgm:t>
    </dgm:pt>
    <dgm:pt modelId="{85BBE01B-019E-469A-894F-1A2EC19F541B}" type="sibTrans" cxnId="{9DC184B5-E259-46CF-8E48-7B95035E3A61}">
      <dgm:prSet/>
      <dgm:spPr/>
      <dgm:t>
        <a:bodyPr/>
        <a:lstStyle/>
        <a:p>
          <a:endParaRPr lang="pl-PL"/>
        </a:p>
      </dgm:t>
    </dgm:pt>
    <dgm:pt modelId="{56735A2D-5A96-4041-B316-24C46301F54A}">
      <dgm:prSet phldrT="[Tekst]"/>
      <dgm:spPr/>
      <dgm:t>
        <a:bodyPr/>
        <a:lstStyle/>
        <a:p>
          <a:r>
            <a:rPr lang="pl-PL" b="1" dirty="0"/>
            <a:t>Dobro wymiaru sprawiedliwości </a:t>
          </a:r>
        </a:p>
      </dgm:t>
    </dgm:pt>
    <dgm:pt modelId="{98BD6C5D-DA6B-42CB-8FE0-79E111B33F2D}" type="parTrans" cxnId="{C9C6A0AA-369C-44C9-8DA8-05C6B3902AD8}">
      <dgm:prSet/>
      <dgm:spPr/>
      <dgm:t>
        <a:bodyPr/>
        <a:lstStyle/>
        <a:p>
          <a:endParaRPr lang="pl-PL"/>
        </a:p>
      </dgm:t>
    </dgm:pt>
    <dgm:pt modelId="{28C13553-3C22-4DAC-AB13-00F82DE79374}" type="sibTrans" cxnId="{C9C6A0AA-369C-44C9-8DA8-05C6B3902AD8}">
      <dgm:prSet/>
      <dgm:spPr/>
      <dgm:t>
        <a:bodyPr/>
        <a:lstStyle/>
        <a:p>
          <a:endParaRPr lang="pl-PL"/>
        </a:p>
      </dgm:t>
    </dgm:pt>
    <dgm:pt modelId="{7D00D9FA-664B-4F2F-BAB9-4CA9C7666466}">
      <dgm:prSet phldrT="[Tekst]"/>
      <dgm:spPr/>
      <dgm:t>
        <a:bodyPr/>
        <a:lstStyle/>
        <a:p>
          <a:pPr algn="l"/>
          <a:r>
            <a:rPr lang="pl-PL" dirty="0"/>
            <a:t>Art. 37</a:t>
          </a:r>
        </a:p>
      </dgm:t>
    </dgm:pt>
    <dgm:pt modelId="{985558CA-5496-4472-AD0F-61EB319CF067}" type="parTrans" cxnId="{2135F88D-91D0-402B-976B-C0FC4142BEAF}">
      <dgm:prSet/>
      <dgm:spPr/>
      <dgm:t>
        <a:bodyPr/>
        <a:lstStyle/>
        <a:p>
          <a:endParaRPr lang="pl-PL"/>
        </a:p>
      </dgm:t>
    </dgm:pt>
    <dgm:pt modelId="{C8DDE54E-79DB-4F8C-8239-DA9C67247172}" type="sibTrans" cxnId="{2135F88D-91D0-402B-976B-C0FC4142BEAF}">
      <dgm:prSet/>
      <dgm:spPr/>
      <dgm:t>
        <a:bodyPr/>
        <a:lstStyle/>
        <a:p>
          <a:endParaRPr lang="pl-PL"/>
        </a:p>
      </dgm:t>
    </dgm:pt>
    <dgm:pt modelId="{4C5C24B0-CAEA-464C-9C97-F03D0843E047}">
      <dgm:prSet phldrT="[Tekst]"/>
      <dgm:spPr/>
      <dgm:t>
        <a:bodyPr/>
        <a:lstStyle/>
        <a:p>
          <a:pPr algn="just"/>
          <a:r>
            <a:rPr lang="pl-PL" b="1" dirty="0"/>
            <a:t>Sąd apelacyjny</a:t>
          </a:r>
          <a:r>
            <a:rPr lang="pl-PL" dirty="0"/>
            <a:t>, na wniosek sądu rejonowego, może przekazać do rozpoznania sądowi okręgowemu, jako sądowi pierwszej instancji, sprawę o każde przestępstwo, ze względu na szczególną wagę lub zawiłość sprawy.</a:t>
          </a:r>
        </a:p>
      </dgm:t>
    </dgm:pt>
    <dgm:pt modelId="{F779ED8F-6422-434D-81E3-5F78D967069C}" type="parTrans" cxnId="{D14A5972-9CEB-4587-BF6B-33597C6C9D4A}">
      <dgm:prSet/>
      <dgm:spPr/>
      <dgm:t>
        <a:bodyPr/>
        <a:lstStyle/>
        <a:p>
          <a:endParaRPr lang="pl-PL"/>
        </a:p>
      </dgm:t>
    </dgm:pt>
    <dgm:pt modelId="{90B9E138-B188-420A-9560-60268B357A96}" type="sibTrans" cxnId="{D14A5972-9CEB-4587-BF6B-33597C6C9D4A}">
      <dgm:prSet/>
      <dgm:spPr/>
      <dgm:t>
        <a:bodyPr/>
        <a:lstStyle/>
        <a:p>
          <a:endParaRPr lang="pl-PL"/>
        </a:p>
      </dgm:t>
    </dgm:pt>
    <dgm:pt modelId="{688FFF7E-7055-40F7-A63F-0127C6F43999}">
      <dgm:prSet phldrT="[Tekst]"/>
      <dgm:spPr/>
      <dgm:t>
        <a:bodyPr/>
        <a:lstStyle/>
        <a:p>
          <a:pPr algn="just"/>
          <a:r>
            <a:rPr lang="pl-PL" b="1" i="1" dirty="0"/>
            <a:t>Sąd wyższego rzędu nad sądem właściwym</a:t>
          </a:r>
          <a:r>
            <a:rPr lang="pl-PL" dirty="0"/>
            <a:t> może przekazać sprawę innemu sądowi równorzędnemu, jeżeli większość osób, które należy wezwać na rozprawę, zamieszkuje blisko tego sądu, a z dala od sądu właściwego</a:t>
          </a:r>
        </a:p>
      </dgm:t>
    </dgm:pt>
    <dgm:pt modelId="{1FD5668C-12CD-439F-98EE-799A2F1D7CF5}" type="parTrans" cxnId="{5C6034F5-12E7-46F1-90FD-E4CCC192072C}">
      <dgm:prSet/>
      <dgm:spPr/>
      <dgm:t>
        <a:bodyPr/>
        <a:lstStyle/>
        <a:p>
          <a:endParaRPr lang="pl-PL"/>
        </a:p>
      </dgm:t>
    </dgm:pt>
    <dgm:pt modelId="{9CBD4D4A-169B-4242-9D2E-D54D5010AC85}" type="sibTrans" cxnId="{5C6034F5-12E7-46F1-90FD-E4CCC192072C}">
      <dgm:prSet/>
      <dgm:spPr/>
      <dgm:t>
        <a:bodyPr/>
        <a:lstStyle/>
        <a:p>
          <a:endParaRPr lang="pl-PL"/>
        </a:p>
      </dgm:t>
    </dgm:pt>
    <dgm:pt modelId="{1669D2F1-A6D7-4CD8-8143-780D733116D8}">
      <dgm:prSet phldrT="[Tekst]"/>
      <dgm:spPr/>
      <dgm:t>
        <a:bodyPr/>
        <a:lstStyle/>
        <a:p>
          <a:pPr algn="just"/>
          <a:r>
            <a:rPr lang="pl-PL" dirty="0"/>
            <a:t>Sąd Najwyższy może z inicjatywy właściwego sądu lub na wniosek prokuratora przekazać sprawę do rozpoznania innemu sądowi równorzędnemu, jeżeli wymaga tego dobro wymiaru sprawiedliwości.</a:t>
          </a:r>
        </a:p>
      </dgm:t>
    </dgm:pt>
    <dgm:pt modelId="{A9A77651-51A9-4849-B5FB-DBADE6B407D3}" type="parTrans" cxnId="{9F334FFD-BD92-4A4E-B010-CEB90DD8C486}">
      <dgm:prSet/>
      <dgm:spPr/>
      <dgm:t>
        <a:bodyPr/>
        <a:lstStyle/>
        <a:p>
          <a:endParaRPr lang="pl-PL"/>
        </a:p>
      </dgm:t>
    </dgm:pt>
    <dgm:pt modelId="{93973A23-4E8F-4F85-A24F-2AC251A7F561}" type="sibTrans" cxnId="{9F334FFD-BD92-4A4E-B010-CEB90DD8C486}">
      <dgm:prSet/>
      <dgm:spPr/>
      <dgm:t>
        <a:bodyPr/>
        <a:lstStyle/>
        <a:p>
          <a:endParaRPr lang="pl-PL"/>
        </a:p>
      </dgm:t>
    </dgm:pt>
    <dgm:pt modelId="{AE70707E-3198-4A04-88B2-1BE44732B275}">
      <dgm:prSet phldrT="[Tekst]"/>
      <dgm:spPr/>
      <dgm:t>
        <a:bodyPr/>
        <a:lstStyle/>
        <a:p>
          <a:pPr algn="ctr"/>
          <a:r>
            <a:rPr lang="pl-PL" b="1" dirty="0"/>
            <a:t>Niemożność rozpoznania sprawy ze względu na wyłączenie sędziów </a:t>
          </a:r>
        </a:p>
      </dgm:t>
    </dgm:pt>
    <dgm:pt modelId="{035EAE1F-BABD-4753-9F03-F755754F2F90}" type="parTrans" cxnId="{94B7C106-AAB4-4252-8D2F-7A47BDA16D97}">
      <dgm:prSet/>
      <dgm:spPr/>
      <dgm:t>
        <a:bodyPr/>
        <a:lstStyle/>
        <a:p>
          <a:endParaRPr lang="pl-PL"/>
        </a:p>
      </dgm:t>
    </dgm:pt>
    <dgm:pt modelId="{C898CBBA-EEAA-4DCE-8619-CBA7E24B0ADF}" type="sibTrans" cxnId="{94B7C106-AAB4-4252-8D2F-7A47BDA16D97}">
      <dgm:prSet/>
      <dgm:spPr/>
      <dgm:t>
        <a:bodyPr/>
        <a:lstStyle/>
        <a:p>
          <a:endParaRPr lang="pl-PL"/>
        </a:p>
      </dgm:t>
    </dgm:pt>
    <dgm:pt modelId="{1D7A56D9-0320-4690-AB75-BF9FA48BC926}">
      <dgm:prSet phldrT="[Tekst]"/>
      <dgm:spPr/>
      <dgm:t>
        <a:bodyPr/>
        <a:lstStyle/>
        <a:p>
          <a:pPr algn="ctr"/>
          <a:r>
            <a:rPr lang="pl-PL" b="1" dirty="0"/>
            <a:t>Zagrożenie przedawnieniem karalności</a:t>
          </a:r>
        </a:p>
      </dgm:t>
    </dgm:pt>
    <dgm:pt modelId="{42F87AD8-07C7-474A-9331-757C80012D7D}" type="parTrans" cxnId="{B7C855F5-8829-44C3-A629-08142784B927}">
      <dgm:prSet/>
      <dgm:spPr/>
      <dgm:t>
        <a:bodyPr/>
        <a:lstStyle/>
        <a:p>
          <a:endParaRPr lang="pl-PL"/>
        </a:p>
      </dgm:t>
    </dgm:pt>
    <dgm:pt modelId="{DCBFC028-41CD-4A7F-9861-F43348940950}" type="sibTrans" cxnId="{B7C855F5-8829-44C3-A629-08142784B927}">
      <dgm:prSet/>
      <dgm:spPr/>
      <dgm:t>
        <a:bodyPr/>
        <a:lstStyle/>
        <a:p>
          <a:endParaRPr lang="pl-PL"/>
        </a:p>
      </dgm:t>
    </dgm:pt>
    <dgm:pt modelId="{4E57203D-6442-4675-9786-DB3B4DEDB8D8}">
      <dgm:prSet phldrT="[Tekst]"/>
      <dgm:spPr/>
      <dgm:t>
        <a:bodyPr/>
        <a:lstStyle/>
        <a:p>
          <a:pPr algn="just"/>
          <a:r>
            <a:rPr lang="pl-PL" b="0" dirty="0"/>
            <a:t> Art.43</a:t>
          </a:r>
          <a:endParaRPr lang="pl-PL" b="1" dirty="0"/>
        </a:p>
      </dgm:t>
    </dgm:pt>
    <dgm:pt modelId="{CDB1F678-596F-4E04-8B5C-5A85DC0ADD15}" type="parTrans" cxnId="{783D80BC-51AD-4EC0-8158-163B7F990F57}">
      <dgm:prSet/>
      <dgm:spPr/>
      <dgm:t>
        <a:bodyPr/>
        <a:lstStyle/>
        <a:p>
          <a:endParaRPr lang="pl-PL"/>
        </a:p>
      </dgm:t>
    </dgm:pt>
    <dgm:pt modelId="{0018D26B-D79D-4B1B-A374-45BA1599D9F3}" type="sibTrans" cxnId="{783D80BC-51AD-4EC0-8158-163B7F990F57}">
      <dgm:prSet/>
      <dgm:spPr/>
      <dgm:t>
        <a:bodyPr/>
        <a:lstStyle/>
        <a:p>
          <a:endParaRPr lang="pl-PL"/>
        </a:p>
      </dgm:t>
    </dgm:pt>
    <dgm:pt modelId="{B35AC3D2-E454-41CE-8604-E7DF14381084}">
      <dgm:prSet phldrT="[Tekst]"/>
      <dgm:spPr/>
      <dgm:t>
        <a:bodyPr/>
        <a:lstStyle/>
        <a:p>
          <a:pPr algn="just"/>
          <a:r>
            <a:rPr lang="pl-PL" b="0" dirty="0"/>
            <a:t>Jeżeli z powodu wyłączenia sędziów rozpoznanie sprawy w danym sądzie jest niemożliwe, </a:t>
          </a:r>
          <a:r>
            <a:rPr lang="pl-PL" b="1" dirty="0"/>
            <a:t>sąd wyższego rzędu</a:t>
          </a:r>
          <a:r>
            <a:rPr lang="pl-PL" b="0" dirty="0"/>
            <a:t> przekazuje sprawę innemu sądowi równorzędnemu</a:t>
          </a:r>
          <a:r>
            <a:rPr lang="pl-PL" b="1" dirty="0"/>
            <a:t>.</a:t>
          </a:r>
        </a:p>
      </dgm:t>
    </dgm:pt>
    <dgm:pt modelId="{5A1D684B-4F52-4279-8C35-CB029EB0F46C}" type="parTrans" cxnId="{6D169305-3A55-4C98-A2A3-4092619CC17B}">
      <dgm:prSet/>
      <dgm:spPr/>
      <dgm:t>
        <a:bodyPr/>
        <a:lstStyle/>
        <a:p>
          <a:endParaRPr lang="pl-PL"/>
        </a:p>
      </dgm:t>
    </dgm:pt>
    <dgm:pt modelId="{07A3DBA9-4D3E-4F58-9A9C-A9AEB318FA47}" type="sibTrans" cxnId="{6D169305-3A55-4C98-A2A3-4092619CC17B}">
      <dgm:prSet/>
      <dgm:spPr/>
      <dgm:t>
        <a:bodyPr/>
        <a:lstStyle/>
        <a:p>
          <a:endParaRPr lang="pl-PL"/>
        </a:p>
      </dgm:t>
    </dgm:pt>
    <dgm:pt modelId="{FC039D7D-5F44-4360-83B2-CDCA1C51B47A}">
      <dgm:prSet/>
      <dgm:spPr/>
      <dgm:t>
        <a:bodyPr/>
        <a:lstStyle/>
        <a:p>
          <a:pPr algn="l"/>
          <a:r>
            <a:rPr lang="pl-PL" dirty="0"/>
            <a:t>Art.11a </a:t>
          </a:r>
          <a:r>
            <a:rPr lang="pl-PL" dirty="0" err="1"/>
            <a:t>pwKPK</a:t>
          </a:r>
          <a:endParaRPr lang="pl-PL" dirty="0"/>
        </a:p>
      </dgm:t>
    </dgm:pt>
    <dgm:pt modelId="{8DBBB56E-6B54-4849-9FBA-4BE0233F4C5D}" type="parTrans" cxnId="{0CABABB2-6E3D-4348-BC8E-3E2FA3F9E1F1}">
      <dgm:prSet/>
      <dgm:spPr/>
      <dgm:t>
        <a:bodyPr/>
        <a:lstStyle/>
        <a:p>
          <a:endParaRPr lang="pl-PL"/>
        </a:p>
      </dgm:t>
    </dgm:pt>
    <dgm:pt modelId="{12F190D5-54D5-4F26-BCFB-6AA6FAD93AD0}" type="sibTrans" cxnId="{0CABABB2-6E3D-4348-BC8E-3E2FA3F9E1F1}">
      <dgm:prSet/>
      <dgm:spPr/>
      <dgm:t>
        <a:bodyPr/>
        <a:lstStyle/>
        <a:p>
          <a:endParaRPr lang="pl-PL"/>
        </a:p>
      </dgm:t>
    </dgm:pt>
    <dgm:pt modelId="{DC98D83B-23F9-4D81-B22F-7184EFD65C64}">
      <dgm:prSet/>
      <dgm:spPr/>
      <dgm:t>
        <a:bodyPr/>
        <a:lstStyle/>
        <a:p>
          <a:pPr algn="just"/>
          <a:r>
            <a:rPr lang="pl-PL" dirty="0"/>
            <a:t>Jeżeli rozpoznanie sprawy w sądzie miejscowo właściwym nie jest możliwe w terminie zabezpieczającym uniknięcie przedawnienia karalności przestępstwa określonym w art. 101 Kodeksu karnego, uwzględniając wniosek sądu właściwego, </a:t>
          </a:r>
          <a:r>
            <a:rPr lang="pl-PL" b="1" dirty="0"/>
            <a:t>sąd apelacyjny </a:t>
          </a:r>
          <a:r>
            <a:rPr lang="pl-PL" dirty="0"/>
            <a:t>może przekazać taką sprawę do rozpoznania innemu sądowi równorzędnemu</a:t>
          </a:r>
        </a:p>
      </dgm:t>
    </dgm:pt>
    <dgm:pt modelId="{CAFEFAA5-A27C-4C18-BC0E-6D53B2FD59A0}" type="parTrans" cxnId="{EF32BA8C-6A6A-44A0-B5D0-88307D7BFC20}">
      <dgm:prSet/>
      <dgm:spPr/>
      <dgm:t>
        <a:bodyPr/>
        <a:lstStyle/>
        <a:p>
          <a:endParaRPr lang="pl-PL"/>
        </a:p>
      </dgm:t>
    </dgm:pt>
    <dgm:pt modelId="{C925175C-D39E-4861-94F1-03F39EF3588C}" type="sibTrans" cxnId="{EF32BA8C-6A6A-44A0-B5D0-88307D7BFC20}">
      <dgm:prSet/>
      <dgm:spPr/>
      <dgm:t>
        <a:bodyPr/>
        <a:lstStyle/>
        <a:p>
          <a:endParaRPr lang="pl-PL"/>
        </a:p>
      </dgm:t>
    </dgm:pt>
    <dgm:pt modelId="{EA54E5D3-9F80-4E44-B86F-BDA323AE2FB8}">
      <dgm:prSet phldrT="[Tekst]"/>
      <dgm:spPr/>
      <dgm:t>
        <a:bodyPr/>
        <a:lstStyle/>
        <a:p>
          <a:r>
            <a:rPr lang="en-GB" dirty="0"/>
            <a:t>§  2. </a:t>
          </a:r>
          <a:r>
            <a:rPr lang="pl-PL" dirty="0"/>
            <a:t> Właściwy sąd przekazuje wniosek prokuratora, o którym mowa w § 1, wraz z aktami sprawy, w terminie 14 dni od dnia jego otrzymania do rozpoznania Sądowi Najwyższemu, przedstawiając własne stanowisko.</a:t>
          </a:r>
          <a:endParaRPr lang="en-GB" dirty="0"/>
        </a:p>
      </dgm:t>
    </dgm:pt>
    <dgm:pt modelId="{3E885163-9F4C-453D-BECB-15555E4615DE}" type="parTrans" cxnId="{BE9C6332-4507-4CE8-A15F-FE813BE78538}">
      <dgm:prSet/>
      <dgm:spPr/>
      <dgm:t>
        <a:bodyPr/>
        <a:lstStyle/>
        <a:p>
          <a:endParaRPr lang="en-GB"/>
        </a:p>
      </dgm:t>
    </dgm:pt>
    <dgm:pt modelId="{CA1A1FDD-865E-4226-AF5A-4305C91C58C0}" type="sibTrans" cxnId="{BE9C6332-4507-4CE8-A15F-FE813BE78538}">
      <dgm:prSet/>
      <dgm:spPr/>
      <dgm:t>
        <a:bodyPr/>
        <a:lstStyle/>
        <a:p>
          <a:endParaRPr lang="en-GB"/>
        </a:p>
      </dgm:t>
    </dgm:pt>
    <dgm:pt modelId="{E1971221-14DE-4A85-A097-76E1F86565C5}" type="pres">
      <dgm:prSet presAssocID="{2471C3FC-9A2C-4DD6-9C87-910BFE5B89AD}" presName="Name0" presStyleCnt="0">
        <dgm:presLayoutVars>
          <dgm:dir/>
          <dgm:animLvl val="lvl"/>
          <dgm:resizeHandles val="exact"/>
        </dgm:presLayoutVars>
      </dgm:prSet>
      <dgm:spPr/>
    </dgm:pt>
    <dgm:pt modelId="{5BC9E510-AB74-4882-9F2F-0B79CB3807CB}" type="pres">
      <dgm:prSet presAssocID="{5BC59258-29C1-4065-B670-99D6C86EBDA3}" presName="composite" presStyleCnt="0"/>
      <dgm:spPr/>
    </dgm:pt>
    <dgm:pt modelId="{7EDF2589-5CF7-46C6-919D-4F91EC61F9E5}" type="pres">
      <dgm:prSet presAssocID="{5BC59258-29C1-4065-B670-99D6C86EBDA3}" presName="parTx" presStyleLbl="alignNode1" presStyleIdx="0" presStyleCnt="5">
        <dgm:presLayoutVars>
          <dgm:chMax val="0"/>
          <dgm:chPref val="0"/>
          <dgm:bulletEnabled val="1"/>
        </dgm:presLayoutVars>
      </dgm:prSet>
      <dgm:spPr/>
    </dgm:pt>
    <dgm:pt modelId="{039D2B88-289D-4D57-842A-D71AEE6A9700}" type="pres">
      <dgm:prSet presAssocID="{5BC59258-29C1-4065-B670-99D6C86EBDA3}" presName="desTx" presStyleLbl="alignAccFollowNode1" presStyleIdx="0" presStyleCnt="5">
        <dgm:presLayoutVars>
          <dgm:bulletEnabled val="1"/>
        </dgm:presLayoutVars>
      </dgm:prSet>
      <dgm:spPr/>
    </dgm:pt>
    <dgm:pt modelId="{3CCEC1D9-9245-476F-BA79-28BF04FE2E2E}" type="pres">
      <dgm:prSet presAssocID="{23DB3137-3379-4E27-86B8-3B1A41264AB8}" presName="space" presStyleCnt="0"/>
      <dgm:spPr/>
    </dgm:pt>
    <dgm:pt modelId="{EBD2FA39-3364-457F-AD3E-8770013BB52D}" type="pres">
      <dgm:prSet presAssocID="{71E36CA9-DC09-428B-AD33-4B29544F351D}" presName="composite" presStyleCnt="0"/>
      <dgm:spPr/>
    </dgm:pt>
    <dgm:pt modelId="{F48EB072-82C2-4F06-8D9B-D7D3F1E8AD4D}" type="pres">
      <dgm:prSet presAssocID="{71E36CA9-DC09-428B-AD33-4B29544F351D}" presName="parTx" presStyleLbl="alignNode1" presStyleIdx="1" presStyleCnt="5">
        <dgm:presLayoutVars>
          <dgm:chMax val="0"/>
          <dgm:chPref val="0"/>
          <dgm:bulletEnabled val="1"/>
        </dgm:presLayoutVars>
      </dgm:prSet>
      <dgm:spPr/>
    </dgm:pt>
    <dgm:pt modelId="{812E27CA-12E3-4FC2-94AB-7ECFE10531FE}" type="pres">
      <dgm:prSet presAssocID="{71E36CA9-DC09-428B-AD33-4B29544F351D}" presName="desTx" presStyleLbl="alignAccFollowNode1" presStyleIdx="1" presStyleCnt="5">
        <dgm:presLayoutVars>
          <dgm:bulletEnabled val="1"/>
        </dgm:presLayoutVars>
      </dgm:prSet>
      <dgm:spPr/>
    </dgm:pt>
    <dgm:pt modelId="{1FC15379-2252-4212-BBA4-73D359328ABB}" type="pres">
      <dgm:prSet presAssocID="{4B85FC90-F245-4AC6-8F16-2E2CB42A5092}" presName="space" presStyleCnt="0"/>
      <dgm:spPr/>
    </dgm:pt>
    <dgm:pt modelId="{6510E817-BB37-4CEF-AA4A-0AB6571FBCA9}" type="pres">
      <dgm:prSet presAssocID="{56735A2D-5A96-4041-B316-24C46301F54A}" presName="composite" presStyleCnt="0"/>
      <dgm:spPr/>
    </dgm:pt>
    <dgm:pt modelId="{1D31B1D4-1EF9-45DF-856F-E5CB72150A9A}" type="pres">
      <dgm:prSet presAssocID="{56735A2D-5A96-4041-B316-24C46301F54A}" presName="parTx" presStyleLbl="alignNode1" presStyleIdx="2" presStyleCnt="5" custLinFactNeighborX="1250">
        <dgm:presLayoutVars>
          <dgm:chMax val="0"/>
          <dgm:chPref val="0"/>
          <dgm:bulletEnabled val="1"/>
        </dgm:presLayoutVars>
      </dgm:prSet>
      <dgm:spPr/>
    </dgm:pt>
    <dgm:pt modelId="{C9065156-1FEB-4A8D-AEBB-9BC7E36AC840}" type="pres">
      <dgm:prSet presAssocID="{56735A2D-5A96-4041-B316-24C46301F54A}" presName="desTx" presStyleLbl="alignAccFollowNode1" presStyleIdx="2" presStyleCnt="5">
        <dgm:presLayoutVars>
          <dgm:bulletEnabled val="1"/>
        </dgm:presLayoutVars>
      </dgm:prSet>
      <dgm:spPr/>
    </dgm:pt>
    <dgm:pt modelId="{0EA968C0-9466-4C70-A145-C17C753B1404}" type="pres">
      <dgm:prSet presAssocID="{28C13553-3C22-4DAC-AB13-00F82DE79374}" presName="space" presStyleCnt="0"/>
      <dgm:spPr/>
    </dgm:pt>
    <dgm:pt modelId="{81FB770C-7AAC-4EEF-97E0-577F9DEE597C}" type="pres">
      <dgm:prSet presAssocID="{AE70707E-3198-4A04-88B2-1BE44732B275}" presName="composite" presStyleCnt="0"/>
      <dgm:spPr/>
    </dgm:pt>
    <dgm:pt modelId="{762E3AA2-6DAB-4421-BA0B-2A117C42B7D4}" type="pres">
      <dgm:prSet presAssocID="{AE70707E-3198-4A04-88B2-1BE44732B275}" presName="parTx" presStyleLbl="alignNode1" presStyleIdx="3" presStyleCnt="5">
        <dgm:presLayoutVars>
          <dgm:chMax val="0"/>
          <dgm:chPref val="0"/>
          <dgm:bulletEnabled val="1"/>
        </dgm:presLayoutVars>
      </dgm:prSet>
      <dgm:spPr/>
    </dgm:pt>
    <dgm:pt modelId="{FFAA3912-BF61-4387-9158-4F05F7C17E58}" type="pres">
      <dgm:prSet presAssocID="{AE70707E-3198-4A04-88B2-1BE44732B275}" presName="desTx" presStyleLbl="alignAccFollowNode1" presStyleIdx="3" presStyleCnt="5">
        <dgm:presLayoutVars>
          <dgm:bulletEnabled val="1"/>
        </dgm:presLayoutVars>
      </dgm:prSet>
      <dgm:spPr/>
    </dgm:pt>
    <dgm:pt modelId="{645433FA-1044-4CB1-8564-1BCD0D685F00}" type="pres">
      <dgm:prSet presAssocID="{C898CBBA-EEAA-4DCE-8619-CBA7E24B0ADF}" presName="space" presStyleCnt="0"/>
      <dgm:spPr/>
    </dgm:pt>
    <dgm:pt modelId="{B536E3E6-4384-4299-87DA-ED5F7F0E8BD3}" type="pres">
      <dgm:prSet presAssocID="{1D7A56D9-0320-4690-AB75-BF9FA48BC926}" presName="composite" presStyleCnt="0"/>
      <dgm:spPr/>
    </dgm:pt>
    <dgm:pt modelId="{2A6A2E91-3518-41B3-848E-CB08DE269C14}" type="pres">
      <dgm:prSet presAssocID="{1D7A56D9-0320-4690-AB75-BF9FA48BC926}" presName="parTx" presStyleLbl="alignNode1" presStyleIdx="4" presStyleCnt="5">
        <dgm:presLayoutVars>
          <dgm:chMax val="0"/>
          <dgm:chPref val="0"/>
          <dgm:bulletEnabled val="1"/>
        </dgm:presLayoutVars>
      </dgm:prSet>
      <dgm:spPr/>
    </dgm:pt>
    <dgm:pt modelId="{84BFE056-2551-4A6F-BA30-17935FFB7B1F}" type="pres">
      <dgm:prSet presAssocID="{1D7A56D9-0320-4690-AB75-BF9FA48BC926}" presName="desTx" presStyleLbl="alignAccFollowNode1" presStyleIdx="4" presStyleCnt="5">
        <dgm:presLayoutVars>
          <dgm:bulletEnabled val="1"/>
        </dgm:presLayoutVars>
      </dgm:prSet>
      <dgm:spPr/>
    </dgm:pt>
  </dgm:ptLst>
  <dgm:cxnLst>
    <dgm:cxn modelId="{6D169305-3A55-4C98-A2A3-4092619CC17B}" srcId="{AE70707E-3198-4A04-88B2-1BE44732B275}" destId="{B35AC3D2-E454-41CE-8604-E7DF14381084}" srcOrd="1" destOrd="0" parTransId="{5A1D684B-4F52-4279-8C35-CB029EB0F46C}" sibTransId="{07A3DBA9-4D3E-4F58-9A9C-A9AEB318FA47}"/>
    <dgm:cxn modelId="{94B7C106-AAB4-4252-8D2F-7A47BDA16D97}" srcId="{2471C3FC-9A2C-4DD6-9C87-910BFE5B89AD}" destId="{AE70707E-3198-4A04-88B2-1BE44732B275}" srcOrd="3" destOrd="0" parTransId="{035EAE1F-BABD-4753-9F03-F755754F2F90}" sibTransId="{C898CBBA-EEAA-4DCE-8619-CBA7E24B0ADF}"/>
    <dgm:cxn modelId="{46CFD807-3D7D-4B7A-BE88-641C482D9189}" type="presOf" srcId="{5BC59258-29C1-4065-B670-99D6C86EBDA3}" destId="{7EDF2589-5CF7-46C6-919D-4F91EC61F9E5}" srcOrd="0" destOrd="0" presId="urn:microsoft.com/office/officeart/2005/8/layout/hList1"/>
    <dgm:cxn modelId="{B776F808-544C-4A06-A27D-9ABD8EDA25A7}" type="presOf" srcId="{EA54E5D3-9F80-4E44-B86F-BDA323AE2FB8}" destId="{C9065156-1FEB-4A8D-AEBB-9BC7E36AC840}" srcOrd="0" destOrd="2" presId="urn:microsoft.com/office/officeart/2005/8/layout/hList1"/>
    <dgm:cxn modelId="{83832609-963D-4A80-A59E-9A61D2B9C9DE}" type="presOf" srcId="{56735A2D-5A96-4041-B316-24C46301F54A}" destId="{1D31B1D4-1EF9-45DF-856F-E5CB72150A9A}" srcOrd="0" destOrd="0" presId="urn:microsoft.com/office/officeart/2005/8/layout/hList1"/>
    <dgm:cxn modelId="{346FDA1B-37C1-4A43-AEBB-9EF696CFE0F0}" type="presOf" srcId="{7D00D9FA-664B-4F2F-BAB9-4CA9C7666466}" destId="{C9065156-1FEB-4A8D-AEBB-9BC7E36AC840}" srcOrd="0" destOrd="0" presId="urn:microsoft.com/office/officeart/2005/8/layout/hList1"/>
    <dgm:cxn modelId="{8A74642E-AEFF-4665-A93B-9B7F359D20C0}" type="presOf" srcId="{4C5C24B0-CAEA-464C-9C97-F03D0843E047}" destId="{039D2B88-289D-4D57-842A-D71AEE6A9700}" srcOrd="0" destOrd="1" presId="urn:microsoft.com/office/officeart/2005/8/layout/hList1"/>
    <dgm:cxn modelId="{AD3D0B30-9794-4298-82C3-6D0E1E65D665}" type="presOf" srcId="{1D7A56D9-0320-4690-AB75-BF9FA48BC926}" destId="{2A6A2E91-3518-41B3-848E-CB08DE269C14}" srcOrd="0" destOrd="0" presId="urn:microsoft.com/office/officeart/2005/8/layout/hList1"/>
    <dgm:cxn modelId="{BE9C6332-4507-4CE8-A15F-FE813BE78538}" srcId="{56735A2D-5A96-4041-B316-24C46301F54A}" destId="{EA54E5D3-9F80-4E44-B86F-BDA323AE2FB8}" srcOrd="2" destOrd="0" parTransId="{3E885163-9F4C-453D-BECB-15555E4615DE}" sibTransId="{CA1A1FDD-865E-4226-AF5A-4305C91C58C0}"/>
    <dgm:cxn modelId="{EA07D836-440A-4F88-B500-D2BBE589F404}" type="presOf" srcId="{FC039D7D-5F44-4360-83B2-CDCA1C51B47A}" destId="{84BFE056-2551-4A6F-BA30-17935FFB7B1F}" srcOrd="0" destOrd="0" presId="urn:microsoft.com/office/officeart/2005/8/layout/hList1"/>
    <dgm:cxn modelId="{C77BF23B-4C7F-49AB-B4A3-B58824E25DB5}" type="presOf" srcId="{DC98D83B-23F9-4D81-B22F-7184EFD65C64}" destId="{84BFE056-2551-4A6F-BA30-17935FFB7B1F}" srcOrd="0" destOrd="1" presId="urn:microsoft.com/office/officeart/2005/8/layout/hList1"/>
    <dgm:cxn modelId="{84013A5B-4F7B-477D-AE5C-21757FF947BE}" type="presOf" srcId="{AA92746E-7F55-40BD-B845-6A0BEF2EFE88}" destId="{812E27CA-12E3-4FC2-94AB-7ECFE10531FE}" srcOrd="0" destOrd="0" presId="urn:microsoft.com/office/officeart/2005/8/layout/hList1"/>
    <dgm:cxn modelId="{108AB94D-FB27-42DB-AEC5-5CFEA767CDA6}" type="presOf" srcId="{B35AC3D2-E454-41CE-8604-E7DF14381084}" destId="{FFAA3912-BF61-4387-9158-4F05F7C17E58}" srcOrd="0" destOrd="1" presId="urn:microsoft.com/office/officeart/2005/8/layout/hList1"/>
    <dgm:cxn modelId="{D95D8A50-5C9D-47F1-9CDF-A305347F42AF}" type="presOf" srcId="{AE70707E-3198-4A04-88B2-1BE44732B275}" destId="{762E3AA2-6DAB-4421-BA0B-2A117C42B7D4}" srcOrd="0" destOrd="0" presId="urn:microsoft.com/office/officeart/2005/8/layout/hList1"/>
    <dgm:cxn modelId="{D14A5972-9CEB-4587-BF6B-33597C6C9D4A}" srcId="{5BC59258-29C1-4065-B670-99D6C86EBDA3}" destId="{4C5C24B0-CAEA-464C-9C97-F03D0843E047}" srcOrd="1" destOrd="0" parTransId="{F779ED8F-6422-434D-81E3-5F78D967069C}" sibTransId="{90B9E138-B188-420A-9560-60268B357A96}"/>
    <dgm:cxn modelId="{2015B155-3739-458B-A4DF-5270E68B6BAA}" type="presOf" srcId="{688FFF7E-7055-40F7-A63F-0127C6F43999}" destId="{812E27CA-12E3-4FC2-94AB-7ECFE10531FE}" srcOrd="0" destOrd="1" presId="urn:microsoft.com/office/officeart/2005/8/layout/hList1"/>
    <dgm:cxn modelId="{7F50B179-2390-4D75-BC24-AA937553C3A3}" type="presOf" srcId="{71E36CA9-DC09-428B-AD33-4B29544F351D}" destId="{F48EB072-82C2-4F06-8D9B-D7D3F1E8AD4D}" srcOrd="0" destOrd="0" presId="urn:microsoft.com/office/officeart/2005/8/layout/hList1"/>
    <dgm:cxn modelId="{013EA37A-85FF-4E2B-8CBF-4122D1166C76}" srcId="{2471C3FC-9A2C-4DD6-9C87-910BFE5B89AD}" destId="{5BC59258-29C1-4065-B670-99D6C86EBDA3}" srcOrd="0" destOrd="0" parTransId="{730C732F-840D-4F27-8911-B2E00D6582D3}" sibTransId="{23DB3137-3379-4E27-86B8-3B1A41264AB8}"/>
    <dgm:cxn modelId="{DCFE2583-DCA5-4599-B09D-5FE549A50249}" type="presOf" srcId="{1669D2F1-A6D7-4CD8-8143-780D733116D8}" destId="{C9065156-1FEB-4A8D-AEBB-9BC7E36AC840}" srcOrd="0" destOrd="1" presId="urn:microsoft.com/office/officeart/2005/8/layout/hList1"/>
    <dgm:cxn modelId="{EA212E8B-C0AC-48A0-905E-A773A9D9446F}" type="presOf" srcId="{2471C3FC-9A2C-4DD6-9C87-910BFE5B89AD}" destId="{E1971221-14DE-4A85-A097-76E1F86565C5}" srcOrd="0" destOrd="0" presId="urn:microsoft.com/office/officeart/2005/8/layout/hList1"/>
    <dgm:cxn modelId="{EF32BA8C-6A6A-44A0-B5D0-88307D7BFC20}" srcId="{1D7A56D9-0320-4690-AB75-BF9FA48BC926}" destId="{DC98D83B-23F9-4D81-B22F-7184EFD65C64}" srcOrd="1" destOrd="0" parTransId="{CAFEFAA5-A27C-4C18-BC0E-6D53B2FD59A0}" sibTransId="{C925175C-D39E-4861-94F1-03F39EF3588C}"/>
    <dgm:cxn modelId="{2135F88D-91D0-402B-976B-C0FC4142BEAF}" srcId="{56735A2D-5A96-4041-B316-24C46301F54A}" destId="{7D00D9FA-664B-4F2F-BAB9-4CA9C7666466}" srcOrd="0" destOrd="0" parTransId="{985558CA-5496-4472-AD0F-61EB319CF067}" sibTransId="{C8DDE54E-79DB-4F8C-8239-DA9C67247172}"/>
    <dgm:cxn modelId="{C9C6A0AA-369C-44C9-8DA8-05C6B3902AD8}" srcId="{2471C3FC-9A2C-4DD6-9C87-910BFE5B89AD}" destId="{56735A2D-5A96-4041-B316-24C46301F54A}" srcOrd="2" destOrd="0" parTransId="{98BD6C5D-DA6B-42CB-8FE0-79E111B33F2D}" sibTransId="{28C13553-3C22-4DAC-AB13-00F82DE79374}"/>
    <dgm:cxn modelId="{0CABABB2-6E3D-4348-BC8E-3E2FA3F9E1F1}" srcId="{1D7A56D9-0320-4690-AB75-BF9FA48BC926}" destId="{FC039D7D-5F44-4360-83B2-CDCA1C51B47A}" srcOrd="0" destOrd="0" parTransId="{8DBBB56E-6B54-4849-9FBA-4BE0233F4C5D}" sibTransId="{12F190D5-54D5-4F26-BCFB-6AA6FAD93AD0}"/>
    <dgm:cxn modelId="{9DC184B5-E259-46CF-8E48-7B95035E3A61}" srcId="{71E36CA9-DC09-428B-AD33-4B29544F351D}" destId="{AA92746E-7F55-40BD-B845-6A0BEF2EFE88}" srcOrd="0" destOrd="0" parTransId="{32354B4B-038A-49F1-9344-6B0062A5E87B}" sibTransId="{85BBE01B-019E-469A-894F-1A2EC19F541B}"/>
    <dgm:cxn modelId="{783D80BC-51AD-4EC0-8158-163B7F990F57}" srcId="{AE70707E-3198-4A04-88B2-1BE44732B275}" destId="{4E57203D-6442-4675-9786-DB3B4DEDB8D8}" srcOrd="0" destOrd="0" parTransId="{CDB1F678-596F-4E04-8B5C-5A85DC0ADD15}" sibTransId="{0018D26B-D79D-4B1B-A374-45BA1599D9F3}"/>
    <dgm:cxn modelId="{549095DB-98F0-4536-976D-BDD9EB1C066A}" srcId="{5BC59258-29C1-4065-B670-99D6C86EBDA3}" destId="{6ED88864-1293-407B-9235-F0144DD250D9}" srcOrd="0" destOrd="0" parTransId="{59CE2584-1AE4-44DF-9AA8-1B1F4B52C902}" sibTransId="{78C5072B-FD7E-4D1B-B818-51821F773267}"/>
    <dgm:cxn modelId="{05111CE9-E16F-4E07-BF38-FEDCA0456E3F}" type="presOf" srcId="{4E57203D-6442-4675-9786-DB3B4DEDB8D8}" destId="{FFAA3912-BF61-4387-9158-4F05F7C17E58}" srcOrd="0" destOrd="0" presId="urn:microsoft.com/office/officeart/2005/8/layout/hList1"/>
    <dgm:cxn modelId="{1ECDBAE9-552B-41D8-9BA2-763FB67728E1}" srcId="{2471C3FC-9A2C-4DD6-9C87-910BFE5B89AD}" destId="{71E36CA9-DC09-428B-AD33-4B29544F351D}" srcOrd="1" destOrd="0" parTransId="{8B2ED9B3-1116-4A2A-A331-8DBD455C4BE2}" sibTransId="{4B85FC90-F245-4AC6-8F16-2E2CB42A5092}"/>
    <dgm:cxn modelId="{5928E1EB-2BDA-4989-A784-40B4CF7D4D48}" type="presOf" srcId="{6ED88864-1293-407B-9235-F0144DD250D9}" destId="{039D2B88-289D-4D57-842A-D71AEE6A9700}" srcOrd="0" destOrd="0" presId="urn:microsoft.com/office/officeart/2005/8/layout/hList1"/>
    <dgm:cxn modelId="{5C6034F5-12E7-46F1-90FD-E4CCC192072C}" srcId="{71E36CA9-DC09-428B-AD33-4B29544F351D}" destId="{688FFF7E-7055-40F7-A63F-0127C6F43999}" srcOrd="1" destOrd="0" parTransId="{1FD5668C-12CD-439F-98EE-799A2F1D7CF5}" sibTransId="{9CBD4D4A-169B-4242-9D2E-D54D5010AC85}"/>
    <dgm:cxn modelId="{B7C855F5-8829-44C3-A629-08142784B927}" srcId="{2471C3FC-9A2C-4DD6-9C87-910BFE5B89AD}" destId="{1D7A56D9-0320-4690-AB75-BF9FA48BC926}" srcOrd="4" destOrd="0" parTransId="{42F87AD8-07C7-474A-9331-757C80012D7D}" sibTransId="{DCBFC028-41CD-4A7F-9861-F43348940950}"/>
    <dgm:cxn modelId="{9F334FFD-BD92-4A4E-B010-CEB90DD8C486}" srcId="{56735A2D-5A96-4041-B316-24C46301F54A}" destId="{1669D2F1-A6D7-4CD8-8143-780D733116D8}" srcOrd="1" destOrd="0" parTransId="{A9A77651-51A9-4849-B5FB-DBADE6B407D3}" sibTransId="{93973A23-4E8F-4F85-A24F-2AC251A7F561}"/>
    <dgm:cxn modelId="{3B3990AD-883A-4A9E-AAFD-EE74EB740FF6}" type="presParOf" srcId="{E1971221-14DE-4A85-A097-76E1F86565C5}" destId="{5BC9E510-AB74-4882-9F2F-0B79CB3807CB}" srcOrd="0" destOrd="0" presId="urn:microsoft.com/office/officeart/2005/8/layout/hList1"/>
    <dgm:cxn modelId="{0598C1E4-615C-4F81-A66D-48B7B1EFAAE3}" type="presParOf" srcId="{5BC9E510-AB74-4882-9F2F-0B79CB3807CB}" destId="{7EDF2589-5CF7-46C6-919D-4F91EC61F9E5}" srcOrd="0" destOrd="0" presId="urn:microsoft.com/office/officeart/2005/8/layout/hList1"/>
    <dgm:cxn modelId="{890EB835-AC15-4A02-90B6-A1A90FCE83CB}" type="presParOf" srcId="{5BC9E510-AB74-4882-9F2F-0B79CB3807CB}" destId="{039D2B88-289D-4D57-842A-D71AEE6A9700}" srcOrd="1" destOrd="0" presId="urn:microsoft.com/office/officeart/2005/8/layout/hList1"/>
    <dgm:cxn modelId="{8FD503AD-A616-4E0B-B663-FBEEA248DCFD}" type="presParOf" srcId="{E1971221-14DE-4A85-A097-76E1F86565C5}" destId="{3CCEC1D9-9245-476F-BA79-28BF04FE2E2E}" srcOrd="1" destOrd="0" presId="urn:microsoft.com/office/officeart/2005/8/layout/hList1"/>
    <dgm:cxn modelId="{03AB6D1F-F811-448D-BE7C-4D41998807E2}" type="presParOf" srcId="{E1971221-14DE-4A85-A097-76E1F86565C5}" destId="{EBD2FA39-3364-457F-AD3E-8770013BB52D}" srcOrd="2" destOrd="0" presId="urn:microsoft.com/office/officeart/2005/8/layout/hList1"/>
    <dgm:cxn modelId="{DA0FA931-ABBB-4482-B29F-2DB86BF873FC}" type="presParOf" srcId="{EBD2FA39-3364-457F-AD3E-8770013BB52D}" destId="{F48EB072-82C2-4F06-8D9B-D7D3F1E8AD4D}" srcOrd="0" destOrd="0" presId="urn:microsoft.com/office/officeart/2005/8/layout/hList1"/>
    <dgm:cxn modelId="{5F2F5492-8762-4997-A857-14ECED3D1706}" type="presParOf" srcId="{EBD2FA39-3364-457F-AD3E-8770013BB52D}" destId="{812E27CA-12E3-4FC2-94AB-7ECFE10531FE}" srcOrd="1" destOrd="0" presId="urn:microsoft.com/office/officeart/2005/8/layout/hList1"/>
    <dgm:cxn modelId="{38FE0CEB-10BA-4212-82F4-42BF99CD297C}" type="presParOf" srcId="{E1971221-14DE-4A85-A097-76E1F86565C5}" destId="{1FC15379-2252-4212-BBA4-73D359328ABB}" srcOrd="3" destOrd="0" presId="urn:microsoft.com/office/officeart/2005/8/layout/hList1"/>
    <dgm:cxn modelId="{F5AF720B-C7BD-4F6B-A6ED-A7AF19A8B88B}" type="presParOf" srcId="{E1971221-14DE-4A85-A097-76E1F86565C5}" destId="{6510E817-BB37-4CEF-AA4A-0AB6571FBCA9}" srcOrd="4" destOrd="0" presId="urn:microsoft.com/office/officeart/2005/8/layout/hList1"/>
    <dgm:cxn modelId="{6093E76D-4311-4424-9A2B-709D46EF6A28}" type="presParOf" srcId="{6510E817-BB37-4CEF-AA4A-0AB6571FBCA9}" destId="{1D31B1D4-1EF9-45DF-856F-E5CB72150A9A}" srcOrd="0" destOrd="0" presId="urn:microsoft.com/office/officeart/2005/8/layout/hList1"/>
    <dgm:cxn modelId="{7AE57E20-83BF-46A4-A9AB-EC9D5045D345}" type="presParOf" srcId="{6510E817-BB37-4CEF-AA4A-0AB6571FBCA9}" destId="{C9065156-1FEB-4A8D-AEBB-9BC7E36AC840}" srcOrd="1" destOrd="0" presId="urn:microsoft.com/office/officeart/2005/8/layout/hList1"/>
    <dgm:cxn modelId="{20ABD8A5-17EC-41CE-B282-D8D559D96786}" type="presParOf" srcId="{E1971221-14DE-4A85-A097-76E1F86565C5}" destId="{0EA968C0-9466-4C70-A145-C17C753B1404}" srcOrd="5" destOrd="0" presId="urn:microsoft.com/office/officeart/2005/8/layout/hList1"/>
    <dgm:cxn modelId="{4DFF23CD-E522-49B5-A03E-362EF94F7138}" type="presParOf" srcId="{E1971221-14DE-4A85-A097-76E1F86565C5}" destId="{81FB770C-7AAC-4EEF-97E0-577F9DEE597C}" srcOrd="6" destOrd="0" presId="urn:microsoft.com/office/officeart/2005/8/layout/hList1"/>
    <dgm:cxn modelId="{D29D8B53-654E-4BE8-BD8A-CE4F328F8890}" type="presParOf" srcId="{81FB770C-7AAC-4EEF-97E0-577F9DEE597C}" destId="{762E3AA2-6DAB-4421-BA0B-2A117C42B7D4}" srcOrd="0" destOrd="0" presId="urn:microsoft.com/office/officeart/2005/8/layout/hList1"/>
    <dgm:cxn modelId="{CB8802B5-B501-4559-85B8-DE047111325A}" type="presParOf" srcId="{81FB770C-7AAC-4EEF-97E0-577F9DEE597C}" destId="{FFAA3912-BF61-4387-9158-4F05F7C17E58}" srcOrd="1" destOrd="0" presId="urn:microsoft.com/office/officeart/2005/8/layout/hList1"/>
    <dgm:cxn modelId="{2B74B5C7-79C2-48DA-8B4B-6407220626E7}" type="presParOf" srcId="{E1971221-14DE-4A85-A097-76E1F86565C5}" destId="{645433FA-1044-4CB1-8564-1BCD0D685F00}" srcOrd="7" destOrd="0" presId="urn:microsoft.com/office/officeart/2005/8/layout/hList1"/>
    <dgm:cxn modelId="{D61ECE1E-633E-490F-8E21-D59FB6FB12A9}" type="presParOf" srcId="{E1971221-14DE-4A85-A097-76E1F86565C5}" destId="{B536E3E6-4384-4299-87DA-ED5F7F0E8BD3}" srcOrd="8" destOrd="0" presId="urn:microsoft.com/office/officeart/2005/8/layout/hList1"/>
    <dgm:cxn modelId="{6E7BD27F-DE2A-44FE-ADBD-DDC94FA75283}" type="presParOf" srcId="{B536E3E6-4384-4299-87DA-ED5F7F0E8BD3}" destId="{2A6A2E91-3518-41B3-848E-CB08DE269C14}" srcOrd="0" destOrd="0" presId="urn:microsoft.com/office/officeart/2005/8/layout/hList1"/>
    <dgm:cxn modelId="{2189F35A-E8E9-4F6D-80B6-55566D3631FD}" type="presParOf" srcId="{B536E3E6-4384-4299-87DA-ED5F7F0E8BD3}" destId="{84BFE056-2551-4A6F-BA30-17935FFB7B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CB66F3-C0A2-40FF-A604-930A1F34C20E}" type="doc">
      <dgm:prSet loTypeId="urn:microsoft.com/office/officeart/2005/8/layout/bProcess2" loCatId="process" qsTypeId="urn:microsoft.com/office/officeart/2005/8/quickstyle/simple1" qsCatId="simple" csTypeId="urn:microsoft.com/office/officeart/2005/8/colors/colorful3" csCatId="colorful" phldr="1"/>
      <dgm:spPr/>
      <dgm:t>
        <a:bodyPr/>
        <a:lstStyle/>
        <a:p>
          <a:endParaRPr lang="pl-PL"/>
        </a:p>
      </dgm:t>
    </dgm:pt>
    <dgm:pt modelId="{0C0BBE04-8484-450E-8D1B-0A36586378AE}">
      <dgm:prSet phldrT="[Tekst]" custT="1"/>
      <dgm:spPr/>
      <dgm:t>
        <a:bodyPr/>
        <a:lstStyle/>
        <a:p>
          <a:r>
            <a:rPr lang="pl-PL" sz="1600" b="1" dirty="0"/>
            <a:t>Niezależność </a:t>
          </a:r>
        </a:p>
      </dgm:t>
    </dgm:pt>
    <dgm:pt modelId="{1FE8000C-C9EA-490F-9CE1-7AFC8335244C}" type="parTrans" cxnId="{74559ACA-97E8-478B-903D-E50E21E97D10}">
      <dgm:prSet/>
      <dgm:spPr/>
      <dgm:t>
        <a:bodyPr/>
        <a:lstStyle/>
        <a:p>
          <a:endParaRPr lang="pl-PL"/>
        </a:p>
      </dgm:t>
    </dgm:pt>
    <dgm:pt modelId="{B28E1E85-4220-4FC8-A173-6D3DEF98273C}" type="sibTrans" cxnId="{74559ACA-97E8-478B-903D-E50E21E97D10}">
      <dgm:prSet/>
      <dgm:spPr/>
      <dgm:t>
        <a:bodyPr/>
        <a:lstStyle/>
        <a:p>
          <a:endParaRPr lang="pl-PL"/>
        </a:p>
      </dgm:t>
    </dgm:pt>
    <dgm:pt modelId="{1DFC6AB5-71DC-4368-AFCA-4347135305C9}">
      <dgm:prSet phldrT="[Tekst]" custT="1"/>
      <dgm:spPr/>
      <dgm:t>
        <a:bodyPr/>
        <a:lstStyle/>
        <a:p>
          <a:r>
            <a:rPr lang="pl-PL" sz="1600" b="1" dirty="0"/>
            <a:t>Hierarchiczne podporządkowanie </a:t>
          </a:r>
        </a:p>
      </dgm:t>
    </dgm:pt>
    <dgm:pt modelId="{3BF6424E-AE84-47CF-8E54-0CD38A985959}" type="parTrans" cxnId="{02F54F0C-0959-44CB-B693-45A242FB1ED4}">
      <dgm:prSet/>
      <dgm:spPr/>
      <dgm:t>
        <a:bodyPr/>
        <a:lstStyle/>
        <a:p>
          <a:endParaRPr lang="pl-PL"/>
        </a:p>
      </dgm:t>
    </dgm:pt>
    <dgm:pt modelId="{4E345772-8793-4D58-9FCC-57386E03B733}" type="sibTrans" cxnId="{02F54F0C-0959-44CB-B693-45A242FB1ED4}">
      <dgm:prSet/>
      <dgm:spPr/>
      <dgm:t>
        <a:bodyPr/>
        <a:lstStyle/>
        <a:p>
          <a:endParaRPr lang="pl-PL"/>
        </a:p>
      </dgm:t>
    </dgm:pt>
    <dgm:pt modelId="{F6FDCFA0-521B-44DE-9D15-D725E136E64C}">
      <dgm:prSet phldrT="[Tekst]" custT="1"/>
      <dgm:spPr/>
      <dgm:t>
        <a:bodyPr/>
        <a:lstStyle/>
        <a:p>
          <a:r>
            <a:rPr lang="pl-PL" sz="1600" b="1" dirty="0"/>
            <a:t>Jednolitość i niepodzielność </a:t>
          </a:r>
        </a:p>
      </dgm:t>
    </dgm:pt>
    <dgm:pt modelId="{2D4680B7-FA5E-4E5B-B56F-258EDD66456B}" type="parTrans" cxnId="{E124C9F3-8F9D-4184-BF79-9171166B57C6}">
      <dgm:prSet/>
      <dgm:spPr/>
      <dgm:t>
        <a:bodyPr/>
        <a:lstStyle/>
        <a:p>
          <a:endParaRPr lang="pl-PL"/>
        </a:p>
      </dgm:t>
    </dgm:pt>
    <dgm:pt modelId="{C0801CCC-C869-4493-860F-3EEB848C3438}" type="sibTrans" cxnId="{E124C9F3-8F9D-4184-BF79-9171166B57C6}">
      <dgm:prSet/>
      <dgm:spPr/>
      <dgm:t>
        <a:bodyPr/>
        <a:lstStyle/>
        <a:p>
          <a:endParaRPr lang="pl-PL"/>
        </a:p>
      </dgm:t>
    </dgm:pt>
    <dgm:pt modelId="{5DE4CF52-0D29-4C0C-A56D-CFA7EDF2331A}">
      <dgm:prSet phldrT="[Tekst]" custT="1"/>
      <dgm:spPr/>
      <dgm:t>
        <a:bodyPr/>
        <a:lstStyle/>
        <a:p>
          <a:r>
            <a:rPr lang="pl-PL" sz="1600" b="1" dirty="0"/>
            <a:t>Substytucja  </a:t>
          </a:r>
        </a:p>
      </dgm:t>
    </dgm:pt>
    <dgm:pt modelId="{605E263D-3527-4EF6-804F-138F8D4CF424}" type="parTrans" cxnId="{F95D00AA-C0CC-4FF1-8A49-672030217B41}">
      <dgm:prSet/>
      <dgm:spPr/>
      <dgm:t>
        <a:bodyPr/>
        <a:lstStyle/>
        <a:p>
          <a:endParaRPr lang="pl-PL"/>
        </a:p>
      </dgm:t>
    </dgm:pt>
    <dgm:pt modelId="{56916190-1600-421D-97BF-EE6E878EAE7D}" type="sibTrans" cxnId="{F95D00AA-C0CC-4FF1-8A49-672030217B41}">
      <dgm:prSet/>
      <dgm:spPr/>
      <dgm:t>
        <a:bodyPr/>
        <a:lstStyle/>
        <a:p>
          <a:endParaRPr lang="pl-PL"/>
        </a:p>
      </dgm:t>
    </dgm:pt>
    <dgm:pt modelId="{2AB7C854-16C0-4CF3-9296-1A488A02F8B8}">
      <dgm:prSet phldrT="[Tekst]" custT="1"/>
      <dgm:spPr/>
      <dgm:t>
        <a:bodyPr/>
        <a:lstStyle/>
        <a:p>
          <a:r>
            <a:rPr lang="pl-PL" sz="1600" b="1" dirty="0"/>
            <a:t>Dewolucja </a:t>
          </a:r>
        </a:p>
      </dgm:t>
    </dgm:pt>
    <dgm:pt modelId="{9EDAA89E-2B24-4660-BD1F-CE6F619EA9F5}" type="parTrans" cxnId="{6880DF7D-691E-432C-B0DF-353B4BB6E406}">
      <dgm:prSet/>
      <dgm:spPr/>
      <dgm:t>
        <a:bodyPr/>
        <a:lstStyle/>
        <a:p>
          <a:endParaRPr lang="pl-PL"/>
        </a:p>
      </dgm:t>
    </dgm:pt>
    <dgm:pt modelId="{56286BBE-7FD7-4315-AF1C-B9C7022E390D}" type="sibTrans" cxnId="{6880DF7D-691E-432C-B0DF-353B4BB6E406}">
      <dgm:prSet/>
      <dgm:spPr/>
      <dgm:t>
        <a:bodyPr/>
        <a:lstStyle/>
        <a:p>
          <a:endParaRPr lang="pl-PL"/>
        </a:p>
      </dgm:t>
    </dgm:pt>
    <dgm:pt modelId="{6D689ACB-5CEA-4CA8-9B36-9E988FB12018}" type="pres">
      <dgm:prSet presAssocID="{26CB66F3-C0A2-40FF-A604-930A1F34C20E}" presName="diagram" presStyleCnt="0">
        <dgm:presLayoutVars>
          <dgm:dir/>
          <dgm:resizeHandles/>
        </dgm:presLayoutVars>
      </dgm:prSet>
      <dgm:spPr/>
    </dgm:pt>
    <dgm:pt modelId="{93517EFE-EECC-46C5-9154-77BCC70E4F8E}" type="pres">
      <dgm:prSet presAssocID="{0C0BBE04-8484-450E-8D1B-0A36586378AE}" presName="firstNode" presStyleLbl="node1" presStyleIdx="0" presStyleCnt="5">
        <dgm:presLayoutVars>
          <dgm:bulletEnabled val="1"/>
        </dgm:presLayoutVars>
      </dgm:prSet>
      <dgm:spPr/>
    </dgm:pt>
    <dgm:pt modelId="{00590925-A35F-47A3-88B1-01C98AFB76D3}" type="pres">
      <dgm:prSet presAssocID="{B28E1E85-4220-4FC8-A173-6D3DEF98273C}" presName="sibTrans" presStyleLbl="sibTrans2D1" presStyleIdx="0" presStyleCnt="4"/>
      <dgm:spPr/>
    </dgm:pt>
    <dgm:pt modelId="{0B9CCB4C-3B24-4F94-B8EF-D20859A2BED2}" type="pres">
      <dgm:prSet presAssocID="{1DFC6AB5-71DC-4368-AFCA-4347135305C9}" presName="middleNode" presStyleCnt="0"/>
      <dgm:spPr/>
    </dgm:pt>
    <dgm:pt modelId="{8AC131EB-794C-45A7-B774-B91B648A1321}" type="pres">
      <dgm:prSet presAssocID="{1DFC6AB5-71DC-4368-AFCA-4347135305C9}" presName="padding" presStyleLbl="node1" presStyleIdx="0" presStyleCnt="5"/>
      <dgm:spPr/>
    </dgm:pt>
    <dgm:pt modelId="{C265C91F-8526-46DD-9EB5-22F6DA735EE7}" type="pres">
      <dgm:prSet presAssocID="{1DFC6AB5-71DC-4368-AFCA-4347135305C9}" presName="shape" presStyleLbl="node1" presStyleIdx="1" presStyleCnt="5" custScaleX="137860" custScaleY="130196">
        <dgm:presLayoutVars>
          <dgm:bulletEnabled val="1"/>
        </dgm:presLayoutVars>
      </dgm:prSet>
      <dgm:spPr/>
    </dgm:pt>
    <dgm:pt modelId="{18A82162-8829-44C0-ADDE-39CD97464057}" type="pres">
      <dgm:prSet presAssocID="{4E345772-8793-4D58-9FCC-57386E03B733}" presName="sibTrans" presStyleLbl="sibTrans2D1" presStyleIdx="1" presStyleCnt="4"/>
      <dgm:spPr/>
    </dgm:pt>
    <dgm:pt modelId="{BF53796D-6D6F-4112-A12B-199F8E8F1E87}" type="pres">
      <dgm:prSet presAssocID="{F6FDCFA0-521B-44DE-9D15-D725E136E64C}" presName="middleNode" presStyleCnt="0"/>
      <dgm:spPr/>
    </dgm:pt>
    <dgm:pt modelId="{8056F9CA-34EF-4331-814E-AC405AB921D9}" type="pres">
      <dgm:prSet presAssocID="{F6FDCFA0-521B-44DE-9D15-D725E136E64C}" presName="padding" presStyleLbl="node1" presStyleIdx="1" presStyleCnt="5"/>
      <dgm:spPr/>
    </dgm:pt>
    <dgm:pt modelId="{D5480565-B4EE-4F82-9D83-8473378F329D}" type="pres">
      <dgm:prSet presAssocID="{F6FDCFA0-521B-44DE-9D15-D725E136E64C}" presName="shape" presStyleLbl="node1" presStyleIdx="2" presStyleCnt="5" custScaleX="122745" custScaleY="125864">
        <dgm:presLayoutVars>
          <dgm:bulletEnabled val="1"/>
        </dgm:presLayoutVars>
      </dgm:prSet>
      <dgm:spPr/>
    </dgm:pt>
    <dgm:pt modelId="{02E00B7D-28C9-4BBD-B767-EAF6182257D8}" type="pres">
      <dgm:prSet presAssocID="{C0801CCC-C869-4493-860F-3EEB848C3438}" presName="sibTrans" presStyleLbl="sibTrans2D1" presStyleIdx="2" presStyleCnt="4"/>
      <dgm:spPr/>
    </dgm:pt>
    <dgm:pt modelId="{CB3155F9-7FF8-43BE-AD4F-B68CF9ABEADE}" type="pres">
      <dgm:prSet presAssocID="{5DE4CF52-0D29-4C0C-A56D-CFA7EDF2331A}" presName="middleNode" presStyleCnt="0"/>
      <dgm:spPr/>
    </dgm:pt>
    <dgm:pt modelId="{C0FD2B14-041D-4FA1-A718-08789449097F}" type="pres">
      <dgm:prSet presAssocID="{5DE4CF52-0D29-4C0C-A56D-CFA7EDF2331A}" presName="padding" presStyleLbl="node1" presStyleIdx="2" presStyleCnt="5"/>
      <dgm:spPr/>
    </dgm:pt>
    <dgm:pt modelId="{9F73431A-37A0-4563-8B1F-7DE7E012BE4A}" type="pres">
      <dgm:prSet presAssocID="{5DE4CF52-0D29-4C0C-A56D-CFA7EDF2331A}" presName="shape" presStyleLbl="node1" presStyleIdx="3" presStyleCnt="5" custScaleX="112636" custScaleY="123958">
        <dgm:presLayoutVars>
          <dgm:bulletEnabled val="1"/>
        </dgm:presLayoutVars>
      </dgm:prSet>
      <dgm:spPr/>
    </dgm:pt>
    <dgm:pt modelId="{AF490E70-AD3B-449B-BD84-139E3CAD83A8}" type="pres">
      <dgm:prSet presAssocID="{56916190-1600-421D-97BF-EE6E878EAE7D}" presName="sibTrans" presStyleLbl="sibTrans2D1" presStyleIdx="3" presStyleCnt="4"/>
      <dgm:spPr/>
    </dgm:pt>
    <dgm:pt modelId="{A1A37114-0E7E-4060-ABDB-429C154F943F}" type="pres">
      <dgm:prSet presAssocID="{2AB7C854-16C0-4CF3-9296-1A488A02F8B8}" presName="lastNode" presStyleLbl="node1" presStyleIdx="4" presStyleCnt="5">
        <dgm:presLayoutVars>
          <dgm:bulletEnabled val="1"/>
        </dgm:presLayoutVars>
      </dgm:prSet>
      <dgm:spPr/>
    </dgm:pt>
  </dgm:ptLst>
  <dgm:cxnLst>
    <dgm:cxn modelId="{02F54F0C-0959-44CB-B693-45A242FB1ED4}" srcId="{26CB66F3-C0A2-40FF-A604-930A1F34C20E}" destId="{1DFC6AB5-71DC-4368-AFCA-4347135305C9}" srcOrd="1" destOrd="0" parTransId="{3BF6424E-AE84-47CF-8E54-0CD38A985959}" sibTransId="{4E345772-8793-4D58-9FCC-57386E03B733}"/>
    <dgm:cxn modelId="{8E27A531-F37F-468D-8E36-0B9FDF358D32}" type="presOf" srcId="{2AB7C854-16C0-4CF3-9296-1A488A02F8B8}" destId="{A1A37114-0E7E-4060-ABDB-429C154F943F}" srcOrd="0" destOrd="0" presId="urn:microsoft.com/office/officeart/2005/8/layout/bProcess2"/>
    <dgm:cxn modelId="{B897223E-9D27-40E5-944E-D18E21FDA495}" type="presOf" srcId="{56916190-1600-421D-97BF-EE6E878EAE7D}" destId="{AF490E70-AD3B-449B-BD84-139E3CAD83A8}" srcOrd="0" destOrd="0" presId="urn:microsoft.com/office/officeart/2005/8/layout/bProcess2"/>
    <dgm:cxn modelId="{97CEEF3F-4A86-4DE6-A5D0-E11F8282F947}" type="presOf" srcId="{26CB66F3-C0A2-40FF-A604-930A1F34C20E}" destId="{6D689ACB-5CEA-4CA8-9B36-9E988FB12018}" srcOrd="0" destOrd="0" presId="urn:microsoft.com/office/officeart/2005/8/layout/bProcess2"/>
    <dgm:cxn modelId="{FA338B59-7468-4AC2-BBF7-BBC1C6D9A04D}" type="presOf" srcId="{4E345772-8793-4D58-9FCC-57386E03B733}" destId="{18A82162-8829-44C0-ADDE-39CD97464057}" srcOrd="0" destOrd="0" presId="urn:microsoft.com/office/officeart/2005/8/layout/bProcess2"/>
    <dgm:cxn modelId="{5A87857B-0FF9-49F9-88AC-57E769330916}" type="presOf" srcId="{C0801CCC-C869-4493-860F-3EEB848C3438}" destId="{02E00B7D-28C9-4BBD-B767-EAF6182257D8}" srcOrd="0" destOrd="0" presId="urn:microsoft.com/office/officeart/2005/8/layout/bProcess2"/>
    <dgm:cxn modelId="{6880DF7D-691E-432C-B0DF-353B4BB6E406}" srcId="{26CB66F3-C0A2-40FF-A604-930A1F34C20E}" destId="{2AB7C854-16C0-4CF3-9296-1A488A02F8B8}" srcOrd="4" destOrd="0" parTransId="{9EDAA89E-2B24-4660-BD1F-CE6F619EA9F5}" sibTransId="{56286BBE-7FD7-4315-AF1C-B9C7022E390D}"/>
    <dgm:cxn modelId="{DE65177E-CD25-46BA-A7B6-D5B4AEEB2604}" type="presOf" srcId="{1DFC6AB5-71DC-4368-AFCA-4347135305C9}" destId="{C265C91F-8526-46DD-9EB5-22F6DA735EE7}" srcOrd="0" destOrd="0" presId="urn:microsoft.com/office/officeart/2005/8/layout/bProcess2"/>
    <dgm:cxn modelId="{F95D00AA-C0CC-4FF1-8A49-672030217B41}" srcId="{26CB66F3-C0A2-40FF-A604-930A1F34C20E}" destId="{5DE4CF52-0D29-4C0C-A56D-CFA7EDF2331A}" srcOrd="3" destOrd="0" parTransId="{605E263D-3527-4EF6-804F-138F8D4CF424}" sibTransId="{56916190-1600-421D-97BF-EE6E878EAE7D}"/>
    <dgm:cxn modelId="{74C1D8B4-A6FD-4135-9044-72E3299DBD0C}" type="presOf" srcId="{F6FDCFA0-521B-44DE-9D15-D725E136E64C}" destId="{D5480565-B4EE-4F82-9D83-8473378F329D}" srcOrd="0" destOrd="0" presId="urn:microsoft.com/office/officeart/2005/8/layout/bProcess2"/>
    <dgm:cxn modelId="{74559ACA-97E8-478B-903D-E50E21E97D10}" srcId="{26CB66F3-C0A2-40FF-A604-930A1F34C20E}" destId="{0C0BBE04-8484-450E-8D1B-0A36586378AE}" srcOrd="0" destOrd="0" parTransId="{1FE8000C-C9EA-490F-9CE1-7AFC8335244C}" sibTransId="{B28E1E85-4220-4FC8-A173-6D3DEF98273C}"/>
    <dgm:cxn modelId="{90A94DCC-B8A9-4570-BC7A-08990121B0BA}" type="presOf" srcId="{5DE4CF52-0D29-4C0C-A56D-CFA7EDF2331A}" destId="{9F73431A-37A0-4563-8B1F-7DE7E012BE4A}" srcOrd="0" destOrd="0" presId="urn:microsoft.com/office/officeart/2005/8/layout/bProcess2"/>
    <dgm:cxn modelId="{C8D734D1-0C3A-4897-A239-EF7FF1912328}" type="presOf" srcId="{0C0BBE04-8484-450E-8D1B-0A36586378AE}" destId="{93517EFE-EECC-46C5-9154-77BCC70E4F8E}" srcOrd="0" destOrd="0" presId="urn:microsoft.com/office/officeart/2005/8/layout/bProcess2"/>
    <dgm:cxn modelId="{86BC5DF0-7951-44E3-B2C2-147899FB6849}" type="presOf" srcId="{B28E1E85-4220-4FC8-A173-6D3DEF98273C}" destId="{00590925-A35F-47A3-88B1-01C98AFB76D3}" srcOrd="0" destOrd="0" presId="urn:microsoft.com/office/officeart/2005/8/layout/bProcess2"/>
    <dgm:cxn modelId="{E124C9F3-8F9D-4184-BF79-9171166B57C6}" srcId="{26CB66F3-C0A2-40FF-A604-930A1F34C20E}" destId="{F6FDCFA0-521B-44DE-9D15-D725E136E64C}" srcOrd="2" destOrd="0" parTransId="{2D4680B7-FA5E-4E5B-B56F-258EDD66456B}" sibTransId="{C0801CCC-C869-4493-860F-3EEB848C3438}"/>
    <dgm:cxn modelId="{EE7D9334-D7DF-48CA-8BC5-A5ECFA972DEA}" type="presParOf" srcId="{6D689ACB-5CEA-4CA8-9B36-9E988FB12018}" destId="{93517EFE-EECC-46C5-9154-77BCC70E4F8E}" srcOrd="0" destOrd="0" presId="urn:microsoft.com/office/officeart/2005/8/layout/bProcess2"/>
    <dgm:cxn modelId="{B4558C0B-6E60-4A4E-A3DD-4067FF5FAE83}" type="presParOf" srcId="{6D689ACB-5CEA-4CA8-9B36-9E988FB12018}" destId="{00590925-A35F-47A3-88B1-01C98AFB76D3}" srcOrd="1" destOrd="0" presId="urn:microsoft.com/office/officeart/2005/8/layout/bProcess2"/>
    <dgm:cxn modelId="{FFE68AE4-E1ED-4BD8-8164-43D81D97C015}" type="presParOf" srcId="{6D689ACB-5CEA-4CA8-9B36-9E988FB12018}" destId="{0B9CCB4C-3B24-4F94-B8EF-D20859A2BED2}" srcOrd="2" destOrd="0" presId="urn:microsoft.com/office/officeart/2005/8/layout/bProcess2"/>
    <dgm:cxn modelId="{86EC1CAD-FD99-4633-8611-A23B7F7ACFCD}" type="presParOf" srcId="{0B9CCB4C-3B24-4F94-B8EF-D20859A2BED2}" destId="{8AC131EB-794C-45A7-B774-B91B648A1321}" srcOrd="0" destOrd="0" presId="urn:microsoft.com/office/officeart/2005/8/layout/bProcess2"/>
    <dgm:cxn modelId="{D47A9BB5-F323-483F-AD9C-14EB5F73CADF}" type="presParOf" srcId="{0B9CCB4C-3B24-4F94-B8EF-D20859A2BED2}" destId="{C265C91F-8526-46DD-9EB5-22F6DA735EE7}" srcOrd="1" destOrd="0" presId="urn:microsoft.com/office/officeart/2005/8/layout/bProcess2"/>
    <dgm:cxn modelId="{A45816E1-65ED-4F01-8C1E-99FF5F6BF022}" type="presParOf" srcId="{6D689ACB-5CEA-4CA8-9B36-9E988FB12018}" destId="{18A82162-8829-44C0-ADDE-39CD97464057}" srcOrd="3" destOrd="0" presId="urn:microsoft.com/office/officeart/2005/8/layout/bProcess2"/>
    <dgm:cxn modelId="{656D6ED0-59C5-4CAA-8855-F23C7F4BDE13}" type="presParOf" srcId="{6D689ACB-5CEA-4CA8-9B36-9E988FB12018}" destId="{BF53796D-6D6F-4112-A12B-199F8E8F1E87}" srcOrd="4" destOrd="0" presId="urn:microsoft.com/office/officeart/2005/8/layout/bProcess2"/>
    <dgm:cxn modelId="{5C21722F-0161-4D77-BF41-E4E8E4E39339}" type="presParOf" srcId="{BF53796D-6D6F-4112-A12B-199F8E8F1E87}" destId="{8056F9CA-34EF-4331-814E-AC405AB921D9}" srcOrd="0" destOrd="0" presId="urn:microsoft.com/office/officeart/2005/8/layout/bProcess2"/>
    <dgm:cxn modelId="{CA384428-7F0A-44B8-AEF3-B5DEA0C96702}" type="presParOf" srcId="{BF53796D-6D6F-4112-A12B-199F8E8F1E87}" destId="{D5480565-B4EE-4F82-9D83-8473378F329D}" srcOrd="1" destOrd="0" presId="urn:microsoft.com/office/officeart/2005/8/layout/bProcess2"/>
    <dgm:cxn modelId="{0CD60267-A862-448D-AFC4-BDBD2850C222}" type="presParOf" srcId="{6D689ACB-5CEA-4CA8-9B36-9E988FB12018}" destId="{02E00B7D-28C9-4BBD-B767-EAF6182257D8}" srcOrd="5" destOrd="0" presId="urn:microsoft.com/office/officeart/2005/8/layout/bProcess2"/>
    <dgm:cxn modelId="{64AAD43E-0512-4DD6-AD07-CFFE1255421C}" type="presParOf" srcId="{6D689ACB-5CEA-4CA8-9B36-9E988FB12018}" destId="{CB3155F9-7FF8-43BE-AD4F-B68CF9ABEADE}" srcOrd="6" destOrd="0" presId="urn:microsoft.com/office/officeart/2005/8/layout/bProcess2"/>
    <dgm:cxn modelId="{E80E8C27-0AEC-409D-BC54-E2056760E974}" type="presParOf" srcId="{CB3155F9-7FF8-43BE-AD4F-B68CF9ABEADE}" destId="{C0FD2B14-041D-4FA1-A718-08789449097F}" srcOrd="0" destOrd="0" presId="urn:microsoft.com/office/officeart/2005/8/layout/bProcess2"/>
    <dgm:cxn modelId="{D88AE769-FEB6-4D92-AE8F-C9E87787E5AF}" type="presParOf" srcId="{CB3155F9-7FF8-43BE-AD4F-B68CF9ABEADE}" destId="{9F73431A-37A0-4563-8B1F-7DE7E012BE4A}" srcOrd="1" destOrd="0" presId="urn:microsoft.com/office/officeart/2005/8/layout/bProcess2"/>
    <dgm:cxn modelId="{20DFDB0B-2632-4A6B-986A-AD8DE20E23F4}" type="presParOf" srcId="{6D689ACB-5CEA-4CA8-9B36-9E988FB12018}" destId="{AF490E70-AD3B-449B-BD84-139E3CAD83A8}" srcOrd="7" destOrd="0" presId="urn:microsoft.com/office/officeart/2005/8/layout/bProcess2"/>
    <dgm:cxn modelId="{87990572-CCCF-4DCA-8089-FF8E4490DA09}" type="presParOf" srcId="{6D689ACB-5CEA-4CA8-9B36-9E988FB12018}" destId="{A1A37114-0E7E-4060-ABDB-429C154F943F}"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424A57-015F-4ABD-93DE-7EED29A49CDD}"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pl-PL"/>
        </a:p>
      </dgm:t>
    </dgm:pt>
    <dgm:pt modelId="{CFB99B22-E8F8-4314-9A36-97EE4092DA5E}">
      <dgm:prSet phldrT="[Tekst]"/>
      <dgm:spPr/>
      <dgm:t>
        <a:bodyPr/>
        <a:lstStyle/>
        <a:p>
          <a:r>
            <a:rPr lang="pl-PL" dirty="0"/>
            <a:t>w postępowaniu przygotowawczym </a:t>
          </a:r>
        </a:p>
      </dgm:t>
    </dgm:pt>
    <dgm:pt modelId="{4A956291-6674-483E-8333-F8F29E431D40}" type="parTrans" cxnId="{3399614F-AFA6-49D5-8E8E-5EE1284FA81D}">
      <dgm:prSet/>
      <dgm:spPr/>
      <dgm:t>
        <a:bodyPr/>
        <a:lstStyle/>
        <a:p>
          <a:endParaRPr lang="pl-PL"/>
        </a:p>
      </dgm:t>
    </dgm:pt>
    <dgm:pt modelId="{46DA5D2A-79B2-41A2-9C1B-BD9E23647C2A}" type="sibTrans" cxnId="{3399614F-AFA6-49D5-8E8E-5EE1284FA81D}">
      <dgm:prSet/>
      <dgm:spPr/>
      <dgm:t>
        <a:bodyPr/>
        <a:lstStyle/>
        <a:p>
          <a:endParaRPr lang="pl-PL"/>
        </a:p>
      </dgm:t>
    </dgm:pt>
    <dgm:pt modelId="{1547B872-B8AB-4C88-B8B1-1B7710504E1E}">
      <dgm:prSet phldrT="[Tekst]"/>
      <dgm:spPr/>
      <dgm:t>
        <a:bodyPr/>
        <a:lstStyle/>
        <a:p>
          <a:r>
            <a:rPr lang="pl-PL" dirty="0"/>
            <a:t>pokrzywdzony </a:t>
          </a:r>
        </a:p>
      </dgm:t>
    </dgm:pt>
    <dgm:pt modelId="{C25A2ADF-FAA8-42ED-A8F3-E631262F0F19}" type="parTrans" cxnId="{A359F9BB-7E4B-4509-BA17-CA3B47D95D54}">
      <dgm:prSet/>
      <dgm:spPr/>
      <dgm:t>
        <a:bodyPr/>
        <a:lstStyle/>
        <a:p>
          <a:endParaRPr lang="pl-PL"/>
        </a:p>
      </dgm:t>
    </dgm:pt>
    <dgm:pt modelId="{1B991F8E-5C4C-405C-9599-E8E4B84D37B3}" type="sibTrans" cxnId="{A359F9BB-7E4B-4509-BA17-CA3B47D95D54}">
      <dgm:prSet/>
      <dgm:spPr/>
      <dgm:t>
        <a:bodyPr/>
        <a:lstStyle/>
        <a:p>
          <a:endParaRPr lang="pl-PL"/>
        </a:p>
      </dgm:t>
    </dgm:pt>
    <dgm:pt modelId="{757F9954-AA91-4FB1-A4D8-C8968CC0BD8A}">
      <dgm:prSet phldrT="[Tekst]"/>
      <dgm:spPr/>
      <dgm:t>
        <a:bodyPr/>
        <a:lstStyle/>
        <a:p>
          <a:r>
            <a:rPr lang="pl-PL" dirty="0"/>
            <a:t>podejrzany </a:t>
          </a:r>
        </a:p>
      </dgm:t>
    </dgm:pt>
    <dgm:pt modelId="{FE3F0468-D3D2-48AC-A2C7-BA9F63C6263B}" type="parTrans" cxnId="{8CFE334C-1E1D-41A4-B16C-603468817A98}">
      <dgm:prSet/>
      <dgm:spPr/>
      <dgm:t>
        <a:bodyPr/>
        <a:lstStyle/>
        <a:p>
          <a:endParaRPr lang="pl-PL"/>
        </a:p>
      </dgm:t>
    </dgm:pt>
    <dgm:pt modelId="{C3AC46F7-86C7-41CF-8DC3-DE031C9D2FD4}" type="sibTrans" cxnId="{8CFE334C-1E1D-41A4-B16C-603468817A98}">
      <dgm:prSet/>
      <dgm:spPr/>
      <dgm:t>
        <a:bodyPr/>
        <a:lstStyle/>
        <a:p>
          <a:endParaRPr lang="pl-PL"/>
        </a:p>
      </dgm:t>
    </dgm:pt>
    <dgm:pt modelId="{A6236C3F-91F6-4EFD-A476-B5CF59F7D0EE}">
      <dgm:prSet phldrT="[Tekst]"/>
      <dgm:spPr/>
      <dgm:t>
        <a:bodyPr/>
        <a:lstStyle/>
        <a:p>
          <a:r>
            <a:rPr lang="pl-PL" dirty="0"/>
            <a:t>w postępowaniu sądowym </a:t>
          </a:r>
        </a:p>
      </dgm:t>
    </dgm:pt>
    <dgm:pt modelId="{19B24174-AB96-4F96-963C-33EBD58C1C31}" type="parTrans" cxnId="{951EDFC4-8159-42FE-8531-BCBC73054C50}">
      <dgm:prSet/>
      <dgm:spPr/>
      <dgm:t>
        <a:bodyPr/>
        <a:lstStyle/>
        <a:p>
          <a:endParaRPr lang="pl-PL"/>
        </a:p>
      </dgm:t>
    </dgm:pt>
    <dgm:pt modelId="{7D8745E7-CE7C-4DBF-A534-AFE6A5FD0F19}" type="sibTrans" cxnId="{951EDFC4-8159-42FE-8531-BCBC73054C50}">
      <dgm:prSet/>
      <dgm:spPr/>
      <dgm:t>
        <a:bodyPr/>
        <a:lstStyle/>
        <a:p>
          <a:endParaRPr lang="pl-PL"/>
        </a:p>
      </dgm:t>
    </dgm:pt>
    <dgm:pt modelId="{6FB38225-8F37-4491-A647-A2E53B058EB0}">
      <dgm:prSet phldrT="[Tekst]"/>
      <dgm:spPr/>
      <dgm:t>
        <a:bodyPr/>
        <a:lstStyle/>
        <a:p>
          <a:r>
            <a:rPr lang="pl-PL" dirty="0"/>
            <a:t>oskarżyciel</a:t>
          </a:r>
        </a:p>
      </dgm:t>
    </dgm:pt>
    <dgm:pt modelId="{4AB3BABF-22CB-43EE-A45F-DBFAA86E9B47}" type="parTrans" cxnId="{5AAE3B14-39A2-4CFE-8D7A-10D0F6E1206F}">
      <dgm:prSet/>
      <dgm:spPr/>
      <dgm:t>
        <a:bodyPr/>
        <a:lstStyle/>
        <a:p>
          <a:endParaRPr lang="pl-PL"/>
        </a:p>
      </dgm:t>
    </dgm:pt>
    <dgm:pt modelId="{1F1FE125-4C10-4E4B-B429-7E76DE05FBD2}" type="sibTrans" cxnId="{5AAE3B14-39A2-4CFE-8D7A-10D0F6E1206F}">
      <dgm:prSet/>
      <dgm:spPr/>
      <dgm:t>
        <a:bodyPr/>
        <a:lstStyle/>
        <a:p>
          <a:endParaRPr lang="pl-PL"/>
        </a:p>
      </dgm:t>
    </dgm:pt>
    <dgm:pt modelId="{6C64A3FC-EDE3-42DD-9D19-373DACD9DCD1}">
      <dgm:prSet phldrT="[Tekst]"/>
      <dgm:spPr/>
      <dgm:t>
        <a:bodyPr/>
        <a:lstStyle/>
        <a:p>
          <a:r>
            <a:rPr lang="pl-PL" dirty="0"/>
            <a:t>oskarżony </a:t>
          </a:r>
        </a:p>
      </dgm:t>
    </dgm:pt>
    <dgm:pt modelId="{83058C34-B26C-475B-B643-B2C15100CD38}" type="parTrans" cxnId="{60E374B2-F510-41DD-AC8A-8FBEAE7A71C1}">
      <dgm:prSet/>
      <dgm:spPr/>
      <dgm:t>
        <a:bodyPr/>
        <a:lstStyle/>
        <a:p>
          <a:endParaRPr lang="pl-PL"/>
        </a:p>
      </dgm:t>
    </dgm:pt>
    <dgm:pt modelId="{86530854-C567-42DF-8526-7CAF3964C8E0}" type="sibTrans" cxnId="{60E374B2-F510-41DD-AC8A-8FBEAE7A71C1}">
      <dgm:prSet/>
      <dgm:spPr/>
      <dgm:t>
        <a:bodyPr/>
        <a:lstStyle/>
        <a:p>
          <a:endParaRPr lang="pl-PL"/>
        </a:p>
      </dgm:t>
    </dgm:pt>
    <dgm:pt modelId="{6ADCA0AC-8FA2-4011-891C-D64F8C7FF4B3}" type="pres">
      <dgm:prSet presAssocID="{5E424A57-015F-4ABD-93DE-7EED29A49CDD}" presName="diagram" presStyleCnt="0">
        <dgm:presLayoutVars>
          <dgm:chPref val="1"/>
          <dgm:dir/>
          <dgm:animOne val="branch"/>
          <dgm:animLvl val="lvl"/>
          <dgm:resizeHandles/>
        </dgm:presLayoutVars>
      </dgm:prSet>
      <dgm:spPr/>
    </dgm:pt>
    <dgm:pt modelId="{EE249C97-C5AA-4E5F-93BF-B59AE5A611F7}" type="pres">
      <dgm:prSet presAssocID="{CFB99B22-E8F8-4314-9A36-97EE4092DA5E}" presName="root" presStyleCnt="0"/>
      <dgm:spPr/>
    </dgm:pt>
    <dgm:pt modelId="{769F36B7-DA69-45A0-94D6-534658A3C8B7}" type="pres">
      <dgm:prSet presAssocID="{CFB99B22-E8F8-4314-9A36-97EE4092DA5E}" presName="rootComposite" presStyleCnt="0"/>
      <dgm:spPr/>
    </dgm:pt>
    <dgm:pt modelId="{C64526CA-B9CF-44CF-A8FF-8263534ADF2F}" type="pres">
      <dgm:prSet presAssocID="{CFB99B22-E8F8-4314-9A36-97EE4092DA5E}" presName="rootText" presStyleLbl="node1" presStyleIdx="0" presStyleCnt="2"/>
      <dgm:spPr/>
    </dgm:pt>
    <dgm:pt modelId="{C9F81E75-A2F6-4D55-9A7A-999C50A520B4}" type="pres">
      <dgm:prSet presAssocID="{CFB99B22-E8F8-4314-9A36-97EE4092DA5E}" presName="rootConnector" presStyleLbl="node1" presStyleIdx="0" presStyleCnt="2"/>
      <dgm:spPr/>
    </dgm:pt>
    <dgm:pt modelId="{920A6021-AFAC-4150-BCB4-0C986F67BAD2}" type="pres">
      <dgm:prSet presAssocID="{CFB99B22-E8F8-4314-9A36-97EE4092DA5E}" presName="childShape" presStyleCnt="0"/>
      <dgm:spPr/>
    </dgm:pt>
    <dgm:pt modelId="{A159FD7D-4F16-4FA0-A5C0-679FE1B9F1D3}" type="pres">
      <dgm:prSet presAssocID="{C25A2ADF-FAA8-42ED-A8F3-E631262F0F19}" presName="Name13" presStyleLbl="parChTrans1D2" presStyleIdx="0" presStyleCnt="4"/>
      <dgm:spPr/>
    </dgm:pt>
    <dgm:pt modelId="{BBE0ED00-A1F1-4A3D-8416-06ED3BC54A31}" type="pres">
      <dgm:prSet presAssocID="{1547B872-B8AB-4C88-B8B1-1B7710504E1E}" presName="childText" presStyleLbl="bgAcc1" presStyleIdx="0" presStyleCnt="4">
        <dgm:presLayoutVars>
          <dgm:bulletEnabled val="1"/>
        </dgm:presLayoutVars>
      </dgm:prSet>
      <dgm:spPr/>
    </dgm:pt>
    <dgm:pt modelId="{F042C3B9-2DC2-4445-820A-FBBB4BAC956A}" type="pres">
      <dgm:prSet presAssocID="{FE3F0468-D3D2-48AC-A2C7-BA9F63C6263B}" presName="Name13" presStyleLbl="parChTrans1D2" presStyleIdx="1" presStyleCnt="4"/>
      <dgm:spPr/>
    </dgm:pt>
    <dgm:pt modelId="{8E4C4C6B-7306-423A-ABBB-CE383E74D41C}" type="pres">
      <dgm:prSet presAssocID="{757F9954-AA91-4FB1-A4D8-C8968CC0BD8A}" presName="childText" presStyleLbl="bgAcc1" presStyleIdx="1" presStyleCnt="4">
        <dgm:presLayoutVars>
          <dgm:bulletEnabled val="1"/>
        </dgm:presLayoutVars>
      </dgm:prSet>
      <dgm:spPr/>
    </dgm:pt>
    <dgm:pt modelId="{683815BD-DE9A-4DBD-9C7D-7FD74A0B1F73}" type="pres">
      <dgm:prSet presAssocID="{A6236C3F-91F6-4EFD-A476-B5CF59F7D0EE}" presName="root" presStyleCnt="0"/>
      <dgm:spPr/>
    </dgm:pt>
    <dgm:pt modelId="{B144941D-4C22-471F-BEC3-A30791390B66}" type="pres">
      <dgm:prSet presAssocID="{A6236C3F-91F6-4EFD-A476-B5CF59F7D0EE}" presName="rootComposite" presStyleCnt="0"/>
      <dgm:spPr/>
    </dgm:pt>
    <dgm:pt modelId="{99B8E86C-A453-4B9A-A665-7B1C6FDD0397}" type="pres">
      <dgm:prSet presAssocID="{A6236C3F-91F6-4EFD-A476-B5CF59F7D0EE}" presName="rootText" presStyleLbl="node1" presStyleIdx="1" presStyleCnt="2"/>
      <dgm:spPr/>
    </dgm:pt>
    <dgm:pt modelId="{A39C99F2-59F0-4BA2-96B3-5CC6D225D426}" type="pres">
      <dgm:prSet presAssocID="{A6236C3F-91F6-4EFD-A476-B5CF59F7D0EE}" presName="rootConnector" presStyleLbl="node1" presStyleIdx="1" presStyleCnt="2"/>
      <dgm:spPr/>
    </dgm:pt>
    <dgm:pt modelId="{69A6E9AC-4529-46D7-A484-6A06D4CF5BA0}" type="pres">
      <dgm:prSet presAssocID="{A6236C3F-91F6-4EFD-A476-B5CF59F7D0EE}" presName="childShape" presStyleCnt="0"/>
      <dgm:spPr/>
    </dgm:pt>
    <dgm:pt modelId="{1E7BFA20-D638-4B4A-B517-5D3155F8EF1E}" type="pres">
      <dgm:prSet presAssocID="{4AB3BABF-22CB-43EE-A45F-DBFAA86E9B47}" presName="Name13" presStyleLbl="parChTrans1D2" presStyleIdx="2" presStyleCnt="4"/>
      <dgm:spPr/>
    </dgm:pt>
    <dgm:pt modelId="{F3CC6645-440F-41E3-A9B3-82F44F841DE8}" type="pres">
      <dgm:prSet presAssocID="{6FB38225-8F37-4491-A647-A2E53B058EB0}" presName="childText" presStyleLbl="bgAcc1" presStyleIdx="2" presStyleCnt="4">
        <dgm:presLayoutVars>
          <dgm:bulletEnabled val="1"/>
        </dgm:presLayoutVars>
      </dgm:prSet>
      <dgm:spPr/>
    </dgm:pt>
    <dgm:pt modelId="{B8515F9F-7B53-4E71-8ADB-B9714D3539B5}" type="pres">
      <dgm:prSet presAssocID="{83058C34-B26C-475B-B643-B2C15100CD38}" presName="Name13" presStyleLbl="parChTrans1D2" presStyleIdx="3" presStyleCnt="4"/>
      <dgm:spPr/>
    </dgm:pt>
    <dgm:pt modelId="{7F3AF6ED-CF8F-42D6-B07C-E9260D6B970B}" type="pres">
      <dgm:prSet presAssocID="{6C64A3FC-EDE3-42DD-9D19-373DACD9DCD1}" presName="childText" presStyleLbl="bgAcc1" presStyleIdx="3" presStyleCnt="4">
        <dgm:presLayoutVars>
          <dgm:bulletEnabled val="1"/>
        </dgm:presLayoutVars>
      </dgm:prSet>
      <dgm:spPr/>
    </dgm:pt>
  </dgm:ptLst>
  <dgm:cxnLst>
    <dgm:cxn modelId="{9AE29006-6CFD-4FA4-8540-9FA49E80DEEB}" type="presOf" srcId="{6C64A3FC-EDE3-42DD-9D19-373DACD9DCD1}" destId="{7F3AF6ED-CF8F-42D6-B07C-E9260D6B970B}" srcOrd="0" destOrd="0" presId="urn:microsoft.com/office/officeart/2005/8/layout/hierarchy3"/>
    <dgm:cxn modelId="{5AAE3B14-39A2-4CFE-8D7A-10D0F6E1206F}" srcId="{A6236C3F-91F6-4EFD-A476-B5CF59F7D0EE}" destId="{6FB38225-8F37-4491-A647-A2E53B058EB0}" srcOrd="0" destOrd="0" parTransId="{4AB3BABF-22CB-43EE-A45F-DBFAA86E9B47}" sibTransId="{1F1FE125-4C10-4E4B-B429-7E76DE05FBD2}"/>
    <dgm:cxn modelId="{5F277917-93FA-4A89-A14F-68C54A8557B7}" type="presOf" srcId="{5E424A57-015F-4ABD-93DE-7EED29A49CDD}" destId="{6ADCA0AC-8FA2-4011-891C-D64F8C7FF4B3}" srcOrd="0" destOrd="0" presId="urn:microsoft.com/office/officeart/2005/8/layout/hierarchy3"/>
    <dgm:cxn modelId="{ABE02F1D-E9C2-4013-AA00-BC001E409645}" type="presOf" srcId="{C25A2ADF-FAA8-42ED-A8F3-E631262F0F19}" destId="{A159FD7D-4F16-4FA0-A5C0-679FE1B9F1D3}" srcOrd="0" destOrd="0" presId="urn:microsoft.com/office/officeart/2005/8/layout/hierarchy3"/>
    <dgm:cxn modelId="{FF7A6864-F6D1-4291-AFE6-53F82ED36B19}" type="presOf" srcId="{FE3F0468-D3D2-48AC-A2C7-BA9F63C6263B}" destId="{F042C3B9-2DC2-4445-820A-FBBB4BAC956A}" srcOrd="0" destOrd="0" presId="urn:microsoft.com/office/officeart/2005/8/layout/hierarchy3"/>
    <dgm:cxn modelId="{03FBC044-7C6C-4FD2-9458-16533714B6DC}" type="presOf" srcId="{1547B872-B8AB-4C88-B8B1-1B7710504E1E}" destId="{BBE0ED00-A1F1-4A3D-8416-06ED3BC54A31}" srcOrd="0" destOrd="0" presId="urn:microsoft.com/office/officeart/2005/8/layout/hierarchy3"/>
    <dgm:cxn modelId="{8CFE334C-1E1D-41A4-B16C-603468817A98}" srcId="{CFB99B22-E8F8-4314-9A36-97EE4092DA5E}" destId="{757F9954-AA91-4FB1-A4D8-C8968CC0BD8A}" srcOrd="1" destOrd="0" parTransId="{FE3F0468-D3D2-48AC-A2C7-BA9F63C6263B}" sibTransId="{C3AC46F7-86C7-41CF-8DC3-DE031C9D2FD4}"/>
    <dgm:cxn modelId="{3399614F-AFA6-49D5-8E8E-5EE1284FA81D}" srcId="{5E424A57-015F-4ABD-93DE-7EED29A49CDD}" destId="{CFB99B22-E8F8-4314-9A36-97EE4092DA5E}" srcOrd="0" destOrd="0" parTransId="{4A956291-6674-483E-8333-F8F29E431D40}" sibTransId="{46DA5D2A-79B2-41A2-9C1B-BD9E23647C2A}"/>
    <dgm:cxn modelId="{C8B0FF6F-3FC0-4F28-BCD5-691D9980AC16}" type="presOf" srcId="{A6236C3F-91F6-4EFD-A476-B5CF59F7D0EE}" destId="{A39C99F2-59F0-4BA2-96B3-5CC6D225D426}" srcOrd="1" destOrd="0" presId="urn:microsoft.com/office/officeart/2005/8/layout/hierarchy3"/>
    <dgm:cxn modelId="{2D6B8F9F-261E-4937-BD11-577F79D91928}" type="presOf" srcId="{CFB99B22-E8F8-4314-9A36-97EE4092DA5E}" destId="{C64526CA-B9CF-44CF-A8FF-8263534ADF2F}" srcOrd="0" destOrd="0" presId="urn:microsoft.com/office/officeart/2005/8/layout/hierarchy3"/>
    <dgm:cxn modelId="{60E374B2-F510-41DD-AC8A-8FBEAE7A71C1}" srcId="{A6236C3F-91F6-4EFD-A476-B5CF59F7D0EE}" destId="{6C64A3FC-EDE3-42DD-9D19-373DACD9DCD1}" srcOrd="1" destOrd="0" parTransId="{83058C34-B26C-475B-B643-B2C15100CD38}" sibTransId="{86530854-C567-42DF-8526-7CAF3964C8E0}"/>
    <dgm:cxn modelId="{BD3C87B4-8979-4E7B-9529-6B11D9FEEDAB}" type="presOf" srcId="{A6236C3F-91F6-4EFD-A476-B5CF59F7D0EE}" destId="{99B8E86C-A453-4B9A-A665-7B1C6FDD0397}" srcOrd="0" destOrd="0" presId="urn:microsoft.com/office/officeart/2005/8/layout/hierarchy3"/>
    <dgm:cxn modelId="{A359F9BB-7E4B-4509-BA17-CA3B47D95D54}" srcId="{CFB99B22-E8F8-4314-9A36-97EE4092DA5E}" destId="{1547B872-B8AB-4C88-B8B1-1B7710504E1E}" srcOrd="0" destOrd="0" parTransId="{C25A2ADF-FAA8-42ED-A8F3-E631262F0F19}" sibTransId="{1B991F8E-5C4C-405C-9599-E8E4B84D37B3}"/>
    <dgm:cxn modelId="{201711BE-E792-42FB-B4C4-FEE8E4BA2E45}" type="presOf" srcId="{4AB3BABF-22CB-43EE-A45F-DBFAA86E9B47}" destId="{1E7BFA20-D638-4B4A-B517-5D3155F8EF1E}" srcOrd="0" destOrd="0" presId="urn:microsoft.com/office/officeart/2005/8/layout/hierarchy3"/>
    <dgm:cxn modelId="{951EDFC4-8159-42FE-8531-BCBC73054C50}" srcId="{5E424A57-015F-4ABD-93DE-7EED29A49CDD}" destId="{A6236C3F-91F6-4EFD-A476-B5CF59F7D0EE}" srcOrd="1" destOrd="0" parTransId="{19B24174-AB96-4F96-963C-33EBD58C1C31}" sibTransId="{7D8745E7-CE7C-4DBF-A534-AFE6A5FD0F19}"/>
    <dgm:cxn modelId="{DAB188E1-B09C-4A8D-9E46-B1296F0BC30C}" type="presOf" srcId="{83058C34-B26C-475B-B643-B2C15100CD38}" destId="{B8515F9F-7B53-4E71-8ADB-B9714D3539B5}" srcOrd="0" destOrd="0" presId="urn:microsoft.com/office/officeart/2005/8/layout/hierarchy3"/>
    <dgm:cxn modelId="{79D7DFE6-BB1A-48CC-87FA-EF1FC8D767A2}" type="presOf" srcId="{6FB38225-8F37-4491-A647-A2E53B058EB0}" destId="{F3CC6645-440F-41E3-A9B3-82F44F841DE8}" srcOrd="0" destOrd="0" presId="urn:microsoft.com/office/officeart/2005/8/layout/hierarchy3"/>
    <dgm:cxn modelId="{0DBCACE9-4A08-4557-A426-8EBE51F213A3}" type="presOf" srcId="{757F9954-AA91-4FB1-A4D8-C8968CC0BD8A}" destId="{8E4C4C6B-7306-423A-ABBB-CE383E74D41C}" srcOrd="0" destOrd="0" presId="urn:microsoft.com/office/officeart/2005/8/layout/hierarchy3"/>
    <dgm:cxn modelId="{EF32A5FD-8FF9-4E4C-ABC8-31A38032473F}" type="presOf" srcId="{CFB99B22-E8F8-4314-9A36-97EE4092DA5E}" destId="{C9F81E75-A2F6-4D55-9A7A-999C50A520B4}" srcOrd="1" destOrd="0" presId="urn:microsoft.com/office/officeart/2005/8/layout/hierarchy3"/>
    <dgm:cxn modelId="{3ADDF665-5671-4B2B-BF72-662E39FB5D8C}" type="presParOf" srcId="{6ADCA0AC-8FA2-4011-891C-D64F8C7FF4B3}" destId="{EE249C97-C5AA-4E5F-93BF-B59AE5A611F7}" srcOrd="0" destOrd="0" presId="urn:microsoft.com/office/officeart/2005/8/layout/hierarchy3"/>
    <dgm:cxn modelId="{7945C0A6-70D2-4872-A16B-68667F94BF9D}" type="presParOf" srcId="{EE249C97-C5AA-4E5F-93BF-B59AE5A611F7}" destId="{769F36B7-DA69-45A0-94D6-534658A3C8B7}" srcOrd="0" destOrd="0" presId="urn:microsoft.com/office/officeart/2005/8/layout/hierarchy3"/>
    <dgm:cxn modelId="{85BB6F7F-5934-427C-A7F8-DD46E7BCE659}" type="presParOf" srcId="{769F36B7-DA69-45A0-94D6-534658A3C8B7}" destId="{C64526CA-B9CF-44CF-A8FF-8263534ADF2F}" srcOrd="0" destOrd="0" presId="urn:microsoft.com/office/officeart/2005/8/layout/hierarchy3"/>
    <dgm:cxn modelId="{71756F64-F8F9-4B14-94C8-6300CAFA2B29}" type="presParOf" srcId="{769F36B7-DA69-45A0-94D6-534658A3C8B7}" destId="{C9F81E75-A2F6-4D55-9A7A-999C50A520B4}" srcOrd="1" destOrd="0" presId="urn:microsoft.com/office/officeart/2005/8/layout/hierarchy3"/>
    <dgm:cxn modelId="{6AFC11DD-07D6-422B-AA45-5CC2630EDDBE}" type="presParOf" srcId="{EE249C97-C5AA-4E5F-93BF-B59AE5A611F7}" destId="{920A6021-AFAC-4150-BCB4-0C986F67BAD2}" srcOrd="1" destOrd="0" presId="urn:microsoft.com/office/officeart/2005/8/layout/hierarchy3"/>
    <dgm:cxn modelId="{D081F507-CA1D-47DC-9835-70D37ACF2E59}" type="presParOf" srcId="{920A6021-AFAC-4150-BCB4-0C986F67BAD2}" destId="{A159FD7D-4F16-4FA0-A5C0-679FE1B9F1D3}" srcOrd="0" destOrd="0" presId="urn:microsoft.com/office/officeart/2005/8/layout/hierarchy3"/>
    <dgm:cxn modelId="{088493F7-E3AF-48E5-BCC1-87AEE1D81102}" type="presParOf" srcId="{920A6021-AFAC-4150-BCB4-0C986F67BAD2}" destId="{BBE0ED00-A1F1-4A3D-8416-06ED3BC54A31}" srcOrd="1" destOrd="0" presId="urn:microsoft.com/office/officeart/2005/8/layout/hierarchy3"/>
    <dgm:cxn modelId="{682A527A-9D46-44B6-9AA3-BE143D70C73E}" type="presParOf" srcId="{920A6021-AFAC-4150-BCB4-0C986F67BAD2}" destId="{F042C3B9-2DC2-4445-820A-FBBB4BAC956A}" srcOrd="2" destOrd="0" presId="urn:microsoft.com/office/officeart/2005/8/layout/hierarchy3"/>
    <dgm:cxn modelId="{4C661CAD-7926-4CC7-BBDF-6F3996A0A610}" type="presParOf" srcId="{920A6021-AFAC-4150-BCB4-0C986F67BAD2}" destId="{8E4C4C6B-7306-423A-ABBB-CE383E74D41C}" srcOrd="3" destOrd="0" presId="urn:microsoft.com/office/officeart/2005/8/layout/hierarchy3"/>
    <dgm:cxn modelId="{CF5D9A2F-6CB1-49D1-B46A-C20B1D27675F}" type="presParOf" srcId="{6ADCA0AC-8FA2-4011-891C-D64F8C7FF4B3}" destId="{683815BD-DE9A-4DBD-9C7D-7FD74A0B1F73}" srcOrd="1" destOrd="0" presId="urn:microsoft.com/office/officeart/2005/8/layout/hierarchy3"/>
    <dgm:cxn modelId="{6DE8D73A-5D27-4CEC-980F-D56B567D26E1}" type="presParOf" srcId="{683815BD-DE9A-4DBD-9C7D-7FD74A0B1F73}" destId="{B144941D-4C22-471F-BEC3-A30791390B66}" srcOrd="0" destOrd="0" presId="urn:microsoft.com/office/officeart/2005/8/layout/hierarchy3"/>
    <dgm:cxn modelId="{C25A1AD2-E134-4748-918C-934B24B33D1D}" type="presParOf" srcId="{B144941D-4C22-471F-BEC3-A30791390B66}" destId="{99B8E86C-A453-4B9A-A665-7B1C6FDD0397}" srcOrd="0" destOrd="0" presId="urn:microsoft.com/office/officeart/2005/8/layout/hierarchy3"/>
    <dgm:cxn modelId="{6A21DA33-7A35-48A5-A289-D31B1C3D485D}" type="presParOf" srcId="{B144941D-4C22-471F-BEC3-A30791390B66}" destId="{A39C99F2-59F0-4BA2-96B3-5CC6D225D426}" srcOrd="1" destOrd="0" presId="urn:microsoft.com/office/officeart/2005/8/layout/hierarchy3"/>
    <dgm:cxn modelId="{16B1A48D-FCF0-47EF-BCAA-9F1BE8B2CCB6}" type="presParOf" srcId="{683815BD-DE9A-4DBD-9C7D-7FD74A0B1F73}" destId="{69A6E9AC-4529-46D7-A484-6A06D4CF5BA0}" srcOrd="1" destOrd="0" presId="urn:microsoft.com/office/officeart/2005/8/layout/hierarchy3"/>
    <dgm:cxn modelId="{500418E7-A8A0-4D20-88AB-A3936A9B9F24}" type="presParOf" srcId="{69A6E9AC-4529-46D7-A484-6A06D4CF5BA0}" destId="{1E7BFA20-D638-4B4A-B517-5D3155F8EF1E}" srcOrd="0" destOrd="0" presId="urn:microsoft.com/office/officeart/2005/8/layout/hierarchy3"/>
    <dgm:cxn modelId="{95F2E1A9-9B45-41AD-B301-1BFF1D956844}" type="presParOf" srcId="{69A6E9AC-4529-46D7-A484-6A06D4CF5BA0}" destId="{F3CC6645-440F-41E3-A9B3-82F44F841DE8}" srcOrd="1" destOrd="0" presId="urn:microsoft.com/office/officeart/2005/8/layout/hierarchy3"/>
    <dgm:cxn modelId="{212324F6-9CCE-42BE-8667-034696C784EB}" type="presParOf" srcId="{69A6E9AC-4529-46D7-A484-6A06D4CF5BA0}" destId="{B8515F9F-7B53-4E71-8ADB-B9714D3539B5}" srcOrd="2" destOrd="0" presId="urn:microsoft.com/office/officeart/2005/8/layout/hierarchy3"/>
    <dgm:cxn modelId="{2E830BBC-EC7E-4C1F-9500-643D5726F01C}" type="presParOf" srcId="{69A6E9AC-4529-46D7-A484-6A06D4CF5BA0}" destId="{7F3AF6ED-CF8F-42D6-B07C-E9260D6B970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D7F148-3A06-402A-B7D7-903D0D0BCD75}"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pl-PL"/>
        </a:p>
      </dgm:t>
    </dgm:pt>
    <dgm:pt modelId="{27A23B76-DF6D-41B7-9573-5CD33B92F404}">
      <dgm:prSet phldrT="[Tekst]" custT="1"/>
      <dgm:spPr/>
      <dgm:t>
        <a:bodyPr/>
        <a:lstStyle/>
        <a:p>
          <a:r>
            <a:rPr lang="pl-PL" sz="2000" b="1" dirty="0"/>
            <a:t>Strona czynna</a:t>
          </a:r>
        </a:p>
      </dgm:t>
    </dgm:pt>
    <dgm:pt modelId="{4DB3D2B9-629C-45AE-AA8F-77E8B1E76B20}" type="parTrans" cxnId="{FC828FDF-27A2-4C91-8243-22FE4DE3B0B7}">
      <dgm:prSet/>
      <dgm:spPr/>
      <dgm:t>
        <a:bodyPr/>
        <a:lstStyle/>
        <a:p>
          <a:endParaRPr lang="pl-PL"/>
        </a:p>
      </dgm:t>
    </dgm:pt>
    <dgm:pt modelId="{475B7F22-F711-4326-A100-4AF0ADA260F6}" type="sibTrans" cxnId="{FC828FDF-27A2-4C91-8243-22FE4DE3B0B7}">
      <dgm:prSet/>
      <dgm:spPr/>
      <dgm:t>
        <a:bodyPr/>
        <a:lstStyle/>
        <a:p>
          <a:endParaRPr lang="pl-PL"/>
        </a:p>
      </dgm:t>
    </dgm:pt>
    <dgm:pt modelId="{55D5DA28-96AA-408F-B0FE-CB62C70D9C79}">
      <dgm:prSet phldrT="[Tekst]"/>
      <dgm:spPr/>
      <dgm:t>
        <a:bodyPr/>
        <a:lstStyle/>
        <a:p>
          <a:r>
            <a:rPr lang="pl-PL" dirty="0"/>
            <a:t>ta, która występuje z żądaniem rozstrzygnięcia kwestii odpowiedzialności karnej zgodnie z jej interesem prawnym  </a:t>
          </a:r>
        </a:p>
      </dgm:t>
    </dgm:pt>
    <dgm:pt modelId="{6B4F1820-301E-421A-B30D-831982C2B988}" type="parTrans" cxnId="{3D36F6FB-39E3-4D26-98B2-E6FA88719D9A}">
      <dgm:prSet/>
      <dgm:spPr/>
      <dgm:t>
        <a:bodyPr/>
        <a:lstStyle/>
        <a:p>
          <a:endParaRPr lang="pl-PL"/>
        </a:p>
      </dgm:t>
    </dgm:pt>
    <dgm:pt modelId="{9B2100A9-6DDE-4B04-8BF5-9348F66E0C4B}" type="sibTrans" cxnId="{3D36F6FB-39E3-4D26-98B2-E6FA88719D9A}">
      <dgm:prSet/>
      <dgm:spPr/>
      <dgm:t>
        <a:bodyPr/>
        <a:lstStyle/>
        <a:p>
          <a:endParaRPr lang="pl-PL"/>
        </a:p>
      </dgm:t>
    </dgm:pt>
    <dgm:pt modelId="{3454DE8C-25F2-40EC-86E4-19668B94D781}">
      <dgm:prSet phldrT="[Tekst]" custT="1"/>
      <dgm:spPr/>
      <dgm:t>
        <a:bodyPr/>
        <a:lstStyle/>
        <a:p>
          <a:r>
            <a:rPr lang="pl-PL" sz="2000" b="1" dirty="0"/>
            <a:t>Strona bierna </a:t>
          </a:r>
        </a:p>
      </dgm:t>
    </dgm:pt>
    <dgm:pt modelId="{D8C02BB9-00C1-4BD0-A9E1-40A509022981}" type="parTrans" cxnId="{2B8156DB-7E3A-4754-8600-2A585BC978D2}">
      <dgm:prSet/>
      <dgm:spPr/>
      <dgm:t>
        <a:bodyPr/>
        <a:lstStyle/>
        <a:p>
          <a:endParaRPr lang="pl-PL"/>
        </a:p>
      </dgm:t>
    </dgm:pt>
    <dgm:pt modelId="{ACF24EF2-F37E-4A5B-B96C-E99BC2FBBEA0}" type="sibTrans" cxnId="{2B8156DB-7E3A-4754-8600-2A585BC978D2}">
      <dgm:prSet/>
      <dgm:spPr/>
      <dgm:t>
        <a:bodyPr/>
        <a:lstStyle/>
        <a:p>
          <a:endParaRPr lang="pl-PL"/>
        </a:p>
      </dgm:t>
    </dgm:pt>
    <dgm:pt modelId="{4EE3CC40-05C8-4AF1-9403-2D6F65E55AD6}">
      <dgm:prSet phldrT="[Tekst]"/>
      <dgm:spPr/>
      <dgm:t>
        <a:bodyPr/>
        <a:lstStyle/>
        <a:p>
          <a:r>
            <a:rPr lang="pl-PL" dirty="0"/>
            <a:t>ta, przeciwko której żądanie strony czynnej jest kierowane </a:t>
          </a:r>
        </a:p>
      </dgm:t>
    </dgm:pt>
    <dgm:pt modelId="{885037DA-E36D-4D94-A870-90F050834FDA}" type="parTrans" cxnId="{054840B8-4A95-45F5-B7DD-041D4014A84E}">
      <dgm:prSet/>
      <dgm:spPr/>
      <dgm:t>
        <a:bodyPr/>
        <a:lstStyle/>
        <a:p>
          <a:endParaRPr lang="pl-PL"/>
        </a:p>
      </dgm:t>
    </dgm:pt>
    <dgm:pt modelId="{5DBF283D-AED3-4018-A9A0-3DA80B0E95EC}" type="sibTrans" cxnId="{054840B8-4A95-45F5-B7DD-041D4014A84E}">
      <dgm:prSet/>
      <dgm:spPr/>
      <dgm:t>
        <a:bodyPr/>
        <a:lstStyle/>
        <a:p>
          <a:endParaRPr lang="pl-PL"/>
        </a:p>
      </dgm:t>
    </dgm:pt>
    <dgm:pt modelId="{E9D58FEE-B1C8-4BD0-A09F-C0BA92D9FC8B}" type="pres">
      <dgm:prSet presAssocID="{CBD7F148-3A06-402A-B7D7-903D0D0BCD75}" presName="Name0" presStyleCnt="0">
        <dgm:presLayoutVars>
          <dgm:dir/>
          <dgm:animLvl val="lvl"/>
          <dgm:resizeHandles val="exact"/>
        </dgm:presLayoutVars>
      </dgm:prSet>
      <dgm:spPr/>
    </dgm:pt>
    <dgm:pt modelId="{C5579F4A-8A94-4567-9577-9DB1C356568E}" type="pres">
      <dgm:prSet presAssocID="{27A23B76-DF6D-41B7-9573-5CD33B92F404}" presName="composite" presStyleCnt="0"/>
      <dgm:spPr/>
    </dgm:pt>
    <dgm:pt modelId="{1FC9F13D-773C-4F7A-8D70-9102A80615CE}" type="pres">
      <dgm:prSet presAssocID="{27A23B76-DF6D-41B7-9573-5CD33B92F404}" presName="parTx" presStyleLbl="alignNode1" presStyleIdx="0" presStyleCnt="2">
        <dgm:presLayoutVars>
          <dgm:chMax val="0"/>
          <dgm:chPref val="0"/>
          <dgm:bulletEnabled val="1"/>
        </dgm:presLayoutVars>
      </dgm:prSet>
      <dgm:spPr/>
    </dgm:pt>
    <dgm:pt modelId="{296663F5-226F-4BD2-A3E3-6A0A12CABA7F}" type="pres">
      <dgm:prSet presAssocID="{27A23B76-DF6D-41B7-9573-5CD33B92F404}" presName="desTx" presStyleLbl="alignAccFollowNode1" presStyleIdx="0" presStyleCnt="2">
        <dgm:presLayoutVars>
          <dgm:bulletEnabled val="1"/>
        </dgm:presLayoutVars>
      </dgm:prSet>
      <dgm:spPr/>
    </dgm:pt>
    <dgm:pt modelId="{B4523A48-AD48-4040-B725-95A715746BEA}" type="pres">
      <dgm:prSet presAssocID="{475B7F22-F711-4326-A100-4AF0ADA260F6}" presName="space" presStyleCnt="0"/>
      <dgm:spPr/>
    </dgm:pt>
    <dgm:pt modelId="{9B6CE62B-5CFE-43AD-B7AC-E7E0958B4606}" type="pres">
      <dgm:prSet presAssocID="{3454DE8C-25F2-40EC-86E4-19668B94D781}" presName="composite" presStyleCnt="0"/>
      <dgm:spPr/>
    </dgm:pt>
    <dgm:pt modelId="{D3D14CB6-522A-433E-9D73-AC9E5B6118D2}" type="pres">
      <dgm:prSet presAssocID="{3454DE8C-25F2-40EC-86E4-19668B94D781}" presName="parTx" presStyleLbl="alignNode1" presStyleIdx="1" presStyleCnt="2">
        <dgm:presLayoutVars>
          <dgm:chMax val="0"/>
          <dgm:chPref val="0"/>
          <dgm:bulletEnabled val="1"/>
        </dgm:presLayoutVars>
      </dgm:prSet>
      <dgm:spPr/>
    </dgm:pt>
    <dgm:pt modelId="{B1747E00-9BCF-42C6-8AB9-8F4092DDABA0}" type="pres">
      <dgm:prSet presAssocID="{3454DE8C-25F2-40EC-86E4-19668B94D781}" presName="desTx" presStyleLbl="alignAccFollowNode1" presStyleIdx="1" presStyleCnt="2">
        <dgm:presLayoutVars>
          <dgm:bulletEnabled val="1"/>
        </dgm:presLayoutVars>
      </dgm:prSet>
      <dgm:spPr/>
    </dgm:pt>
  </dgm:ptLst>
  <dgm:cxnLst>
    <dgm:cxn modelId="{B05AEE06-7F95-4618-A7A7-2457A049DD4E}" type="presOf" srcId="{3454DE8C-25F2-40EC-86E4-19668B94D781}" destId="{D3D14CB6-522A-433E-9D73-AC9E5B6118D2}" srcOrd="0" destOrd="0" presId="urn:microsoft.com/office/officeart/2005/8/layout/hList1"/>
    <dgm:cxn modelId="{FD3D970F-1263-41E6-899C-8F940B461CB3}" type="presOf" srcId="{4EE3CC40-05C8-4AF1-9403-2D6F65E55AD6}" destId="{B1747E00-9BCF-42C6-8AB9-8F4092DDABA0}" srcOrd="0" destOrd="0" presId="urn:microsoft.com/office/officeart/2005/8/layout/hList1"/>
    <dgm:cxn modelId="{92F5DB2D-445F-4CCB-A295-B0E7BCD2F429}" type="presOf" srcId="{27A23B76-DF6D-41B7-9573-5CD33B92F404}" destId="{1FC9F13D-773C-4F7A-8D70-9102A80615CE}" srcOrd="0" destOrd="0" presId="urn:microsoft.com/office/officeart/2005/8/layout/hList1"/>
    <dgm:cxn modelId="{E1ED979D-C957-4707-B9B2-ED9091B9E4A4}" type="presOf" srcId="{55D5DA28-96AA-408F-B0FE-CB62C70D9C79}" destId="{296663F5-226F-4BD2-A3E3-6A0A12CABA7F}" srcOrd="0" destOrd="0" presId="urn:microsoft.com/office/officeart/2005/8/layout/hList1"/>
    <dgm:cxn modelId="{054840B8-4A95-45F5-B7DD-041D4014A84E}" srcId="{3454DE8C-25F2-40EC-86E4-19668B94D781}" destId="{4EE3CC40-05C8-4AF1-9403-2D6F65E55AD6}" srcOrd="0" destOrd="0" parTransId="{885037DA-E36D-4D94-A870-90F050834FDA}" sibTransId="{5DBF283D-AED3-4018-A9A0-3DA80B0E95EC}"/>
    <dgm:cxn modelId="{68D8C2BE-D3C9-40A8-BF8A-F2ED36D46A26}" type="presOf" srcId="{CBD7F148-3A06-402A-B7D7-903D0D0BCD75}" destId="{E9D58FEE-B1C8-4BD0-A09F-C0BA92D9FC8B}" srcOrd="0" destOrd="0" presId="urn:microsoft.com/office/officeart/2005/8/layout/hList1"/>
    <dgm:cxn modelId="{2B8156DB-7E3A-4754-8600-2A585BC978D2}" srcId="{CBD7F148-3A06-402A-B7D7-903D0D0BCD75}" destId="{3454DE8C-25F2-40EC-86E4-19668B94D781}" srcOrd="1" destOrd="0" parTransId="{D8C02BB9-00C1-4BD0-A9E1-40A509022981}" sibTransId="{ACF24EF2-F37E-4A5B-B96C-E99BC2FBBEA0}"/>
    <dgm:cxn modelId="{FC828FDF-27A2-4C91-8243-22FE4DE3B0B7}" srcId="{CBD7F148-3A06-402A-B7D7-903D0D0BCD75}" destId="{27A23B76-DF6D-41B7-9573-5CD33B92F404}" srcOrd="0" destOrd="0" parTransId="{4DB3D2B9-629C-45AE-AA8F-77E8B1E76B20}" sibTransId="{475B7F22-F711-4326-A100-4AF0ADA260F6}"/>
    <dgm:cxn modelId="{3D36F6FB-39E3-4D26-98B2-E6FA88719D9A}" srcId="{27A23B76-DF6D-41B7-9573-5CD33B92F404}" destId="{55D5DA28-96AA-408F-B0FE-CB62C70D9C79}" srcOrd="0" destOrd="0" parTransId="{6B4F1820-301E-421A-B30D-831982C2B988}" sibTransId="{9B2100A9-6DDE-4B04-8BF5-9348F66E0C4B}"/>
    <dgm:cxn modelId="{84BA03E4-86E5-4BC1-AC05-72B20BEFF060}" type="presParOf" srcId="{E9D58FEE-B1C8-4BD0-A09F-C0BA92D9FC8B}" destId="{C5579F4A-8A94-4567-9577-9DB1C356568E}" srcOrd="0" destOrd="0" presId="urn:microsoft.com/office/officeart/2005/8/layout/hList1"/>
    <dgm:cxn modelId="{49DE40C9-D959-451E-A48C-A51EC1CFF1A7}" type="presParOf" srcId="{C5579F4A-8A94-4567-9577-9DB1C356568E}" destId="{1FC9F13D-773C-4F7A-8D70-9102A80615CE}" srcOrd="0" destOrd="0" presId="urn:microsoft.com/office/officeart/2005/8/layout/hList1"/>
    <dgm:cxn modelId="{994CBEFB-5193-4371-851E-01A84CD7BAAE}" type="presParOf" srcId="{C5579F4A-8A94-4567-9577-9DB1C356568E}" destId="{296663F5-226F-4BD2-A3E3-6A0A12CABA7F}" srcOrd="1" destOrd="0" presId="urn:microsoft.com/office/officeart/2005/8/layout/hList1"/>
    <dgm:cxn modelId="{B6491507-0C2D-4C5E-871A-10B20E546F73}" type="presParOf" srcId="{E9D58FEE-B1C8-4BD0-A09F-C0BA92D9FC8B}" destId="{B4523A48-AD48-4040-B725-95A715746BEA}" srcOrd="1" destOrd="0" presId="urn:microsoft.com/office/officeart/2005/8/layout/hList1"/>
    <dgm:cxn modelId="{BE8F8B5F-823B-447E-8FCF-9DD20FB065AA}" type="presParOf" srcId="{E9D58FEE-B1C8-4BD0-A09F-C0BA92D9FC8B}" destId="{9B6CE62B-5CFE-43AD-B7AC-E7E0958B4606}" srcOrd="2" destOrd="0" presId="urn:microsoft.com/office/officeart/2005/8/layout/hList1"/>
    <dgm:cxn modelId="{021E809C-7AA6-41E7-94BC-082F77B6EBFD}" type="presParOf" srcId="{9B6CE62B-5CFE-43AD-B7AC-E7E0958B4606}" destId="{D3D14CB6-522A-433E-9D73-AC9E5B6118D2}" srcOrd="0" destOrd="0" presId="urn:microsoft.com/office/officeart/2005/8/layout/hList1"/>
    <dgm:cxn modelId="{D7816BEF-FC38-4303-B9F8-05D9D091DB4F}" type="presParOf" srcId="{9B6CE62B-5CFE-43AD-B7AC-E7E0958B4606}" destId="{B1747E00-9BCF-42C6-8AB9-8F4092DDAB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DAD367-A8AE-4319-99FC-D1C800EDDFB5}"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pl-PL"/>
        </a:p>
      </dgm:t>
    </dgm:pt>
    <dgm:pt modelId="{EB70B9DD-8D9B-4330-86E7-AB8087D337B0}">
      <dgm:prSet phldrT="[Tekst]"/>
      <dgm:spPr/>
      <dgm:t>
        <a:bodyPr/>
        <a:lstStyle/>
        <a:p>
          <a:r>
            <a:rPr lang="pl-PL" b="1" dirty="0"/>
            <a:t>Strona zastępcza</a:t>
          </a:r>
        </a:p>
      </dgm:t>
    </dgm:pt>
    <dgm:pt modelId="{755F4926-E27A-491D-AAE0-7EED7C534431}" type="parTrans" cxnId="{FDDB68CE-A563-4377-9DB2-61987783BC08}">
      <dgm:prSet/>
      <dgm:spPr/>
      <dgm:t>
        <a:bodyPr/>
        <a:lstStyle/>
        <a:p>
          <a:endParaRPr lang="pl-PL"/>
        </a:p>
      </dgm:t>
    </dgm:pt>
    <dgm:pt modelId="{7499AD1D-E482-4700-87C7-44CE879795E1}" type="sibTrans" cxnId="{FDDB68CE-A563-4377-9DB2-61987783BC08}">
      <dgm:prSet/>
      <dgm:spPr/>
      <dgm:t>
        <a:bodyPr/>
        <a:lstStyle/>
        <a:p>
          <a:endParaRPr lang="pl-PL"/>
        </a:p>
      </dgm:t>
    </dgm:pt>
    <dgm:pt modelId="{F60192F9-96E6-46AF-81C5-8E406CB297CB}">
      <dgm:prSet phldrT="[Tekst]"/>
      <dgm:spPr/>
      <dgm:t>
        <a:bodyPr/>
        <a:lstStyle/>
        <a:p>
          <a:r>
            <a:rPr lang="pl-PL" b="1" dirty="0"/>
            <a:t>Strona nowa</a:t>
          </a:r>
        </a:p>
      </dgm:t>
    </dgm:pt>
    <dgm:pt modelId="{7E7AE69E-A063-4A07-B1C4-0DB824BB41F7}" type="parTrans" cxnId="{BA9E2A2C-4D37-402C-A1D1-9480B46533AD}">
      <dgm:prSet/>
      <dgm:spPr/>
      <dgm:t>
        <a:bodyPr/>
        <a:lstStyle/>
        <a:p>
          <a:endParaRPr lang="pl-PL"/>
        </a:p>
      </dgm:t>
    </dgm:pt>
    <dgm:pt modelId="{E32768D5-CB16-4D64-B853-E712FEBB3E72}" type="sibTrans" cxnId="{BA9E2A2C-4D37-402C-A1D1-9480B46533AD}">
      <dgm:prSet/>
      <dgm:spPr/>
      <dgm:t>
        <a:bodyPr/>
        <a:lstStyle/>
        <a:p>
          <a:endParaRPr lang="pl-PL"/>
        </a:p>
      </dgm:t>
    </dgm:pt>
    <dgm:pt modelId="{7814ADB6-4C94-4D1D-B656-888EE4F706FA}">
      <dgm:prSet phldrT="[Tekst]"/>
      <dgm:spPr/>
      <dgm:t>
        <a:bodyPr/>
        <a:lstStyle/>
        <a:p>
          <a:r>
            <a:rPr lang="pl-PL" dirty="0"/>
            <a:t>osoba, która wstępuje w prawa zmarłego pokrzywdzonego, który </a:t>
          </a:r>
          <a:r>
            <a:rPr lang="pl-PL" b="1" dirty="0"/>
            <a:t>był już stroną postępowania. </a:t>
          </a:r>
        </a:p>
      </dgm:t>
    </dgm:pt>
    <dgm:pt modelId="{982A5CFD-EF9D-431C-A3E6-E9213E4B3E68}" type="parTrans" cxnId="{E97A49C3-051D-4964-8F84-2F35A278EA49}">
      <dgm:prSet/>
      <dgm:spPr/>
      <dgm:t>
        <a:bodyPr/>
        <a:lstStyle/>
        <a:p>
          <a:endParaRPr lang="pl-PL"/>
        </a:p>
      </dgm:t>
    </dgm:pt>
    <dgm:pt modelId="{72844C8F-CA10-4B48-B466-D53425E65C38}" type="sibTrans" cxnId="{E97A49C3-051D-4964-8F84-2F35A278EA49}">
      <dgm:prSet/>
      <dgm:spPr/>
      <dgm:t>
        <a:bodyPr/>
        <a:lstStyle/>
        <a:p>
          <a:endParaRPr lang="pl-PL"/>
        </a:p>
      </dgm:t>
    </dgm:pt>
    <dgm:pt modelId="{5A26C270-A876-4BDA-9C54-EAD66A26BAD1}">
      <dgm:prSet/>
      <dgm:spPr/>
      <dgm:t>
        <a:bodyPr/>
        <a:lstStyle/>
        <a:p>
          <a:r>
            <a:rPr lang="pl-PL" dirty="0"/>
            <a:t>podmiot, który na mocy upoważnienia ustawowego może przejąć uprawnienia pokrzywdzonego, gdy ten ostatni nie był jeszcze stroną procesu, a więc </a:t>
          </a:r>
          <a:r>
            <a:rPr lang="pl-PL" b="1" u="sng" dirty="0"/>
            <a:t>zmarł przed uzyskaniem statusu strony.</a:t>
          </a:r>
        </a:p>
      </dgm:t>
    </dgm:pt>
    <dgm:pt modelId="{578D0F8B-131C-47C4-83FA-0EC24CD19E7E}" type="parTrans" cxnId="{7539CD65-47BC-441A-8519-9136FFE5226E}">
      <dgm:prSet/>
      <dgm:spPr/>
      <dgm:t>
        <a:bodyPr/>
        <a:lstStyle/>
        <a:p>
          <a:endParaRPr lang="pl-PL"/>
        </a:p>
      </dgm:t>
    </dgm:pt>
    <dgm:pt modelId="{45E991F2-BE17-468B-9D11-735E3E3C6862}" type="sibTrans" cxnId="{7539CD65-47BC-441A-8519-9136FFE5226E}">
      <dgm:prSet/>
      <dgm:spPr/>
      <dgm:t>
        <a:bodyPr/>
        <a:lstStyle/>
        <a:p>
          <a:endParaRPr lang="pl-PL"/>
        </a:p>
      </dgm:t>
    </dgm:pt>
    <dgm:pt modelId="{9E0648CA-3A87-408E-9817-3B2B0091A700}" type="pres">
      <dgm:prSet presAssocID="{B6DAD367-A8AE-4319-99FC-D1C800EDDFB5}" presName="Name0" presStyleCnt="0">
        <dgm:presLayoutVars>
          <dgm:dir/>
          <dgm:animLvl val="lvl"/>
          <dgm:resizeHandles val="exact"/>
        </dgm:presLayoutVars>
      </dgm:prSet>
      <dgm:spPr/>
    </dgm:pt>
    <dgm:pt modelId="{40B880F7-D26D-4B2D-8E8D-AABD99B51FC3}" type="pres">
      <dgm:prSet presAssocID="{EB70B9DD-8D9B-4330-86E7-AB8087D337B0}" presName="composite" presStyleCnt="0"/>
      <dgm:spPr/>
    </dgm:pt>
    <dgm:pt modelId="{A7C30BCB-6E5D-4DBE-A00D-8537E77B0CE8}" type="pres">
      <dgm:prSet presAssocID="{EB70B9DD-8D9B-4330-86E7-AB8087D337B0}" presName="parTx" presStyleLbl="alignNode1" presStyleIdx="0" presStyleCnt="2">
        <dgm:presLayoutVars>
          <dgm:chMax val="0"/>
          <dgm:chPref val="0"/>
          <dgm:bulletEnabled val="1"/>
        </dgm:presLayoutVars>
      </dgm:prSet>
      <dgm:spPr/>
    </dgm:pt>
    <dgm:pt modelId="{1609CC06-89DE-40D7-8698-4CC24BAEB4E6}" type="pres">
      <dgm:prSet presAssocID="{EB70B9DD-8D9B-4330-86E7-AB8087D337B0}" presName="desTx" presStyleLbl="alignAccFollowNode1" presStyleIdx="0" presStyleCnt="2">
        <dgm:presLayoutVars>
          <dgm:bulletEnabled val="1"/>
        </dgm:presLayoutVars>
      </dgm:prSet>
      <dgm:spPr/>
    </dgm:pt>
    <dgm:pt modelId="{EA3C4B21-75B2-4082-B7BC-72DEFCE06F4D}" type="pres">
      <dgm:prSet presAssocID="{7499AD1D-E482-4700-87C7-44CE879795E1}" presName="space" presStyleCnt="0"/>
      <dgm:spPr/>
    </dgm:pt>
    <dgm:pt modelId="{E43F7A8A-3931-435C-A417-5FBA598A5323}" type="pres">
      <dgm:prSet presAssocID="{F60192F9-96E6-46AF-81C5-8E406CB297CB}" presName="composite" presStyleCnt="0"/>
      <dgm:spPr/>
    </dgm:pt>
    <dgm:pt modelId="{ADD14008-9047-4DE2-9654-FB7B4E18A231}" type="pres">
      <dgm:prSet presAssocID="{F60192F9-96E6-46AF-81C5-8E406CB297CB}" presName="parTx" presStyleLbl="alignNode1" presStyleIdx="1" presStyleCnt="2">
        <dgm:presLayoutVars>
          <dgm:chMax val="0"/>
          <dgm:chPref val="0"/>
          <dgm:bulletEnabled val="1"/>
        </dgm:presLayoutVars>
      </dgm:prSet>
      <dgm:spPr/>
    </dgm:pt>
    <dgm:pt modelId="{36E533E0-5267-42FB-87CB-B9B5FA5BC6CA}" type="pres">
      <dgm:prSet presAssocID="{F60192F9-96E6-46AF-81C5-8E406CB297CB}" presName="desTx" presStyleLbl="alignAccFollowNode1" presStyleIdx="1" presStyleCnt="2">
        <dgm:presLayoutVars>
          <dgm:bulletEnabled val="1"/>
        </dgm:presLayoutVars>
      </dgm:prSet>
      <dgm:spPr/>
    </dgm:pt>
  </dgm:ptLst>
  <dgm:cxnLst>
    <dgm:cxn modelId="{78AE6301-BBEC-4E7A-944F-3B15F22EDEC9}" type="presOf" srcId="{7814ADB6-4C94-4D1D-B656-888EE4F706FA}" destId="{36E533E0-5267-42FB-87CB-B9B5FA5BC6CA}" srcOrd="0" destOrd="0" presId="urn:microsoft.com/office/officeart/2005/8/layout/hList1"/>
    <dgm:cxn modelId="{D90BCF03-CCF6-4838-AB2E-8BB42A6EA82D}" type="presOf" srcId="{EB70B9DD-8D9B-4330-86E7-AB8087D337B0}" destId="{A7C30BCB-6E5D-4DBE-A00D-8537E77B0CE8}" srcOrd="0" destOrd="0" presId="urn:microsoft.com/office/officeart/2005/8/layout/hList1"/>
    <dgm:cxn modelId="{BA9E2A2C-4D37-402C-A1D1-9480B46533AD}" srcId="{B6DAD367-A8AE-4319-99FC-D1C800EDDFB5}" destId="{F60192F9-96E6-46AF-81C5-8E406CB297CB}" srcOrd="1" destOrd="0" parTransId="{7E7AE69E-A063-4A07-B1C4-0DB824BB41F7}" sibTransId="{E32768D5-CB16-4D64-B853-E712FEBB3E72}"/>
    <dgm:cxn modelId="{7539CD65-47BC-441A-8519-9136FFE5226E}" srcId="{EB70B9DD-8D9B-4330-86E7-AB8087D337B0}" destId="{5A26C270-A876-4BDA-9C54-EAD66A26BAD1}" srcOrd="0" destOrd="0" parTransId="{578D0F8B-131C-47C4-83FA-0EC24CD19E7E}" sibTransId="{45E991F2-BE17-468B-9D11-735E3E3C6862}"/>
    <dgm:cxn modelId="{4AF4C551-7425-49BB-8E0E-82C257E57455}" type="presOf" srcId="{5A26C270-A876-4BDA-9C54-EAD66A26BAD1}" destId="{1609CC06-89DE-40D7-8698-4CC24BAEB4E6}" srcOrd="0" destOrd="0" presId="urn:microsoft.com/office/officeart/2005/8/layout/hList1"/>
    <dgm:cxn modelId="{E97A49C3-051D-4964-8F84-2F35A278EA49}" srcId="{F60192F9-96E6-46AF-81C5-8E406CB297CB}" destId="{7814ADB6-4C94-4D1D-B656-888EE4F706FA}" srcOrd="0" destOrd="0" parTransId="{982A5CFD-EF9D-431C-A3E6-E9213E4B3E68}" sibTransId="{72844C8F-CA10-4B48-B466-D53425E65C38}"/>
    <dgm:cxn modelId="{FDDB68CE-A563-4377-9DB2-61987783BC08}" srcId="{B6DAD367-A8AE-4319-99FC-D1C800EDDFB5}" destId="{EB70B9DD-8D9B-4330-86E7-AB8087D337B0}" srcOrd="0" destOrd="0" parTransId="{755F4926-E27A-491D-AAE0-7EED7C534431}" sibTransId="{7499AD1D-E482-4700-87C7-44CE879795E1}"/>
    <dgm:cxn modelId="{167681E1-09A2-4068-AAF7-D7F83D731082}" type="presOf" srcId="{B6DAD367-A8AE-4319-99FC-D1C800EDDFB5}" destId="{9E0648CA-3A87-408E-9817-3B2B0091A700}" srcOrd="0" destOrd="0" presId="urn:microsoft.com/office/officeart/2005/8/layout/hList1"/>
    <dgm:cxn modelId="{2472D0FC-A258-4AA8-8419-54EC4D101D79}" type="presOf" srcId="{F60192F9-96E6-46AF-81C5-8E406CB297CB}" destId="{ADD14008-9047-4DE2-9654-FB7B4E18A231}" srcOrd="0" destOrd="0" presId="urn:microsoft.com/office/officeart/2005/8/layout/hList1"/>
    <dgm:cxn modelId="{76C71804-0829-4DF5-9FE7-111D9D520D87}" type="presParOf" srcId="{9E0648CA-3A87-408E-9817-3B2B0091A700}" destId="{40B880F7-D26D-4B2D-8E8D-AABD99B51FC3}" srcOrd="0" destOrd="0" presId="urn:microsoft.com/office/officeart/2005/8/layout/hList1"/>
    <dgm:cxn modelId="{E6A4ED85-B744-4DA6-BFBC-CBA507BDAAD5}" type="presParOf" srcId="{40B880F7-D26D-4B2D-8E8D-AABD99B51FC3}" destId="{A7C30BCB-6E5D-4DBE-A00D-8537E77B0CE8}" srcOrd="0" destOrd="0" presId="urn:microsoft.com/office/officeart/2005/8/layout/hList1"/>
    <dgm:cxn modelId="{E97B74F5-EF17-4AB8-A099-D234C0EBE302}" type="presParOf" srcId="{40B880F7-D26D-4B2D-8E8D-AABD99B51FC3}" destId="{1609CC06-89DE-40D7-8698-4CC24BAEB4E6}" srcOrd="1" destOrd="0" presId="urn:microsoft.com/office/officeart/2005/8/layout/hList1"/>
    <dgm:cxn modelId="{212872EF-43E6-4240-9E85-C963A1AF2B09}" type="presParOf" srcId="{9E0648CA-3A87-408E-9817-3B2B0091A700}" destId="{EA3C4B21-75B2-4082-B7BC-72DEFCE06F4D}" srcOrd="1" destOrd="0" presId="urn:microsoft.com/office/officeart/2005/8/layout/hList1"/>
    <dgm:cxn modelId="{1F0D7D6A-AC68-4CC7-90A7-227DBCAE32D9}" type="presParOf" srcId="{9E0648CA-3A87-408E-9817-3B2B0091A700}" destId="{E43F7A8A-3931-435C-A417-5FBA598A5323}" srcOrd="2" destOrd="0" presId="urn:microsoft.com/office/officeart/2005/8/layout/hList1"/>
    <dgm:cxn modelId="{0D568B66-9CEF-4CAB-B91D-ECE1895C49F2}" type="presParOf" srcId="{E43F7A8A-3931-435C-A417-5FBA598A5323}" destId="{ADD14008-9047-4DE2-9654-FB7B4E18A231}" srcOrd="0" destOrd="0" presId="urn:microsoft.com/office/officeart/2005/8/layout/hList1"/>
    <dgm:cxn modelId="{7C6EC2A8-2E3F-4E9C-879D-01FF4C6EF313}" type="presParOf" srcId="{E43F7A8A-3931-435C-A417-5FBA598A5323}" destId="{36E533E0-5267-42FB-87CB-B9B5FA5BC6CA}"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005C-B901-451C-A030-7D07435E23A7}">
      <dsp:nvSpPr>
        <dsp:cNvPr id="0" name=""/>
        <dsp:cNvSpPr/>
      </dsp:nvSpPr>
      <dsp:spPr>
        <a:xfrm>
          <a:off x="4596014" y="11693"/>
          <a:ext cx="1584713" cy="103006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Organy procesowe</a:t>
          </a:r>
        </a:p>
      </dsp:txBody>
      <dsp:txXfrm>
        <a:off x="4646298" y="61977"/>
        <a:ext cx="1484145" cy="929496"/>
      </dsp:txXfrm>
    </dsp:sp>
    <dsp:sp modelId="{99015765-CB7C-4C73-B823-4212500DEE4F}">
      <dsp:nvSpPr>
        <dsp:cNvPr id="0" name=""/>
        <dsp:cNvSpPr/>
      </dsp:nvSpPr>
      <dsp:spPr>
        <a:xfrm>
          <a:off x="2576327" y="528332"/>
          <a:ext cx="5879270" cy="5879270"/>
        </a:xfrm>
        <a:custGeom>
          <a:avLst/>
          <a:gdLst/>
          <a:ahLst/>
          <a:cxnLst/>
          <a:rect l="0" t="0" r="0" b="0"/>
          <a:pathLst>
            <a:path>
              <a:moveTo>
                <a:pt x="3616085" y="78888"/>
              </a:moveTo>
              <a:arcTo wR="2939635" hR="2939635" stAng="16998226" swAng="138532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561CC9-E7AB-47D2-80C5-1AF6DB497F02}">
      <dsp:nvSpPr>
        <dsp:cNvPr id="0" name=""/>
        <dsp:cNvSpPr/>
      </dsp:nvSpPr>
      <dsp:spPr>
        <a:xfrm>
          <a:off x="7006780" y="1108783"/>
          <a:ext cx="1584713" cy="103006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Strony procesowe</a:t>
          </a:r>
        </a:p>
      </dsp:txBody>
      <dsp:txXfrm>
        <a:off x="7057064" y="1159067"/>
        <a:ext cx="1484145" cy="929496"/>
      </dsp:txXfrm>
    </dsp:sp>
    <dsp:sp modelId="{84E7633F-C48C-40FB-A41D-96DA5352C2E4}">
      <dsp:nvSpPr>
        <dsp:cNvPr id="0" name=""/>
        <dsp:cNvSpPr/>
      </dsp:nvSpPr>
      <dsp:spPr>
        <a:xfrm>
          <a:off x="2561202" y="517012"/>
          <a:ext cx="5879270" cy="5879270"/>
        </a:xfrm>
        <a:custGeom>
          <a:avLst/>
          <a:gdLst/>
          <a:ahLst/>
          <a:cxnLst/>
          <a:rect l="0" t="0" r="0" b="0"/>
          <a:pathLst>
            <a:path>
              <a:moveTo>
                <a:pt x="5573987" y="1635163"/>
              </a:moveTo>
              <a:arcTo wR="2939635" hR="2939635" stAng="20019385" swAng="1725928"/>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EDED33-7317-4DB4-B8BE-314598D7C690}">
      <dsp:nvSpPr>
        <dsp:cNvPr id="0" name=""/>
        <dsp:cNvSpPr/>
      </dsp:nvSpPr>
      <dsp:spPr>
        <a:xfrm>
          <a:off x="7574413" y="3595746"/>
          <a:ext cx="1584713" cy="103006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Quasi strony</a:t>
          </a:r>
        </a:p>
      </dsp:txBody>
      <dsp:txXfrm>
        <a:off x="7624697" y="3646030"/>
        <a:ext cx="1484145" cy="929496"/>
      </dsp:txXfrm>
    </dsp:sp>
    <dsp:sp modelId="{4936D841-0A3A-400A-AE96-BEDEB6DB0203}">
      <dsp:nvSpPr>
        <dsp:cNvPr id="0" name=""/>
        <dsp:cNvSpPr/>
      </dsp:nvSpPr>
      <dsp:spPr>
        <a:xfrm>
          <a:off x="2561202" y="517012"/>
          <a:ext cx="5879270" cy="5879270"/>
        </a:xfrm>
        <a:custGeom>
          <a:avLst/>
          <a:gdLst/>
          <a:ahLst/>
          <a:cxnLst/>
          <a:rect l="0" t="0" r="0" b="0"/>
          <a:pathLst>
            <a:path>
              <a:moveTo>
                <a:pt x="5632063" y="4119587"/>
              </a:moveTo>
              <a:arcTo wR="2939635" hR="2939635" stAng="1419921" swAng="135827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9832A3-81F3-4575-ABA4-016393B94DA6}">
      <dsp:nvSpPr>
        <dsp:cNvPr id="0" name=""/>
        <dsp:cNvSpPr/>
      </dsp:nvSpPr>
      <dsp:spPr>
        <a:xfrm>
          <a:off x="5983940" y="5590136"/>
          <a:ext cx="1584713" cy="103006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Reprezentanci stron procesowych </a:t>
          </a:r>
        </a:p>
      </dsp:txBody>
      <dsp:txXfrm>
        <a:off x="6034224" y="5640420"/>
        <a:ext cx="1484145" cy="929496"/>
      </dsp:txXfrm>
    </dsp:sp>
    <dsp:sp modelId="{C14D22DC-CDEF-4F32-8EA7-DB1F9A1A03B3}">
      <dsp:nvSpPr>
        <dsp:cNvPr id="0" name=""/>
        <dsp:cNvSpPr/>
      </dsp:nvSpPr>
      <dsp:spPr>
        <a:xfrm>
          <a:off x="2561202" y="517012"/>
          <a:ext cx="5879270" cy="5879270"/>
        </a:xfrm>
        <a:custGeom>
          <a:avLst/>
          <a:gdLst/>
          <a:ahLst/>
          <a:cxnLst/>
          <a:rect l="0" t="0" r="0" b="0"/>
          <a:pathLst>
            <a:path>
              <a:moveTo>
                <a:pt x="3413205" y="5840874"/>
              </a:moveTo>
              <a:arcTo wR="2939635" hR="2939635" stAng="4843762" swAng="111247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744049-265C-4AA9-B9DF-BADC3321D70F}">
      <dsp:nvSpPr>
        <dsp:cNvPr id="0" name=""/>
        <dsp:cNvSpPr/>
      </dsp:nvSpPr>
      <dsp:spPr>
        <a:xfrm>
          <a:off x="3433020" y="5590136"/>
          <a:ext cx="1584713" cy="1030064"/>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Rzecznicy interesu społecznego</a:t>
          </a:r>
        </a:p>
      </dsp:txBody>
      <dsp:txXfrm>
        <a:off x="3483304" y="5640420"/>
        <a:ext cx="1484145" cy="929496"/>
      </dsp:txXfrm>
    </dsp:sp>
    <dsp:sp modelId="{98BB84E3-B896-4BD1-BCFD-DD3CB452424F}">
      <dsp:nvSpPr>
        <dsp:cNvPr id="0" name=""/>
        <dsp:cNvSpPr/>
      </dsp:nvSpPr>
      <dsp:spPr>
        <a:xfrm>
          <a:off x="2561202" y="517012"/>
          <a:ext cx="5879270" cy="5879270"/>
        </a:xfrm>
        <a:custGeom>
          <a:avLst/>
          <a:gdLst/>
          <a:ahLst/>
          <a:cxnLst/>
          <a:rect l="0" t="0" r="0" b="0"/>
          <a:pathLst>
            <a:path>
              <a:moveTo>
                <a:pt x="908812" y="5065009"/>
              </a:moveTo>
              <a:arcTo wR="2939635" hR="2939635" stAng="8021807" swAng="1358272"/>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2B8B0C-6A9C-42FB-8633-FAB35D0732FE}">
      <dsp:nvSpPr>
        <dsp:cNvPr id="0" name=""/>
        <dsp:cNvSpPr/>
      </dsp:nvSpPr>
      <dsp:spPr>
        <a:xfrm>
          <a:off x="1842547" y="3595746"/>
          <a:ext cx="1584713" cy="103006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Osobowe źródła dowodowe </a:t>
          </a:r>
        </a:p>
      </dsp:txBody>
      <dsp:txXfrm>
        <a:off x="1892831" y="3646030"/>
        <a:ext cx="1484145" cy="929496"/>
      </dsp:txXfrm>
    </dsp:sp>
    <dsp:sp modelId="{419D6781-0D89-4CE0-B6CA-BD5C6BED9881}">
      <dsp:nvSpPr>
        <dsp:cNvPr id="0" name=""/>
        <dsp:cNvSpPr/>
      </dsp:nvSpPr>
      <dsp:spPr>
        <a:xfrm>
          <a:off x="2561202" y="517012"/>
          <a:ext cx="5879270" cy="5879270"/>
        </a:xfrm>
        <a:custGeom>
          <a:avLst/>
          <a:gdLst/>
          <a:ahLst/>
          <a:cxnLst/>
          <a:rect l="0" t="0" r="0" b="0"/>
          <a:pathLst>
            <a:path>
              <a:moveTo>
                <a:pt x="2625" y="3063856"/>
              </a:moveTo>
              <a:arcTo wR="2939635" hR="2939635" stAng="10654687" swAng="172592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78D872-0094-494E-AACE-1015FC6DF0CB}">
      <dsp:nvSpPr>
        <dsp:cNvPr id="0" name=""/>
        <dsp:cNvSpPr/>
      </dsp:nvSpPr>
      <dsp:spPr>
        <a:xfrm>
          <a:off x="2410181" y="1108783"/>
          <a:ext cx="1584713" cy="103006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Pomocnicy organów procesowych </a:t>
          </a:r>
        </a:p>
      </dsp:txBody>
      <dsp:txXfrm>
        <a:off x="2460465" y="1159067"/>
        <a:ext cx="1484145" cy="929496"/>
      </dsp:txXfrm>
    </dsp:sp>
    <dsp:sp modelId="{E737C98D-7DD3-426D-9240-07D9E541AEE2}">
      <dsp:nvSpPr>
        <dsp:cNvPr id="0" name=""/>
        <dsp:cNvSpPr/>
      </dsp:nvSpPr>
      <dsp:spPr>
        <a:xfrm>
          <a:off x="2542621" y="530897"/>
          <a:ext cx="5879270" cy="5879270"/>
        </a:xfrm>
        <a:custGeom>
          <a:avLst/>
          <a:gdLst/>
          <a:ahLst/>
          <a:cxnLst/>
          <a:rect l="0" t="0" r="0" b="0"/>
          <a:pathLst>
            <a:path>
              <a:moveTo>
                <a:pt x="1197125" y="572122"/>
              </a:moveTo>
              <a:arcTo wR="2939635" hR="2939635" stAng="14018797" swAng="111706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BE857-179F-489B-8DB8-25A035FF2C92}">
      <dsp:nvSpPr>
        <dsp:cNvPr id="0" name=""/>
        <dsp:cNvSpPr/>
      </dsp:nvSpPr>
      <dsp:spPr>
        <a:xfrm>
          <a:off x="4114795" y="2485882"/>
          <a:ext cx="4095727" cy="2495317"/>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pl-PL" sz="3200" b="1" kern="1200" dirty="0"/>
            <a:t>Wstąpienie przez pokrzywdzonego  w prawa strony w postępowaniu jurysdykcyjnym</a:t>
          </a:r>
        </a:p>
      </dsp:txBody>
      <dsp:txXfrm>
        <a:off x="4236606" y="2607693"/>
        <a:ext cx="3852105" cy="2251695"/>
      </dsp:txXfrm>
    </dsp:sp>
    <dsp:sp modelId="{85370211-0C66-4882-860D-3258B35D7DD0}">
      <dsp:nvSpPr>
        <dsp:cNvPr id="0" name=""/>
        <dsp:cNvSpPr/>
      </dsp:nvSpPr>
      <dsp:spPr>
        <a:xfrm rot="15999876">
          <a:off x="5557217" y="1983296"/>
          <a:ext cx="1006877" cy="0"/>
        </a:xfrm>
        <a:custGeom>
          <a:avLst/>
          <a:gdLst/>
          <a:ahLst/>
          <a:cxnLst/>
          <a:rect l="0" t="0" r="0" b="0"/>
          <a:pathLst>
            <a:path>
              <a:moveTo>
                <a:pt x="0" y="0"/>
              </a:moveTo>
              <a:lnTo>
                <a:pt x="1006877"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6E12D-CC22-44C0-BCEB-FDB8B1390E36}">
      <dsp:nvSpPr>
        <dsp:cNvPr id="0" name=""/>
        <dsp:cNvSpPr/>
      </dsp:nvSpPr>
      <dsp:spPr>
        <a:xfrm>
          <a:off x="5301968" y="102252"/>
          <a:ext cx="1378458" cy="1378458"/>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4000"/>
                <a:satMod val="130000"/>
                <a:lumMod val="92000"/>
              </a:schemeClr>
            </a:gs>
            <a:gs pos="100000">
              <a:schemeClr val="accent3">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pl-PL" sz="3400" kern="1200" dirty="0"/>
            <a:t>art. 54 § 1 </a:t>
          </a:r>
        </a:p>
      </dsp:txBody>
      <dsp:txXfrm>
        <a:off x="5369259" y="169543"/>
        <a:ext cx="1243876" cy="1243876"/>
      </dsp:txXfrm>
    </dsp:sp>
    <dsp:sp modelId="{BB30CB92-C542-4BED-AC4D-C1BBDAC652E8}">
      <dsp:nvSpPr>
        <dsp:cNvPr id="0" name=""/>
        <dsp:cNvSpPr/>
      </dsp:nvSpPr>
      <dsp:spPr>
        <a:xfrm rot="1769391">
          <a:off x="8119750" y="5236589"/>
          <a:ext cx="1401273" cy="0"/>
        </a:xfrm>
        <a:custGeom>
          <a:avLst/>
          <a:gdLst/>
          <a:ahLst/>
          <a:cxnLst/>
          <a:rect l="0" t="0" r="0" b="0"/>
          <a:pathLst>
            <a:path>
              <a:moveTo>
                <a:pt x="0" y="0"/>
              </a:moveTo>
              <a:lnTo>
                <a:pt x="1401273"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6861A-A990-4104-96EF-8A954CD17F31}">
      <dsp:nvSpPr>
        <dsp:cNvPr id="0" name=""/>
        <dsp:cNvSpPr/>
      </dsp:nvSpPr>
      <dsp:spPr>
        <a:xfrm>
          <a:off x="9430251" y="5282048"/>
          <a:ext cx="1378458" cy="1378458"/>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pl-PL" sz="3400" kern="1200" dirty="0"/>
            <a:t>art. 54 § 2 </a:t>
          </a:r>
        </a:p>
      </dsp:txBody>
      <dsp:txXfrm>
        <a:off x="9497542" y="5349339"/>
        <a:ext cx="1243876" cy="1243876"/>
      </dsp:txXfrm>
    </dsp:sp>
    <dsp:sp modelId="{C6257A35-CB34-47D4-B439-1F1D034D5F39}">
      <dsp:nvSpPr>
        <dsp:cNvPr id="0" name=""/>
        <dsp:cNvSpPr/>
      </dsp:nvSpPr>
      <dsp:spPr>
        <a:xfrm rot="9171325">
          <a:off x="2465628" y="5181628"/>
          <a:ext cx="1745281" cy="0"/>
        </a:xfrm>
        <a:custGeom>
          <a:avLst/>
          <a:gdLst/>
          <a:ahLst/>
          <a:cxnLst/>
          <a:rect l="0" t="0" r="0" b="0"/>
          <a:pathLst>
            <a:path>
              <a:moveTo>
                <a:pt x="0" y="0"/>
              </a:moveTo>
              <a:lnTo>
                <a:pt x="1745281"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83876-E31D-488E-95CC-C8175E2F47A7}">
      <dsp:nvSpPr>
        <dsp:cNvPr id="0" name=""/>
        <dsp:cNvSpPr/>
      </dsp:nvSpPr>
      <dsp:spPr>
        <a:xfrm>
          <a:off x="1183284" y="5243904"/>
          <a:ext cx="1378458" cy="1378458"/>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4000"/>
                <a:satMod val="130000"/>
                <a:lumMod val="92000"/>
              </a:schemeClr>
            </a:gs>
            <a:gs pos="100000">
              <a:schemeClr val="accent5">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pl-PL" sz="3400" kern="1200" dirty="0"/>
            <a:t>art. 55 § 1 </a:t>
          </a:r>
        </a:p>
      </dsp:txBody>
      <dsp:txXfrm>
        <a:off x="1250575" y="5311195"/>
        <a:ext cx="1243876" cy="1243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1DCD2-7228-4236-9610-C6337ED17DAE}">
      <dsp:nvSpPr>
        <dsp:cNvPr id="0" name=""/>
        <dsp:cNvSpPr/>
      </dsp:nvSpPr>
      <dsp:spPr>
        <a:xfrm>
          <a:off x="1183872" y="221"/>
          <a:ext cx="2417389" cy="145043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Postanowienie o umorzeniu/odmowie wszczęcia </a:t>
          </a:r>
        </a:p>
      </dsp:txBody>
      <dsp:txXfrm>
        <a:off x="1226354" y="42703"/>
        <a:ext cx="2332425" cy="1365469"/>
      </dsp:txXfrm>
    </dsp:sp>
    <dsp:sp modelId="{63F5D23C-BAE3-4D3C-AD0F-FC2A7E8C764C}">
      <dsp:nvSpPr>
        <dsp:cNvPr id="0" name=""/>
        <dsp:cNvSpPr/>
      </dsp:nvSpPr>
      <dsp:spPr>
        <a:xfrm>
          <a:off x="3813992" y="425682"/>
          <a:ext cx="512486" cy="59951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3813992" y="545584"/>
        <a:ext cx="358740" cy="359708"/>
      </dsp:txXfrm>
    </dsp:sp>
    <dsp:sp modelId="{A5FA3C7B-90A1-402A-8EDD-B36F7CF4025C}">
      <dsp:nvSpPr>
        <dsp:cNvPr id="0" name=""/>
        <dsp:cNvSpPr/>
      </dsp:nvSpPr>
      <dsp:spPr>
        <a:xfrm>
          <a:off x="4568217" y="221"/>
          <a:ext cx="2417389" cy="1450433"/>
        </a:xfrm>
        <a:prstGeom prst="roundRect">
          <a:avLst>
            <a:gd name="adj" fmla="val 10000"/>
          </a:avLst>
        </a:prstGeom>
        <a:solidFill>
          <a:schemeClr val="accent3">
            <a:hueOff val="483003"/>
            <a:satOff val="1205"/>
            <a:lumOff val="-3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Zażalenie </a:t>
          </a:r>
          <a:r>
            <a:rPr lang="pl-PL" sz="1800" kern="1200" dirty="0">
              <a:sym typeface="Wingdings" panose="05000000000000000000" pitchFamily="2" charset="2"/>
            </a:rPr>
            <a:t> zaskarżenie postanowienia przez pokrzywdzonego</a:t>
          </a:r>
          <a:endParaRPr lang="pl-PL" sz="1800" kern="1200" dirty="0"/>
        </a:p>
      </dsp:txBody>
      <dsp:txXfrm>
        <a:off x="4610699" y="42703"/>
        <a:ext cx="2332425" cy="1365469"/>
      </dsp:txXfrm>
    </dsp:sp>
    <dsp:sp modelId="{BC13C7C0-AD41-455E-8717-FEC7B0063921}">
      <dsp:nvSpPr>
        <dsp:cNvPr id="0" name=""/>
        <dsp:cNvSpPr/>
      </dsp:nvSpPr>
      <dsp:spPr>
        <a:xfrm>
          <a:off x="7198337" y="425682"/>
          <a:ext cx="512486" cy="599512"/>
        </a:xfrm>
        <a:prstGeom prst="rightArrow">
          <a:avLst>
            <a:gd name="adj1" fmla="val 60000"/>
            <a:gd name="adj2" fmla="val 50000"/>
          </a:avLst>
        </a:prstGeom>
        <a:solidFill>
          <a:schemeClr val="accent3">
            <a:hueOff val="579604"/>
            <a:satOff val="1446"/>
            <a:lumOff val="-4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7198337" y="545584"/>
        <a:ext cx="358740" cy="359708"/>
      </dsp:txXfrm>
    </dsp:sp>
    <dsp:sp modelId="{C9111317-3885-4F46-9223-32861667C2B2}">
      <dsp:nvSpPr>
        <dsp:cNvPr id="0" name=""/>
        <dsp:cNvSpPr/>
      </dsp:nvSpPr>
      <dsp:spPr>
        <a:xfrm>
          <a:off x="7952563" y="221"/>
          <a:ext cx="2417389" cy="1450433"/>
        </a:xfrm>
        <a:prstGeom prst="roundRect">
          <a:avLst>
            <a:gd name="adj" fmla="val 10000"/>
          </a:avLst>
        </a:prstGeom>
        <a:solidFill>
          <a:schemeClr val="accent3">
            <a:hueOff val="966007"/>
            <a:satOff val="2410"/>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Sąd uchyla postanowienie o umorzeniu/odmowie wszczęcia</a:t>
          </a:r>
        </a:p>
      </dsp:txBody>
      <dsp:txXfrm>
        <a:off x="7995045" y="42703"/>
        <a:ext cx="2332425" cy="1365469"/>
      </dsp:txXfrm>
    </dsp:sp>
    <dsp:sp modelId="{B29F3855-C4B0-4F26-ADFA-9C65B684626E}">
      <dsp:nvSpPr>
        <dsp:cNvPr id="0" name=""/>
        <dsp:cNvSpPr/>
      </dsp:nvSpPr>
      <dsp:spPr>
        <a:xfrm rot="5400000">
          <a:off x="8905014" y="1619873"/>
          <a:ext cx="512486" cy="599512"/>
        </a:xfrm>
        <a:prstGeom prst="rightArrow">
          <a:avLst>
            <a:gd name="adj1" fmla="val 60000"/>
            <a:gd name="adj2" fmla="val 50000"/>
          </a:avLst>
        </a:prstGeom>
        <a:solidFill>
          <a:schemeClr val="accent3">
            <a:hueOff val="1159208"/>
            <a:satOff val="2892"/>
            <a:lumOff val="-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rot="-5400000">
        <a:off x="8981403" y="1663386"/>
        <a:ext cx="359708" cy="358740"/>
      </dsp:txXfrm>
    </dsp:sp>
    <dsp:sp modelId="{92650C43-5544-4061-AA27-1577BBC4B4A1}">
      <dsp:nvSpPr>
        <dsp:cNvPr id="0" name=""/>
        <dsp:cNvSpPr/>
      </dsp:nvSpPr>
      <dsp:spPr>
        <a:xfrm>
          <a:off x="7952563" y="2417611"/>
          <a:ext cx="2417389" cy="1450433"/>
        </a:xfrm>
        <a:prstGeom prst="roundRect">
          <a:avLst>
            <a:gd name="adj" fmla="val 10000"/>
          </a:avLst>
        </a:prstGeom>
        <a:solidFill>
          <a:schemeClr val="accent3">
            <a:hueOff val="1449010"/>
            <a:satOff val="3615"/>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Prokurator nadal nie widzi podstaw do wniesienia aktu oskarżenia i umarza postępowanie </a:t>
          </a:r>
        </a:p>
      </dsp:txBody>
      <dsp:txXfrm>
        <a:off x="7995045" y="2460093"/>
        <a:ext cx="2332425" cy="1365469"/>
      </dsp:txXfrm>
    </dsp:sp>
    <dsp:sp modelId="{A218809A-C60F-4325-AA5D-54799F2427D3}">
      <dsp:nvSpPr>
        <dsp:cNvPr id="0" name=""/>
        <dsp:cNvSpPr/>
      </dsp:nvSpPr>
      <dsp:spPr>
        <a:xfrm rot="10800000">
          <a:off x="7227346" y="2843072"/>
          <a:ext cx="512486" cy="599512"/>
        </a:xfrm>
        <a:prstGeom prst="rightArrow">
          <a:avLst>
            <a:gd name="adj1" fmla="val 60000"/>
            <a:gd name="adj2" fmla="val 50000"/>
          </a:avLst>
        </a:prstGeom>
        <a:solidFill>
          <a:schemeClr val="accent3">
            <a:hueOff val="1738812"/>
            <a:satOff val="4337"/>
            <a:lumOff val="-12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rot="10800000">
        <a:off x="7381092" y="2962974"/>
        <a:ext cx="358740" cy="359708"/>
      </dsp:txXfrm>
    </dsp:sp>
    <dsp:sp modelId="{C60EA355-EA98-42BE-BE49-A871272CB0C3}">
      <dsp:nvSpPr>
        <dsp:cNvPr id="0" name=""/>
        <dsp:cNvSpPr/>
      </dsp:nvSpPr>
      <dsp:spPr>
        <a:xfrm>
          <a:off x="4568217" y="2417611"/>
          <a:ext cx="2417389" cy="1450433"/>
        </a:xfrm>
        <a:prstGeom prst="roundRect">
          <a:avLst>
            <a:gd name="adj" fmla="val 10000"/>
          </a:avLst>
        </a:prstGeom>
        <a:solidFill>
          <a:schemeClr val="accent3">
            <a:hueOff val="1932013"/>
            <a:satOff val="4819"/>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Pokrzywdzony wnosi zażalenie na umorzenie do prokuratora nadrzędnego </a:t>
          </a:r>
        </a:p>
      </dsp:txBody>
      <dsp:txXfrm>
        <a:off x="4610699" y="2460093"/>
        <a:ext cx="2332425" cy="1365469"/>
      </dsp:txXfrm>
    </dsp:sp>
    <dsp:sp modelId="{80B265DB-3151-481E-839A-EBE0CDE3F9CB}">
      <dsp:nvSpPr>
        <dsp:cNvPr id="0" name=""/>
        <dsp:cNvSpPr/>
      </dsp:nvSpPr>
      <dsp:spPr>
        <a:xfrm rot="10800000">
          <a:off x="3843000" y="2843072"/>
          <a:ext cx="512486" cy="599512"/>
        </a:xfrm>
        <a:prstGeom prst="rightArrow">
          <a:avLst>
            <a:gd name="adj1" fmla="val 60000"/>
            <a:gd name="adj2" fmla="val 50000"/>
          </a:avLst>
        </a:prstGeom>
        <a:solidFill>
          <a:schemeClr val="accent3">
            <a:hueOff val="2318416"/>
            <a:satOff val="5783"/>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3996746" y="2962974"/>
        <a:ext cx="358740" cy="359708"/>
      </dsp:txXfrm>
    </dsp:sp>
    <dsp:sp modelId="{B5141D10-CC1E-4485-998E-5F15423FC13C}">
      <dsp:nvSpPr>
        <dsp:cNvPr id="0" name=""/>
        <dsp:cNvSpPr/>
      </dsp:nvSpPr>
      <dsp:spPr>
        <a:xfrm>
          <a:off x="1183872" y="2417611"/>
          <a:ext cx="2417389" cy="1450433"/>
        </a:xfrm>
        <a:prstGeom prst="roundRect">
          <a:avLst>
            <a:gd name="adj" fmla="val 10000"/>
          </a:avLst>
        </a:prstGeom>
        <a:solidFill>
          <a:schemeClr val="accent3">
            <a:hueOff val="2415016"/>
            <a:satOff val="6024"/>
            <a:lumOff val="-17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Prokurator nadrzędny utrzymuje w mocy decyzję o odmowie wszczęcia/umorzeniu</a:t>
          </a:r>
        </a:p>
      </dsp:txBody>
      <dsp:txXfrm>
        <a:off x="1226354" y="2460093"/>
        <a:ext cx="2332425" cy="1365469"/>
      </dsp:txXfrm>
    </dsp:sp>
    <dsp:sp modelId="{12DCBF7F-4921-4C70-84A9-ABB5976909EC}">
      <dsp:nvSpPr>
        <dsp:cNvPr id="0" name=""/>
        <dsp:cNvSpPr/>
      </dsp:nvSpPr>
      <dsp:spPr>
        <a:xfrm rot="5400000">
          <a:off x="2136323" y="4037262"/>
          <a:ext cx="512486" cy="599512"/>
        </a:xfrm>
        <a:prstGeom prst="rightArrow">
          <a:avLst>
            <a:gd name="adj1" fmla="val 60000"/>
            <a:gd name="adj2" fmla="val 50000"/>
          </a:avLst>
        </a:prstGeom>
        <a:solidFill>
          <a:schemeClr val="accent3">
            <a:hueOff val="2898019"/>
            <a:satOff val="7229"/>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2212712" y="4080775"/>
        <a:ext cx="359708" cy="358740"/>
      </dsp:txXfrm>
    </dsp:sp>
    <dsp:sp modelId="{CD206F99-9C55-41F7-B4DE-2111A2F00C03}">
      <dsp:nvSpPr>
        <dsp:cNvPr id="0" name=""/>
        <dsp:cNvSpPr/>
      </dsp:nvSpPr>
      <dsp:spPr>
        <a:xfrm>
          <a:off x="1183872" y="4835001"/>
          <a:ext cx="2417389" cy="1450433"/>
        </a:xfrm>
        <a:prstGeom prst="roundRect">
          <a:avLst>
            <a:gd name="adj" fmla="val 10000"/>
          </a:avLst>
        </a:prstGeom>
        <a:solidFill>
          <a:schemeClr val="accent3">
            <a:hueOff val="2898019"/>
            <a:satOff val="7229"/>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pl-PL" sz="1300" kern="1200" dirty="0"/>
            <a:t>Pokrzywdzony może w terminie </a:t>
          </a:r>
          <a:r>
            <a:rPr lang="pl-PL" sz="1300" b="1" kern="1200" dirty="0"/>
            <a:t>1 miesiąca </a:t>
          </a:r>
          <a:r>
            <a:rPr lang="pl-PL" sz="1300" b="0" kern="1200" dirty="0"/>
            <a:t>od doręczenia powtórnego postanowienia o umorzeniu/odmowie wszczęcia </a:t>
          </a:r>
          <a:r>
            <a:rPr lang="pl-PL" sz="1300" b="1" kern="1200" dirty="0"/>
            <a:t>wnieść akt oskarżenia </a:t>
          </a:r>
          <a:endParaRPr lang="pl-PL" sz="1300" kern="1200" dirty="0"/>
        </a:p>
      </dsp:txBody>
      <dsp:txXfrm>
        <a:off x="1226354" y="4877483"/>
        <a:ext cx="2332425" cy="13654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D5423-8780-4362-B896-E0779E017ED4}">
      <dsp:nvSpPr>
        <dsp:cNvPr id="0" name=""/>
        <dsp:cNvSpPr/>
      </dsp:nvSpPr>
      <dsp:spPr>
        <a:xfrm>
          <a:off x="1067" y="2209805"/>
          <a:ext cx="2806692" cy="150493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pl-PL" sz="3900" kern="1200" dirty="0"/>
            <a:t>osoba podejrzana</a:t>
          </a:r>
        </a:p>
      </dsp:txBody>
      <dsp:txXfrm>
        <a:off x="45145" y="2253883"/>
        <a:ext cx="2718536" cy="1416783"/>
      </dsp:txXfrm>
    </dsp:sp>
    <dsp:sp modelId="{3A3CD4FB-7025-48F8-8843-C573FDB240AB}">
      <dsp:nvSpPr>
        <dsp:cNvPr id="0" name=""/>
        <dsp:cNvSpPr/>
      </dsp:nvSpPr>
      <dsp:spPr>
        <a:xfrm>
          <a:off x="3262314" y="2398627"/>
          <a:ext cx="963655" cy="112729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pl-PL" sz="3100" kern="1200"/>
        </a:p>
      </dsp:txBody>
      <dsp:txXfrm>
        <a:off x="3262314" y="2624086"/>
        <a:ext cx="674559" cy="676377"/>
      </dsp:txXfrm>
    </dsp:sp>
    <dsp:sp modelId="{2FBF3C6A-8A86-4ED1-805D-29C3331B9636}">
      <dsp:nvSpPr>
        <dsp:cNvPr id="0" name=""/>
        <dsp:cNvSpPr/>
      </dsp:nvSpPr>
      <dsp:spPr>
        <a:xfrm>
          <a:off x="4625978" y="2209805"/>
          <a:ext cx="2806692" cy="150493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pl-PL" sz="3900" kern="1200" dirty="0"/>
            <a:t>podejrzany</a:t>
          </a:r>
        </a:p>
      </dsp:txBody>
      <dsp:txXfrm>
        <a:off x="4670056" y="2253883"/>
        <a:ext cx="2718536" cy="1416783"/>
      </dsp:txXfrm>
    </dsp:sp>
    <dsp:sp modelId="{17234832-0262-4783-B24B-0D5B4EA7AF1A}">
      <dsp:nvSpPr>
        <dsp:cNvPr id="0" name=""/>
        <dsp:cNvSpPr/>
      </dsp:nvSpPr>
      <dsp:spPr>
        <a:xfrm>
          <a:off x="7887225" y="2398627"/>
          <a:ext cx="963655" cy="11272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pl-PL" sz="3100" kern="1200"/>
        </a:p>
      </dsp:txBody>
      <dsp:txXfrm>
        <a:off x="7887225" y="2624086"/>
        <a:ext cx="674559" cy="676377"/>
      </dsp:txXfrm>
    </dsp:sp>
    <dsp:sp modelId="{00189F8B-D5F3-4022-BC48-B9BC4A89A1C0}">
      <dsp:nvSpPr>
        <dsp:cNvPr id="0" name=""/>
        <dsp:cNvSpPr/>
      </dsp:nvSpPr>
      <dsp:spPr>
        <a:xfrm>
          <a:off x="9250889" y="2209805"/>
          <a:ext cx="2806692" cy="150493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pl-PL" sz="3900" kern="1200" dirty="0"/>
            <a:t>oskarżony </a:t>
          </a:r>
        </a:p>
      </dsp:txBody>
      <dsp:txXfrm>
        <a:off x="9294967" y="2253883"/>
        <a:ext cx="2718536" cy="14167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9C08B-5E12-4342-9A28-32D8F5621F2E}">
      <dsp:nvSpPr>
        <dsp:cNvPr id="0" name=""/>
        <dsp:cNvSpPr/>
      </dsp:nvSpPr>
      <dsp:spPr>
        <a:xfrm rot="5400000">
          <a:off x="7807432" y="-3424757"/>
          <a:ext cx="933886" cy="7787647"/>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pl-PL" sz="1300" kern="1200" dirty="0"/>
            <a:t>zastępuje go inny oskarżyciel publiczny (np. inny prokurator)</a:t>
          </a:r>
        </a:p>
      </dsp:txBody>
      <dsp:txXfrm rot="-5400000">
        <a:off x="4380552" y="47712"/>
        <a:ext cx="7742058" cy="842708"/>
      </dsp:txXfrm>
    </dsp:sp>
    <dsp:sp modelId="{952E360A-D167-47D3-9220-C2670B9BAA32}">
      <dsp:nvSpPr>
        <dsp:cNvPr id="0" name=""/>
        <dsp:cNvSpPr/>
      </dsp:nvSpPr>
      <dsp:spPr>
        <a:xfrm>
          <a:off x="0" y="9813"/>
          <a:ext cx="4380551" cy="91850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pl-PL" sz="2300" kern="1200" dirty="0"/>
            <a:t>oskarżyciel publiczny</a:t>
          </a:r>
        </a:p>
      </dsp:txBody>
      <dsp:txXfrm>
        <a:off x="44838" y="54651"/>
        <a:ext cx="4290875" cy="828830"/>
      </dsp:txXfrm>
    </dsp:sp>
    <dsp:sp modelId="{3AE30FC6-8938-4446-BF64-4396A08C9841}">
      <dsp:nvSpPr>
        <dsp:cNvPr id="0" name=""/>
        <dsp:cNvSpPr/>
      </dsp:nvSpPr>
      <dsp:spPr>
        <a:xfrm rot="5400000">
          <a:off x="7807832" y="-2445346"/>
          <a:ext cx="933085" cy="7787647"/>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pl-PL" sz="1300" kern="1200" dirty="0"/>
            <a:t>Śmierć oskarżyciela posiłkowego nie tamuje biegu postępowania; osoby najbliższe lub osoby pozostające na jego utrzymaniu mogą przystąpić do postępowania w charakterze oskarżyciela posiłkowego w każdym stadium postępowania (art. 58 § 1)</a:t>
          </a:r>
        </a:p>
      </dsp:txBody>
      <dsp:txXfrm rot="-5400000">
        <a:off x="4380552" y="1027483"/>
        <a:ext cx="7742098" cy="841987"/>
      </dsp:txXfrm>
    </dsp:sp>
    <dsp:sp modelId="{C3370891-27EE-45D1-A282-8A6AFD627E74}">
      <dsp:nvSpPr>
        <dsp:cNvPr id="0" name=""/>
        <dsp:cNvSpPr/>
      </dsp:nvSpPr>
      <dsp:spPr>
        <a:xfrm>
          <a:off x="0" y="989224"/>
          <a:ext cx="4380551" cy="91850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pl-PL" sz="2300" kern="1200" dirty="0"/>
            <a:t>oskarżyciel posiłkowy uboczny</a:t>
          </a:r>
        </a:p>
      </dsp:txBody>
      <dsp:txXfrm>
        <a:off x="44838" y="1034062"/>
        <a:ext cx="4290875" cy="828830"/>
      </dsp:txXfrm>
    </dsp:sp>
    <dsp:sp modelId="{20884F0C-830F-4F3E-8598-C228285D1273}">
      <dsp:nvSpPr>
        <dsp:cNvPr id="0" name=""/>
        <dsp:cNvSpPr/>
      </dsp:nvSpPr>
      <dsp:spPr>
        <a:xfrm rot="5400000">
          <a:off x="7836983" y="-1481240"/>
          <a:ext cx="907153" cy="7802880"/>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pl-PL" sz="1300" kern="1200"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58 § 2 w zw. z art. 61)</a:t>
          </a:r>
        </a:p>
      </dsp:txBody>
      <dsp:txXfrm rot="-5400000">
        <a:off x="4389120" y="2010907"/>
        <a:ext cx="7758596" cy="818585"/>
      </dsp:txXfrm>
    </dsp:sp>
    <dsp:sp modelId="{D6D33757-3DE3-405E-97DB-8F578082288F}">
      <dsp:nvSpPr>
        <dsp:cNvPr id="0" name=""/>
        <dsp:cNvSpPr/>
      </dsp:nvSpPr>
      <dsp:spPr>
        <a:xfrm>
          <a:off x="0" y="1960945"/>
          <a:ext cx="4389120" cy="91850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pl-PL" sz="2300" kern="1200" dirty="0"/>
            <a:t>oskarżyciel posiłkowy subsydiarny</a:t>
          </a:r>
        </a:p>
      </dsp:txBody>
      <dsp:txXfrm>
        <a:off x="44838" y="2005783"/>
        <a:ext cx="4299444" cy="828830"/>
      </dsp:txXfrm>
    </dsp:sp>
    <dsp:sp modelId="{F43C93DF-8A1D-4ABE-9E2D-D8D86C015D73}">
      <dsp:nvSpPr>
        <dsp:cNvPr id="0" name=""/>
        <dsp:cNvSpPr/>
      </dsp:nvSpPr>
      <dsp:spPr>
        <a:xfrm rot="5400000">
          <a:off x="7781530" y="-475601"/>
          <a:ext cx="985689" cy="7787647"/>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pl-PL" sz="1300" kern="1200" dirty="0"/>
            <a:t>Postępowanie zawiesza się (sąd lub referendarz sądowy), a osoby najbliższe lub osoby pozostające na utrzymaniu zmarłego mogą wstąpić w jego prawa. Jeżeli w terminie zawitym 3 miesięcy osoba uprawniona nie wstąpi w prawa zmarłego, sąd lub referendarz sądowy umarza postępowanie.(art. 61)</a:t>
          </a:r>
        </a:p>
      </dsp:txBody>
      <dsp:txXfrm rot="-5400000">
        <a:off x="4380552" y="2973494"/>
        <a:ext cx="7739530" cy="889455"/>
      </dsp:txXfrm>
    </dsp:sp>
    <dsp:sp modelId="{2F878DBE-C8D6-460F-AC41-E302C4C1C058}">
      <dsp:nvSpPr>
        <dsp:cNvPr id="0" name=""/>
        <dsp:cNvSpPr/>
      </dsp:nvSpPr>
      <dsp:spPr>
        <a:xfrm>
          <a:off x="0" y="2958969"/>
          <a:ext cx="4380551" cy="91850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pl-PL" sz="2300" kern="1200" dirty="0"/>
            <a:t>oskarżyciel prywatny</a:t>
          </a:r>
        </a:p>
      </dsp:txBody>
      <dsp:txXfrm>
        <a:off x="44838" y="3003807"/>
        <a:ext cx="4290875" cy="828830"/>
      </dsp:txXfrm>
    </dsp:sp>
    <dsp:sp modelId="{36851043-EA35-4E34-B3B0-5B031226CA1B}">
      <dsp:nvSpPr>
        <dsp:cNvPr id="0" name=""/>
        <dsp:cNvSpPr/>
      </dsp:nvSpPr>
      <dsp:spPr>
        <a:xfrm rot="5400000">
          <a:off x="7769112" y="568432"/>
          <a:ext cx="1010526" cy="7787647"/>
        </a:xfrm>
        <a:prstGeom prst="round2Same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pl-PL" sz="1300" kern="1200" dirty="0"/>
            <a:t>W razie śmierci pokrzywdzonego prawa, które by mu przysługiwały, mogą wykonywać osoby najbliższe lub osoby pozostające na jego utrzymaniu, a w wypadku ich braku lub nieujawnienia - prokurator, działając z urzędu (art. 52)</a:t>
          </a:r>
        </a:p>
      </dsp:txBody>
      <dsp:txXfrm rot="-5400000">
        <a:off x="4380552" y="4006322"/>
        <a:ext cx="7738317" cy="911866"/>
      </dsp:txXfrm>
    </dsp:sp>
    <dsp:sp modelId="{488C0088-78B7-4C5A-B3FD-17D65164F817}">
      <dsp:nvSpPr>
        <dsp:cNvPr id="0" name=""/>
        <dsp:cNvSpPr/>
      </dsp:nvSpPr>
      <dsp:spPr>
        <a:xfrm>
          <a:off x="0" y="4003002"/>
          <a:ext cx="4380551" cy="918506"/>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pl-PL" sz="2300" kern="1200" dirty="0"/>
            <a:t>pokrzywdzony (strona w postępowaniu przygotowawczym)</a:t>
          </a:r>
        </a:p>
      </dsp:txBody>
      <dsp:txXfrm>
        <a:off x="44838" y="4047840"/>
        <a:ext cx="4290875" cy="828830"/>
      </dsp:txXfrm>
    </dsp:sp>
    <dsp:sp modelId="{48E04464-05F3-4184-8524-051A303668DE}">
      <dsp:nvSpPr>
        <dsp:cNvPr id="0" name=""/>
        <dsp:cNvSpPr/>
      </dsp:nvSpPr>
      <dsp:spPr>
        <a:xfrm rot="5400000">
          <a:off x="7923157" y="1571258"/>
          <a:ext cx="734805" cy="7802880"/>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pl-PL" sz="1300" kern="1200" dirty="0"/>
            <a:t>Umorzenie postępowania (art. 17 § 1 pkt. 5), chyba że chodzi o kasację (art. 529) czy wznowienie postępowania (545). Osoby najbliższe mogą po śmierci oskarżonego dochodzić roszczeń z rozdziału 58 k.p.k.</a:t>
          </a:r>
        </a:p>
      </dsp:txBody>
      <dsp:txXfrm rot="-5400000">
        <a:off x="4389120" y="5141165"/>
        <a:ext cx="7767010" cy="663065"/>
      </dsp:txXfrm>
    </dsp:sp>
    <dsp:sp modelId="{E074C536-2330-43D2-A116-2AF0481864F4}">
      <dsp:nvSpPr>
        <dsp:cNvPr id="0" name=""/>
        <dsp:cNvSpPr/>
      </dsp:nvSpPr>
      <dsp:spPr>
        <a:xfrm>
          <a:off x="0" y="5013444"/>
          <a:ext cx="4389120" cy="91850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pl-PL" sz="2300" kern="1200" dirty="0"/>
            <a:t>oskarżony </a:t>
          </a:r>
        </a:p>
      </dsp:txBody>
      <dsp:txXfrm>
        <a:off x="44838" y="5058282"/>
        <a:ext cx="4299444" cy="8288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2AD5D-CF4C-4DED-BC99-5E17A041CD55}">
      <dsp:nvSpPr>
        <dsp:cNvPr id="0" name=""/>
        <dsp:cNvSpPr/>
      </dsp:nvSpPr>
      <dsp:spPr>
        <a:xfrm>
          <a:off x="3177937" y="2742709"/>
          <a:ext cx="2350803" cy="23508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pl-PL" sz="4900" kern="1200" dirty="0"/>
            <a:t>Quasi strony</a:t>
          </a:r>
        </a:p>
      </dsp:txBody>
      <dsp:txXfrm>
        <a:off x="3522204" y="3086976"/>
        <a:ext cx="1662269" cy="1662269"/>
      </dsp:txXfrm>
    </dsp:sp>
    <dsp:sp modelId="{CE9768E3-38FE-4201-BDDD-9B20E8200837}">
      <dsp:nvSpPr>
        <dsp:cNvPr id="0" name=""/>
        <dsp:cNvSpPr/>
      </dsp:nvSpPr>
      <dsp:spPr>
        <a:xfrm rot="11700000">
          <a:off x="1096059" y="2983902"/>
          <a:ext cx="2041924" cy="66997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2A881E-2A6B-4235-BC3C-D4ABEA7F8428}">
      <dsp:nvSpPr>
        <dsp:cNvPr id="0" name=""/>
        <dsp:cNvSpPr/>
      </dsp:nvSpPr>
      <dsp:spPr>
        <a:xfrm>
          <a:off x="14216" y="2161342"/>
          <a:ext cx="2233262" cy="178661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pl-PL" sz="2100" kern="1200" dirty="0"/>
            <a:t>pokrzywdzony w postępowaniu sądowym </a:t>
          </a:r>
        </a:p>
      </dsp:txBody>
      <dsp:txXfrm>
        <a:off x="66544" y="2213670"/>
        <a:ext cx="2128606" cy="1681954"/>
      </dsp:txXfrm>
    </dsp:sp>
    <dsp:sp modelId="{94AB7D6F-A5ED-462F-B2D1-85B97FA22F14}">
      <dsp:nvSpPr>
        <dsp:cNvPr id="0" name=""/>
        <dsp:cNvSpPr/>
      </dsp:nvSpPr>
      <dsp:spPr>
        <a:xfrm rot="14700000">
          <a:off x="2353928" y="1484832"/>
          <a:ext cx="2041924" cy="66997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7AE026-4FB3-4760-862B-36526C9D2A81}">
      <dsp:nvSpPr>
        <dsp:cNvPr id="0" name=""/>
        <dsp:cNvSpPr/>
      </dsp:nvSpPr>
      <dsp:spPr>
        <a:xfrm>
          <a:off x="1826781" y="1210"/>
          <a:ext cx="2233262" cy="178661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pl-PL" sz="2100" kern="1200" dirty="0"/>
            <a:t>podmiot zobowiązany do zwrotu korzyści (art. 91a)</a:t>
          </a:r>
        </a:p>
      </dsp:txBody>
      <dsp:txXfrm>
        <a:off x="1879109" y="53538"/>
        <a:ext cx="2128606" cy="1681954"/>
      </dsp:txXfrm>
    </dsp:sp>
    <dsp:sp modelId="{D7787A88-A6D9-4061-B8A3-35DF52C9444E}">
      <dsp:nvSpPr>
        <dsp:cNvPr id="0" name=""/>
        <dsp:cNvSpPr/>
      </dsp:nvSpPr>
      <dsp:spPr>
        <a:xfrm rot="17700000">
          <a:off x="4310825" y="1484832"/>
          <a:ext cx="2041924" cy="66997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366C39-CE7A-48F4-BA48-A10F70BB25B7}">
      <dsp:nvSpPr>
        <dsp:cNvPr id="0" name=""/>
        <dsp:cNvSpPr/>
      </dsp:nvSpPr>
      <dsp:spPr>
        <a:xfrm>
          <a:off x="4646633" y="1210"/>
          <a:ext cx="2233262" cy="178661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pl-PL" sz="2100" kern="1200" dirty="0"/>
            <a:t>właściciel przedsiębiorstwa zagrożonego przepadkiem (art. 91b)</a:t>
          </a:r>
        </a:p>
      </dsp:txBody>
      <dsp:txXfrm>
        <a:off x="4698961" y="53538"/>
        <a:ext cx="2128606" cy="1681954"/>
      </dsp:txXfrm>
    </dsp:sp>
    <dsp:sp modelId="{FEBB887C-4C33-4E98-B458-8E03E084DF48}">
      <dsp:nvSpPr>
        <dsp:cNvPr id="0" name=""/>
        <dsp:cNvSpPr/>
      </dsp:nvSpPr>
      <dsp:spPr>
        <a:xfrm rot="20700000">
          <a:off x="5568693" y="2983902"/>
          <a:ext cx="2041924" cy="66997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505396-7CCD-4F17-8F62-32600C2E5A23}">
      <dsp:nvSpPr>
        <dsp:cNvPr id="0" name=""/>
        <dsp:cNvSpPr/>
      </dsp:nvSpPr>
      <dsp:spPr>
        <a:xfrm>
          <a:off x="6459198" y="2161342"/>
          <a:ext cx="2233262" cy="178661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pl-PL" sz="2100" kern="1200" dirty="0"/>
            <a:t>podmiot zbiorowy (ustawa o odpowiedzialności podmiotów zbiorowych) </a:t>
          </a:r>
        </a:p>
      </dsp:txBody>
      <dsp:txXfrm>
        <a:off x="6511526" y="2213670"/>
        <a:ext cx="2128606" cy="16819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08D3C-2657-4ED9-ABEE-C2449C546A75}">
      <dsp:nvSpPr>
        <dsp:cNvPr id="0" name=""/>
        <dsp:cNvSpPr/>
      </dsp:nvSpPr>
      <dsp:spPr>
        <a:xfrm>
          <a:off x="3650602" y="1392015"/>
          <a:ext cx="2137895" cy="692199"/>
        </a:xfrm>
        <a:custGeom>
          <a:avLst/>
          <a:gdLst/>
          <a:ahLst/>
          <a:cxnLst/>
          <a:rect l="0" t="0" r="0" b="0"/>
          <a:pathLst>
            <a:path>
              <a:moveTo>
                <a:pt x="0" y="0"/>
              </a:moveTo>
              <a:lnTo>
                <a:pt x="0" y="483866"/>
              </a:lnTo>
              <a:lnTo>
                <a:pt x="2137895" y="483866"/>
              </a:lnTo>
              <a:lnTo>
                <a:pt x="2137895" y="6921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49FEB-0960-4CF0-8F38-8397E86DC2E5}">
      <dsp:nvSpPr>
        <dsp:cNvPr id="0" name=""/>
        <dsp:cNvSpPr/>
      </dsp:nvSpPr>
      <dsp:spPr>
        <a:xfrm>
          <a:off x="1543989" y="1392015"/>
          <a:ext cx="2106613" cy="692199"/>
        </a:xfrm>
        <a:custGeom>
          <a:avLst/>
          <a:gdLst/>
          <a:ahLst/>
          <a:cxnLst/>
          <a:rect l="0" t="0" r="0" b="0"/>
          <a:pathLst>
            <a:path>
              <a:moveTo>
                <a:pt x="2106613" y="0"/>
              </a:moveTo>
              <a:lnTo>
                <a:pt x="2106613" y="483866"/>
              </a:lnTo>
              <a:lnTo>
                <a:pt x="0" y="483866"/>
              </a:lnTo>
              <a:lnTo>
                <a:pt x="0" y="6921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568D3-FC3C-4A25-9DC7-902626877E45}">
      <dsp:nvSpPr>
        <dsp:cNvPr id="0" name=""/>
        <dsp:cNvSpPr/>
      </dsp:nvSpPr>
      <dsp:spPr>
        <a:xfrm>
          <a:off x="2526165" y="-36020"/>
          <a:ext cx="2248875" cy="14280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49D1D-AE48-45F3-B6DE-CBFA04EBAD0D}">
      <dsp:nvSpPr>
        <dsp:cNvPr id="0" name=""/>
        <dsp:cNvSpPr/>
      </dsp:nvSpPr>
      <dsp:spPr>
        <a:xfrm>
          <a:off x="2776040" y="201360"/>
          <a:ext cx="2248875" cy="14280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obrona obligatoryjna</a:t>
          </a:r>
        </a:p>
      </dsp:txBody>
      <dsp:txXfrm>
        <a:off x="2817866" y="243186"/>
        <a:ext cx="2165223" cy="1344383"/>
      </dsp:txXfrm>
    </dsp:sp>
    <dsp:sp modelId="{C85DC752-A770-4E91-9B41-BF9C2879C4C4}">
      <dsp:nvSpPr>
        <dsp:cNvPr id="0" name=""/>
        <dsp:cNvSpPr/>
      </dsp:nvSpPr>
      <dsp:spPr>
        <a:xfrm>
          <a:off x="419551" y="2084215"/>
          <a:ext cx="2248875" cy="14280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F5698-E00F-4075-B8F7-8EEB34295ECE}">
      <dsp:nvSpPr>
        <dsp:cNvPr id="0" name=""/>
        <dsp:cNvSpPr/>
      </dsp:nvSpPr>
      <dsp:spPr>
        <a:xfrm>
          <a:off x="669426" y="2321596"/>
          <a:ext cx="2248875" cy="14280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ze względów podmiotowych</a:t>
          </a:r>
        </a:p>
      </dsp:txBody>
      <dsp:txXfrm>
        <a:off x="711252" y="2363422"/>
        <a:ext cx="2165223" cy="1344383"/>
      </dsp:txXfrm>
    </dsp:sp>
    <dsp:sp modelId="{7E91BE73-58BE-4F12-9E2C-24EC7B72559D}">
      <dsp:nvSpPr>
        <dsp:cNvPr id="0" name=""/>
        <dsp:cNvSpPr/>
      </dsp:nvSpPr>
      <dsp:spPr>
        <a:xfrm>
          <a:off x="4664061" y="2084215"/>
          <a:ext cx="2248875" cy="142803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8A5542-84B5-4E57-A9AE-A31B8A722CB9}">
      <dsp:nvSpPr>
        <dsp:cNvPr id="0" name=""/>
        <dsp:cNvSpPr/>
      </dsp:nvSpPr>
      <dsp:spPr>
        <a:xfrm>
          <a:off x="4913936" y="2321596"/>
          <a:ext cx="2248875" cy="142803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ze względów przedmiotowych </a:t>
          </a:r>
        </a:p>
      </dsp:txBody>
      <dsp:txXfrm>
        <a:off x="4955762" y="2363422"/>
        <a:ext cx="2165223" cy="13443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431A7-E855-4489-8A86-FF6A46D11581}">
      <dsp:nvSpPr>
        <dsp:cNvPr id="0" name=""/>
        <dsp:cNvSpPr/>
      </dsp:nvSpPr>
      <dsp:spPr>
        <a:xfrm>
          <a:off x="1291" y="409744"/>
          <a:ext cx="4531703" cy="2877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49326ED-ED00-4A13-B636-A42FB42EA50C}">
      <dsp:nvSpPr>
        <dsp:cNvPr id="0" name=""/>
        <dsp:cNvSpPr/>
      </dsp:nvSpPr>
      <dsp:spPr>
        <a:xfrm>
          <a:off x="504813" y="888091"/>
          <a:ext cx="4531703" cy="287763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a:t>1. Reprezentuje interes społeczny </a:t>
          </a:r>
          <a:endParaRPr lang="en-US" sz="2200" kern="1200"/>
        </a:p>
      </dsp:txBody>
      <dsp:txXfrm>
        <a:off x="589096" y="972374"/>
        <a:ext cx="4363137" cy="2709065"/>
      </dsp:txXfrm>
    </dsp:sp>
    <dsp:sp modelId="{886614FE-754A-41AF-9E6B-FC421733BC60}">
      <dsp:nvSpPr>
        <dsp:cNvPr id="0" name=""/>
        <dsp:cNvSpPr/>
      </dsp:nvSpPr>
      <dsp:spPr>
        <a:xfrm>
          <a:off x="5540040" y="409744"/>
          <a:ext cx="4531703" cy="2877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EDE5B21-2CB7-4270-ADCC-CB10A05B072F}">
      <dsp:nvSpPr>
        <dsp:cNvPr id="0" name=""/>
        <dsp:cNvSpPr/>
      </dsp:nvSpPr>
      <dsp:spPr>
        <a:xfrm>
          <a:off x="6043562" y="888091"/>
          <a:ext cx="4531703" cy="287763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a:t>2. Niezależny od stron procesowych – nie działa w interesie żadnej ze stron, chociaż podejmowane przez niego czynności mogą być dla konkretnej strony korzystne (np. jeżeli RPO wnosi kasację nadzwyczajną na korzyść oskarżonego). </a:t>
          </a:r>
          <a:endParaRPr lang="en-US" sz="2200" kern="1200"/>
        </a:p>
      </dsp:txBody>
      <dsp:txXfrm>
        <a:off x="6127845" y="972374"/>
        <a:ext cx="4363137" cy="27090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5F0C7-E393-42B2-911F-636937C53691}">
      <dsp:nvSpPr>
        <dsp:cNvPr id="0" name=""/>
        <dsp:cNvSpPr/>
      </dsp:nvSpPr>
      <dsp:spPr>
        <a:xfrm>
          <a:off x="4556436" y="1938"/>
          <a:ext cx="1769438" cy="115013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Rzecznik Praw Obywatelskich </a:t>
          </a:r>
        </a:p>
      </dsp:txBody>
      <dsp:txXfrm>
        <a:off x="4612581" y="58083"/>
        <a:ext cx="1657148" cy="1037844"/>
      </dsp:txXfrm>
    </dsp:sp>
    <dsp:sp modelId="{F6272CBC-0D7A-434B-AC78-C95608B41294}">
      <dsp:nvSpPr>
        <dsp:cNvPr id="0" name=""/>
        <dsp:cNvSpPr/>
      </dsp:nvSpPr>
      <dsp:spPr>
        <a:xfrm>
          <a:off x="3141219" y="577005"/>
          <a:ext cx="4599873" cy="4599873"/>
        </a:xfrm>
        <a:custGeom>
          <a:avLst/>
          <a:gdLst/>
          <a:ahLst/>
          <a:cxnLst/>
          <a:rect l="0" t="0" r="0" b="0"/>
          <a:pathLst>
            <a:path>
              <a:moveTo>
                <a:pt x="3196837" y="182089"/>
              </a:moveTo>
              <a:arcTo wR="2299936" hR="2299936" stAng="17577149" swAng="196368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910553-A436-4EB9-BE81-89FBFF1042E0}">
      <dsp:nvSpPr>
        <dsp:cNvPr id="0" name=""/>
        <dsp:cNvSpPr/>
      </dsp:nvSpPr>
      <dsp:spPr>
        <a:xfrm>
          <a:off x="6743806" y="1591155"/>
          <a:ext cx="1769438" cy="115013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Rzecznik Praw Dziecka </a:t>
          </a:r>
        </a:p>
      </dsp:txBody>
      <dsp:txXfrm>
        <a:off x="6799951" y="1647300"/>
        <a:ext cx="1657148" cy="1037844"/>
      </dsp:txXfrm>
    </dsp:sp>
    <dsp:sp modelId="{D8078843-A793-431B-83AC-9A7769103481}">
      <dsp:nvSpPr>
        <dsp:cNvPr id="0" name=""/>
        <dsp:cNvSpPr/>
      </dsp:nvSpPr>
      <dsp:spPr>
        <a:xfrm>
          <a:off x="3141219" y="577005"/>
          <a:ext cx="4599873" cy="4599873"/>
        </a:xfrm>
        <a:custGeom>
          <a:avLst/>
          <a:gdLst/>
          <a:ahLst/>
          <a:cxnLst/>
          <a:rect l="0" t="0" r="0" b="0"/>
          <a:pathLst>
            <a:path>
              <a:moveTo>
                <a:pt x="4596691" y="2178996"/>
              </a:moveTo>
              <a:arcTo wR="2299936" hR="2299936" stAng="21419146" swAng="219795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79C95D-1157-42C6-AFA3-079C1866DDCB}">
      <dsp:nvSpPr>
        <dsp:cNvPr id="0" name=""/>
        <dsp:cNvSpPr/>
      </dsp:nvSpPr>
      <dsp:spPr>
        <a:xfrm>
          <a:off x="5908305" y="4162562"/>
          <a:ext cx="1769438" cy="115013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prokurator </a:t>
          </a:r>
        </a:p>
      </dsp:txBody>
      <dsp:txXfrm>
        <a:off x="5964450" y="4218707"/>
        <a:ext cx="1657148" cy="1037844"/>
      </dsp:txXfrm>
    </dsp:sp>
    <dsp:sp modelId="{A5FA912F-8E69-4218-9C69-654C44B46979}">
      <dsp:nvSpPr>
        <dsp:cNvPr id="0" name=""/>
        <dsp:cNvSpPr/>
      </dsp:nvSpPr>
      <dsp:spPr>
        <a:xfrm>
          <a:off x="3141219" y="577005"/>
          <a:ext cx="4599873" cy="4599873"/>
        </a:xfrm>
        <a:custGeom>
          <a:avLst/>
          <a:gdLst/>
          <a:ahLst/>
          <a:cxnLst/>
          <a:rect l="0" t="0" r="0" b="0"/>
          <a:pathLst>
            <a:path>
              <a:moveTo>
                <a:pt x="2757934" y="4553810"/>
              </a:moveTo>
              <a:arcTo wR="2299936" hR="2299936" stAng="4710818" swAng="1378365"/>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388D54-E14B-4090-A373-1729265AC735}">
      <dsp:nvSpPr>
        <dsp:cNvPr id="0" name=""/>
        <dsp:cNvSpPr/>
      </dsp:nvSpPr>
      <dsp:spPr>
        <a:xfrm>
          <a:off x="3204567" y="4162562"/>
          <a:ext cx="1769438" cy="115013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przedstawiciel społeczny </a:t>
          </a:r>
        </a:p>
      </dsp:txBody>
      <dsp:txXfrm>
        <a:off x="3260712" y="4218707"/>
        <a:ext cx="1657148" cy="1037844"/>
      </dsp:txXfrm>
    </dsp:sp>
    <dsp:sp modelId="{B69016C2-AC49-4E23-BA0C-5C1D8F20B8B6}">
      <dsp:nvSpPr>
        <dsp:cNvPr id="0" name=""/>
        <dsp:cNvSpPr/>
      </dsp:nvSpPr>
      <dsp:spPr>
        <a:xfrm>
          <a:off x="3141219" y="577005"/>
          <a:ext cx="4599873" cy="4599873"/>
        </a:xfrm>
        <a:custGeom>
          <a:avLst/>
          <a:gdLst/>
          <a:ahLst/>
          <a:cxnLst/>
          <a:rect l="0" t="0" r="0" b="0"/>
          <a:pathLst>
            <a:path>
              <a:moveTo>
                <a:pt x="384676" y="3573312"/>
              </a:moveTo>
              <a:arcTo wR="2299936" hR="2299936" stAng="8782904" swAng="219795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D1B301-80B2-4693-8599-D907F6A3D9E1}">
      <dsp:nvSpPr>
        <dsp:cNvPr id="0" name=""/>
        <dsp:cNvSpPr/>
      </dsp:nvSpPr>
      <dsp:spPr>
        <a:xfrm>
          <a:off x="2369067" y="1591155"/>
          <a:ext cx="1769438" cy="1150134"/>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podmiot uprawniony do wniesienia kasacji z art. 521 </a:t>
          </a:r>
        </a:p>
      </dsp:txBody>
      <dsp:txXfrm>
        <a:off x="2425212" y="1647300"/>
        <a:ext cx="1657148" cy="1037844"/>
      </dsp:txXfrm>
    </dsp:sp>
    <dsp:sp modelId="{099AF94A-69C6-48C7-8463-0C6BEECCA636}">
      <dsp:nvSpPr>
        <dsp:cNvPr id="0" name=""/>
        <dsp:cNvSpPr/>
      </dsp:nvSpPr>
      <dsp:spPr>
        <a:xfrm>
          <a:off x="3141219" y="577005"/>
          <a:ext cx="4599873" cy="4599873"/>
        </a:xfrm>
        <a:custGeom>
          <a:avLst/>
          <a:gdLst/>
          <a:ahLst/>
          <a:cxnLst/>
          <a:rect l="0" t="0" r="0" b="0"/>
          <a:pathLst>
            <a:path>
              <a:moveTo>
                <a:pt x="400404" y="1003215"/>
              </a:moveTo>
              <a:arcTo wR="2299936" hR="2299936" stAng="12859170" swAng="196368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D4DF7-146F-4294-8A25-F5B235291FC4}">
      <dsp:nvSpPr>
        <dsp:cNvPr id="0" name=""/>
        <dsp:cNvSpPr/>
      </dsp:nvSpPr>
      <dsp:spPr>
        <a:xfrm>
          <a:off x="34" y="16989"/>
          <a:ext cx="3345820" cy="69553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kern="1200" dirty="0"/>
            <a:t>stadiów postępowania</a:t>
          </a:r>
        </a:p>
      </dsp:txBody>
      <dsp:txXfrm>
        <a:off x="34" y="16989"/>
        <a:ext cx="3345820" cy="695536"/>
      </dsp:txXfrm>
    </dsp:sp>
    <dsp:sp modelId="{DAAA7910-ACB0-4354-96A6-A062BF160DCE}">
      <dsp:nvSpPr>
        <dsp:cNvPr id="0" name=""/>
        <dsp:cNvSpPr/>
      </dsp:nvSpPr>
      <dsp:spPr>
        <a:xfrm>
          <a:off x="34" y="712526"/>
          <a:ext cx="3345820" cy="114740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l-PL" sz="1900" kern="1200" dirty="0"/>
            <a:t>przygotowawczego</a:t>
          </a:r>
        </a:p>
        <a:p>
          <a:pPr marL="171450" lvl="1" indent="-171450" algn="l" defTabSz="844550">
            <a:lnSpc>
              <a:spcPct val="90000"/>
            </a:lnSpc>
            <a:spcBef>
              <a:spcPct val="0"/>
            </a:spcBef>
            <a:spcAft>
              <a:spcPct val="15000"/>
            </a:spcAft>
            <a:buChar char="•"/>
          </a:pPr>
          <a:r>
            <a:rPr lang="pl-PL" sz="1900" kern="1200" dirty="0"/>
            <a:t>jurysdykcyjnego </a:t>
          </a:r>
        </a:p>
        <a:p>
          <a:pPr marL="171450" lvl="1" indent="-171450" algn="l" defTabSz="844550">
            <a:lnSpc>
              <a:spcPct val="90000"/>
            </a:lnSpc>
            <a:spcBef>
              <a:spcPct val="0"/>
            </a:spcBef>
            <a:spcAft>
              <a:spcPct val="15000"/>
            </a:spcAft>
            <a:buChar char="•"/>
          </a:pPr>
          <a:r>
            <a:rPr lang="pl-PL" sz="1900" kern="1200" dirty="0"/>
            <a:t>wykonawczego</a:t>
          </a:r>
        </a:p>
      </dsp:txBody>
      <dsp:txXfrm>
        <a:off x="34" y="712526"/>
        <a:ext cx="3345820" cy="1147409"/>
      </dsp:txXfrm>
    </dsp:sp>
    <dsp:sp modelId="{C0E23945-95D6-4794-A4DD-60C874D01773}">
      <dsp:nvSpPr>
        <dsp:cNvPr id="0" name=""/>
        <dsp:cNvSpPr/>
      </dsp:nvSpPr>
      <dsp:spPr>
        <a:xfrm>
          <a:off x="3814270" y="16989"/>
          <a:ext cx="3345820" cy="695536"/>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pl-PL" sz="1900" kern="1200" dirty="0"/>
            <a:t>według roli jaką pełnią danym stadium </a:t>
          </a:r>
        </a:p>
      </dsp:txBody>
      <dsp:txXfrm>
        <a:off x="3814270" y="16989"/>
        <a:ext cx="3345820" cy="695536"/>
      </dsp:txXfrm>
    </dsp:sp>
    <dsp:sp modelId="{03883935-8EB5-48CF-88D0-568CD62E0552}">
      <dsp:nvSpPr>
        <dsp:cNvPr id="0" name=""/>
        <dsp:cNvSpPr/>
      </dsp:nvSpPr>
      <dsp:spPr>
        <a:xfrm>
          <a:off x="3814270" y="712526"/>
          <a:ext cx="3345820" cy="114740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pl-PL" sz="1900" kern="1200" dirty="0"/>
            <a:t>kierownicze </a:t>
          </a:r>
        </a:p>
        <a:p>
          <a:pPr marL="171450" lvl="1" indent="-171450" algn="l" defTabSz="844550">
            <a:lnSpc>
              <a:spcPct val="90000"/>
            </a:lnSpc>
            <a:spcBef>
              <a:spcPct val="0"/>
            </a:spcBef>
            <a:spcAft>
              <a:spcPct val="15000"/>
            </a:spcAft>
            <a:buChar char="•"/>
          </a:pPr>
          <a:r>
            <a:rPr lang="pl-PL" sz="1900" kern="1200" dirty="0"/>
            <a:t>pomocnicze </a:t>
          </a:r>
        </a:p>
        <a:p>
          <a:pPr marL="171450" lvl="1" indent="-171450" algn="l" defTabSz="844550">
            <a:lnSpc>
              <a:spcPct val="90000"/>
            </a:lnSpc>
            <a:spcBef>
              <a:spcPct val="0"/>
            </a:spcBef>
            <a:spcAft>
              <a:spcPct val="15000"/>
            </a:spcAft>
            <a:buChar char="•"/>
          </a:pPr>
          <a:r>
            <a:rPr lang="pl-PL" sz="1900" kern="1200" dirty="0"/>
            <a:t>współdziałające </a:t>
          </a:r>
        </a:p>
      </dsp:txBody>
      <dsp:txXfrm>
        <a:off x="3814270" y="712526"/>
        <a:ext cx="3345820" cy="1147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175BF-4988-4700-9B3C-A1CAD6B99210}">
      <dsp:nvSpPr>
        <dsp:cNvPr id="0" name=""/>
        <dsp:cNvSpPr/>
      </dsp:nvSpPr>
      <dsp:spPr>
        <a:xfrm>
          <a:off x="2370" y="627333"/>
          <a:ext cx="1630326" cy="1630326"/>
        </a:xfrm>
        <a:prstGeom prst="ellipse">
          <a:avLst/>
        </a:prstGeom>
        <a:gradFill rotWithShape="0">
          <a:gsLst>
            <a:gs pos="0">
              <a:schemeClr val="accent5">
                <a:hueOff val="0"/>
                <a:satOff val="0"/>
                <a:lumOff val="0"/>
                <a:alphaOff val="0"/>
                <a:tint val="62000"/>
                <a:alpha val="60000"/>
                <a:satMod val="109000"/>
                <a:lumMod val="110000"/>
              </a:schemeClr>
            </a:gs>
            <a:gs pos="100000">
              <a:schemeClr val="accent5">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pl-PL" sz="3300" kern="1200" dirty="0"/>
            <a:t>sąd</a:t>
          </a:r>
        </a:p>
      </dsp:txBody>
      <dsp:txXfrm>
        <a:off x="241126" y="866089"/>
        <a:ext cx="1152814" cy="1152814"/>
      </dsp:txXfrm>
    </dsp:sp>
    <dsp:sp modelId="{AD22E2DB-03B4-4701-A713-609421CFBF80}">
      <dsp:nvSpPr>
        <dsp:cNvPr id="0" name=""/>
        <dsp:cNvSpPr/>
      </dsp:nvSpPr>
      <dsp:spPr>
        <a:xfrm>
          <a:off x="1765079" y="969702"/>
          <a:ext cx="945589" cy="945589"/>
        </a:xfrm>
        <a:prstGeom prst="mathEqual">
          <a:avLst/>
        </a:prstGeom>
        <a:gradFill rotWithShape="0">
          <a:gsLst>
            <a:gs pos="0">
              <a:schemeClr val="accent5">
                <a:hueOff val="0"/>
                <a:satOff val="0"/>
                <a:lumOff val="0"/>
                <a:alphaOff val="0"/>
                <a:tint val="62000"/>
                <a:alpha val="60000"/>
                <a:satMod val="109000"/>
                <a:lumMod val="110000"/>
              </a:schemeClr>
            </a:gs>
            <a:gs pos="100000">
              <a:schemeClr val="accent5">
                <a:hueOff val="0"/>
                <a:satOff val="0"/>
                <a:lumOff val="0"/>
                <a:alphaOff val="0"/>
                <a:tint val="78000"/>
                <a:alpha val="92000"/>
                <a:satMod val="109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l-PL" sz="2700" kern="1200" dirty="0"/>
        </a:p>
      </dsp:txBody>
      <dsp:txXfrm>
        <a:off x="1890417" y="1164493"/>
        <a:ext cx="694913" cy="556007"/>
      </dsp:txXfrm>
    </dsp:sp>
    <dsp:sp modelId="{56B3E38B-54FC-405D-BC4E-9179DF816158}">
      <dsp:nvSpPr>
        <dsp:cNvPr id="0" name=""/>
        <dsp:cNvSpPr/>
      </dsp:nvSpPr>
      <dsp:spPr>
        <a:xfrm>
          <a:off x="2843051" y="627333"/>
          <a:ext cx="1630326" cy="1630326"/>
        </a:xfrm>
        <a:prstGeom prst="ellipse">
          <a:avLst/>
        </a:prstGeom>
        <a:gradFill rotWithShape="0">
          <a:gsLst>
            <a:gs pos="0">
              <a:schemeClr val="accent5">
                <a:hueOff val="-19707482"/>
                <a:satOff val="15559"/>
                <a:lumOff val="2546"/>
                <a:alphaOff val="0"/>
                <a:tint val="62000"/>
                <a:alpha val="60000"/>
                <a:satMod val="109000"/>
                <a:lumMod val="110000"/>
              </a:schemeClr>
            </a:gs>
            <a:gs pos="100000">
              <a:schemeClr val="accent5">
                <a:hueOff val="-19707482"/>
                <a:satOff val="15559"/>
                <a:lumOff val="2546"/>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pl-PL" sz="3300" kern="1200" dirty="0"/>
            <a:t>sędzia </a:t>
          </a:r>
        </a:p>
      </dsp:txBody>
      <dsp:txXfrm>
        <a:off x="3081807" y="866089"/>
        <a:ext cx="1152814" cy="1152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63A01-E0A4-4EC5-B96A-E99180CE5A6B}">
      <dsp:nvSpPr>
        <dsp:cNvPr id="0" name=""/>
        <dsp:cNvSpPr/>
      </dsp:nvSpPr>
      <dsp:spPr>
        <a:xfrm>
          <a:off x="0" y="681933"/>
          <a:ext cx="2282495" cy="136949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rzeczowa</a:t>
          </a:r>
        </a:p>
      </dsp:txBody>
      <dsp:txXfrm>
        <a:off x="0" y="681933"/>
        <a:ext cx="2282495" cy="1369497"/>
      </dsp:txXfrm>
    </dsp:sp>
    <dsp:sp modelId="{B2B086A3-D95D-4A50-BC68-F94485A9E196}">
      <dsp:nvSpPr>
        <dsp:cNvPr id="0" name=""/>
        <dsp:cNvSpPr/>
      </dsp:nvSpPr>
      <dsp:spPr>
        <a:xfrm>
          <a:off x="2510744" y="681933"/>
          <a:ext cx="2282495" cy="136949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funkcjonalna</a:t>
          </a:r>
        </a:p>
      </dsp:txBody>
      <dsp:txXfrm>
        <a:off x="2510744" y="681933"/>
        <a:ext cx="2282495" cy="1369497"/>
      </dsp:txXfrm>
    </dsp:sp>
    <dsp:sp modelId="{068544C6-69C1-435C-A245-65EC795B68AD}">
      <dsp:nvSpPr>
        <dsp:cNvPr id="0" name=""/>
        <dsp:cNvSpPr/>
      </dsp:nvSpPr>
      <dsp:spPr>
        <a:xfrm>
          <a:off x="5021489" y="681933"/>
          <a:ext cx="2282495" cy="136949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miejscowa</a:t>
          </a:r>
        </a:p>
      </dsp:txBody>
      <dsp:txXfrm>
        <a:off x="5021489" y="681933"/>
        <a:ext cx="2282495" cy="1369497"/>
      </dsp:txXfrm>
    </dsp:sp>
    <dsp:sp modelId="{3AFACFCC-6E92-4261-9E27-5F1045CDF0A6}">
      <dsp:nvSpPr>
        <dsp:cNvPr id="0" name=""/>
        <dsp:cNvSpPr/>
      </dsp:nvSpPr>
      <dsp:spPr>
        <a:xfrm>
          <a:off x="1255372" y="2279679"/>
          <a:ext cx="2282495" cy="136949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z delegacji</a:t>
          </a:r>
        </a:p>
      </dsp:txBody>
      <dsp:txXfrm>
        <a:off x="1255372" y="2279679"/>
        <a:ext cx="2282495" cy="1369497"/>
      </dsp:txXfrm>
    </dsp:sp>
    <dsp:sp modelId="{D494A851-A2F5-4754-B3C5-061FD169EEF0}">
      <dsp:nvSpPr>
        <dsp:cNvPr id="0" name=""/>
        <dsp:cNvSpPr/>
      </dsp:nvSpPr>
      <dsp:spPr>
        <a:xfrm>
          <a:off x="3766117" y="2279679"/>
          <a:ext cx="2282495" cy="136949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z łączności spraw </a:t>
          </a:r>
        </a:p>
      </dsp:txBody>
      <dsp:txXfrm>
        <a:off x="3766117" y="2279679"/>
        <a:ext cx="2282495" cy="13694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2589-5CF7-46C6-919D-4F91EC61F9E5}">
      <dsp:nvSpPr>
        <dsp:cNvPr id="0" name=""/>
        <dsp:cNvSpPr/>
      </dsp:nvSpPr>
      <dsp:spPr>
        <a:xfrm>
          <a:off x="5724" y="684953"/>
          <a:ext cx="2194303" cy="75236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pl-PL" sz="1500" b="1" kern="1200" dirty="0"/>
            <a:t>Szczególna waga lub zawiłość sprawy</a:t>
          </a:r>
        </a:p>
      </dsp:txBody>
      <dsp:txXfrm>
        <a:off x="5724" y="684953"/>
        <a:ext cx="2194303" cy="752362"/>
      </dsp:txXfrm>
    </dsp:sp>
    <dsp:sp modelId="{039D2B88-289D-4D57-842A-D71AEE6A9700}">
      <dsp:nvSpPr>
        <dsp:cNvPr id="0" name=""/>
        <dsp:cNvSpPr/>
      </dsp:nvSpPr>
      <dsp:spPr>
        <a:xfrm>
          <a:off x="5724" y="1437316"/>
          <a:ext cx="2194303" cy="495901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pl-PL" sz="1500" kern="1200" dirty="0"/>
            <a:t>Ruchoma właściwość rzeczowa (art. 25 § 2) – zmiana SR na SO </a:t>
          </a:r>
        </a:p>
        <a:p>
          <a:pPr marL="114300" lvl="1" indent="-114300" algn="just" defTabSz="666750">
            <a:lnSpc>
              <a:spcPct val="90000"/>
            </a:lnSpc>
            <a:spcBef>
              <a:spcPct val="0"/>
            </a:spcBef>
            <a:spcAft>
              <a:spcPct val="15000"/>
            </a:spcAft>
            <a:buChar char="•"/>
          </a:pPr>
          <a:r>
            <a:rPr lang="pl-PL" sz="1500" b="1" kern="1200" dirty="0"/>
            <a:t>Sąd apelacyjny</a:t>
          </a:r>
          <a:r>
            <a:rPr lang="pl-PL" sz="1500" kern="1200" dirty="0"/>
            <a:t>, na wniosek sądu rejonowego, może przekazać do rozpoznania sądowi okręgowemu, jako sądowi pierwszej instancji, sprawę o każde przestępstwo, ze względu na szczególną wagę lub zawiłość sprawy.</a:t>
          </a:r>
        </a:p>
      </dsp:txBody>
      <dsp:txXfrm>
        <a:off x="5724" y="1437316"/>
        <a:ext cx="2194303" cy="4959014"/>
      </dsp:txXfrm>
    </dsp:sp>
    <dsp:sp modelId="{F48EB072-82C2-4F06-8D9B-D7D3F1E8AD4D}">
      <dsp:nvSpPr>
        <dsp:cNvPr id="0" name=""/>
        <dsp:cNvSpPr/>
      </dsp:nvSpPr>
      <dsp:spPr>
        <a:xfrm>
          <a:off x="2507230" y="684953"/>
          <a:ext cx="2194303" cy="752362"/>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pl-PL" sz="1500" b="1" kern="1200" dirty="0"/>
            <a:t>Ekonomia procesowa </a:t>
          </a:r>
        </a:p>
      </dsp:txBody>
      <dsp:txXfrm>
        <a:off x="2507230" y="684953"/>
        <a:ext cx="2194303" cy="752362"/>
      </dsp:txXfrm>
    </dsp:sp>
    <dsp:sp modelId="{812E27CA-12E3-4FC2-94AB-7ECFE10531FE}">
      <dsp:nvSpPr>
        <dsp:cNvPr id="0" name=""/>
        <dsp:cNvSpPr/>
      </dsp:nvSpPr>
      <dsp:spPr>
        <a:xfrm>
          <a:off x="2507230" y="1437316"/>
          <a:ext cx="2194303" cy="4959014"/>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pl-PL" sz="1500" kern="1200" dirty="0"/>
            <a:t>Art. 36</a:t>
          </a:r>
        </a:p>
        <a:p>
          <a:pPr marL="114300" lvl="1" indent="-114300" algn="just" defTabSz="666750">
            <a:lnSpc>
              <a:spcPct val="90000"/>
            </a:lnSpc>
            <a:spcBef>
              <a:spcPct val="0"/>
            </a:spcBef>
            <a:spcAft>
              <a:spcPct val="15000"/>
            </a:spcAft>
            <a:buChar char="•"/>
          </a:pPr>
          <a:r>
            <a:rPr lang="pl-PL" sz="1500" b="1" i="1" kern="1200" dirty="0"/>
            <a:t>Sąd wyższego rzędu nad sądem właściwym</a:t>
          </a:r>
          <a:r>
            <a:rPr lang="pl-PL" sz="1500" kern="1200" dirty="0"/>
            <a:t> może przekazać sprawę innemu sądowi równorzędnemu, jeżeli większość osób, które należy wezwać na rozprawę, zamieszkuje blisko tego sądu, a z dala od sądu właściwego</a:t>
          </a:r>
        </a:p>
      </dsp:txBody>
      <dsp:txXfrm>
        <a:off x="2507230" y="1437316"/>
        <a:ext cx="2194303" cy="4959014"/>
      </dsp:txXfrm>
    </dsp:sp>
    <dsp:sp modelId="{1D31B1D4-1EF9-45DF-856F-E5CB72150A9A}">
      <dsp:nvSpPr>
        <dsp:cNvPr id="0" name=""/>
        <dsp:cNvSpPr/>
      </dsp:nvSpPr>
      <dsp:spPr>
        <a:xfrm>
          <a:off x="5036165" y="684953"/>
          <a:ext cx="2194303" cy="75236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pl-PL" sz="1500" b="1" kern="1200" dirty="0"/>
            <a:t>Dobro wymiaru sprawiedliwości </a:t>
          </a:r>
        </a:p>
      </dsp:txBody>
      <dsp:txXfrm>
        <a:off x="5036165" y="684953"/>
        <a:ext cx="2194303" cy="752362"/>
      </dsp:txXfrm>
    </dsp:sp>
    <dsp:sp modelId="{C9065156-1FEB-4A8D-AEBB-9BC7E36AC840}">
      <dsp:nvSpPr>
        <dsp:cNvPr id="0" name=""/>
        <dsp:cNvSpPr/>
      </dsp:nvSpPr>
      <dsp:spPr>
        <a:xfrm>
          <a:off x="5008737" y="1437316"/>
          <a:ext cx="2194303" cy="4959014"/>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pl-PL" sz="1500" kern="1200" dirty="0"/>
            <a:t>Art. 37</a:t>
          </a:r>
        </a:p>
        <a:p>
          <a:pPr marL="114300" lvl="1" indent="-114300" algn="just" defTabSz="666750">
            <a:lnSpc>
              <a:spcPct val="90000"/>
            </a:lnSpc>
            <a:spcBef>
              <a:spcPct val="0"/>
            </a:spcBef>
            <a:spcAft>
              <a:spcPct val="15000"/>
            </a:spcAft>
            <a:buChar char="•"/>
          </a:pPr>
          <a:r>
            <a:rPr lang="pl-PL" sz="1500" kern="1200" dirty="0"/>
            <a:t>Sąd Najwyższy może z inicjatywy właściwego sądu lub na wniosek prokuratora przekazać sprawę do rozpoznania innemu sądowi równorzędnemu, jeżeli wymaga tego dobro wymiaru sprawiedliwości.</a:t>
          </a:r>
        </a:p>
        <a:p>
          <a:pPr marL="114300" lvl="1" indent="-114300" algn="l" defTabSz="666750">
            <a:lnSpc>
              <a:spcPct val="90000"/>
            </a:lnSpc>
            <a:spcBef>
              <a:spcPct val="0"/>
            </a:spcBef>
            <a:spcAft>
              <a:spcPct val="15000"/>
            </a:spcAft>
            <a:buChar char="•"/>
          </a:pPr>
          <a:r>
            <a:rPr lang="en-GB" sz="1500" kern="1200" dirty="0"/>
            <a:t>§  2. </a:t>
          </a:r>
          <a:r>
            <a:rPr lang="pl-PL" sz="1500" kern="1200" dirty="0"/>
            <a:t> Właściwy sąd przekazuje wniosek prokuratora, o którym mowa w § 1, wraz z aktami sprawy, w terminie 14 dni od dnia jego otrzymania do rozpoznania Sądowi Najwyższemu, przedstawiając własne stanowisko.</a:t>
          </a:r>
          <a:endParaRPr lang="en-GB" sz="1500" kern="1200" dirty="0"/>
        </a:p>
      </dsp:txBody>
      <dsp:txXfrm>
        <a:off x="5008737" y="1437316"/>
        <a:ext cx="2194303" cy="4959014"/>
      </dsp:txXfrm>
    </dsp:sp>
    <dsp:sp modelId="{762E3AA2-6DAB-4421-BA0B-2A117C42B7D4}">
      <dsp:nvSpPr>
        <dsp:cNvPr id="0" name=""/>
        <dsp:cNvSpPr/>
      </dsp:nvSpPr>
      <dsp:spPr>
        <a:xfrm>
          <a:off x="7510243" y="684953"/>
          <a:ext cx="2194303" cy="752362"/>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pl-PL" sz="1500" b="1" kern="1200" dirty="0"/>
            <a:t>Niemożność rozpoznania sprawy ze względu na wyłączenie sędziów </a:t>
          </a:r>
        </a:p>
      </dsp:txBody>
      <dsp:txXfrm>
        <a:off x="7510243" y="684953"/>
        <a:ext cx="2194303" cy="752362"/>
      </dsp:txXfrm>
    </dsp:sp>
    <dsp:sp modelId="{FFAA3912-BF61-4387-9158-4F05F7C17E58}">
      <dsp:nvSpPr>
        <dsp:cNvPr id="0" name=""/>
        <dsp:cNvSpPr/>
      </dsp:nvSpPr>
      <dsp:spPr>
        <a:xfrm>
          <a:off x="7510243" y="1437316"/>
          <a:ext cx="2194303" cy="4959014"/>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pl-PL" sz="1500" b="0" kern="1200" dirty="0"/>
            <a:t> Art.43</a:t>
          </a:r>
          <a:endParaRPr lang="pl-PL" sz="1500" b="1" kern="1200" dirty="0"/>
        </a:p>
        <a:p>
          <a:pPr marL="114300" lvl="1" indent="-114300" algn="just" defTabSz="666750">
            <a:lnSpc>
              <a:spcPct val="90000"/>
            </a:lnSpc>
            <a:spcBef>
              <a:spcPct val="0"/>
            </a:spcBef>
            <a:spcAft>
              <a:spcPct val="15000"/>
            </a:spcAft>
            <a:buChar char="•"/>
          </a:pPr>
          <a:r>
            <a:rPr lang="pl-PL" sz="1500" b="0" kern="1200" dirty="0"/>
            <a:t>Jeżeli z powodu wyłączenia sędziów rozpoznanie sprawy w danym sądzie jest niemożliwe, </a:t>
          </a:r>
          <a:r>
            <a:rPr lang="pl-PL" sz="1500" b="1" kern="1200" dirty="0"/>
            <a:t>sąd wyższego rzędu</a:t>
          </a:r>
          <a:r>
            <a:rPr lang="pl-PL" sz="1500" b="0" kern="1200" dirty="0"/>
            <a:t> przekazuje sprawę innemu sądowi równorzędnemu</a:t>
          </a:r>
          <a:r>
            <a:rPr lang="pl-PL" sz="1500" b="1" kern="1200" dirty="0"/>
            <a:t>.</a:t>
          </a:r>
        </a:p>
      </dsp:txBody>
      <dsp:txXfrm>
        <a:off x="7510243" y="1437316"/>
        <a:ext cx="2194303" cy="4959014"/>
      </dsp:txXfrm>
    </dsp:sp>
    <dsp:sp modelId="{2A6A2E91-3518-41B3-848E-CB08DE269C14}">
      <dsp:nvSpPr>
        <dsp:cNvPr id="0" name=""/>
        <dsp:cNvSpPr/>
      </dsp:nvSpPr>
      <dsp:spPr>
        <a:xfrm>
          <a:off x="10011749" y="684953"/>
          <a:ext cx="2194303" cy="752362"/>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pl-PL" sz="1500" b="1" kern="1200" dirty="0"/>
            <a:t>Zagrożenie przedawnieniem karalności</a:t>
          </a:r>
        </a:p>
      </dsp:txBody>
      <dsp:txXfrm>
        <a:off x="10011749" y="684953"/>
        <a:ext cx="2194303" cy="752362"/>
      </dsp:txXfrm>
    </dsp:sp>
    <dsp:sp modelId="{84BFE056-2551-4A6F-BA30-17935FFB7B1F}">
      <dsp:nvSpPr>
        <dsp:cNvPr id="0" name=""/>
        <dsp:cNvSpPr/>
      </dsp:nvSpPr>
      <dsp:spPr>
        <a:xfrm>
          <a:off x="10011749" y="1437316"/>
          <a:ext cx="2194303" cy="4959014"/>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pl-PL" sz="1500" kern="1200" dirty="0"/>
            <a:t>Art.11a </a:t>
          </a:r>
          <a:r>
            <a:rPr lang="pl-PL" sz="1500" kern="1200" dirty="0" err="1"/>
            <a:t>pwKPK</a:t>
          </a:r>
          <a:endParaRPr lang="pl-PL" sz="1500" kern="1200" dirty="0"/>
        </a:p>
        <a:p>
          <a:pPr marL="114300" lvl="1" indent="-114300" algn="just" defTabSz="666750">
            <a:lnSpc>
              <a:spcPct val="90000"/>
            </a:lnSpc>
            <a:spcBef>
              <a:spcPct val="0"/>
            </a:spcBef>
            <a:spcAft>
              <a:spcPct val="15000"/>
            </a:spcAft>
            <a:buChar char="•"/>
          </a:pPr>
          <a:r>
            <a:rPr lang="pl-PL" sz="1500" kern="1200" dirty="0"/>
            <a:t>Jeżeli rozpoznanie sprawy w sądzie miejscowo właściwym nie jest możliwe w terminie zabezpieczającym uniknięcie przedawnienia karalności przestępstwa określonym w art. 101 Kodeksu karnego, uwzględniając wniosek sądu właściwego, </a:t>
          </a:r>
          <a:r>
            <a:rPr lang="pl-PL" sz="1500" b="1" kern="1200" dirty="0"/>
            <a:t>sąd apelacyjny </a:t>
          </a:r>
          <a:r>
            <a:rPr lang="pl-PL" sz="1500" kern="1200" dirty="0"/>
            <a:t>może przekazać taką sprawę do rozpoznania innemu sądowi równorzędnemu</a:t>
          </a:r>
        </a:p>
      </dsp:txBody>
      <dsp:txXfrm>
        <a:off x="10011749" y="1437316"/>
        <a:ext cx="2194303" cy="49590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17EFE-EECC-46C5-9154-77BCC70E4F8E}">
      <dsp:nvSpPr>
        <dsp:cNvPr id="0" name=""/>
        <dsp:cNvSpPr/>
      </dsp:nvSpPr>
      <dsp:spPr>
        <a:xfrm>
          <a:off x="1624850" y="3438"/>
          <a:ext cx="2257403" cy="225740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t>Niezależność </a:t>
          </a:r>
        </a:p>
      </dsp:txBody>
      <dsp:txXfrm>
        <a:off x="1955439" y="334027"/>
        <a:ext cx="1596225" cy="1596225"/>
      </dsp:txXfrm>
    </dsp:sp>
    <dsp:sp modelId="{00590925-A35F-47A3-88B1-01C98AFB76D3}">
      <dsp:nvSpPr>
        <dsp:cNvPr id="0" name=""/>
        <dsp:cNvSpPr/>
      </dsp:nvSpPr>
      <dsp:spPr>
        <a:xfrm rot="10800000">
          <a:off x="2358506" y="2495496"/>
          <a:ext cx="790091" cy="497468"/>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65C91F-8526-46DD-9EB5-22F6DA735EE7}">
      <dsp:nvSpPr>
        <dsp:cNvPr id="0" name=""/>
        <dsp:cNvSpPr/>
      </dsp:nvSpPr>
      <dsp:spPr>
        <a:xfrm>
          <a:off x="1715681" y="3199461"/>
          <a:ext cx="2075741" cy="1960345"/>
        </a:xfrm>
        <a:prstGeom prst="ellipse">
          <a:avLst/>
        </a:prstGeom>
        <a:solidFill>
          <a:schemeClr val="accent3">
            <a:hueOff val="724505"/>
            <a:satOff val="1807"/>
            <a:lumOff val="-5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t>Hierarchiczne podporządkowanie </a:t>
          </a:r>
        </a:p>
      </dsp:txBody>
      <dsp:txXfrm>
        <a:off x="2019666" y="3486547"/>
        <a:ext cx="1467771" cy="1386173"/>
      </dsp:txXfrm>
    </dsp:sp>
    <dsp:sp modelId="{18A82162-8829-44C0-ADDE-39CD97464057}">
      <dsp:nvSpPr>
        <dsp:cNvPr id="0" name=""/>
        <dsp:cNvSpPr/>
      </dsp:nvSpPr>
      <dsp:spPr>
        <a:xfrm rot="5400000">
          <a:off x="4122534" y="3930900"/>
          <a:ext cx="790091" cy="497468"/>
        </a:xfrm>
        <a:prstGeom prst="triangle">
          <a:avLst/>
        </a:prstGeom>
        <a:solidFill>
          <a:schemeClr val="accent3">
            <a:hueOff val="966007"/>
            <a:satOff val="2410"/>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80565-B4EE-4F82-9D83-8473378F329D}">
      <dsp:nvSpPr>
        <dsp:cNvPr id="0" name=""/>
        <dsp:cNvSpPr/>
      </dsp:nvSpPr>
      <dsp:spPr>
        <a:xfrm>
          <a:off x="5215578" y="3232075"/>
          <a:ext cx="1848156" cy="1895118"/>
        </a:xfrm>
        <a:prstGeom prst="ellipse">
          <a:avLst/>
        </a:prstGeom>
        <a:solidFill>
          <a:schemeClr val="accent3">
            <a:hueOff val="1449010"/>
            <a:satOff val="3615"/>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t>Jednolitość i niepodzielność </a:t>
          </a:r>
        </a:p>
      </dsp:txBody>
      <dsp:txXfrm>
        <a:off x="5486234" y="3509609"/>
        <a:ext cx="1306844" cy="1340050"/>
      </dsp:txXfrm>
    </dsp:sp>
    <dsp:sp modelId="{02E00B7D-28C9-4BBD-B767-EAF6182257D8}">
      <dsp:nvSpPr>
        <dsp:cNvPr id="0" name=""/>
        <dsp:cNvSpPr/>
      </dsp:nvSpPr>
      <dsp:spPr>
        <a:xfrm>
          <a:off x="5744610" y="2385899"/>
          <a:ext cx="790091" cy="497468"/>
        </a:xfrm>
        <a:prstGeom prst="triangle">
          <a:avLst/>
        </a:prstGeom>
        <a:solidFill>
          <a:schemeClr val="accent3">
            <a:hueOff val="1932013"/>
            <a:satOff val="4819"/>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73431A-37A0-4563-8B1F-7DE7E012BE4A}">
      <dsp:nvSpPr>
        <dsp:cNvPr id="0" name=""/>
        <dsp:cNvSpPr/>
      </dsp:nvSpPr>
      <dsp:spPr>
        <a:xfrm>
          <a:off x="5291683" y="198930"/>
          <a:ext cx="1695946" cy="1866420"/>
        </a:xfrm>
        <a:prstGeom prst="ellipse">
          <a:avLst/>
        </a:prstGeom>
        <a:solidFill>
          <a:schemeClr val="accent3">
            <a:hueOff val="2173515"/>
            <a:satOff val="5422"/>
            <a:lumOff val="-16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t>Substytucja  </a:t>
          </a:r>
        </a:p>
      </dsp:txBody>
      <dsp:txXfrm>
        <a:off x="5540049" y="472261"/>
        <a:ext cx="1199214" cy="1319758"/>
      </dsp:txXfrm>
    </dsp:sp>
    <dsp:sp modelId="{AF490E70-AD3B-449B-BD84-139E3CAD83A8}">
      <dsp:nvSpPr>
        <dsp:cNvPr id="0" name=""/>
        <dsp:cNvSpPr/>
      </dsp:nvSpPr>
      <dsp:spPr>
        <a:xfrm rot="5400000">
          <a:off x="7311378" y="883406"/>
          <a:ext cx="790091" cy="497468"/>
        </a:xfrm>
        <a:prstGeom prst="triangle">
          <a:avLst/>
        </a:prstGeom>
        <a:solidFill>
          <a:schemeClr val="accent3">
            <a:hueOff val="2898019"/>
            <a:satOff val="7229"/>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A37114-0E7E-4060-ABDB-429C154F943F}">
      <dsp:nvSpPr>
        <dsp:cNvPr id="0" name=""/>
        <dsp:cNvSpPr/>
      </dsp:nvSpPr>
      <dsp:spPr>
        <a:xfrm>
          <a:off x="8397059" y="3438"/>
          <a:ext cx="2257403" cy="2257403"/>
        </a:xfrm>
        <a:prstGeom prst="ellipse">
          <a:avLst/>
        </a:prstGeom>
        <a:solidFill>
          <a:schemeClr val="accent3">
            <a:hueOff val="2898019"/>
            <a:satOff val="7229"/>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t>Dewolucja </a:t>
          </a:r>
        </a:p>
      </dsp:txBody>
      <dsp:txXfrm>
        <a:off x="8727648" y="334027"/>
        <a:ext cx="1596225" cy="15962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526CA-B9CF-44CF-A8FF-8263534ADF2F}">
      <dsp:nvSpPr>
        <dsp:cNvPr id="0" name=""/>
        <dsp:cNvSpPr/>
      </dsp:nvSpPr>
      <dsp:spPr>
        <a:xfrm>
          <a:off x="1960783" y="3169"/>
          <a:ext cx="2577198" cy="1288599"/>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4000"/>
                <a:satMod val="130000"/>
                <a:lumMod val="92000"/>
              </a:schemeClr>
            </a:gs>
            <a:gs pos="100000">
              <a:schemeClr val="accent5">
                <a:hueOff val="0"/>
                <a:satOff val="0"/>
                <a:lumOff val="0"/>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pl-PL" sz="2500" kern="1200" dirty="0"/>
            <a:t>w postępowaniu przygotowawczym </a:t>
          </a:r>
        </a:p>
      </dsp:txBody>
      <dsp:txXfrm>
        <a:off x="1998525" y="40911"/>
        <a:ext cx="2501714" cy="1213115"/>
      </dsp:txXfrm>
    </dsp:sp>
    <dsp:sp modelId="{A159FD7D-4F16-4FA0-A5C0-679FE1B9F1D3}">
      <dsp:nvSpPr>
        <dsp:cNvPr id="0" name=""/>
        <dsp:cNvSpPr/>
      </dsp:nvSpPr>
      <dsp:spPr>
        <a:xfrm>
          <a:off x="2218502" y="1291769"/>
          <a:ext cx="257719" cy="966449"/>
        </a:xfrm>
        <a:custGeom>
          <a:avLst/>
          <a:gdLst/>
          <a:ahLst/>
          <a:cxnLst/>
          <a:rect l="0" t="0" r="0" b="0"/>
          <a:pathLst>
            <a:path>
              <a:moveTo>
                <a:pt x="0" y="0"/>
              </a:moveTo>
              <a:lnTo>
                <a:pt x="0" y="966449"/>
              </a:lnTo>
              <a:lnTo>
                <a:pt x="257719" y="96644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0ED00-A1F1-4A3D-8416-06ED3BC54A31}">
      <dsp:nvSpPr>
        <dsp:cNvPr id="0" name=""/>
        <dsp:cNvSpPr/>
      </dsp:nvSpPr>
      <dsp:spPr>
        <a:xfrm>
          <a:off x="2476222" y="1613918"/>
          <a:ext cx="2061758" cy="128859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pl-PL" sz="2500" kern="1200" dirty="0"/>
            <a:t>pokrzywdzony </a:t>
          </a:r>
        </a:p>
      </dsp:txBody>
      <dsp:txXfrm>
        <a:off x="2513964" y="1651660"/>
        <a:ext cx="1986274" cy="1213115"/>
      </dsp:txXfrm>
    </dsp:sp>
    <dsp:sp modelId="{F042C3B9-2DC2-4445-820A-FBBB4BAC956A}">
      <dsp:nvSpPr>
        <dsp:cNvPr id="0" name=""/>
        <dsp:cNvSpPr/>
      </dsp:nvSpPr>
      <dsp:spPr>
        <a:xfrm>
          <a:off x="2218502" y="1291769"/>
          <a:ext cx="257719" cy="2577198"/>
        </a:xfrm>
        <a:custGeom>
          <a:avLst/>
          <a:gdLst/>
          <a:ahLst/>
          <a:cxnLst/>
          <a:rect l="0" t="0" r="0" b="0"/>
          <a:pathLst>
            <a:path>
              <a:moveTo>
                <a:pt x="0" y="0"/>
              </a:moveTo>
              <a:lnTo>
                <a:pt x="0" y="2577198"/>
              </a:lnTo>
              <a:lnTo>
                <a:pt x="257719" y="2577198"/>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C4C6B-7306-423A-ABBB-CE383E74D41C}">
      <dsp:nvSpPr>
        <dsp:cNvPr id="0" name=""/>
        <dsp:cNvSpPr/>
      </dsp:nvSpPr>
      <dsp:spPr>
        <a:xfrm>
          <a:off x="2476222" y="3224667"/>
          <a:ext cx="2061758" cy="128859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569161"/>
              <a:satOff val="5186"/>
              <a:lumOff val="849"/>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pl-PL" sz="2500" kern="1200" dirty="0"/>
            <a:t>podejrzany </a:t>
          </a:r>
        </a:p>
      </dsp:txBody>
      <dsp:txXfrm>
        <a:off x="2513964" y="3262409"/>
        <a:ext cx="1986274" cy="1213115"/>
      </dsp:txXfrm>
    </dsp:sp>
    <dsp:sp modelId="{99B8E86C-A453-4B9A-A665-7B1C6FDD0397}">
      <dsp:nvSpPr>
        <dsp:cNvPr id="0" name=""/>
        <dsp:cNvSpPr/>
      </dsp:nvSpPr>
      <dsp:spPr>
        <a:xfrm>
          <a:off x="5182281" y="3169"/>
          <a:ext cx="2577198" cy="1288599"/>
        </a:xfrm>
        <a:prstGeom prst="roundRect">
          <a:avLst>
            <a:gd name="adj" fmla="val 10000"/>
          </a:avLst>
        </a:prstGeom>
        <a:gradFill rotWithShape="0">
          <a:gsLst>
            <a:gs pos="0">
              <a:schemeClr val="accent5">
                <a:hueOff val="-19707482"/>
                <a:satOff val="15559"/>
                <a:lumOff val="2546"/>
                <a:alphaOff val="0"/>
                <a:tint val="98000"/>
                <a:satMod val="110000"/>
                <a:lumMod val="104000"/>
              </a:schemeClr>
            </a:gs>
            <a:gs pos="69000">
              <a:schemeClr val="accent5">
                <a:hueOff val="-19707482"/>
                <a:satOff val="15559"/>
                <a:lumOff val="2546"/>
                <a:alphaOff val="0"/>
                <a:shade val="84000"/>
                <a:satMod val="130000"/>
                <a:lumMod val="92000"/>
              </a:schemeClr>
            </a:gs>
            <a:gs pos="100000">
              <a:schemeClr val="accent5">
                <a:hueOff val="-19707482"/>
                <a:satOff val="15559"/>
                <a:lumOff val="2546"/>
                <a:alphaOff val="0"/>
                <a:shade val="76000"/>
                <a:satMod val="130000"/>
                <a:lumMod val="88000"/>
              </a:schemeClr>
            </a:gs>
          </a:gsLst>
          <a:lin ang="5400000" scaled="0"/>
        </a:gra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pl-PL" sz="2500" kern="1200" dirty="0"/>
            <a:t>w postępowaniu sądowym </a:t>
          </a:r>
        </a:p>
      </dsp:txBody>
      <dsp:txXfrm>
        <a:off x="5220023" y="40911"/>
        <a:ext cx="2501714" cy="1213115"/>
      </dsp:txXfrm>
    </dsp:sp>
    <dsp:sp modelId="{1E7BFA20-D638-4B4A-B517-5D3155F8EF1E}">
      <dsp:nvSpPr>
        <dsp:cNvPr id="0" name=""/>
        <dsp:cNvSpPr/>
      </dsp:nvSpPr>
      <dsp:spPr>
        <a:xfrm>
          <a:off x="5440001" y="1291769"/>
          <a:ext cx="257719" cy="966449"/>
        </a:xfrm>
        <a:custGeom>
          <a:avLst/>
          <a:gdLst/>
          <a:ahLst/>
          <a:cxnLst/>
          <a:rect l="0" t="0" r="0" b="0"/>
          <a:pathLst>
            <a:path>
              <a:moveTo>
                <a:pt x="0" y="0"/>
              </a:moveTo>
              <a:lnTo>
                <a:pt x="0" y="966449"/>
              </a:lnTo>
              <a:lnTo>
                <a:pt x="257719" y="966449"/>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C6645-440F-41E3-A9B3-82F44F841DE8}">
      <dsp:nvSpPr>
        <dsp:cNvPr id="0" name=""/>
        <dsp:cNvSpPr/>
      </dsp:nvSpPr>
      <dsp:spPr>
        <a:xfrm>
          <a:off x="5697721" y="1613918"/>
          <a:ext cx="2061758" cy="128859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3138322"/>
              <a:satOff val="10373"/>
              <a:lumOff val="1697"/>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pl-PL" sz="2500" kern="1200" dirty="0"/>
            <a:t>oskarżyciel</a:t>
          </a:r>
        </a:p>
      </dsp:txBody>
      <dsp:txXfrm>
        <a:off x="5735463" y="1651660"/>
        <a:ext cx="1986274" cy="1213115"/>
      </dsp:txXfrm>
    </dsp:sp>
    <dsp:sp modelId="{B8515F9F-7B53-4E71-8ADB-B9714D3539B5}">
      <dsp:nvSpPr>
        <dsp:cNvPr id="0" name=""/>
        <dsp:cNvSpPr/>
      </dsp:nvSpPr>
      <dsp:spPr>
        <a:xfrm>
          <a:off x="5440001" y="1291769"/>
          <a:ext cx="257719" cy="2577198"/>
        </a:xfrm>
        <a:custGeom>
          <a:avLst/>
          <a:gdLst/>
          <a:ahLst/>
          <a:cxnLst/>
          <a:rect l="0" t="0" r="0" b="0"/>
          <a:pathLst>
            <a:path>
              <a:moveTo>
                <a:pt x="0" y="0"/>
              </a:moveTo>
              <a:lnTo>
                <a:pt x="0" y="2577198"/>
              </a:lnTo>
              <a:lnTo>
                <a:pt x="257719" y="2577198"/>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3AF6ED-CF8F-42D6-B07C-E9260D6B970B}">
      <dsp:nvSpPr>
        <dsp:cNvPr id="0" name=""/>
        <dsp:cNvSpPr/>
      </dsp:nvSpPr>
      <dsp:spPr>
        <a:xfrm>
          <a:off x="5697721" y="3224667"/>
          <a:ext cx="2061758" cy="128859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9707482"/>
              <a:satOff val="15559"/>
              <a:lumOff val="2546"/>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pl-PL" sz="2500" kern="1200" dirty="0"/>
            <a:t>oskarżony </a:t>
          </a:r>
        </a:p>
      </dsp:txBody>
      <dsp:txXfrm>
        <a:off x="5735463" y="3262409"/>
        <a:ext cx="1986274" cy="12131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9F13D-773C-4F7A-8D70-9102A80615CE}">
      <dsp:nvSpPr>
        <dsp:cNvPr id="0" name=""/>
        <dsp:cNvSpPr/>
      </dsp:nvSpPr>
      <dsp:spPr>
        <a:xfrm>
          <a:off x="29" y="240757"/>
          <a:ext cx="2799611" cy="662400"/>
        </a:xfrm>
        <a:prstGeom prst="rect">
          <a:avLst/>
        </a:prstGeom>
        <a:gradFill rotWithShape="0">
          <a:gsLst>
            <a:gs pos="0">
              <a:schemeClr val="accent5">
                <a:hueOff val="0"/>
                <a:satOff val="0"/>
                <a:lumOff val="0"/>
                <a:alphaOff val="0"/>
                <a:tint val="62000"/>
                <a:alpha val="60000"/>
                <a:satMod val="109000"/>
                <a:lumMod val="110000"/>
              </a:schemeClr>
            </a:gs>
            <a:gs pos="100000">
              <a:schemeClr val="accent5">
                <a:hueOff val="0"/>
                <a:satOff val="0"/>
                <a:lumOff val="0"/>
                <a:alphaOff val="0"/>
                <a:tint val="78000"/>
                <a:alpha val="92000"/>
                <a:satMod val="109000"/>
                <a:lumMod val="100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Strona czynna</a:t>
          </a:r>
        </a:p>
      </dsp:txBody>
      <dsp:txXfrm>
        <a:off x="29" y="240757"/>
        <a:ext cx="2799611" cy="662400"/>
      </dsp:txXfrm>
    </dsp:sp>
    <dsp:sp modelId="{296663F5-226F-4BD2-A3E3-6A0A12CABA7F}">
      <dsp:nvSpPr>
        <dsp:cNvPr id="0" name=""/>
        <dsp:cNvSpPr/>
      </dsp:nvSpPr>
      <dsp:spPr>
        <a:xfrm>
          <a:off x="29" y="903157"/>
          <a:ext cx="2799611" cy="290420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pl-PL" sz="2300" kern="1200" dirty="0"/>
            <a:t>ta, która występuje z żądaniem rozstrzygnięcia kwestii odpowiedzialności karnej zgodnie z jej interesem prawnym  </a:t>
          </a:r>
        </a:p>
      </dsp:txBody>
      <dsp:txXfrm>
        <a:off x="29" y="903157"/>
        <a:ext cx="2799611" cy="2904209"/>
      </dsp:txXfrm>
    </dsp:sp>
    <dsp:sp modelId="{D3D14CB6-522A-433E-9D73-AC9E5B6118D2}">
      <dsp:nvSpPr>
        <dsp:cNvPr id="0" name=""/>
        <dsp:cNvSpPr/>
      </dsp:nvSpPr>
      <dsp:spPr>
        <a:xfrm>
          <a:off x="3191586" y="240757"/>
          <a:ext cx="2799611" cy="662400"/>
        </a:xfrm>
        <a:prstGeom prst="rect">
          <a:avLst/>
        </a:prstGeom>
        <a:gradFill rotWithShape="0">
          <a:gsLst>
            <a:gs pos="0">
              <a:schemeClr val="accent5">
                <a:hueOff val="-19707482"/>
                <a:satOff val="15559"/>
                <a:lumOff val="2546"/>
                <a:alphaOff val="0"/>
                <a:tint val="62000"/>
                <a:alpha val="60000"/>
                <a:satMod val="109000"/>
                <a:lumMod val="110000"/>
              </a:schemeClr>
            </a:gs>
            <a:gs pos="100000">
              <a:schemeClr val="accent5">
                <a:hueOff val="-19707482"/>
                <a:satOff val="15559"/>
                <a:lumOff val="2546"/>
                <a:alphaOff val="0"/>
                <a:tint val="78000"/>
                <a:alpha val="92000"/>
                <a:satMod val="109000"/>
                <a:lumMod val="100000"/>
              </a:schemeClr>
            </a:gs>
          </a:gsLst>
          <a:lin ang="5400000" scaled="0"/>
        </a:gradFill>
        <a:ln w="9525" cap="flat" cmpd="sng" algn="ctr">
          <a:solidFill>
            <a:schemeClr val="accent5">
              <a:hueOff val="-19707482"/>
              <a:satOff val="15559"/>
              <a:lumOff val="2546"/>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Strona bierna </a:t>
          </a:r>
        </a:p>
      </dsp:txBody>
      <dsp:txXfrm>
        <a:off x="3191586" y="240757"/>
        <a:ext cx="2799611" cy="662400"/>
      </dsp:txXfrm>
    </dsp:sp>
    <dsp:sp modelId="{B1747E00-9BCF-42C6-8AB9-8F4092DDABA0}">
      <dsp:nvSpPr>
        <dsp:cNvPr id="0" name=""/>
        <dsp:cNvSpPr/>
      </dsp:nvSpPr>
      <dsp:spPr>
        <a:xfrm>
          <a:off x="3191586" y="903157"/>
          <a:ext cx="2799611" cy="2904209"/>
        </a:xfrm>
        <a:prstGeom prst="rect">
          <a:avLst/>
        </a:prstGeom>
        <a:solidFill>
          <a:schemeClr val="accent5">
            <a:tint val="40000"/>
            <a:alpha val="90000"/>
            <a:hueOff val="-20573593"/>
            <a:satOff val="23715"/>
            <a:lumOff val="1571"/>
            <a:alphaOff val="0"/>
          </a:schemeClr>
        </a:solidFill>
        <a:ln w="9525" cap="flat" cmpd="sng" algn="ctr">
          <a:solidFill>
            <a:schemeClr val="accent5">
              <a:tint val="40000"/>
              <a:alpha val="90000"/>
              <a:hueOff val="-20573593"/>
              <a:satOff val="23715"/>
              <a:lumOff val="15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pl-PL" sz="2300" kern="1200" dirty="0"/>
            <a:t>ta, przeciwko której żądanie strony czynnej jest kierowane </a:t>
          </a:r>
        </a:p>
      </dsp:txBody>
      <dsp:txXfrm>
        <a:off x="3191586" y="903157"/>
        <a:ext cx="2799611" cy="29042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30BCB-6E5D-4DBE-A00D-8537E77B0CE8}">
      <dsp:nvSpPr>
        <dsp:cNvPr id="0" name=""/>
        <dsp:cNvSpPr/>
      </dsp:nvSpPr>
      <dsp:spPr>
        <a:xfrm>
          <a:off x="28" y="174968"/>
          <a:ext cx="2709109" cy="489600"/>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w="9525" cap="flat" cmpd="sng" algn="ctr">
          <a:solidFill>
            <a:schemeClr val="accent4">
              <a:hueOff val="0"/>
              <a:satOff val="0"/>
              <a:lumOff val="0"/>
              <a:alphaOff val="0"/>
            </a:schemeClr>
          </a:solidFill>
          <a:prstDash val="solid"/>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pl-PL" sz="1700" b="1" kern="1200" dirty="0"/>
            <a:t>Strona zastępcza</a:t>
          </a:r>
        </a:p>
      </dsp:txBody>
      <dsp:txXfrm>
        <a:off x="28" y="174968"/>
        <a:ext cx="2709109" cy="489600"/>
      </dsp:txXfrm>
    </dsp:sp>
    <dsp:sp modelId="{1609CC06-89DE-40D7-8698-4CC24BAEB4E6}">
      <dsp:nvSpPr>
        <dsp:cNvPr id="0" name=""/>
        <dsp:cNvSpPr/>
      </dsp:nvSpPr>
      <dsp:spPr>
        <a:xfrm>
          <a:off x="28" y="664568"/>
          <a:ext cx="2709109" cy="237991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l-PL" sz="1700" kern="1200" dirty="0"/>
            <a:t>podmiot, który na mocy upoważnienia ustawowego może przejąć uprawnienia pokrzywdzonego, gdy ten ostatni nie był jeszcze stroną procesu, a więc </a:t>
          </a:r>
          <a:r>
            <a:rPr lang="pl-PL" sz="1700" b="1" u="sng" kern="1200" dirty="0"/>
            <a:t>zmarł przed uzyskaniem statusu strony.</a:t>
          </a:r>
        </a:p>
      </dsp:txBody>
      <dsp:txXfrm>
        <a:off x="28" y="664568"/>
        <a:ext cx="2709109" cy="2379915"/>
      </dsp:txXfrm>
    </dsp:sp>
    <dsp:sp modelId="{ADD14008-9047-4DE2-9654-FB7B4E18A231}">
      <dsp:nvSpPr>
        <dsp:cNvPr id="0" name=""/>
        <dsp:cNvSpPr/>
      </dsp:nvSpPr>
      <dsp:spPr>
        <a:xfrm>
          <a:off x="3088412" y="174968"/>
          <a:ext cx="2709109" cy="489600"/>
        </a:xfrm>
        <a:prstGeom prst="rect">
          <a:avLst/>
        </a:prstGeom>
        <a:gradFill rotWithShape="0">
          <a:gsLst>
            <a:gs pos="0">
              <a:schemeClr val="accent4">
                <a:hueOff val="1984708"/>
                <a:satOff val="8511"/>
                <a:lumOff val="-5293"/>
                <a:alphaOff val="0"/>
                <a:tint val="98000"/>
                <a:satMod val="110000"/>
                <a:lumMod val="104000"/>
              </a:schemeClr>
            </a:gs>
            <a:gs pos="69000">
              <a:schemeClr val="accent4">
                <a:hueOff val="1984708"/>
                <a:satOff val="8511"/>
                <a:lumOff val="-5293"/>
                <a:alphaOff val="0"/>
                <a:shade val="84000"/>
                <a:satMod val="130000"/>
                <a:lumMod val="92000"/>
              </a:schemeClr>
            </a:gs>
            <a:gs pos="100000">
              <a:schemeClr val="accent4">
                <a:hueOff val="1984708"/>
                <a:satOff val="8511"/>
                <a:lumOff val="-5293"/>
                <a:alphaOff val="0"/>
                <a:shade val="76000"/>
                <a:satMod val="130000"/>
                <a:lumMod val="88000"/>
              </a:schemeClr>
            </a:gs>
          </a:gsLst>
          <a:lin ang="5400000" scaled="0"/>
        </a:gradFill>
        <a:ln w="9525" cap="flat" cmpd="sng" algn="ctr">
          <a:solidFill>
            <a:schemeClr val="accent4">
              <a:hueOff val="1984708"/>
              <a:satOff val="8511"/>
              <a:lumOff val="-5293"/>
              <a:alphaOff val="0"/>
            </a:schemeClr>
          </a:solidFill>
          <a:prstDash val="solid"/>
        </a:ln>
        <a:effectLst>
          <a:outerShdw blurRad="38100" dist="25400" dir="5400000" rotWithShape="0">
            <a:srgbClr val="000000">
              <a:alpha val="75000"/>
            </a:srgbClr>
          </a:outerShdw>
        </a:effectLst>
        <a:scene3d>
          <a:camera prst="orthographicFront">
            <a:rot lat="0" lon="0" rev="0"/>
          </a:camera>
          <a:lightRig rig="threePt" dir="tl"/>
        </a:scene3d>
        <a:sp3d>
          <a:bevelT w="0" h="0"/>
        </a:sp3d>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pl-PL" sz="1700" b="1" kern="1200" dirty="0"/>
            <a:t>Strona nowa</a:t>
          </a:r>
        </a:p>
      </dsp:txBody>
      <dsp:txXfrm>
        <a:off x="3088412" y="174968"/>
        <a:ext cx="2709109" cy="489600"/>
      </dsp:txXfrm>
    </dsp:sp>
    <dsp:sp modelId="{36E533E0-5267-42FB-87CB-B9B5FA5BC6CA}">
      <dsp:nvSpPr>
        <dsp:cNvPr id="0" name=""/>
        <dsp:cNvSpPr/>
      </dsp:nvSpPr>
      <dsp:spPr>
        <a:xfrm>
          <a:off x="3088412" y="664568"/>
          <a:ext cx="2709109" cy="2379915"/>
        </a:xfrm>
        <a:prstGeom prst="rect">
          <a:avLst/>
        </a:prstGeom>
        <a:solidFill>
          <a:schemeClr val="accent4">
            <a:tint val="40000"/>
            <a:alpha val="90000"/>
            <a:hueOff val="1573427"/>
            <a:satOff val="4907"/>
            <a:lumOff val="-158"/>
            <a:alphaOff val="0"/>
          </a:schemeClr>
        </a:solidFill>
        <a:ln w="9525" cap="flat" cmpd="sng" algn="ctr">
          <a:solidFill>
            <a:schemeClr val="accent4">
              <a:tint val="40000"/>
              <a:alpha val="90000"/>
              <a:hueOff val="1573427"/>
              <a:satOff val="4907"/>
              <a:lumOff val="-158"/>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l-PL" sz="1700" kern="1200" dirty="0"/>
            <a:t>osoba, która wstępuje w prawa zmarłego pokrzywdzonego, który </a:t>
          </a:r>
          <a:r>
            <a:rPr lang="pl-PL" sz="1700" b="1" kern="1200" dirty="0"/>
            <a:t>był już stroną postępowania. </a:t>
          </a:r>
        </a:p>
      </dsp:txBody>
      <dsp:txXfrm>
        <a:off x="3088412" y="664568"/>
        <a:ext cx="2709109" cy="237991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1A6F6B6-E90D-4E61-847E-6F5DB44813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a:extLst>
              <a:ext uri="{FF2B5EF4-FFF2-40B4-BE49-F238E27FC236}">
                <a16:creationId xmlns:a16="http://schemas.microsoft.com/office/drawing/2014/main" id="{BC3A9714-637D-468B-AF82-C9F232B0F0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F7E4E2-3AF6-4342-851C-1785DDB6F3E1}" type="datetimeFigureOut">
              <a:rPr lang="en-GB" smtClean="0"/>
              <a:t>02/12/2024</a:t>
            </a:fld>
            <a:endParaRPr lang="en-GB"/>
          </a:p>
        </p:txBody>
      </p:sp>
      <p:sp>
        <p:nvSpPr>
          <p:cNvPr id="4" name="Symbol zastępczy stopki 3">
            <a:extLst>
              <a:ext uri="{FF2B5EF4-FFF2-40B4-BE49-F238E27FC236}">
                <a16:creationId xmlns:a16="http://schemas.microsoft.com/office/drawing/2014/main" id="{8FEF7E80-8F43-4817-B633-55B0A4B6FF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ymbol zastępczy numeru slajdu 4">
            <a:extLst>
              <a:ext uri="{FF2B5EF4-FFF2-40B4-BE49-F238E27FC236}">
                <a16:creationId xmlns:a16="http://schemas.microsoft.com/office/drawing/2014/main" id="{DDA44085-C57F-4621-9CAB-0669CC4589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370DBC-E1D5-41EA-9A2B-D1BEB81AC79A}" type="slidenum">
              <a:rPr lang="en-GB" smtClean="0"/>
              <a:t>‹#›</a:t>
            </a:fld>
            <a:endParaRPr lang="en-GB"/>
          </a:p>
        </p:txBody>
      </p:sp>
    </p:spTree>
    <p:extLst>
      <p:ext uri="{BB962C8B-B14F-4D97-AF65-F5344CB8AC3E}">
        <p14:creationId xmlns:p14="http://schemas.microsoft.com/office/powerpoint/2010/main" val="415274580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8FA86-700F-4CD9-AC37-A4C07BA31C1E}" type="datetimeFigureOut">
              <a:rPr lang="pl-PL" smtClean="0"/>
              <a:t>02.12.2024</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8B545-A6F2-4E00-AA5F-5B660097352A}" type="slidenum">
              <a:rPr lang="pl-PL" smtClean="0"/>
              <a:t>‹#›</a:t>
            </a:fld>
            <a:endParaRPr lang="pl-PL" dirty="0"/>
          </a:p>
        </p:txBody>
      </p:sp>
    </p:spTree>
    <p:extLst>
      <p:ext uri="{BB962C8B-B14F-4D97-AF65-F5344CB8AC3E}">
        <p14:creationId xmlns:p14="http://schemas.microsoft.com/office/powerpoint/2010/main" val="81492168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5" name="Symbol zastępczy nagłówka 4">
            <a:extLst>
              <a:ext uri="{FF2B5EF4-FFF2-40B4-BE49-F238E27FC236}">
                <a16:creationId xmlns:a16="http://schemas.microsoft.com/office/drawing/2014/main" id="{3DE520C9-04BF-48DA-A1FE-14B8A92459A6}"/>
              </a:ext>
            </a:extLst>
          </p:cNvPr>
          <p:cNvSpPr>
            <a:spLocks noGrp="1"/>
          </p:cNvSpPr>
          <p:nvPr>
            <p:ph type="hdr" sz="quarter"/>
          </p:nvPr>
        </p:nvSpPr>
        <p:spPr/>
        <p:txBody>
          <a:bodyPr/>
          <a:lstStyle/>
          <a:p>
            <a:endParaRPr lang="pl-PL" dirty="0"/>
          </a:p>
        </p:txBody>
      </p:sp>
    </p:spTree>
    <p:extLst>
      <p:ext uri="{BB962C8B-B14F-4D97-AF65-F5344CB8AC3E}">
        <p14:creationId xmlns:p14="http://schemas.microsoft.com/office/powerpoint/2010/main" val="15215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pl-PL"/>
              <a:t>Kliknij, aby edytować styl</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660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272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83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131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83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12/2/2024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823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5125305" y="1488985"/>
            <a:ext cx="6264350" cy="169685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118447" y="4351687"/>
            <a:ext cx="6265588" cy="17040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12/2/2024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27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74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12/2/2024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010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91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pl-PL"/>
              <a:t>Kliknij, aby edytować styl</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12/2/2024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431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12/2/2024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901593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Uczestnicy postępowania</a:t>
            </a:r>
          </a:p>
        </p:txBody>
      </p:sp>
      <p:sp>
        <p:nvSpPr>
          <p:cNvPr id="3" name="Podtytuł 2"/>
          <p:cNvSpPr>
            <a:spLocks noGrp="1"/>
          </p:cNvSpPr>
          <p:nvPr>
            <p:ph type="subTitle" idx="1"/>
          </p:nvPr>
        </p:nvSpPr>
        <p:spPr/>
        <p:txBody>
          <a:bodyPr/>
          <a:lstStyle/>
          <a:p>
            <a:r>
              <a:rPr lang="pl-PL" dirty="0"/>
              <a:t>Sąd, właściwość sądu, strony, obrońcy, pełnomocnicy, przedstawiciel społeczny, </a:t>
            </a:r>
          </a:p>
        </p:txBody>
      </p:sp>
    </p:spTree>
    <p:extLst>
      <p:ext uri="{BB962C8B-B14F-4D97-AF65-F5344CB8AC3E}">
        <p14:creationId xmlns:p14="http://schemas.microsoft.com/office/powerpoint/2010/main" val="5908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716AF27-D9BE-4EC2-B706-D46EDC5767E1}"/>
              </a:ext>
            </a:extLst>
          </p:cNvPr>
          <p:cNvSpPr>
            <a:spLocks noGrp="1"/>
          </p:cNvSpPr>
          <p:nvPr>
            <p:ph type="title"/>
          </p:nvPr>
        </p:nvSpPr>
        <p:spPr>
          <a:xfrm>
            <a:off x="645459" y="960120"/>
            <a:ext cx="3865695" cy="4171278"/>
          </a:xfrm>
        </p:spPr>
        <p:txBody>
          <a:bodyPr>
            <a:normAutofit/>
          </a:bodyPr>
          <a:lstStyle/>
          <a:p>
            <a:pPr algn="r"/>
            <a:r>
              <a:rPr lang="pl-PL" sz="4400">
                <a:solidFill>
                  <a:schemeClr val="tx1"/>
                </a:solidFill>
              </a:rPr>
              <a:t>Zasada bezstronności </a:t>
            </a:r>
            <a:endParaRPr lang="en-GB" sz="4400">
              <a:solidFill>
                <a:schemeClr val="tx1"/>
              </a:solidFill>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072EEA8F-162C-4864-8CA9-2F1C7E41E532}"/>
              </a:ext>
            </a:extLst>
          </p:cNvPr>
          <p:cNvSpPr>
            <a:spLocks noGrp="1"/>
          </p:cNvSpPr>
          <p:nvPr>
            <p:ph idx="1"/>
          </p:nvPr>
        </p:nvSpPr>
        <p:spPr>
          <a:xfrm>
            <a:off x="4983163" y="266699"/>
            <a:ext cx="7078697" cy="5778501"/>
          </a:xfrm>
        </p:spPr>
        <p:txBody>
          <a:bodyPr>
            <a:normAutofit/>
          </a:bodyPr>
          <a:lstStyle/>
          <a:p>
            <a:pPr marL="0" indent="0" algn="just">
              <a:lnSpc>
                <a:spcPct val="110000"/>
              </a:lnSpc>
              <a:buNone/>
            </a:pPr>
            <a:r>
              <a:rPr lang="pl-PL" sz="1600" b="1" dirty="0"/>
              <a:t>Wyrok TK z 27.01.1999 r., K 1/98</a:t>
            </a:r>
          </a:p>
          <a:p>
            <a:pPr marL="0" indent="0" algn="just">
              <a:lnSpc>
                <a:spcPct val="110000"/>
              </a:lnSpc>
              <a:buNone/>
            </a:pPr>
            <a:r>
              <a:rPr lang="pl-PL" sz="1600" dirty="0"/>
              <a:t>„Bezstronność sędziego jest niezbywalną cechą władzy sądowniczej, a zarazem przymiotem, wraz z utratą którego sędzia traci kwalifikacje do spełniania swoich funkcji”.</a:t>
            </a:r>
          </a:p>
          <a:p>
            <a:pPr marL="0" indent="0" algn="just">
              <a:lnSpc>
                <a:spcPct val="110000"/>
              </a:lnSpc>
              <a:buNone/>
            </a:pPr>
            <a:r>
              <a:rPr lang="pl-PL" sz="1600" b="1" dirty="0"/>
              <a:t>Wyrok SN z 8.01.2009 r., III KK 257/08</a:t>
            </a:r>
          </a:p>
          <a:p>
            <a:pPr marL="0" indent="0" algn="just">
              <a:lnSpc>
                <a:spcPct val="110000"/>
              </a:lnSpc>
              <a:buNone/>
            </a:pPr>
            <a:r>
              <a:rPr lang="pl-PL" sz="1600" dirty="0"/>
              <a:t>Przepis art. 41 § 1 KPK nie odwołuje się jednak tylko do faktycznego braku bezstronności sędziego. W przepisie tym mówi się o wywołaniu uzasadnionej wątpliwości co do bezstronności sędziego w danej sprawie. Należy więc zróżnicować obiektywną bezstronność sędziego i jego bezstronność w odbiorze zewnętrznym. Co do odbioru zewnętrznego z reguły odwołać się można do oceny sytuacji dokonanej przez przeciętnego, rozsądnie rozumującego obserwatora procesu. Nie będzie to rzecz jasna ocena strony czy uczestnika postępowania, ale ocena hipotetycznego, przeciętnie wykształconego, poprawnie logicznie myślącego członka społeczeństwa, który nie jest osobiście zainteresowany wynikiem procesu. Taki odbiór zewnętrzny oparty na zobiektywizowanych przesłankach ma zasadnicze znaczenie dla budowania zaufania dla sądu zarówno w danej sprawie, jak i w ogóle. Wykluczyć przy tym należy wszystkie te sytuacje, w których wątpliwości wobec bezstronności byłyby pochopne lub nieprawdziwe i łatwo można byłoby tego dowieść. </a:t>
            </a:r>
            <a:endParaRPr lang="en-GB" sz="1600" dirty="0"/>
          </a:p>
        </p:txBody>
      </p:sp>
    </p:spTree>
    <p:extLst>
      <p:ext uri="{BB962C8B-B14F-4D97-AF65-F5344CB8AC3E}">
        <p14:creationId xmlns:p14="http://schemas.microsoft.com/office/powerpoint/2010/main" val="42836259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195263"/>
            <a:ext cx="12192000" cy="1498601"/>
          </a:xfrm>
        </p:spPr>
        <p:txBody>
          <a:bodyPr>
            <a:normAutofit/>
          </a:bodyPr>
          <a:lstStyle/>
          <a:p>
            <a:pPr algn="ctr"/>
            <a:r>
              <a:rPr lang="pl-PL" sz="4000" dirty="0"/>
              <a:t>Konsekwencje śmierci stron postępowania </a:t>
            </a:r>
          </a:p>
        </p:txBody>
      </p:sp>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1186648942"/>
              </p:ext>
            </p:extLst>
          </p:nvPr>
        </p:nvGraphicFramePr>
        <p:xfrm>
          <a:off x="0" y="923925"/>
          <a:ext cx="12192000" cy="593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16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5309087-5EB7-45C0-B1F6-12DA829D82E8}"/>
              </a:ext>
            </a:extLst>
          </p:cNvPr>
          <p:cNvSpPr>
            <a:spLocks noGrp="1"/>
          </p:cNvSpPr>
          <p:nvPr>
            <p:ph type="title"/>
          </p:nvPr>
        </p:nvSpPr>
        <p:spPr/>
        <p:txBody>
          <a:bodyPr/>
          <a:lstStyle/>
          <a:p>
            <a:r>
              <a:rPr lang="pl-PL" dirty="0"/>
              <a:t>Quasi-strony</a:t>
            </a:r>
            <a:endParaRPr lang="en-GB" dirty="0"/>
          </a:p>
        </p:txBody>
      </p:sp>
      <p:sp>
        <p:nvSpPr>
          <p:cNvPr id="5" name="Symbol zastępczy tekstu 4">
            <a:extLst>
              <a:ext uri="{FF2B5EF4-FFF2-40B4-BE49-F238E27FC236}">
                <a16:creationId xmlns:a16="http://schemas.microsoft.com/office/drawing/2014/main" id="{87937BB7-EB5D-419C-9C5D-816A0375984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965555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F06BAF-40F8-4489-AA7D-9A865346BFB6}"/>
              </a:ext>
            </a:extLst>
          </p:cNvPr>
          <p:cNvSpPr>
            <a:spLocks noGrp="1"/>
          </p:cNvSpPr>
          <p:nvPr>
            <p:ph type="title" idx="4294967295"/>
          </p:nvPr>
        </p:nvSpPr>
        <p:spPr>
          <a:xfrm>
            <a:off x="934720" y="0"/>
            <a:ext cx="9718675" cy="1500188"/>
          </a:xfrm>
        </p:spPr>
        <p:txBody>
          <a:bodyPr/>
          <a:lstStyle/>
          <a:p>
            <a:r>
              <a:rPr lang="pl-PL" dirty="0"/>
              <a:t>Quasi-strony </a:t>
            </a:r>
            <a:endParaRPr lang="en-GB" dirty="0"/>
          </a:p>
        </p:txBody>
      </p:sp>
      <p:sp>
        <p:nvSpPr>
          <p:cNvPr id="3" name="Symbol zastępczy zawartości 2">
            <a:extLst>
              <a:ext uri="{FF2B5EF4-FFF2-40B4-BE49-F238E27FC236}">
                <a16:creationId xmlns:a16="http://schemas.microsoft.com/office/drawing/2014/main" id="{86C3A708-91EC-4373-AF98-7D5194365B24}"/>
              </a:ext>
            </a:extLst>
          </p:cNvPr>
          <p:cNvSpPr>
            <a:spLocks noGrp="1"/>
          </p:cNvSpPr>
          <p:nvPr>
            <p:ph idx="4294967295"/>
          </p:nvPr>
        </p:nvSpPr>
        <p:spPr>
          <a:xfrm>
            <a:off x="467360" y="1008063"/>
            <a:ext cx="3100388" cy="3852862"/>
          </a:xfrm>
        </p:spPr>
        <p:txBody>
          <a:bodyPr>
            <a:normAutofit/>
          </a:bodyPr>
          <a:lstStyle/>
          <a:p>
            <a:pPr algn="just"/>
            <a:r>
              <a:rPr lang="pl-PL" dirty="0"/>
              <a:t>Uczestnicy postępowania karnego, niebędący stronami procesu karnego, ale dysponują określonym przez ustawę zakresem uprawnień, który co do zasady przysługuje stronie.  </a:t>
            </a:r>
            <a:endParaRPr lang="en-GB" dirty="0"/>
          </a:p>
        </p:txBody>
      </p:sp>
      <p:graphicFrame>
        <p:nvGraphicFramePr>
          <p:cNvPr id="4" name="Diagram 3">
            <a:extLst>
              <a:ext uri="{FF2B5EF4-FFF2-40B4-BE49-F238E27FC236}">
                <a16:creationId xmlns:a16="http://schemas.microsoft.com/office/drawing/2014/main" id="{6DFB6D8E-3973-4291-B5E3-C951BF629AB1}"/>
              </a:ext>
            </a:extLst>
          </p:cNvPr>
          <p:cNvGraphicFramePr/>
          <p:nvPr>
            <p:extLst>
              <p:ext uri="{D42A27DB-BD31-4B8C-83A1-F6EECF244321}">
                <p14:modId xmlns:p14="http://schemas.microsoft.com/office/powerpoint/2010/main" val="3368317153"/>
              </p:ext>
            </p:extLst>
          </p:nvPr>
        </p:nvGraphicFramePr>
        <p:xfrm>
          <a:off x="3485322" y="1337410"/>
          <a:ext cx="8706678" cy="509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5674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AC01F7-C073-470F-82D2-734AE99E1FF8}"/>
              </a:ext>
            </a:extLst>
          </p:cNvPr>
          <p:cNvSpPr>
            <a:spLocks noGrp="1"/>
          </p:cNvSpPr>
          <p:nvPr>
            <p:ph type="title"/>
          </p:nvPr>
        </p:nvSpPr>
        <p:spPr/>
        <p:txBody>
          <a:bodyPr>
            <a:normAutofit/>
          </a:bodyPr>
          <a:lstStyle/>
          <a:p>
            <a:pPr algn="ctr"/>
            <a:r>
              <a:rPr lang="pl-PL" dirty="0"/>
              <a:t>Pokrzywdzony</a:t>
            </a:r>
            <a:br>
              <a:rPr lang="pl-PL" dirty="0"/>
            </a:br>
            <a:r>
              <a:rPr lang="pl-PL" sz="2400" b="1" dirty="0">
                <a:solidFill>
                  <a:srgbClr val="FF0000"/>
                </a:solidFill>
              </a:rPr>
              <a:t>jeżeli nie wstąpił w prawa oskarżyciela posiłkowego w postępowaniu sądowym </a:t>
            </a:r>
            <a:endParaRPr lang="en-GB" b="1" dirty="0">
              <a:solidFill>
                <a:srgbClr val="FF0000"/>
              </a:solidFill>
            </a:endParaRPr>
          </a:p>
        </p:txBody>
      </p:sp>
      <p:sp>
        <p:nvSpPr>
          <p:cNvPr id="3" name="Symbol zastępczy zawartości 2">
            <a:extLst>
              <a:ext uri="{FF2B5EF4-FFF2-40B4-BE49-F238E27FC236}">
                <a16:creationId xmlns:a16="http://schemas.microsoft.com/office/drawing/2014/main" id="{888EC253-9A73-495F-9A58-FC7BB39FBFB6}"/>
              </a:ext>
            </a:extLst>
          </p:cNvPr>
          <p:cNvSpPr>
            <a:spLocks noGrp="1"/>
          </p:cNvSpPr>
          <p:nvPr>
            <p:ph idx="1"/>
          </p:nvPr>
        </p:nvSpPr>
        <p:spPr/>
        <p:txBody>
          <a:bodyPr>
            <a:normAutofit fontScale="92500"/>
          </a:bodyPr>
          <a:lstStyle/>
          <a:p>
            <a:pPr algn="just"/>
            <a:r>
              <a:rPr lang="pl-PL" dirty="0"/>
              <a:t>Jeżeli pokrzywdzony złożył oświadczenie o działaniu w charakterze oskarżyciela posiłkowego </a:t>
            </a:r>
            <a:r>
              <a:rPr lang="pl-PL" dirty="0">
                <a:sym typeface="Wingdings" panose="05000000000000000000" pitchFamily="2" charset="2"/>
              </a:rPr>
              <a:t> jest stroną postępowania. </a:t>
            </a:r>
          </a:p>
          <a:p>
            <a:pPr algn="just"/>
            <a:r>
              <a:rPr lang="pl-PL" dirty="0">
                <a:sym typeface="Wingdings" panose="05000000000000000000" pitchFamily="2" charset="2"/>
              </a:rPr>
              <a:t>Gdy nie złożył takiego oświadczenia, ustawa przyznaje mu szczególne uprawnienia na tle innych uczestników postępowania: </a:t>
            </a:r>
          </a:p>
          <a:p>
            <a:pPr marL="630936" lvl="1" indent="-457200" algn="just">
              <a:buFont typeface="+mj-lt"/>
              <a:buAutoNum type="arabicPeriod"/>
            </a:pPr>
            <a:r>
              <a:rPr lang="pl-PL" dirty="0">
                <a:sym typeface="Wingdings" panose="05000000000000000000" pitchFamily="2" charset="2"/>
              </a:rPr>
              <a:t>może sprzeciwić się skazaniu bez rozprawy (art. 343) i dobrowolnemu poddaniu się odpowiedzialności karnej przez oskarżonego (art. 387); </a:t>
            </a:r>
          </a:p>
          <a:p>
            <a:pPr marL="630936" lvl="1" indent="-457200" algn="just">
              <a:buFont typeface="+mj-lt"/>
              <a:buAutoNum type="arabicPeriod"/>
            </a:pPr>
            <a:r>
              <a:rPr lang="pl-PL" dirty="0">
                <a:sym typeface="Wingdings" panose="05000000000000000000" pitchFamily="2" charset="2"/>
              </a:rPr>
              <a:t>jest zawiadamiany o terminach rozprawy i posiedzeń (art. 337a i art. 353 </a:t>
            </a:r>
            <a:r>
              <a:rPr lang="en-GB" dirty="0"/>
              <a:t>§</a:t>
            </a:r>
            <a:r>
              <a:rPr lang="pl-PL" dirty="0"/>
              <a:t> 4)</a:t>
            </a:r>
            <a:endParaRPr lang="pl-PL" dirty="0">
              <a:sym typeface="Wingdings" panose="05000000000000000000" pitchFamily="2" charset="2"/>
            </a:endParaRPr>
          </a:p>
          <a:p>
            <a:pPr marL="630936" lvl="1" indent="-457200" algn="just">
              <a:buFont typeface="+mj-lt"/>
              <a:buAutoNum type="arabicPeriod"/>
            </a:pPr>
            <a:r>
              <a:rPr lang="pl-PL" dirty="0">
                <a:sym typeface="Wingdings" panose="05000000000000000000" pitchFamily="2" charset="2"/>
              </a:rPr>
              <a:t>może uczestniczyć w niektórych posiedzeniach sądu (por. art. 339 </a:t>
            </a:r>
            <a:r>
              <a:rPr lang="en-GB" dirty="0"/>
              <a:t>§</a:t>
            </a:r>
            <a:r>
              <a:rPr lang="pl-PL" dirty="0"/>
              <a:t> 5) </a:t>
            </a:r>
          </a:p>
          <a:p>
            <a:pPr marL="630936" lvl="1" indent="-457200" algn="just">
              <a:buFont typeface="+mj-lt"/>
              <a:buAutoNum type="arabicPeriod"/>
            </a:pPr>
            <a:r>
              <a:rPr lang="pl-PL" dirty="0">
                <a:sym typeface="Wingdings" panose="05000000000000000000" pitchFamily="2" charset="2"/>
              </a:rPr>
              <a:t>może złożyć wniosek o orzeczenie obowiązku naprawienie szkody (art. 49a) </a:t>
            </a:r>
          </a:p>
          <a:p>
            <a:pPr marL="630936" lvl="1" indent="-457200" algn="just">
              <a:buFont typeface="+mj-lt"/>
              <a:buAutoNum type="arabicPeriod"/>
            </a:pPr>
            <a:r>
              <a:rPr lang="pl-PL" dirty="0">
                <a:sym typeface="Wingdings" panose="05000000000000000000" pitchFamily="2" charset="2"/>
              </a:rPr>
              <a:t>ma prawo uczestniczyć w rozprawie (w tym także prowadzonej z wyłączeniem jawności) – art. 384  </a:t>
            </a:r>
          </a:p>
          <a:p>
            <a:pPr marL="630936" lvl="1" indent="-457200" algn="just">
              <a:buFont typeface="+mj-lt"/>
              <a:buAutoNum type="arabicPeriod"/>
            </a:pPr>
            <a:r>
              <a:rPr lang="pl-PL" dirty="0">
                <a:sym typeface="Wingdings" panose="05000000000000000000" pitchFamily="2" charset="2"/>
              </a:rPr>
              <a:t>może wnieść apelację od wyroku warunkowo umarzającego postępowanie wydanego na posiedzeniu (art. 444) </a:t>
            </a:r>
          </a:p>
          <a:p>
            <a:pPr marL="630936" lvl="1" indent="-457200" algn="just">
              <a:buFont typeface="+mj-lt"/>
              <a:buAutoNum type="arabicPeriod"/>
            </a:pPr>
            <a:r>
              <a:rPr lang="pl-PL" dirty="0">
                <a:sym typeface="Wingdings" panose="05000000000000000000" pitchFamily="2" charset="2"/>
              </a:rPr>
              <a:t>Może złożyć wniosek o wyłączenie jawności rozprawy </a:t>
            </a:r>
          </a:p>
          <a:p>
            <a:pPr marL="630936" lvl="1" indent="-457200" algn="just">
              <a:buFont typeface="+mj-lt"/>
              <a:buAutoNum type="arabicPeriod"/>
            </a:pPr>
            <a:endParaRPr lang="pl-PL" dirty="0">
              <a:sym typeface="Wingdings" panose="05000000000000000000" pitchFamily="2" charset="2"/>
            </a:endParaRPr>
          </a:p>
          <a:p>
            <a:pPr algn="just"/>
            <a:endParaRPr lang="en-GB" dirty="0"/>
          </a:p>
        </p:txBody>
      </p:sp>
    </p:spTree>
    <p:extLst>
      <p:ext uri="{BB962C8B-B14F-4D97-AF65-F5344CB8AC3E}">
        <p14:creationId xmlns:p14="http://schemas.microsoft.com/office/powerpoint/2010/main" val="8740021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3172DC-D5E0-45E8-A37A-A0C12C3B89CC}"/>
              </a:ext>
            </a:extLst>
          </p:cNvPr>
          <p:cNvSpPr>
            <a:spLocks noGrp="1"/>
          </p:cNvSpPr>
          <p:nvPr>
            <p:ph type="title" idx="4294967295"/>
          </p:nvPr>
        </p:nvSpPr>
        <p:spPr>
          <a:xfrm>
            <a:off x="0" y="138113"/>
            <a:ext cx="11826875" cy="1500187"/>
          </a:xfrm>
        </p:spPr>
        <p:txBody>
          <a:bodyPr>
            <a:normAutofit/>
          </a:bodyPr>
          <a:lstStyle/>
          <a:p>
            <a:pPr algn="ctr"/>
            <a:r>
              <a:rPr lang="en-GB" sz="4000" dirty="0" err="1"/>
              <a:t>Podmiot</a:t>
            </a:r>
            <a:r>
              <a:rPr lang="en-GB" sz="4000" dirty="0"/>
              <a:t> </a:t>
            </a:r>
            <a:r>
              <a:rPr lang="en-GB" sz="4000" dirty="0" err="1"/>
              <a:t>zobowiązany</a:t>
            </a:r>
            <a:r>
              <a:rPr lang="pl-PL" sz="4000" dirty="0"/>
              <a:t> do zwrotu korzyści </a:t>
            </a:r>
            <a:endParaRPr lang="en-GB" sz="4000" dirty="0"/>
          </a:p>
        </p:txBody>
      </p:sp>
      <p:sp>
        <p:nvSpPr>
          <p:cNvPr id="3" name="Symbol zastępczy zawartości 2">
            <a:extLst>
              <a:ext uri="{FF2B5EF4-FFF2-40B4-BE49-F238E27FC236}">
                <a16:creationId xmlns:a16="http://schemas.microsoft.com/office/drawing/2014/main" id="{56CD77DC-8E60-4F5A-8907-B9AC05454F07}"/>
              </a:ext>
            </a:extLst>
          </p:cNvPr>
          <p:cNvSpPr>
            <a:spLocks noGrp="1"/>
          </p:cNvSpPr>
          <p:nvPr>
            <p:ph idx="4294967295"/>
          </p:nvPr>
        </p:nvSpPr>
        <p:spPr>
          <a:xfrm>
            <a:off x="0" y="1341438"/>
            <a:ext cx="11777663" cy="5407025"/>
          </a:xfrm>
        </p:spPr>
        <p:txBody>
          <a:bodyPr>
            <a:normAutofit fontScale="92500" lnSpcReduction="10000"/>
          </a:bodyPr>
          <a:lstStyle/>
          <a:p>
            <a:r>
              <a:rPr lang="pl-PL" dirty="0" err="1"/>
              <a:t>Nowa-stara</a:t>
            </a:r>
            <a:r>
              <a:rPr lang="pl-PL" dirty="0"/>
              <a:t> instytucja prowadzona ustawą z dnia 23.03.2017 r. </a:t>
            </a:r>
          </a:p>
          <a:p>
            <a:pPr algn="just"/>
            <a:r>
              <a:rPr lang="pl-PL" dirty="0"/>
              <a:t>Do dnia 1.07.2015 istniał podmiot, co do którego prokurator wniósł o zobowiązanie do zwrotu Skarbowi Państwa uzyskanej z przestępstwa korzyści majątkowej. </a:t>
            </a:r>
          </a:p>
          <a:p>
            <a:pPr algn="just"/>
            <a:r>
              <a:rPr lang="pl-PL" i="1" dirty="0"/>
              <a:t>Dawny art. 52 k.k.</a:t>
            </a:r>
            <a:r>
              <a:rPr lang="pl-PL" dirty="0"/>
              <a:t> </a:t>
            </a:r>
          </a:p>
          <a:p>
            <a:pPr lvl="1" algn="just"/>
            <a:r>
              <a:rPr lang="pl-PL" dirty="0"/>
              <a:t>W wypadku skazania za przestępstwo przynoszące korzyść majątkową osobie fizycznej, prawnej lub jednostce organizacyjnej nie mającej osobowości prawnej, a popełnione przez sprawcę działającego w jej imieniu lub interesie, sąd zobowiązuje podmiot, który uzyskał korzyść majątkową, do jej zwrotu w całości lub w części na rzecz Skarbu Państwa; nie dotyczy to korzyści majątkowej podlegającej zwrotowi innemu podmiotowi.</a:t>
            </a:r>
          </a:p>
          <a:p>
            <a:pPr algn="just"/>
            <a:r>
              <a:rPr lang="pl-PL" i="1" dirty="0"/>
              <a:t>Dawny art. 416 k.p.k.</a:t>
            </a:r>
          </a:p>
          <a:p>
            <a:pPr lvl="1" algn="just"/>
            <a:r>
              <a:rPr lang="pl-PL" dirty="0"/>
              <a:t>§  1.  W razie skazania oskarżonego sąd, uwzględniając wniosek prokuratora, zobowiązuje w wyroku podmiot, który uzyskał korzyść majątkową w warunkach określonych w art. 52 Kodeksu karnego, do jej zwrotu w całości lub w części na rzecz Skarbu Państwa. Uniewinniając oskarżonego albo skazując go za przestępstwo, które takiej korzyści nie przyniosło, lub umarzając postępowanie - sąd pozostawia wniosek prokuratora bez rozpoznania.</a:t>
            </a:r>
          </a:p>
          <a:p>
            <a:pPr lvl="1" algn="just"/>
            <a:r>
              <a:rPr lang="pl-PL" dirty="0"/>
              <a:t>§  2.  Przed zakończeniem przewodu sądowego sąd przesłuchuje w charakterze świadka podmiot określony w art. 52 Kodeksu karnego. Jeżeli podmiotem tym nie jest osoba fizyczna, przesłuchuje się organ uprawniony do działania w jego imieniu.</a:t>
            </a:r>
          </a:p>
          <a:p>
            <a:pPr lvl="1"/>
            <a:r>
              <a:rPr lang="pl-PL" dirty="0"/>
              <a:t>§  3.  Osoba, o której mowa w § 2, może odmówić zeznań.</a:t>
            </a:r>
          </a:p>
          <a:p>
            <a:pPr lvl="1"/>
            <a:r>
              <a:rPr lang="pl-PL" dirty="0"/>
              <a:t>§  4.  Przepisy art. 72, 75, 87 i 89 stosuje się odpowiednio.</a:t>
            </a:r>
          </a:p>
          <a:p>
            <a:pPr algn="just"/>
            <a:endParaRPr lang="en-GB" dirty="0"/>
          </a:p>
        </p:txBody>
      </p:sp>
    </p:spTree>
    <p:extLst>
      <p:ext uri="{BB962C8B-B14F-4D97-AF65-F5344CB8AC3E}">
        <p14:creationId xmlns:p14="http://schemas.microsoft.com/office/powerpoint/2010/main" val="1055146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D87D45-831A-43EA-8A81-E9AF931E6D05}"/>
              </a:ext>
            </a:extLst>
          </p:cNvPr>
          <p:cNvSpPr>
            <a:spLocks noGrp="1"/>
          </p:cNvSpPr>
          <p:nvPr>
            <p:ph type="title" idx="4294967295"/>
          </p:nvPr>
        </p:nvSpPr>
        <p:spPr>
          <a:xfrm>
            <a:off x="1030288" y="0"/>
            <a:ext cx="11161712" cy="1500188"/>
          </a:xfrm>
        </p:spPr>
        <p:txBody>
          <a:bodyPr>
            <a:normAutofit/>
          </a:bodyPr>
          <a:lstStyle/>
          <a:p>
            <a:r>
              <a:rPr lang="en-GB" sz="4400" dirty="0" err="1"/>
              <a:t>Podmiot</a:t>
            </a:r>
            <a:r>
              <a:rPr lang="en-GB" sz="4400" dirty="0"/>
              <a:t> </a:t>
            </a:r>
            <a:r>
              <a:rPr lang="en-GB" sz="4400" dirty="0" err="1"/>
              <a:t>zobowiązany</a:t>
            </a:r>
            <a:r>
              <a:rPr lang="pl-PL" sz="4400" dirty="0"/>
              <a:t> do zwrotu korzyści </a:t>
            </a:r>
            <a:endParaRPr lang="en-GB" sz="4400" dirty="0"/>
          </a:p>
        </p:txBody>
      </p:sp>
      <p:sp>
        <p:nvSpPr>
          <p:cNvPr id="3" name="Symbol zastępczy zawartości 2">
            <a:extLst>
              <a:ext uri="{FF2B5EF4-FFF2-40B4-BE49-F238E27FC236}">
                <a16:creationId xmlns:a16="http://schemas.microsoft.com/office/drawing/2014/main" id="{3DBCA41F-B608-499E-937C-B476AE9B6813}"/>
              </a:ext>
            </a:extLst>
          </p:cNvPr>
          <p:cNvSpPr>
            <a:spLocks noGrp="1"/>
          </p:cNvSpPr>
          <p:nvPr>
            <p:ph idx="4294967295"/>
          </p:nvPr>
        </p:nvSpPr>
        <p:spPr>
          <a:xfrm>
            <a:off x="603250" y="1500188"/>
            <a:ext cx="11588750" cy="5168900"/>
          </a:xfrm>
        </p:spPr>
        <p:txBody>
          <a:bodyPr>
            <a:normAutofit fontScale="92500" lnSpcReduction="10000"/>
          </a:bodyPr>
          <a:lstStyle/>
          <a:p>
            <a:pPr algn="just"/>
            <a:r>
              <a:rPr lang="pl-PL" dirty="0"/>
              <a:t>Osoba fizyczna, prawna oraz jednostka organizacyjna niemająca osobowości prawnej, której odrębne przepisy przyznają zdolność prawną i która </a:t>
            </a:r>
            <a:r>
              <a:rPr lang="pl-PL" b="1" dirty="0"/>
              <a:t>uzyskała w związku z popełnieniem czynu zabronionego:</a:t>
            </a:r>
          </a:p>
          <a:p>
            <a:pPr lvl="1" algn="just"/>
            <a:r>
              <a:rPr lang="pl-PL" b="1" dirty="0"/>
              <a:t>korzyść majątkową lub </a:t>
            </a:r>
          </a:p>
          <a:p>
            <a:pPr lvl="1" algn="just"/>
            <a:r>
              <a:rPr lang="pl-PL" b="1" dirty="0"/>
              <a:t>świadczenie określone w art. 405–407 k</a:t>
            </a:r>
            <a:r>
              <a:rPr lang="pl-PL" dirty="0"/>
              <a:t>.</a:t>
            </a:r>
            <a:r>
              <a:rPr lang="pl-PL" b="1" dirty="0"/>
              <a:t>c. </a:t>
            </a:r>
            <a:r>
              <a:rPr lang="pl-PL" dirty="0"/>
              <a:t>(bezpodstawne wzbogacenie), </a:t>
            </a:r>
            <a:r>
              <a:rPr lang="pl-PL" b="1" dirty="0"/>
              <a:t>art. 410 k.c.</a:t>
            </a:r>
            <a:r>
              <a:rPr lang="pl-PL" dirty="0"/>
              <a:t> (nienależne świadczenie), </a:t>
            </a:r>
            <a:r>
              <a:rPr lang="pl-PL" b="1" dirty="0"/>
              <a:t>art. 412 k.c.</a:t>
            </a:r>
            <a:r>
              <a:rPr lang="pl-PL" dirty="0"/>
              <a:t> (przepadek świadczenia uzyskanego świadomie w zamian za dokonanie czynu zabronionego przez ustawę lub w celu niegodziwym) </a:t>
            </a:r>
          </a:p>
          <a:p>
            <a:pPr algn="just"/>
            <a:r>
              <a:rPr lang="pl-PL" dirty="0"/>
              <a:t>od Skarbu Państwa, jednostki samorządowej, państwowej lub samorządowej jednostki organizacyjnej, podmiotu, dla którego organ samorządu jest organem założycielskim, lub spółki prawa handlowego z większościowym udziałem Skarbu Państwa lub jednostki samorządowej.</a:t>
            </a:r>
          </a:p>
          <a:p>
            <a:pPr algn="just"/>
            <a:r>
              <a:rPr lang="pl-PL" dirty="0"/>
              <a:t>Zakres odpowiedzialności – zwrot korzyści albo równowartości uzyskanej kosztem Skarbu Państwa/jednostek samorządu terytorialnego. </a:t>
            </a:r>
          </a:p>
          <a:p>
            <a:pPr algn="just"/>
            <a:r>
              <a:rPr lang="pl-PL" dirty="0"/>
              <a:t>Przesłanki odpowiedzialności: </a:t>
            </a:r>
          </a:p>
          <a:p>
            <a:pPr lvl="1" algn="just"/>
            <a:r>
              <a:rPr lang="pl-PL" dirty="0"/>
              <a:t> popełnienie czynu zabronionego </a:t>
            </a:r>
          </a:p>
          <a:p>
            <a:pPr lvl="1" algn="just"/>
            <a:r>
              <a:rPr lang="pl-PL" dirty="0"/>
              <a:t>uzyskanie korzyści majątkowej przez osobę fizyczną, prawną, tzw. ustawową (ułomną) osobę prawną</a:t>
            </a:r>
          </a:p>
          <a:p>
            <a:pPr lvl="1" algn="just"/>
            <a:r>
              <a:rPr lang="pl-PL" dirty="0"/>
              <a:t>związek przyczynowy między popełnieniem czynu zabronionego a uzyskaniem korzyści </a:t>
            </a:r>
          </a:p>
          <a:p>
            <a:pPr lvl="1" algn="just"/>
            <a:r>
              <a:rPr lang="pl-PL" dirty="0"/>
              <a:t>korzyść pochodzi od Skarbu Państwa, jednostek samorządu terytorialnego itp. </a:t>
            </a:r>
            <a:endParaRPr lang="en-GB" dirty="0"/>
          </a:p>
        </p:txBody>
      </p:sp>
    </p:spTree>
    <p:extLst>
      <p:ext uri="{BB962C8B-B14F-4D97-AF65-F5344CB8AC3E}">
        <p14:creationId xmlns:p14="http://schemas.microsoft.com/office/powerpoint/2010/main" val="4068828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C9EAEA-4AEA-4FE3-801C-1849EFE98B4A}"/>
              </a:ext>
            </a:extLst>
          </p:cNvPr>
          <p:cNvSpPr>
            <a:spLocks noGrp="1"/>
          </p:cNvSpPr>
          <p:nvPr>
            <p:ph type="title"/>
          </p:nvPr>
        </p:nvSpPr>
        <p:spPr/>
        <p:txBody>
          <a:bodyPr/>
          <a:lstStyle/>
          <a:p>
            <a:r>
              <a:rPr lang="pl-PL" dirty="0"/>
              <a:t>Uprawnienia podmiotu zobowiązanego </a:t>
            </a:r>
            <a:endParaRPr lang="en-GB" dirty="0"/>
          </a:p>
        </p:txBody>
      </p:sp>
      <p:sp>
        <p:nvSpPr>
          <p:cNvPr id="3" name="Symbol zastępczy zawartości 2">
            <a:extLst>
              <a:ext uri="{FF2B5EF4-FFF2-40B4-BE49-F238E27FC236}">
                <a16:creationId xmlns:a16="http://schemas.microsoft.com/office/drawing/2014/main" id="{D95D5EF9-AF48-4999-A8AF-181837AAD5CF}"/>
              </a:ext>
            </a:extLst>
          </p:cNvPr>
          <p:cNvSpPr>
            <a:spLocks noGrp="1"/>
          </p:cNvSpPr>
          <p:nvPr>
            <p:ph idx="1"/>
          </p:nvPr>
        </p:nvSpPr>
        <p:spPr/>
        <p:txBody>
          <a:bodyPr>
            <a:normAutofit fontScale="85000" lnSpcReduction="10000"/>
          </a:bodyPr>
          <a:lstStyle/>
          <a:p>
            <a:pPr marL="457200" indent="-457200" algn="just">
              <a:buFont typeface="+mj-lt"/>
              <a:buAutoNum type="arabicPeriod"/>
            </a:pPr>
            <a:r>
              <a:rPr lang="pl-PL" dirty="0"/>
              <a:t>zadawanie pytań osobie przesłuchiwanej (art. 91a § 4)</a:t>
            </a:r>
          </a:p>
          <a:p>
            <a:pPr marL="457200" indent="-457200" algn="just">
              <a:buFont typeface="+mj-lt"/>
              <a:buAutoNum type="arabicPeriod"/>
            </a:pPr>
            <a:r>
              <a:rPr lang="pl-PL" dirty="0"/>
              <a:t>zabranie głosu końcowego przed obrońcą oskarżonego i oskarżonym (art. 91a § 4)</a:t>
            </a:r>
          </a:p>
          <a:p>
            <a:pPr marL="457200" indent="-457200" algn="just">
              <a:buFont typeface="+mj-lt"/>
              <a:buAutoNum type="arabicPeriod"/>
            </a:pPr>
            <a:r>
              <a:rPr lang="pl-PL" dirty="0"/>
              <a:t>prawo do bezpłatnej pomocy tłumacza, jeżeli nie włada w wystarczającym stopniu językiem polskim (art. 72 § 1)</a:t>
            </a:r>
          </a:p>
          <a:p>
            <a:pPr marL="457200" indent="-457200" algn="just">
              <a:buFont typeface="+mj-lt"/>
              <a:buAutoNum type="arabicPeriod"/>
            </a:pPr>
            <a:r>
              <a:rPr lang="pl-PL" dirty="0"/>
              <a:t>ustanowienie pełnomocnika (art. 87 § 1)</a:t>
            </a:r>
          </a:p>
          <a:p>
            <a:pPr marL="457200" indent="-457200" algn="just">
              <a:buFont typeface="+mj-lt"/>
              <a:buAutoNum type="arabicPeriod"/>
            </a:pPr>
            <a:r>
              <a:rPr lang="pl-PL" dirty="0"/>
              <a:t>przeglądanie akt, sporządzanie odpisów i kserokopii (art. 156 § 1)</a:t>
            </a:r>
          </a:p>
          <a:p>
            <a:pPr marL="457200" indent="-457200" algn="just">
              <a:buFont typeface="+mj-lt"/>
              <a:buAutoNum type="arabicPeriod"/>
            </a:pPr>
            <a:r>
              <a:rPr lang="pl-PL" dirty="0"/>
              <a:t>inicjatywa dowodowa (art. 167)</a:t>
            </a:r>
          </a:p>
          <a:p>
            <a:pPr marL="457200" indent="-457200" algn="just">
              <a:buFont typeface="+mj-lt"/>
              <a:buAutoNum type="arabicPeriod"/>
            </a:pPr>
            <a:r>
              <a:rPr lang="pl-PL" dirty="0"/>
              <a:t>zawiadomienie o terminie rozprawy (art. 117 § 1)</a:t>
            </a:r>
          </a:p>
          <a:p>
            <a:pPr marL="457200" indent="-457200" algn="just">
              <a:buFont typeface="+mj-lt"/>
              <a:buAutoNum type="arabicPeriod"/>
            </a:pPr>
            <a:r>
              <a:rPr lang="pl-PL" dirty="0"/>
              <a:t>prawo do złożenia wniosku o uzasadnienie wyroku (art. 422 § 1a) </a:t>
            </a:r>
          </a:p>
          <a:p>
            <a:pPr marL="457200" indent="-457200" algn="just">
              <a:buFont typeface="+mj-lt"/>
              <a:buAutoNum type="arabicPeriod"/>
            </a:pPr>
            <a:r>
              <a:rPr lang="pl-PL" dirty="0"/>
              <a:t>prawo do wniesienia apelacji (art. 444 § 2)</a:t>
            </a:r>
          </a:p>
          <a:p>
            <a:pPr marL="0" indent="0" algn="just">
              <a:buNone/>
            </a:pPr>
            <a:endParaRPr lang="pl-PL" dirty="0"/>
          </a:p>
          <a:p>
            <a:pPr marL="0" indent="0" algn="just">
              <a:buNone/>
            </a:pPr>
            <a:r>
              <a:rPr lang="pl-PL" dirty="0"/>
              <a:t>Podmiot zobowiązany ma obowiązek stawiania się na wezwanie i zawiadamiania organu prowadzącego postępowanie o każdej zmianie miejsca swojego zamieszkania lub pobytu trwającego dłużej niż 7 dni (art. 75).</a:t>
            </a:r>
          </a:p>
          <a:p>
            <a:pPr marL="457200" indent="-457200" algn="just">
              <a:buFont typeface="+mj-lt"/>
              <a:buAutoNum type="arabicPeriod"/>
            </a:pPr>
            <a:endParaRPr lang="en-GB" dirty="0"/>
          </a:p>
        </p:txBody>
      </p:sp>
    </p:spTree>
    <p:extLst>
      <p:ext uri="{BB962C8B-B14F-4D97-AF65-F5344CB8AC3E}">
        <p14:creationId xmlns:p14="http://schemas.microsoft.com/office/powerpoint/2010/main" val="21422896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B1DA28-828F-4E44-8E49-ED282A79BA4E}"/>
              </a:ext>
            </a:extLst>
          </p:cNvPr>
          <p:cNvSpPr>
            <a:spLocks noGrp="1"/>
          </p:cNvSpPr>
          <p:nvPr>
            <p:ph type="title"/>
          </p:nvPr>
        </p:nvSpPr>
        <p:spPr/>
        <p:txBody>
          <a:bodyPr>
            <a:normAutofit fontScale="90000"/>
          </a:bodyPr>
          <a:lstStyle/>
          <a:p>
            <a:r>
              <a:rPr lang="pl-PL" dirty="0"/>
              <a:t>Właściciel przedsiębiorstwa zagrożonego przepadkiem</a:t>
            </a:r>
          </a:p>
        </p:txBody>
      </p:sp>
      <p:sp>
        <p:nvSpPr>
          <p:cNvPr id="5" name="Symbol zastępczy zawartości 4">
            <a:extLst>
              <a:ext uri="{FF2B5EF4-FFF2-40B4-BE49-F238E27FC236}">
                <a16:creationId xmlns:a16="http://schemas.microsoft.com/office/drawing/2014/main" id="{D93B29FA-C8FA-45B4-84E3-E66E7BBDD17A}"/>
              </a:ext>
            </a:extLst>
          </p:cNvPr>
          <p:cNvSpPr>
            <a:spLocks noGrp="1"/>
          </p:cNvSpPr>
          <p:nvPr>
            <p:ph idx="1"/>
          </p:nvPr>
        </p:nvSpPr>
        <p:spPr/>
        <p:txBody>
          <a:bodyPr>
            <a:normAutofit fontScale="92500" lnSpcReduction="20000"/>
          </a:bodyPr>
          <a:lstStyle/>
          <a:p>
            <a:r>
              <a:rPr lang="pl-PL" dirty="0"/>
              <a:t>Nowa instytucja wprowadzona ustawą z 23.03.2017 r. </a:t>
            </a:r>
          </a:p>
          <a:p>
            <a:r>
              <a:rPr lang="pl-PL" dirty="0"/>
              <a:t>Związana z przepadkiem przedsiębiorstwa – art. 44a </a:t>
            </a:r>
            <a:r>
              <a:rPr lang="en-GB" dirty="0"/>
              <a:t>§ 2</a:t>
            </a:r>
            <a:r>
              <a:rPr lang="pl-PL" dirty="0"/>
              <a:t> k.k. </a:t>
            </a:r>
          </a:p>
          <a:p>
            <a:pPr marL="128016" lvl="1" indent="0" algn="just">
              <a:buNone/>
            </a:pPr>
            <a:r>
              <a:rPr lang="pl-PL" i="1" dirty="0"/>
              <a:t>W razie skazania za przestępstwo, z którego popełnienia sprawca osiągnął, chociażby pośrednio, korzyść majątkową znacznej wartości, </a:t>
            </a:r>
            <a:r>
              <a:rPr lang="pl-PL" b="1" i="1" dirty="0"/>
              <a:t>sąd może orzec przepadek </a:t>
            </a:r>
            <a:r>
              <a:rPr lang="pl-PL" b="1" i="1" dirty="0">
                <a:solidFill>
                  <a:srgbClr val="FF0000"/>
                </a:solidFill>
              </a:rPr>
              <a:t>niestanowiącego</a:t>
            </a:r>
            <a:r>
              <a:rPr lang="pl-PL" b="1" i="1" dirty="0"/>
              <a:t> własności sprawcy przedsiębiorstwa osoby fizycznej albo jego równowartości</a:t>
            </a:r>
            <a:r>
              <a:rPr lang="pl-PL" i="1" dirty="0"/>
              <a:t>, jeżeli przedsiębiorstwo </a:t>
            </a:r>
            <a:r>
              <a:rPr lang="pl-PL" i="1" u="sng" dirty="0"/>
              <a:t>służyło do popełnienia tego przestępstwa lub ukrycia osiągniętej z niego korzyści, a jego właściciel chciał, aby przedsiębiorstwo służyło do popełnienia tego przestępstwa lub ukrycia osiągniętej z niego korzyści albo, przewidując taką możliwość, na to się godził.</a:t>
            </a:r>
          </a:p>
          <a:p>
            <a:pPr marL="0" indent="-45720" algn="just">
              <a:buNone/>
            </a:pPr>
            <a:r>
              <a:rPr lang="pl-PL" dirty="0"/>
              <a:t>Właścicielowi przedsiębiorstwa przysługują prawa strony, ale tylko w takim zakresie, w jakim postępowanie dotyczy przepadku z art. 44a </a:t>
            </a:r>
            <a:r>
              <a:rPr lang="en-GB" dirty="0"/>
              <a:t>§ </a:t>
            </a:r>
            <a:r>
              <a:rPr lang="pl-PL" dirty="0"/>
              <a:t>2 k.k. </a:t>
            </a:r>
          </a:p>
          <a:p>
            <a:pPr marL="0" indent="-45720" algn="just">
              <a:buNone/>
            </a:pPr>
            <a:r>
              <a:rPr lang="pl-PL" dirty="0"/>
              <a:t>Może:</a:t>
            </a:r>
          </a:p>
          <a:p>
            <a:pPr lvl="1" algn="just"/>
            <a:r>
              <a:rPr lang="pl-PL" dirty="0"/>
              <a:t>zadawać pytania świadkom, </a:t>
            </a:r>
          </a:p>
          <a:p>
            <a:pPr lvl="1" algn="just"/>
            <a:r>
              <a:rPr lang="pl-PL" dirty="0"/>
              <a:t>zgłaszać wnioski dowodowe (inicjatywa dowodowa)</a:t>
            </a:r>
          </a:p>
          <a:p>
            <a:pPr lvl="1" algn="just"/>
            <a:r>
              <a:rPr lang="pl-PL" dirty="0"/>
              <a:t>uczestniczyć w rozprawie </a:t>
            </a:r>
          </a:p>
          <a:p>
            <a:pPr lvl="1" algn="just"/>
            <a:r>
              <a:rPr lang="pl-PL" dirty="0"/>
              <a:t>jeżeli przepadek zostanie orzeczony – może wnieść apelację  </a:t>
            </a:r>
          </a:p>
          <a:p>
            <a:pPr marL="128016" lvl="1" indent="0" algn="just">
              <a:buNone/>
            </a:pPr>
            <a:endParaRPr lang="en-GB" dirty="0"/>
          </a:p>
        </p:txBody>
      </p:sp>
    </p:spTree>
    <p:extLst>
      <p:ext uri="{BB962C8B-B14F-4D97-AF65-F5344CB8AC3E}">
        <p14:creationId xmlns:p14="http://schemas.microsoft.com/office/powerpoint/2010/main" val="6984397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Reprezentanci stron procesowych</a:t>
            </a:r>
          </a:p>
        </p:txBody>
      </p:sp>
      <p:sp>
        <p:nvSpPr>
          <p:cNvPr id="3" name="Symbol zastępczy tekstu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1689209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idx="4294967295"/>
          </p:nvPr>
        </p:nvSpPr>
        <p:spPr>
          <a:xfrm>
            <a:off x="976044" y="171379"/>
            <a:ext cx="8101279" cy="2457450"/>
          </a:xfrm>
        </p:spPr>
        <p:txBody>
          <a:bodyPr/>
          <a:lstStyle/>
          <a:p>
            <a:r>
              <a:rPr lang="pl-PL" dirty="0"/>
              <a:t>Reprezentanci stron procesowych </a:t>
            </a:r>
          </a:p>
        </p:txBody>
      </p:sp>
      <p:sp>
        <p:nvSpPr>
          <p:cNvPr id="5" name="Symbol zastępczy zawartości 4"/>
          <p:cNvSpPr>
            <a:spLocks noGrp="1"/>
          </p:cNvSpPr>
          <p:nvPr>
            <p:ph idx="4294967295"/>
          </p:nvPr>
        </p:nvSpPr>
        <p:spPr>
          <a:xfrm>
            <a:off x="1376363" y="2286000"/>
            <a:ext cx="10815637" cy="4022725"/>
          </a:xfrm>
        </p:spPr>
        <p:txBody>
          <a:bodyPr/>
          <a:lstStyle/>
          <a:p>
            <a:r>
              <a:rPr lang="pl-PL" dirty="0"/>
              <a:t>Osoby działające </a:t>
            </a:r>
            <a:r>
              <a:rPr lang="pl-PL" b="1" u="sng" dirty="0"/>
              <a:t>za stronę i w jej imieniu</a:t>
            </a:r>
            <a:r>
              <a:rPr lang="pl-PL" dirty="0"/>
              <a:t> na mocy odpowiedniego </a:t>
            </a:r>
            <a:r>
              <a:rPr lang="pl-PL" b="1" u="sng" dirty="0">
                <a:solidFill>
                  <a:schemeClr val="accent1"/>
                </a:solidFill>
              </a:rPr>
              <a:t>tytułu prawnego</a:t>
            </a:r>
            <a:r>
              <a:rPr lang="pl-PL" dirty="0"/>
              <a:t>. </a:t>
            </a:r>
          </a:p>
          <a:p>
            <a:endParaRPr lang="pl-PL" dirty="0"/>
          </a:p>
          <a:p>
            <a:endParaRPr lang="pl-PL" dirty="0"/>
          </a:p>
          <a:p>
            <a:r>
              <a:rPr lang="pl-PL" dirty="0"/>
              <a:t>Reprezentanci stron procesowych to:</a:t>
            </a:r>
          </a:p>
          <a:p>
            <a:pPr lvl="1"/>
            <a:r>
              <a:rPr lang="pl-PL" dirty="0"/>
              <a:t>1. obrońcy</a:t>
            </a:r>
          </a:p>
          <a:p>
            <a:pPr lvl="1"/>
            <a:r>
              <a:rPr lang="pl-PL" dirty="0"/>
              <a:t>2. pełnomocnicy </a:t>
            </a:r>
          </a:p>
          <a:p>
            <a:pPr lvl="1"/>
            <a:r>
              <a:rPr lang="pl-PL" dirty="0"/>
              <a:t>3. przedstawiciele ustawowi (reprezentant dziecka w procesie karnym)</a:t>
            </a:r>
          </a:p>
          <a:p>
            <a:endParaRPr lang="pl-PL" dirty="0"/>
          </a:p>
          <a:p>
            <a:endParaRPr lang="pl-PL" dirty="0"/>
          </a:p>
        </p:txBody>
      </p:sp>
      <p:sp>
        <p:nvSpPr>
          <p:cNvPr id="6" name="Nawias klamrowy zamykający 5"/>
          <p:cNvSpPr/>
          <p:nvPr/>
        </p:nvSpPr>
        <p:spPr>
          <a:xfrm rot="5400000">
            <a:off x="10039349" y="1766889"/>
            <a:ext cx="685800" cy="2609850"/>
          </a:xfrm>
          <a:prstGeom prst="rightBrace">
            <a:avLst>
              <a:gd name="adj1" fmla="val 4583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p:cNvSpPr txBox="1"/>
          <p:nvPr/>
        </p:nvSpPr>
        <p:spPr>
          <a:xfrm>
            <a:off x="8582024" y="3495675"/>
            <a:ext cx="3648075" cy="2308324"/>
          </a:xfrm>
          <a:prstGeom prst="rect">
            <a:avLst/>
          </a:prstGeom>
          <a:noFill/>
        </p:spPr>
        <p:txBody>
          <a:bodyPr wrap="square" rtlCol="0">
            <a:spAutoFit/>
          </a:bodyPr>
          <a:lstStyle/>
          <a:p>
            <a:pPr marL="342900" indent="-342900">
              <a:buAutoNum type="arabicPeriod"/>
            </a:pPr>
            <a:r>
              <a:rPr lang="pl-PL" dirty="0"/>
              <a:t>pełnomocnictwo udzielone przez stronę lub jej przedstawiciela ustawowego </a:t>
            </a:r>
          </a:p>
          <a:p>
            <a:pPr marL="342900" indent="-342900">
              <a:buAutoNum type="arabicPeriod"/>
            </a:pPr>
            <a:r>
              <a:rPr lang="pl-PL" dirty="0"/>
              <a:t>zarządzenie prezesa sądu, referendarza sądowego, (np. art. 81, 378), </a:t>
            </a:r>
          </a:p>
          <a:p>
            <a:pPr marL="342900" indent="-342900">
              <a:buAutoNum type="arabicPeriod"/>
            </a:pPr>
            <a:r>
              <a:rPr lang="pl-PL" dirty="0"/>
              <a:t>postanowienie sądu (por. 387)</a:t>
            </a:r>
          </a:p>
          <a:p>
            <a:pPr marL="342900" indent="-342900">
              <a:buAutoNum type="arabicPeriod"/>
            </a:pPr>
            <a:r>
              <a:rPr lang="pl-PL" dirty="0"/>
              <a:t>przepis ustawy  </a:t>
            </a:r>
          </a:p>
        </p:txBody>
      </p:sp>
    </p:spTree>
    <p:extLst>
      <p:ext uri="{BB962C8B-B14F-4D97-AF65-F5344CB8AC3E}">
        <p14:creationId xmlns:p14="http://schemas.microsoft.com/office/powerpoint/2010/main" val="23247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p:txBody>
          <a:bodyPr/>
          <a:lstStyle/>
          <a:p>
            <a:pPr algn="ctr"/>
            <a:r>
              <a:rPr lang="pl-PL" dirty="0"/>
              <a:t>Sąd</a:t>
            </a:r>
          </a:p>
        </p:txBody>
      </p:sp>
      <p:sp>
        <p:nvSpPr>
          <p:cNvPr id="16" name="Symbol zastępczy tekstu 15"/>
          <p:cNvSpPr>
            <a:spLocks noGrp="1"/>
          </p:cNvSpPr>
          <p:nvPr>
            <p:ph idx="1"/>
          </p:nvPr>
        </p:nvSpPr>
        <p:spPr/>
        <p:txBody>
          <a:bodyPr>
            <a:noAutofit/>
          </a:bodyPr>
          <a:lstStyle/>
          <a:p>
            <a:pPr algn="just"/>
            <a:r>
              <a:rPr lang="pl-PL" sz="1800" dirty="0"/>
              <a:t>Osoba lub zespół osób (np. przy składach sędziowskich wieloosobowych) niezawisła, bezstronna, niezależna, powołana do </a:t>
            </a:r>
            <a:r>
              <a:rPr lang="pl-PL" sz="1800" b="1" dirty="0"/>
              <a:t>sprawowania wymiaru sprawiedliwości</a:t>
            </a:r>
            <a:r>
              <a:rPr lang="pl-PL" sz="1800" dirty="0"/>
              <a:t> w imieniu Rzeczypospolitej Polskiej. </a:t>
            </a:r>
          </a:p>
          <a:p>
            <a:pPr algn="just"/>
            <a:r>
              <a:rPr lang="pl-PL" sz="1800" dirty="0"/>
              <a:t>Art. 173 Konstytucji - Sądy i Trybunały są władzą odrębną i niezależną od innych władz.</a:t>
            </a:r>
          </a:p>
          <a:p>
            <a:pPr algn="just"/>
            <a:r>
              <a:rPr lang="pl-PL" sz="1800" dirty="0"/>
              <a:t>Art. 175 ust. 1 Konstytucji - Wymiar sprawiedliwości w Rzeczypospolitej Polskiej sprawują Sąd Najwyższy, sądy powszechne, sądy administracyjne oraz sądy wojskowe.</a:t>
            </a:r>
          </a:p>
        </p:txBody>
      </p:sp>
    </p:spTree>
    <p:extLst>
      <p:ext uri="{BB962C8B-B14F-4D97-AF65-F5344CB8AC3E}">
        <p14:creationId xmlns:p14="http://schemas.microsoft.com/office/powerpoint/2010/main" val="27859366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Obrońca </a:t>
            </a:r>
          </a:p>
        </p:txBody>
      </p:sp>
      <p:sp>
        <p:nvSpPr>
          <p:cNvPr id="2" name="Symbol zastępczy tekstu 1"/>
          <p:cNvSpPr>
            <a:spLocks noGrp="1"/>
          </p:cNvSpPr>
          <p:nvPr>
            <p:ph type="body" idx="1"/>
          </p:nvPr>
        </p:nvSpPr>
        <p:spPr/>
        <p:txBody>
          <a:bodyPr>
            <a:normAutofit fontScale="92500" lnSpcReduction="10000"/>
          </a:bodyPr>
          <a:lstStyle/>
          <a:p>
            <a:r>
              <a:rPr lang="pl-PL" dirty="0"/>
              <a:t>Ze względu na rodzaj tytułu do obrony, obrońcy mogą być: </a:t>
            </a:r>
          </a:p>
        </p:txBody>
      </p:sp>
      <p:sp>
        <p:nvSpPr>
          <p:cNvPr id="5" name="Symbol zastępczy zawartości 4"/>
          <p:cNvSpPr>
            <a:spLocks noGrp="1"/>
          </p:cNvSpPr>
          <p:nvPr>
            <p:ph sz="half" idx="2"/>
          </p:nvPr>
        </p:nvSpPr>
        <p:spPr/>
        <p:txBody>
          <a:bodyPr>
            <a:normAutofit fontScale="92500" lnSpcReduction="10000"/>
          </a:bodyPr>
          <a:lstStyle/>
          <a:p>
            <a:pPr algn="just"/>
            <a:r>
              <a:rPr lang="pl-PL" dirty="0"/>
              <a:t>- obrona </a:t>
            </a:r>
            <a:r>
              <a:rPr lang="pl-PL" b="1" dirty="0"/>
              <a:t>z wyboru</a:t>
            </a:r>
            <a:r>
              <a:rPr lang="pl-PL" dirty="0"/>
              <a:t> – tytułem pranym jest upoważnienie do obrony udzielone adwokatowi (radcy prawnemu) przez oskarżonego lub jego przedstawiciela ustawowego </a:t>
            </a:r>
          </a:p>
          <a:p>
            <a:pPr algn="just"/>
            <a:r>
              <a:rPr lang="pl-PL" dirty="0"/>
              <a:t>- obrona z </a:t>
            </a:r>
            <a:r>
              <a:rPr lang="pl-PL" b="1" dirty="0"/>
              <a:t>urzędu</a:t>
            </a:r>
            <a:r>
              <a:rPr lang="pl-PL" dirty="0"/>
              <a:t> – tytułem prawnym jest zarządzenie prezesa sądu (referendarza sądowego)</a:t>
            </a:r>
          </a:p>
        </p:txBody>
      </p:sp>
      <p:sp>
        <p:nvSpPr>
          <p:cNvPr id="3" name="Symbol zastępczy tekstu 2"/>
          <p:cNvSpPr>
            <a:spLocks noGrp="1"/>
          </p:cNvSpPr>
          <p:nvPr>
            <p:ph type="body" sz="quarter" idx="3"/>
          </p:nvPr>
        </p:nvSpPr>
        <p:spPr/>
        <p:txBody>
          <a:bodyPr>
            <a:normAutofit fontScale="92500" lnSpcReduction="10000"/>
          </a:bodyPr>
          <a:lstStyle/>
          <a:p>
            <a:r>
              <a:rPr lang="pl-PL" dirty="0"/>
              <a:t>Ze względu na obowiązek posiadania obrońcy:</a:t>
            </a:r>
          </a:p>
        </p:txBody>
      </p:sp>
      <p:sp>
        <p:nvSpPr>
          <p:cNvPr id="6" name="Symbol zastępczy zawartości 5"/>
          <p:cNvSpPr>
            <a:spLocks noGrp="1"/>
          </p:cNvSpPr>
          <p:nvPr>
            <p:ph sz="quarter" idx="4"/>
          </p:nvPr>
        </p:nvSpPr>
        <p:spPr/>
        <p:txBody>
          <a:bodyPr>
            <a:normAutofit fontScale="92500" lnSpcReduction="10000"/>
          </a:bodyPr>
          <a:lstStyle/>
          <a:p>
            <a:pPr algn="just"/>
            <a:r>
              <a:rPr lang="pl-PL" dirty="0"/>
              <a:t>obrona </a:t>
            </a:r>
            <a:r>
              <a:rPr lang="pl-PL" b="1" dirty="0"/>
              <a:t>obligatoryjna</a:t>
            </a:r>
            <a:r>
              <a:rPr lang="pl-PL" dirty="0"/>
              <a:t> – oskarżony musi mieć obrońcę w sytuacjach wskazanych w ustawie (art. 79 § 1 i 2 oraz art. 80) </a:t>
            </a:r>
          </a:p>
          <a:p>
            <a:pPr algn="just"/>
            <a:r>
              <a:rPr lang="pl-PL" dirty="0"/>
              <a:t>obrona </a:t>
            </a:r>
            <a:r>
              <a:rPr lang="pl-PL" b="1" dirty="0"/>
              <a:t>fakultatywna</a:t>
            </a:r>
            <a:r>
              <a:rPr lang="pl-PL" dirty="0"/>
              <a:t> – oskarżony sam podejmuje decyzję czy chce korzystać z pomocy obrońcy </a:t>
            </a:r>
          </a:p>
        </p:txBody>
      </p:sp>
      <p:sp>
        <p:nvSpPr>
          <p:cNvPr id="7" name="pole tekstowe 6"/>
          <p:cNvSpPr txBox="1"/>
          <p:nvPr/>
        </p:nvSpPr>
        <p:spPr>
          <a:xfrm>
            <a:off x="701299" y="5132417"/>
            <a:ext cx="3876232" cy="1846659"/>
          </a:xfrm>
          <a:prstGeom prst="rect">
            <a:avLst/>
          </a:prstGeom>
          <a:noFill/>
        </p:spPr>
        <p:txBody>
          <a:bodyPr wrap="square" rtlCol="0">
            <a:spAutoFit/>
          </a:bodyPr>
          <a:lstStyle/>
          <a:p>
            <a:r>
              <a:rPr lang="pl-PL" sz="2400" dirty="0"/>
              <a:t>Prawo do obrony w znaczeniu formalnym to prawo do korzystania z pomocy obrońcy. </a:t>
            </a:r>
          </a:p>
          <a:p>
            <a:endParaRPr lang="pl-PL" dirty="0"/>
          </a:p>
        </p:txBody>
      </p:sp>
    </p:spTree>
    <p:extLst>
      <p:ext uri="{BB962C8B-B14F-4D97-AF65-F5344CB8AC3E}">
        <p14:creationId xmlns:p14="http://schemas.microsoft.com/office/powerpoint/2010/main" val="39704078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Obrońca </a:t>
            </a:r>
          </a:p>
        </p:txBody>
      </p:sp>
      <p:sp>
        <p:nvSpPr>
          <p:cNvPr id="3" name="Symbol zastępczy zawartości 2"/>
          <p:cNvSpPr>
            <a:spLocks noGrp="1"/>
          </p:cNvSpPr>
          <p:nvPr>
            <p:ph idx="1"/>
          </p:nvPr>
        </p:nvSpPr>
        <p:spPr>
          <a:xfrm>
            <a:off x="4591455" y="145915"/>
            <a:ext cx="7451388" cy="6459166"/>
          </a:xfrm>
        </p:spPr>
        <p:txBody>
          <a:bodyPr>
            <a:normAutofit/>
          </a:bodyPr>
          <a:lstStyle/>
          <a:p>
            <a:pPr algn="just"/>
            <a:r>
              <a:rPr lang="pl-PL" dirty="0"/>
              <a:t>Obrońcą może być jedynie adwokat lub radca prawny (por. art. 82). Oskarżony może mieć max. 3 obrońców. Natomiast jeden obrońca może bronić dowolnej liczby oskarżonych o ile interesy tych oskarżonych nie są sprzeczne (art. 85 § 1)</a:t>
            </a:r>
          </a:p>
          <a:p>
            <a:pPr lvl="1" algn="just"/>
            <a:r>
              <a:rPr lang="pl-PL" dirty="0"/>
              <a:t>Wyrok SA w Warszawie z dnia 18 września 2012 r., II </a:t>
            </a:r>
            <a:r>
              <a:rPr lang="pl-PL" dirty="0" err="1"/>
              <a:t>AKa</a:t>
            </a:r>
            <a:r>
              <a:rPr lang="pl-PL" dirty="0"/>
              <a:t> 191/12 </a:t>
            </a:r>
            <a:r>
              <a:rPr lang="pl-PL" dirty="0">
                <a:sym typeface="Wingdings" panose="05000000000000000000" pitchFamily="2" charset="2"/>
              </a:rPr>
              <a:t> </a:t>
            </a:r>
            <a:r>
              <a:rPr lang="pl-PL" dirty="0"/>
              <a:t>Sprzeczność interesów oskarżonych zachodzi wtedy, gdy obrona jednego z oskarżonych w sposób nieuchronny naraża dobro drugiego z nich, a więc gdy wyjaśnienia jednego z oskarżonych oraz ich ocena godzi w interes drugiego. Kolizja interesów prowadzi w takiej sytuacji do unicestwienia roli obrońcy w procesie karnym, co stanowi pogwałcenie uprawnień z art. 6 k.p.k. i z reguły musi być traktowane jako mogące mieć wpływ na treść wyroku.</a:t>
            </a:r>
          </a:p>
          <a:p>
            <a:pPr algn="just"/>
            <a:r>
              <a:rPr lang="pl-PL" dirty="0"/>
              <a:t>Sąd (w postępowaniu przygotowawczym również prezes sądu właściwego do rozpoznania sprawy), stwierdzając sprzeczność interesów, wydaje w tej kwestii postanowienie, w którym jednocześnie:</a:t>
            </a:r>
          </a:p>
          <a:p>
            <a:pPr marL="630936" lvl="1" indent="-457200" algn="just">
              <a:buFont typeface="+mj-lt"/>
              <a:buAutoNum type="arabicPeriod"/>
            </a:pPr>
            <a:r>
              <a:rPr lang="pl-PL" dirty="0"/>
              <a:t>przy obronie z wyboru wyznacza oskarżonym termin ustanowienia innych obrońców</a:t>
            </a:r>
          </a:p>
          <a:p>
            <a:pPr marL="630936" lvl="1" indent="-457200" algn="just">
              <a:buFont typeface="+mj-lt"/>
              <a:buAutoNum type="arabicPeriod"/>
            </a:pPr>
            <a:r>
              <a:rPr lang="pl-PL" dirty="0"/>
              <a:t>przy obronie z urzędu wyznacza innego obrońcę.</a:t>
            </a:r>
          </a:p>
          <a:p>
            <a:pPr algn="just"/>
            <a:endParaRPr lang="pl-PL" dirty="0"/>
          </a:p>
        </p:txBody>
      </p:sp>
    </p:spTree>
    <p:extLst>
      <p:ext uri="{BB962C8B-B14F-4D97-AF65-F5344CB8AC3E}">
        <p14:creationId xmlns:p14="http://schemas.microsoft.com/office/powerpoint/2010/main" val="41426347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Obrońca </a:t>
            </a:r>
          </a:p>
        </p:txBody>
      </p:sp>
      <p:sp>
        <p:nvSpPr>
          <p:cNvPr id="3" name="Symbol zastępczy zawartości 2"/>
          <p:cNvSpPr>
            <a:spLocks noGrp="1"/>
          </p:cNvSpPr>
          <p:nvPr>
            <p:ph idx="1"/>
          </p:nvPr>
        </p:nvSpPr>
        <p:spPr/>
        <p:txBody>
          <a:bodyPr>
            <a:normAutofit lnSpcReduction="10000"/>
          </a:bodyPr>
          <a:lstStyle/>
          <a:p>
            <a:pPr algn="just"/>
            <a:r>
              <a:rPr lang="pl-PL" dirty="0"/>
              <a:t>Obrońca może przedsiębrać czynności procesowe </a:t>
            </a:r>
            <a:r>
              <a:rPr lang="pl-PL" b="1" u="sng" dirty="0"/>
              <a:t>jedynie na korzyść oskarżonego</a:t>
            </a:r>
            <a:r>
              <a:rPr lang="pl-PL" dirty="0"/>
              <a:t>. Udział obrońcy w postępowaniu nie wyłącza osobistego działania w nim oskarżonego. </a:t>
            </a:r>
          </a:p>
          <a:p>
            <a:pPr algn="just"/>
            <a:r>
              <a:rPr lang="pl-PL" dirty="0"/>
              <a:t> Z nakazu działania wyłącznie na korzyść wynika też </a:t>
            </a:r>
            <a:r>
              <a:rPr lang="pl-PL" b="1" u="sng" dirty="0">
                <a:solidFill>
                  <a:schemeClr val="accent5"/>
                </a:solidFill>
              </a:rPr>
              <a:t>potrzeba uznania za bezskuteczne czynności obrończych niekorzystnych dla oskarżonego</a:t>
            </a:r>
            <a:r>
              <a:rPr lang="pl-PL" dirty="0"/>
              <a:t>. </a:t>
            </a:r>
          </a:p>
          <a:p>
            <a:pPr algn="just"/>
            <a:r>
              <a:rPr lang="pl-PL" dirty="0"/>
              <a:t>Postanowienie SN z dnia 28 lipca 2004 r., V KK 60/04 </a:t>
            </a:r>
            <a:r>
              <a:rPr lang="pl-PL" dirty="0">
                <a:sym typeface="Wingdings" panose="05000000000000000000" pitchFamily="2" charset="2"/>
              </a:rPr>
              <a:t> </a:t>
            </a:r>
            <a:r>
              <a:rPr lang="pl-PL" dirty="0"/>
              <a:t>Obrońca zawsze winien działać z należytą starannością, niezależnie od tego czy jest obrońcą z wyboru, czy też z urzędu oraz czy obrona ma charakter obligatoryjny.</a:t>
            </a:r>
          </a:p>
          <a:p>
            <a:pPr algn="just"/>
            <a:r>
              <a:rPr lang="pl-PL" dirty="0"/>
              <a:t>Obrońca może zostać ustanowiony (wyznaczony) do udziału w całym postępowaniu, jego części (np. w postępowaniu kasacyjnym) lub do dokonania określonej czynności (np. sporządzenia apelacji, udziału w przesłuchaniu świadka małoletniego). </a:t>
            </a:r>
          </a:p>
        </p:txBody>
      </p:sp>
    </p:spTree>
    <p:extLst>
      <p:ext uri="{BB962C8B-B14F-4D97-AF65-F5344CB8AC3E}">
        <p14:creationId xmlns:p14="http://schemas.microsoft.com/office/powerpoint/2010/main" val="2291375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z wyboru</a:t>
            </a:r>
          </a:p>
        </p:txBody>
      </p:sp>
      <p:sp>
        <p:nvSpPr>
          <p:cNvPr id="3" name="Symbol zastępczy zawartości 2"/>
          <p:cNvSpPr>
            <a:spLocks noGrp="1"/>
          </p:cNvSpPr>
          <p:nvPr>
            <p:ph idx="1"/>
          </p:nvPr>
        </p:nvSpPr>
        <p:spPr/>
        <p:txBody>
          <a:bodyPr>
            <a:normAutofit/>
          </a:bodyPr>
          <a:lstStyle/>
          <a:p>
            <a:pPr algn="just"/>
            <a:r>
              <a:rPr lang="pl-PL" dirty="0"/>
              <a:t>Obrońcę ustanawia oskarżony, ewentualnie przedstawiciel ustawowy.  </a:t>
            </a:r>
          </a:p>
          <a:p>
            <a:pPr algn="just"/>
            <a:r>
              <a:rPr lang="pl-PL" dirty="0"/>
              <a:t>Do czasu ustanowienia obrońcy przez oskarżonego pozbawionego wolności, obrońcę może ustanowić inna osoba, o czym niezwłocznie zawiadamia się oskarżonego </a:t>
            </a:r>
            <a:r>
              <a:rPr lang="pl-PL" dirty="0">
                <a:sym typeface="Wingdings" panose="05000000000000000000" pitchFamily="2" charset="2"/>
              </a:rPr>
              <a:t> tzw. pełnomocnictwo tymczasowe. </a:t>
            </a:r>
            <a:endParaRPr lang="pl-PL" dirty="0"/>
          </a:p>
          <a:p>
            <a:pPr algn="just"/>
            <a:r>
              <a:rPr lang="pl-PL" dirty="0"/>
              <a:t>Upoważnienie do obrony może być udzielone </a:t>
            </a:r>
            <a:r>
              <a:rPr lang="pl-PL" b="1" dirty="0"/>
              <a:t>na piśmie </a:t>
            </a:r>
            <a:r>
              <a:rPr lang="pl-PL" dirty="0"/>
              <a:t>albo przez </a:t>
            </a:r>
            <a:r>
              <a:rPr lang="pl-PL" b="1" dirty="0"/>
              <a:t>oświadczenie do protokołu </a:t>
            </a:r>
            <a:r>
              <a:rPr lang="pl-PL" dirty="0"/>
              <a:t>organu prowadzącego postępowanie karne.</a:t>
            </a:r>
          </a:p>
          <a:p>
            <a:pPr algn="just"/>
            <a:r>
              <a:rPr lang="pl-PL" dirty="0"/>
              <a:t>Zakres działania - art. 84 § 1 – Ustanowienie obrońcy lub wyznaczenie obrońcy z urzędu </a:t>
            </a:r>
            <a:r>
              <a:rPr lang="pl-PL" b="1" u="sng" dirty="0">
                <a:solidFill>
                  <a:schemeClr val="accent6"/>
                </a:solidFill>
              </a:rPr>
              <a:t>uprawnia</a:t>
            </a:r>
            <a:r>
              <a:rPr lang="pl-PL" dirty="0"/>
              <a:t> go do </a:t>
            </a:r>
            <a:r>
              <a:rPr lang="pl-PL" u="sng" dirty="0"/>
              <a:t>działania w całym postępowaniu, nie wyłączając czynności po uprawomocnieniu się orzeczenia</a:t>
            </a:r>
            <a:r>
              <a:rPr lang="pl-PL" dirty="0"/>
              <a:t>, jeżeli nie zawiera ograniczeń.</a:t>
            </a:r>
          </a:p>
          <a:p>
            <a:pPr algn="just"/>
            <a:endParaRPr lang="pl-PL" dirty="0"/>
          </a:p>
          <a:p>
            <a:pPr algn="just"/>
            <a:endParaRPr lang="pl-PL" dirty="0"/>
          </a:p>
        </p:txBody>
      </p:sp>
    </p:spTree>
    <p:extLst>
      <p:ext uri="{BB962C8B-B14F-4D97-AF65-F5344CB8AC3E}">
        <p14:creationId xmlns:p14="http://schemas.microsoft.com/office/powerpoint/2010/main" val="37211073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Obrona z urzędu</a:t>
            </a:r>
          </a:p>
        </p:txBody>
      </p:sp>
      <p:sp>
        <p:nvSpPr>
          <p:cNvPr id="6" name="Symbol zastępczy zawartości 5"/>
          <p:cNvSpPr>
            <a:spLocks noGrp="1"/>
          </p:cNvSpPr>
          <p:nvPr>
            <p:ph idx="1"/>
          </p:nvPr>
        </p:nvSpPr>
        <p:spPr/>
        <p:txBody>
          <a:bodyPr>
            <a:normAutofit/>
          </a:bodyPr>
          <a:lstStyle/>
          <a:p>
            <a:pPr algn="just"/>
            <a:r>
              <a:rPr lang="pl-PL" dirty="0"/>
              <a:t>§ 1. </a:t>
            </a:r>
            <a:r>
              <a:rPr lang="pl-PL" b="1" u="sng" dirty="0">
                <a:solidFill>
                  <a:schemeClr val="accent3"/>
                </a:solidFill>
              </a:rPr>
              <a:t>Oskarżony</a:t>
            </a:r>
            <a:r>
              <a:rPr lang="pl-PL" dirty="0"/>
              <a:t>, który nie ma obrońcy z wyboru, może żądać, aby mu wyznaczono obrońcę z urzędu, </a:t>
            </a:r>
            <a:r>
              <a:rPr lang="pl-PL" b="1" dirty="0">
                <a:solidFill>
                  <a:schemeClr val="accent3"/>
                </a:solidFill>
              </a:rPr>
              <a:t>jeżeli w sposób należyty wykaże, że nie jest w stanie ponieść kosztów obrony bez uszczerbku dla niezbędnego utrzymania siebie i rodziny</a:t>
            </a:r>
            <a:r>
              <a:rPr lang="pl-PL" dirty="0"/>
              <a:t>.</a:t>
            </a:r>
          </a:p>
          <a:p>
            <a:pPr algn="just"/>
            <a:r>
              <a:rPr lang="pl-PL" dirty="0"/>
              <a:t>§1a.Przepis § 1 stosuje się odpowiednio, jeżeli oskarżony żąda wyznaczenia obrońcy z urzędu</a:t>
            </a:r>
            <a:r>
              <a:rPr lang="pl-PL" b="1" u="sng" dirty="0"/>
              <a:t> w celu dokonania określonej czynności procesowej.</a:t>
            </a:r>
          </a:p>
          <a:p>
            <a:pPr algn="just"/>
            <a:r>
              <a:rPr lang="pl-PL" dirty="0"/>
              <a:t>§ 2. Sąd może cofnąć wyznaczenie obrońcy, jeżeli okaże się, że nie istnieją okoliczności, na podstawie których go wyznaczono. Na postanowienie o cofnięciu wyznaczenia obrońcy przysługuje zażalenie do innego równorzędnego składu tego sądu.</a:t>
            </a:r>
          </a:p>
        </p:txBody>
      </p:sp>
    </p:spTree>
    <p:extLst>
      <p:ext uri="{BB962C8B-B14F-4D97-AF65-F5344CB8AC3E}">
        <p14:creationId xmlns:p14="http://schemas.microsoft.com/office/powerpoint/2010/main" val="11352974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5A325-CA02-E28E-DD1B-9195C1BEAA4D}"/>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0CFD81B-18D9-9AAB-EAD1-90B9A42783FA}"/>
              </a:ext>
            </a:extLst>
          </p:cNvPr>
          <p:cNvSpPr>
            <a:spLocks noGrp="1"/>
          </p:cNvSpPr>
          <p:nvPr>
            <p:ph type="title"/>
          </p:nvPr>
        </p:nvSpPr>
        <p:spPr/>
        <p:txBody>
          <a:bodyPr/>
          <a:lstStyle/>
          <a:p>
            <a:r>
              <a:rPr lang="pl-PL" dirty="0"/>
              <a:t>Obrona z urzędu</a:t>
            </a:r>
          </a:p>
        </p:txBody>
      </p:sp>
      <p:sp>
        <p:nvSpPr>
          <p:cNvPr id="6" name="Symbol zastępczy zawartości 5">
            <a:extLst>
              <a:ext uri="{FF2B5EF4-FFF2-40B4-BE49-F238E27FC236}">
                <a16:creationId xmlns:a16="http://schemas.microsoft.com/office/drawing/2014/main" id="{095DE5F9-0BF8-EC9C-BBD3-7AB273294760}"/>
              </a:ext>
            </a:extLst>
          </p:cNvPr>
          <p:cNvSpPr>
            <a:spLocks noGrp="1"/>
          </p:cNvSpPr>
          <p:nvPr>
            <p:ph idx="1"/>
          </p:nvPr>
        </p:nvSpPr>
        <p:spPr>
          <a:xfrm>
            <a:off x="4464996" y="0"/>
            <a:ext cx="7727003" cy="6858000"/>
          </a:xfrm>
        </p:spPr>
        <p:txBody>
          <a:bodyPr>
            <a:normAutofit fontScale="85000" lnSpcReduction="10000"/>
          </a:bodyPr>
          <a:lstStyle/>
          <a:p>
            <a:pPr algn="just"/>
            <a:r>
              <a:rPr lang="pl-PL" dirty="0"/>
              <a:t>Art.  78a.  13 [Obrońca z urzędu żołnierza, funkcjonariusza Policji lub funkcjonariusza Straży Granicznej]</a:t>
            </a:r>
          </a:p>
          <a:p>
            <a:pPr algn="just"/>
            <a:r>
              <a:rPr lang="pl-PL" dirty="0"/>
              <a:t>§  1. Żołnierz, funkcjonariusz Policji lub funkcjonariusz Straży Granicznej oskarżony o </a:t>
            </a:r>
            <a:r>
              <a:rPr lang="pl-PL" b="1" dirty="0"/>
              <a:t>przestępstwo popełnione w następstwie stosowania środków przymusu bezpośredniego, użycia broni lub innego uzbrojenia albo użycia lub wykorzystania środków przymusu bezpośredniego lub broni palnej w związku z wykonywaniem czynności lub zadań służbowych odpowiednio:</a:t>
            </a:r>
          </a:p>
          <a:p>
            <a:pPr algn="just"/>
            <a:r>
              <a:rPr lang="pl-PL" dirty="0"/>
              <a:t>1) na podstawie art. 11b albo art. 11c ustawy z dnia 12 października 1990 r. o Straży Granicznej (Dz. U. z 2024 r. poz. 915, 1089, 1222 i 1248), art. 18 ustawy z dnia 6 kwietnia 1990 r. o Policji (Dz. U. z 2024 r. poz. 145, 1006, 1089, 1222 i 1248) albo w czasie trwania operacji wojskowej, o której mowa w art. 2 pkt 18a ustawy z dnia 11 marca 2022 r. o obronie Ojczyzny (Dz. U. z 2024 r. poz. 248, 834, 1089, 1222 i 1248),</a:t>
            </a:r>
          </a:p>
          <a:p>
            <a:pPr algn="just"/>
            <a:r>
              <a:rPr lang="pl-PL" dirty="0"/>
              <a:t>2) w przypadku konieczności odparcia bezpośredniego, bezprawnego zamachu na życie, zdrowie lub wolność swoją lub innej osoby albo nienaruszalność granicy państwowej lub przeciwdziałania czynnościom zmierzającym bezpośrednio do tych zamachów albo prowadzenia działań </a:t>
            </a:r>
            <a:r>
              <a:rPr lang="pl-PL" dirty="0" err="1"/>
              <a:t>kontrterrorystycznych</a:t>
            </a:r>
            <a:r>
              <a:rPr lang="pl-PL" dirty="0"/>
              <a:t>, o których mowa w art. 2 pkt 2 ustawy z dnia 10 czerwca 2016 r. o działaniach antyterrorystycznych (Dz. U. z 2024 r. poz. 92 i 1248)</a:t>
            </a:r>
          </a:p>
          <a:p>
            <a:pPr algn="just"/>
            <a:r>
              <a:rPr lang="pl-PL" dirty="0"/>
              <a:t>- który nie ma obrońcy z wyboru, może żądać, aby mu wyznaczono obrońcę z urzędu.</a:t>
            </a:r>
          </a:p>
          <a:p>
            <a:pPr algn="just"/>
            <a:r>
              <a:rPr lang="pl-PL" dirty="0"/>
              <a:t>§  2. Przepis § 1 stosuje się odpowiednio, jeżeli oskarżony żąda wyznaczenia obrońcy z urzędu w celu dokonania określonej czynności procesowej.</a:t>
            </a:r>
          </a:p>
          <a:p>
            <a:pPr algn="just"/>
            <a:r>
              <a:rPr lang="pl-PL" dirty="0"/>
              <a:t>§  3. Sąd może cofnąć wyznaczenie obrońcy, jeżeli okaże się, że nie istnieją okoliczności, na podstawie których go wyznaczono. Na postanowienie o cofnięciu wyznaczenia obrońcy przysługuje zażalenie do innego równorzędnego składu tego sądu.</a:t>
            </a:r>
          </a:p>
        </p:txBody>
      </p:sp>
    </p:spTree>
    <p:extLst>
      <p:ext uri="{BB962C8B-B14F-4D97-AF65-F5344CB8AC3E}">
        <p14:creationId xmlns:p14="http://schemas.microsoft.com/office/powerpoint/2010/main" val="18514957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0E56B8F8-55B8-4D0F-3458-AE677ECF98F9}"/>
              </a:ext>
            </a:extLst>
          </p:cNvPr>
          <p:cNvSpPr txBox="1"/>
          <p:nvPr/>
        </p:nvSpPr>
        <p:spPr>
          <a:xfrm>
            <a:off x="0" y="1129847"/>
            <a:ext cx="12191999" cy="5324535"/>
          </a:xfrm>
          <a:prstGeom prst="rect">
            <a:avLst/>
          </a:prstGeom>
          <a:noFill/>
        </p:spPr>
        <p:txBody>
          <a:bodyPr wrap="square">
            <a:spAutoFit/>
          </a:bodyPr>
          <a:lstStyle/>
          <a:p>
            <a:pPr algn="just"/>
            <a:r>
              <a:rPr lang="pl-PL" sz="2000" dirty="0"/>
              <a:t>Kolejną zmianą proponowaną w przedkładanym projekcie jest wzmocnienie obecnie funkcjonującego rozwiązania, przewidującego możliwość udzielenia pomocy żołnierzom (zawodowym i niezawodowym) w związku z ponoszonymi przez nich kosztami pomocy prawnej. Zgodnie z zasadą wyrażoną w art. 296 ust. 1 ustawy z dnia 11 marca 2022 r. o obronie Ojczyzny żołnierzowi zawodowemu przysługuje zwrot kosztów poniesionych na pomoc prawną, jeżeli wszczęte przeciwko niemu postępowanie karne o przestępstwo popełnione w związku z wykonywaniem zadań i czynności służbowych zostało zakończone prawomocnym orzeczeniem o umorzeniu postępowania z powodu braku ustawowych znamion czynu zabronionego lub niepopełnienia przestępstwa albo wyrokiem uniewinniającym. Zgodnie z ust. 2 tego przepisu koszty w wysokości odpowiadającej wynagrodzeniu jednego obrońcy, określone w przepisach wydanych na podstawie art. 16 ust. 2 i 3 ustawy z dnia 26 maja 1982 r. - Prawo o adwokaturze oraz art. 22</a:t>
            </a:r>
            <a:r>
              <a:rPr lang="pl-PL" sz="2000" baseline="30000" dirty="0"/>
              <a:t>5</a:t>
            </a:r>
            <a:r>
              <a:rPr lang="pl-PL" sz="2000" dirty="0"/>
              <a:t> ust. 2 i 3 ustawy z dnia 6 lipca 1982 r. o radcach prawnych, zwraca się ze środków części budżetu państwa, której dysponentem jest Minister Obrony Narodowej. W zakresie nieuregulowanym w powyższych przepisach do zwrotu kosztów poniesionych na pomoc prawną stosuje się przepisy działu XIV ustawy z dnia 6 czerwca 1997 r. - Kodeks postępowania karnego. Istotą funkcjonującego rozwiązania jest zwrot poniesionych przez żołnierza kosztów procesu, tylko w sytuacji gdy postępowanie zakończy się pozytywnie dla oskarżonego żołnierza (umorzeniem lub uniewinnieniem). Wprawdzie w ust. 4 omawianego artykułu wprowadzono możliwość (opartą o </a:t>
            </a:r>
            <a:r>
              <a:rPr lang="pl-PL" sz="2000" dirty="0" err="1"/>
              <a:t>ocenne</a:t>
            </a:r>
            <a:r>
              <a:rPr lang="pl-PL" sz="2000" dirty="0"/>
              <a:t> przesłanki) zwrotu kosztów procesu w trakcie jego trwania (niezależnie od jego wyniku), lecz obserwacje związane z użyciem Sił Zbrojnych do ochrony granicy państwowej należy ocenić jako wymagające uzupełnienia.</a:t>
            </a:r>
            <a:endParaRPr lang="en-GB" sz="2000" dirty="0"/>
          </a:p>
        </p:txBody>
      </p:sp>
      <p:sp>
        <p:nvSpPr>
          <p:cNvPr id="6" name="pole tekstowe 5">
            <a:extLst>
              <a:ext uri="{FF2B5EF4-FFF2-40B4-BE49-F238E27FC236}">
                <a16:creationId xmlns:a16="http://schemas.microsoft.com/office/drawing/2014/main" id="{6FF4AB00-7976-9AAE-3B47-8D67D9671F10}"/>
              </a:ext>
            </a:extLst>
          </p:cNvPr>
          <p:cNvSpPr txBox="1"/>
          <p:nvPr/>
        </p:nvSpPr>
        <p:spPr>
          <a:xfrm>
            <a:off x="194553" y="194553"/>
            <a:ext cx="11721830" cy="1200329"/>
          </a:xfrm>
          <a:prstGeom prst="rect">
            <a:avLst/>
          </a:prstGeom>
          <a:noFill/>
        </p:spPr>
        <p:txBody>
          <a:bodyPr wrap="square" rtlCol="0">
            <a:spAutoFit/>
          </a:bodyPr>
          <a:lstStyle/>
          <a:p>
            <a:pPr algn="ctr"/>
            <a:r>
              <a:rPr lang="pl-PL" b="1" dirty="0">
                <a:solidFill>
                  <a:schemeClr val="accent5"/>
                </a:solidFill>
              </a:rPr>
              <a:t>Z uzasadnienia ustawy z dnia 26 lipca 2024 r.</a:t>
            </a:r>
          </a:p>
          <a:p>
            <a:pPr algn="ctr"/>
            <a:r>
              <a:rPr lang="pl-PL" b="1" dirty="0">
                <a:solidFill>
                  <a:schemeClr val="accent5"/>
                </a:solidFill>
              </a:rPr>
              <a:t>o zmianie niektórych ustaw w celu usprawnienia działań Sił Zbrojnych Rzeczypospolitej Polskiej, Policji oraz Straży Granicznej na wypadek zagrożenia bezpieczeństwa państwa</a:t>
            </a:r>
          </a:p>
          <a:p>
            <a:pPr algn="ctr"/>
            <a:endParaRPr lang="en-GB" b="1" dirty="0">
              <a:solidFill>
                <a:schemeClr val="accent5"/>
              </a:solidFill>
            </a:endParaRPr>
          </a:p>
        </p:txBody>
      </p:sp>
    </p:spTree>
    <p:extLst>
      <p:ext uri="{BB962C8B-B14F-4D97-AF65-F5344CB8AC3E}">
        <p14:creationId xmlns:p14="http://schemas.microsoft.com/office/powerpoint/2010/main" val="22021676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0C396-EBEE-E4BE-16F3-6C3F70E1E75C}"/>
            </a:ext>
          </a:extLst>
        </p:cNvPr>
        <p:cNvGrpSpPr/>
        <p:nvPr/>
      </p:nvGrpSpPr>
      <p:grpSpPr>
        <a:xfrm>
          <a:off x="0" y="0"/>
          <a:ext cx="0" cy="0"/>
          <a:chOff x="0" y="0"/>
          <a:chExt cx="0" cy="0"/>
        </a:xfrm>
      </p:grpSpPr>
      <p:sp>
        <p:nvSpPr>
          <p:cNvPr id="5" name="pole tekstowe 4">
            <a:extLst>
              <a:ext uri="{FF2B5EF4-FFF2-40B4-BE49-F238E27FC236}">
                <a16:creationId xmlns:a16="http://schemas.microsoft.com/office/drawing/2014/main" id="{3F2D4311-6615-8345-8A40-5FF382B0FF8E}"/>
              </a:ext>
            </a:extLst>
          </p:cNvPr>
          <p:cNvSpPr txBox="1"/>
          <p:nvPr/>
        </p:nvSpPr>
        <p:spPr>
          <a:xfrm>
            <a:off x="0" y="1129847"/>
            <a:ext cx="12191999" cy="5324535"/>
          </a:xfrm>
          <a:prstGeom prst="rect">
            <a:avLst/>
          </a:prstGeom>
          <a:noFill/>
        </p:spPr>
        <p:txBody>
          <a:bodyPr wrap="square">
            <a:spAutoFit/>
          </a:bodyPr>
          <a:lstStyle/>
          <a:p>
            <a:r>
              <a:rPr lang="pl-PL" sz="2000" dirty="0"/>
              <a:t>1) dodanie w ustawie z dnia 6 czerwca 1997 r. - Kodeks postępowania karnego nowego art. 78a ułatwiającego dostęp żołnierza zawodowego i niezawodowego oraz funkcjonariusza Policji lub Straży Granicznej do obrońcy z urzędu. W tym zakresie przewiduje się, że żołnierz lub funkcjonariusz oskarżony o przestępstwo popełnione w następstwie użycia środków przymusu bezpośredniego, broni lub innego uzbrojenia w związku z wykonywaniem zadań służbowych, który nie ma obrońcy z wyboru, może żądać, aby mu wyznaczono obrońcę z urzędu. Konsekwencją wprowadzenia tego rozwiązania jest konieczność dokonania nowelizacji art. 81 § 1 i 2, art. 88 § 1, art. 300 § 1 i 2, art. 338b § 1 i 3 oraz art. 607l § 3a;</a:t>
            </a:r>
          </a:p>
          <a:p>
            <a:r>
              <a:rPr lang="pl-PL" sz="2000" dirty="0"/>
              <a:t>2) zmianę art. 296 ustawy z dnia 11 marca 2022 r. o obronie Ojczyzny przez dodanie ust. 5, w którym przewidziano obligatoryjną pomoc w postaci zwrotu kosztów procesu dla żołnierza zawodowego, przeciwko któremu wszczęto postępowanie karne o przestępstwo popełnione w następstwie użycia środków przymusu bezpośredniego, broni lub innego uzbrojenia, w związku z wykonywaniem zadań lub czynności służbowych, który nie skorzysta z obrońcy z urzędu. Pomoc taka będzie przyznawana jeszcze przed zakończeniem tego postępowania i nie będzie podlegała zwrotowi w zależności od zakończenia postępowania karnego (a więc również w przypadku wydania wyroku skazującego żołnierza). Przy czym przewiduje się zwrot w wysokości określonej w umowie o udzielenie pomocy prawnej nie wyższej jednak od 20-krotnej wysokości stawek za czynności określone w przepisach wydanych na podstawie art. 16 ust. 2 i 3 ustawy z dnia 26 maja 1982 r. - Prawo o adwokaturze oraz art. 22</a:t>
            </a:r>
            <a:r>
              <a:rPr lang="pl-PL" sz="2000" baseline="30000" dirty="0"/>
              <a:t>5</a:t>
            </a:r>
            <a:r>
              <a:rPr lang="pl-PL" sz="2000" dirty="0"/>
              <a:t> ust. 2 i 3 ustawy z dnia 6 lipca 1982 r. o radcach prawnych;</a:t>
            </a:r>
          </a:p>
        </p:txBody>
      </p:sp>
      <p:sp>
        <p:nvSpPr>
          <p:cNvPr id="6" name="pole tekstowe 5">
            <a:extLst>
              <a:ext uri="{FF2B5EF4-FFF2-40B4-BE49-F238E27FC236}">
                <a16:creationId xmlns:a16="http://schemas.microsoft.com/office/drawing/2014/main" id="{1603664E-C2B8-0391-4119-FA784C1D1A6C}"/>
              </a:ext>
            </a:extLst>
          </p:cNvPr>
          <p:cNvSpPr txBox="1"/>
          <p:nvPr/>
        </p:nvSpPr>
        <p:spPr>
          <a:xfrm>
            <a:off x="194553" y="194553"/>
            <a:ext cx="11721830" cy="1200329"/>
          </a:xfrm>
          <a:prstGeom prst="rect">
            <a:avLst/>
          </a:prstGeom>
          <a:noFill/>
        </p:spPr>
        <p:txBody>
          <a:bodyPr wrap="square" rtlCol="0">
            <a:spAutoFit/>
          </a:bodyPr>
          <a:lstStyle/>
          <a:p>
            <a:pPr algn="ctr"/>
            <a:r>
              <a:rPr lang="pl-PL" b="1" dirty="0">
                <a:solidFill>
                  <a:schemeClr val="accent5"/>
                </a:solidFill>
              </a:rPr>
              <a:t>Z uzasadnienia ustawy z dnia 26 lipca 2024 r.</a:t>
            </a:r>
          </a:p>
          <a:p>
            <a:pPr algn="ctr"/>
            <a:r>
              <a:rPr lang="pl-PL" b="1" dirty="0">
                <a:solidFill>
                  <a:schemeClr val="accent5"/>
                </a:solidFill>
              </a:rPr>
              <a:t>o zmianie niektórych ustaw w celu usprawnienia działań Sił Zbrojnych Rzeczypospolitej Polskiej, Policji oraz Straży Granicznej na wypadek zagrożenia bezpieczeństwa państwa</a:t>
            </a:r>
          </a:p>
          <a:p>
            <a:pPr algn="ctr"/>
            <a:endParaRPr lang="en-GB" b="1" dirty="0">
              <a:solidFill>
                <a:schemeClr val="accent5"/>
              </a:solidFill>
            </a:endParaRPr>
          </a:p>
        </p:txBody>
      </p:sp>
    </p:spTree>
    <p:extLst>
      <p:ext uri="{BB962C8B-B14F-4D97-AF65-F5344CB8AC3E}">
        <p14:creationId xmlns:p14="http://schemas.microsoft.com/office/powerpoint/2010/main" val="2314478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FCC3C-1C0A-48CF-9742-EF53BB4FADF1}"/>
            </a:ext>
          </a:extLst>
        </p:cNvPr>
        <p:cNvGrpSpPr/>
        <p:nvPr/>
      </p:nvGrpSpPr>
      <p:grpSpPr>
        <a:xfrm>
          <a:off x="0" y="0"/>
          <a:ext cx="0" cy="0"/>
          <a:chOff x="0" y="0"/>
          <a:chExt cx="0" cy="0"/>
        </a:xfrm>
      </p:grpSpPr>
      <p:sp>
        <p:nvSpPr>
          <p:cNvPr id="5" name="pole tekstowe 4">
            <a:extLst>
              <a:ext uri="{FF2B5EF4-FFF2-40B4-BE49-F238E27FC236}">
                <a16:creationId xmlns:a16="http://schemas.microsoft.com/office/drawing/2014/main" id="{7183659F-22C0-F3CF-14A3-59C5CE522BF0}"/>
              </a:ext>
            </a:extLst>
          </p:cNvPr>
          <p:cNvSpPr txBox="1"/>
          <p:nvPr/>
        </p:nvSpPr>
        <p:spPr>
          <a:xfrm>
            <a:off x="0" y="1129847"/>
            <a:ext cx="12191999" cy="2554545"/>
          </a:xfrm>
          <a:prstGeom prst="rect">
            <a:avLst/>
          </a:prstGeom>
          <a:noFill/>
        </p:spPr>
        <p:txBody>
          <a:bodyPr wrap="square">
            <a:spAutoFit/>
          </a:bodyPr>
          <a:lstStyle/>
          <a:p>
            <a:r>
              <a:rPr lang="pl-PL" sz="2000" dirty="0"/>
              <a:t>3) zastosowanie rozwiązania w zakresie zwrotu kosztów procesu również do żołnierzy niezawodowych. Wobec tego w art. 316 ustawy z dnia 11 marca 2022 r. o obronie Ojczyzny proponuje się dodać ust. 4 i 5 (wzorowanym na rozwiązaniu przewidzianym w art. 296 ust. 4 i 5 tej ustawy), w których wprowadza się odpowiednio fakultatywny i obligatoryjny zwrot kosztów procesu. Dodatkowo wprowadza się możliwość ubiegania się przez żołnierza niezawodowego zwrotu kosztów procesu, w którym występował on w charakterze pokrzywdzonego, np. gdy został zaatakowany w czasie wykonywania zadań na granicy państwowej i uczestniczy w procesie sprawcy jako pokrzywdzony i korzysta z pomocy adwokata lub radcy prawnego (takie rozwiązanie funkcjonuje w odniesieniu do żołnierzy zawodowych).</a:t>
            </a:r>
          </a:p>
        </p:txBody>
      </p:sp>
      <p:sp>
        <p:nvSpPr>
          <p:cNvPr id="6" name="pole tekstowe 5">
            <a:extLst>
              <a:ext uri="{FF2B5EF4-FFF2-40B4-BE49-F238E27FC236}">
                <a16:creationId xmlns:a16="http://schemas.microsoft.com/office/drawing/2014/main" id="{2BE0E966-E8C6-9560-A34D-2207E2EE7A8B}"/>
              </a:ext>
            </a:extLst>
          </p:cNvPr>
          <p:cNvSpPr txBox="1"/>
          <p:nvPr/>
        </p:nvSpPr>
        <p:spPr>
          <a:xfrm>
            <a:off x="194553" y="194553"/>
            <a:ext cx="11721830" cy="1200329"/>
          </a:xfrm>
          <a:prstGeom prst="rect">
            <a:avLst/>
          </a:prstGeom>
          <a:noFill/>
        </p:spPr>
        <p:txBody>
          <a:bodyPr wrap="square" rtlCol="0">
            <a:spAutoFit/>
          </a:bodyPr>
          <a:lstStyle/>
          <a:p>
            <a:pPr algn="ctr"/>
            <a:r>
              <a:rPr lang="pl-PL" b="1" dirty="0">
                <a:solidFill>
                  <a:schemeClr val="accent5"/>
                </a:solidFill>
              </a:rPr>
              <a:t>Z uzasadnienia ustawy z dnia 26 lipca 2024 r.</a:t>
            </a:r>
          </a:p>
          <a:p>
            <a:pPr algn="ctr"/>
            <a:r>
              <a:rPr lang="pl-PL" b="1" dirty="0">
                <a:solidFill>
                  <a:schemeClr val="accent5"/>
                </a:solidFill>
              </a:rPr>
              <a:t>o zmianie niektórych ustaw w celu usprawnienia działań Sił Zbrojnych Rzeczypospolitej Polskiej, Policji oraz Straży Granicznej na wypadek zagrożenia bezpieczeństwa państwa</a:t>
            </a:r>
          </a:p>
          <a:p>
            <a:pPr algn="ctr"/>
            <a:endParaRPr lang="en-GB" b="1" dirty="0">
              <a:solidFill>
                <a:schemeClr val="accent5"/>
              </a:solidFill>
            </a:endParaRPr>
          </a:p>
        </p:txBody>
      </p:sp>
    </p:spTree>
    <p:extLst>
      <p:ext uri="{BB962C8B-B14F-4D97-AF65-F5344CB8AC3E}">
        <p14:creationId xmlns:p14="http://schemas.microsoft.com/office/powerpoint/2010/main" val="5729828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Obrona z urzędu – obowiązek działania w postępowaniu – art. 84 </a:t>
            </a:r>
          </a:p>
        </p:txBody>
      </p:sp>
      <p:sp>
        <p:nvSpPr>
          <p:cNvPr id="7" name="Symbol zastępczy zawartości 6"/>
          <p:cNvSpPr>
            <a:spLocks noGrp="1"/>
          </p:cNvSpPr>
          <p:nvPr>
            <p:ph idx="1"/>
          </p:nvPr>
        </p:nvSpPr>
        <p:spPr/>
        <p:txBody>
          <a:bodyPr>
            <a:normAutofit fontScale="85000" lnSpcReduction="10000"/>
          </a:bodyPr>
          <a:lstStyle/>
          <a:p>
            <a:pPr algn="just"/>
            <a:r>
              <a:rPr lang="pl-PL" dirty="0"/>
              <a:t>§ 2 Wyznaczenie obrońcy z urzędu nakłada na niego </a:t>
            </a:r>
            <a:r>
              <a:rPr lang="pl-PL" b="1" i="1" dirty="0">
                <a:solidFill>
                  <a:srgbClr val="FF0000"/>
                </a:solidFill>
              </a:rPr>
              <a:t>obowiązek</a:t>
            </a:r>
            <a:r>
              <a:rPr lang="pl-PL" dirty="0">
                <a:solidFill>
                  <a:srgbClr val="FF0000"/>
                </a:solidFill>
              </a:rPr>
              <a:t> </a:t>
            </a:r>
            <a:r>
              <a:rPr lang="pl-PL" dirty="0"/>
              <a:t>podejmowania czynności procesowych do </a:t>
            </a:r>
            <a:r>
              <a:rPr lang="pl-PL" b="1" i="1" dirty="0">
                <a:solidFill>
                  <a:srgbClr val="FF0000"/>
                </a:solidFill>
              </a:rPr>
              <a:t>prawomocnego zakończenia postępowania</a:t>
            </a:r>
            <a:r>
              <a:rPr lang="pl-PL" dirty="0"/>
              <a:t>. Jeżeli jednak czynności należy dokonać poza siedzibą lub miejscem zamieszkania obrońcy z urzędu, prezes sądu, przed którym ma być dokonana czynność, lub referendarz sądowy tego sądu, a w postępowaniu przygotowawczym prezes sądu rejonowego miejsca czynności lub referendarz sądowy tego sądu, na uzasadniony wniosek dotychczasowego obrońcy może wyznaczyć do dokonania tej czynności innego obrońcę spośród miejscowych adwokatów lub radców prawnych.</a:t>
            </a:r>
          </a:p>
          <a:p>
            <a:pPr algn="just"/>
            <a:r>
              <a:rPr lang="pl-PL" dirty="0"/>
              <a:t>§ 3 Obrońca wyznaczony z urzędu w postępowaniu kasacyjnym, w postępowaniu o uchylenie wyroku sądu odwoławczego uchylającego wyrok sądu pierwszej instancji i przekazującego sprawę do ponownego rozpoznania lub w postępowaniu o wznowienie postępowania powinien sporządzić i podpisać kasację, skargę od wyroku sądu odwoławczego uchylającego wyrok sądu pierwszej instancji i przekazującego sprawę do ponownego rozpoznania lub wniosek o wznowienie postępowania albo poinformować na piśmie sąd, że nie stwierdził podstaw do wniesienia kasacji, skargi lub wniosku o wznowienie postępowania. Jeżeli kasacja, skarga lub wniosek zostaną wniesione, obrońca ten jest uprawniony do udziału w toczącym się postępowaniu.</a:t>
            </a:r>
          </a:p>
        </p:txBody>
      </p:sp>
    </p:spTree>
    <p:extLst>
      <p:ext uri="{BB962C8B-B14F-4D97-AF65-F5344CB8AC3E}">
        <p14:creationId xmlns:p14="http://schemas.microsoft.com/office/powerpoint/2010/main" val="85920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useBgFill="1">
        <p:nvSpPr>
          <p:cNvPr id="40"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2219384" y="138112"/>
            <a:ext cx="6230857" cy="1230570"/>
          </a:xfrm>
        </p:spPr>
        <p:txBody>
          <a:bodyPr anchor="t">
            <a:normAutofit/>
          </a:bodyPr>
          <a:lstStyle/>
          <a:p>
            <a:pPr algn="l"/>
            <a:r>
              <a:rPr lang="pl-PL" sz="2800" dirty="0">
                <a:solidFill>
                  <a:schemeClr val="accent1"/>
                </a:solidFill>
              </a:rPr>
              <a:t>Gwarancje prawidłowego wymiaru sprawiedliwości</a:t>
            </a:r>
          </a:p>
        </p:txBody>
      </p:sp>
      <p:sp>
        <p:nvSpPr>
          <p:cNvPr id="41"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ymbol zastępczy zawartości 2"/>
          <p:cNvSpPr>
            <a:spLocks noGrp="1"/>
          </p:cNvSpPr>
          <p:nvPr>
            <p:ph idx="1"/>
          </p:nvPr>
        </p:nvSpPr>
        <p:spPr>
          <a:xfrm>
            <a:off x="2379278" y="1368681"/>
            <a:ext cx="9550783" cy="5206779"/>
          </a:xfrm>
        </p:spPr>
        <p:txBody>
          <a:bodyPr anchor="t">
            <a:normAutofit/>
          </a:bodyPr>
          <a:lstStyle/>
          <a:p>
            <a:pPr>
              <a:lnSpc>
                <a:spcPct val="110000"/>
              </a:lnSpc>
            </a:pPr>
            <a:r>
              <a:rPr lang="pl-PL" dirty="0"/>
              <a:t>Art. 175 ust. 1 i art. 45 ust. 1 Konstytucji </a:t>
            </a:r>
          </a:p>
          <a:p>
            <a:pPr>
              <a:lnSpc>
                <a:spcPct val="110000"/>
              </a:lnSpc>
            </a:pPr>
            <a:r>
              <a:rPr lang="pl-PL" dirty="0"/>
              <a:t>Same regulacje konstytucyjne nie wystarczą, potrzebne są jeszcze odpowiednie środki prawne, które zapewnią realizację prawidłowego wymiaru sprawiedliwości. </a:t>
            </a:r>
          </a:p>
          <a:p>
            <a:pPr>
              <a:lnSpc>
                <a:spcPct val="110000"/>
              </a:lnSpc>
            </a:pPr>
            <a:r>
              <a:rPr lang="pl-PL" dirty="0"/>
              <a:t>Gwarancje praw i wolności dzielą się na gwarancje:</a:t>
            </a:r>
          </a:p>
          <a:p>
            <a:pPr>
              <a:lnSpc>
                <a:spcPct val="110000"/>
              </a:lnSpc>
            </a:pPr>
            <a:r>
              <a:rPr lang="pl-PL" dirty="0"/>
              <a:t>1. </a:t>
            </a:r>
            <a:r>
              <a:rPr lang="pl-PL" b="1" dirty="0"/>
              <a:t>ustrojowe</a:t>
            </a:r>
            <a:r>
              <a:rPr lang="pl-PL" dirty="0"/>
              <a:t> – najważniejsze zasady konstytucyjne określające ustrój państwa i wpływające na treść i zabezpieczenie praw i wolności jednostki </a:t>
            </a:r>
          </a:p>
          <a:p>
            <a:pPr>
              <a:lnSpc>
                <a:spcPct val="110000"/>
              </a:lnSpc>
            </a:pPr>
            <a:r>
              <a:rPr lang="pl-PL" dirty="0"/>
              <a:t>2. </a:t>
            </a:r>
            <a:r>
              <a:rPr lang="pl-PL" b="1" dirty="0" err="1"/>
              <a:t>prawno</a:t>
            </a:r>
            <a:r>
              <a:rPr lang="pl-PL" b="1" dirty="0"/>
              <a:t> – instytucjonalne:</a:t>
            </a:r>
          </a:p>
          <a:p>
            <a:pPr marL="470916" lvl="1" indent="-342900">
              <a:lnSpc>
                <a:spcPct val="110000"/>
              </a:lnSpc>
              <a:buFont typeface="+mj-lt"/>
              <a:buAutoNum type="alphaLcParenR"/>
            </a:pPr>
            <a:r>
              <a:rPr lang="pl-PL" sz="1800" dirty="0"/>
              <a:t>reguły obowiązujące w procesie normatywnego kształtowania praw i wolności obywatelskich </a:t>
            </a:r>
          </a:p>
          <a:p>
            <a:pPr marL="470916" lvl="1" indent="-342900">
              <a:lnSpc>
                <a:spcPct val="110000"/>
              </a:lnSpc>
              <a:buFont typeface="+mj-lt"/>
              <a:buAutoNum type="alphaLcParenR"/>
            </a:pPr>
            <a:r>
              <a:rPr lang="pl-PL" sz="1800" dirty="0"/>
              <a:t>system ochrony i kontroli przestrzegania praw i wolności </a:t>
            </a:r>
          </a:p>
          <a:p>
            <a:pPr marL="470916" lvl="1" indent="-342900">
              <a:lnSpc>
                <a:spcPct val="110000"/>
              </a:lnSpc>
              <a:buFont typeface="+mj-lt"/>
              <a:buAutoNum type="alphaLcParenR"/>
            </a:pPr>
            <a:r>
              <a:rPr lang="pl-PL" sz="1800" dirty="0"/>
              <a:t>normy i instytucje prawne gwarantujące dochodzenie praw i wolności obywatelskich </a:t>
            </a:r>
          </a:p>
          <a:p>
            <a:pPr marL="0" indent="0">
              <a:lnSpc>
                <a:spcPct val="110000"/>
              </a:lnSpc>
              <a:buNone/>
            </a:pPr>
            <a:r>
              <a:rPr lang="pl-PL" dirty="0"/>
              <a:t>3. </a:t>
            </a:r>
            <a:r>
              <a:rPr lang="pl-PL" b="1" dirty="0"/>
              <a:t>społeczne i moralne </a:t>
            </a:r>
          </a:p>
          <a:p>
            <a:pPr marL="0" indent="0">
              <a:lnSpc>
                <a:spcPct val="110000"/>
              </a:lnSpc>
              <a:buNone/>
            </a:pPr>
            <a:r>
              <a:rPr lang="pl-PL" dirty="0"/>
              <a:t>4. </a:t>
            </a:r>
            <a:r>
              <a:rPr lang="pl-PL" b="1" dirty="0"/>
              <a:t>materialne</a:t>
            </a:r>
            <a:r>
              <a:rPr lang="pl-PL" dirty="0"/>
              <a:t> – dobra materialne umożliwiające jednostce korzystanie z jej praw i wolności </a:t>
            </a:r>
          </a:p>
          <a:p>
            <a:pPr marL="0" indent="0">
              <a:lnSpc>
                <a:spcPct val="110000"/>
              </a:lnSpc>
              <a:buNone/>
            </a:pPr>
            <a:r>
              <a:rPr lang="pl-PL" dirty="0"/>
              <a:t>J. Skorupka, </a:t>
            </a:r>
            <a:r>
              <a:rPr lang="pl-PL" i="1" dirty="0"/>
              <a:t>O sprawiedliwości procesu karnego, </a:t>
            </a:r>
            <a:r>
              <a:rPr lang="pl-PL" dirty="0"/>
              <a:t>Warszawa 2013, s. 98-100</a:t>
            </a:r>
          </a:p>
          <a:p>
            <a:pPr marL="0" indent="0">
              <a:lnSpc>
                <a:spcPct val="110000"/>
              </a:lnSpc>
              <a:buNone/>
            </a:pPr>
            <a:endParaRPr lang="pl-PL" dirty="0"/>
          </a:p>
        </p:txBody>
      </p:sp>
    </p:spTree>
    <p:extLst>
      <p:ext uri="{BB962C8B-B14F-4D97-AF65-F5344CB8AC3E}">
        <p14:creationId xmlns:p14="http://schemas.microsoft.com/office/powerpoint/2010/main" val="4032091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z urzędu</a:t>
            </a:r>
          </a:p>
        </p:txBody>
      </p:sp>
      <p:sp>
        <p:nvSpPr>
          <p:cNvPr id="3" name="Symbol zastępczy zawartości 2"/>
          <p:cNvSpPr>
            <a:spLocks noGrp="1"/>
          </p:cNvSpPr>
          <p:nvPr>
            <p:ph idx="1"/>
          </p:nvPr>
        </p:nvSpPr>
        <p:spPr/>
        <p:txBody>
          <a:bodyPr>
            <a:normAutofit/>
          </a:bodyPr>
          <a:lstStyle/>
          <a:p>
            <a:pPr algn="just"/>
            <a:r>
              <a:rPr lang="pl-PL" dirty="0"/>
              <a:t>Art.81a.</a:t>
            </a:r>
          </a:p>
          <a:p>
            <a:pPr algn="just"/>
            <a:r>
              <a:rPr lang="pl-PL" dirty="0"/>
              <a:t>§ 1. Obrońca z urzędu wyznaczany jest z listy obrońców.</a:t>
            </a:r>
          </a:p>
          <a:p>
            <a:pPr algn="just"/>
            <a:r>
              <a:rPr lang="pl-PL" dirty="0"/>
              <a:t>§ 2. Wniosek o wyznaczenie obrońcy z urzędu prezes sądu, sąd lub referendarz sądowy rozpoznaje niezwłocznie.</a:t>
            </a:r>
          </a:p>
          <a:p>
            <a:pPr algn="just"/>
            <a:r>
              <a:rPr lang="pl-PL" dirty="0"/>
              <a:t>§ 3. Jeżeli okoliczności wskazują na konieczność natychmiastowego podjęcia obrony, prezes sądu, sąd lub referendarz sądowy, w sposób wskazany w art. 137, powiadamia oskarżonego oraz obrońcę o wyznaczeniu obrońcy z urzędu.</a:t>
            </a:r>
          </a:p>
          <a:p>
            <a:pPr algn="just"/>
            <a:r>
              <a:rPr lang="pl-PL" dirty="0"/>
              <a:t>por. również: rozporządzenie MS z dnia 27 maja 2015 r. w sprawie sposobu zapewnienia oskarżonemu korzystania z pomocy obrońcy z urzędu</a:t>
            </a:r>
          </a:p>
        </p:txBody>
      </p:sp>
    </p:spTree>
    <p:extLst>
      <p:ext uri="{BB962C8B-B14F-4D97-AF65-F5344CB8AC3E}">
        <p14:creationId xmlns:p14="http://schemas.microsoft.com/office/powerpoint/2010/main" val="24830570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Postanowienie SN z dnia 16 listopada 2011 r., III KZ 74/11</a:t>
            </a:r>
          </a:p>
        </p:txBody>
      </p:sp>
      <p:sp>
        <p:nvSpPr>
          <p:cNvPr id="3" name="Symbol zastępczy zawartości 2"/>
          <p:cNvSpPr>
            <a:spLocks noGrp="1"/>
          </p:cNvSpPr>
          <p:nvPr>
            <p:ph idx="1"/>
          </p:nvPr>
        </p:nvSpPr>
        <p:spPr/>
        <p:txBody>
          <a:bodyPr>
            <a:normAutofit/>
          </a:bodyPr>
          <a:lstStyle/>
          <a:p>
            <a:pPr algn="just"/>
            <a:r>
              <a:rPr lang="pl-PL" b="1" dirty="0">
                <a:solidFill>
                  <a:schemeClr val="accent5"/>
                </a:solidFill>
              </a:rPr>
              <a:t>Fakt posiadania obrońcy nie powoduje, że skazany przestaje być stroną postępowania i nie ogranicza w żaden sposób jego samodzielnego działania w procesie. </a:t>
            </a:r>
            <a:r>
              <a:rPr lang="pl-PL" dirty="0"/>
              <a:t>Jeżeli wraz z zapadnięciem wyroku przed sądem odwoławczym postępowanie kończy się w sposób prawomocny, to tym samym wyznaczony obrońca z urzędu nie jest zobowiązany do podejmowania jakichkolwiek dalszych czynności procesowych, w tym inicjowania postępowania kasacyjnego. Nie można więc zasadnie stawiać mu zarzutu, że nie składa wniosku o doręczenie odpisu uzasadnienia wyroku, gdyż inicjatywa w tym względzie należy wyłącznie do skazanego.</a:t>
            </a:r>
          </a:p>
          <a:p>
            <a:pPr algn="just"/>
            <a:endParaRPr lang="pl-PL" dirty="0"/>
          </a:p>
        </p:txBody>
      </p:sp>
    </p:spTree>
    <p:extLst>
      <p:ext uri="{BB962C8B-B14F-4D97-AF65-F5344CB8AC3E}">
        <p14:creationId xmlns:p14="http://schemas.microsoft.com/office/powerpoint/2010/main" val="35046535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obligatoryjna </a:t>
            </a:r>
          </a:p>
        </p:txBody>
      </p:sp>
      <p:sp>
        <p:nvSpPr>
          <p:cNvPr id="3" name="Symbol zastępczy zawartości 2"/>
          <p:cNvSpPr>
            <a:spLocks noGrp="1"/>
          </p:cNvSpPr>
          <p:nvPr>
            <p:ph idx="1"/>
          </p:nvPr>
        </p:nvSpPr>
        <p:spPr>
          <a:xfrm>
            <a:off x="522109" y="-1525523"/>
            <a:ext cx="10279241" cy="4861983"/>
          </a:xfrm>
        </p:spPr>
        <p:txBody>
          <a:bodyPr>
            <a:normAutofit/>
          </a:bodyPr>
          <a:lstStyle/>
          <a:p>
            <a:pPr algn="just"/>
            <a:r>
              <a:rPr lang="pl-PL" dirty="0"/>
              <a:t>Od reguły, że oskarżony samodzielnie decyduje, czy chce bronić się samodzielnie czy korzystać z pomocy obrońcy, </a:t>
            </a:r>
            <a:r>
              <a:rPr lang="pl-PL" dirty="0" err="1"/>
              <a:t>kpk</a:t>
            </a:r>
            <a:r>
              <a:rPr lang="pl-PL" dirty="0"/>
              <a:t> wprowadza wyjątek w postaci obrony obligatoryjnej. W sytuacjach wskazanych w art. 79 i 80 oskarżony </a:t>
            </a:r>
            <a:r>
              <a:rPr lang="pl-PL" b="1" dirty="0"/>
              <a:t>musi</a:t>
            </a:r>
            <a:r>
              <a:rPr lang="pl-PL" dirty="0"/>
              <a:t> mieć obrońcę</a:t>
            </a:r>
            <a:r>
              <a:rPr lang="pl-PL" u="sng" dirty="0"/>
              <a:t>. Jeżeli nie ma obrońcy z wyboru, prezes lub referendarz sądowy sądu właściwego do rozpoznania sprawy wyznacza mu obrońcę z urzędu.</a:t>
            </a:r>
          </a:p>
        </p:txBody>
      </p:sp>
      <p:graphicFrame>
        <p:nvGraphicFramePr>
          <p:cNvPr id="4" name="Diagram 3"/>
          <p:cNvGraphicFramePr/>
          <p:nvPr>
            <p:extLst>
              <p:ext uri="{D42A27DB-BD31-4B8C-83A1-F6EECF244321}">
                <p14:modId xmlns:p14="http://schemas.microsoft.com/office/powerpoint/2010/main" val="1411524444"/>
              </p:ext>
            </p:extLst>
          </p:nvPr>
        </p:nvGraphicFramePr>
        <p:xfrm>
          <a:off x="5029200" y="1828799"/>
          <a:ext cx="7800976" cy="3749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5553075" y="5578431"/>
            <a:ext cx="2605088" cy="923330"/>
          </a:xfrm>
          <a:prstGeom prst="rect">
            <a:avLst/>
          </a:prstGeom>
          <a:noFill/>
        </p:spPr>
        <p:txBody>
          <a:bodyPr wrap="square" rtlCol="0">
            <a:spAutoFit/>
          </a:bodyPr>
          <a:lstStyle/>
          <a:p>
            <a:r>
              <a:rPr lang="pl-PL" dirty="0"/>
              <a:t>okoliczności dotyczące oskarżonego wskazane w art. 79 § 1 i 2 </a:t>
            </a:r>
          </a:p>
        </p:txBody>
      </p:sp>
      <p:sp>
        <p:nvSpPr>
          <p:cNvPr id="7" name="pole tekstowe 6"/>
          <p:cNvSpPr txBox="1"/>
          <p:nvPr/>
        </p:nvSpPr>
        <p:spPr>
          <a:xfrm>
            <a:off x="9553575" y="5705475"/>
            <a:ext cx="2495550" cy="923330"/>
          </a:xfrm>
          <a:prstGeom prst="rect">
            <a:avLst/>
          </a:prstGeom>
          <a:noFill/>
        </p:spPr>
        <p:txBody>
          <a:bodyPr wrap="square" rtlCol="0">
            <a:spAutoFit/>
          </a:bodyPr>
          <a:lstStyle/>
          <a:p>
            <a:r>
              <a:rPr lang="pl-PL" dirty="0"/>
              <a:t>waga zarzutów, jakie ciążą na oskarżonym – art. 80</a:t>
            </a:r>
          </a:p>
        </p:txBody>
      </p:sp>
    </p:spTree>
    <p:extLst>
      <p:ext uri="{BB962C8B-B14F-4D97-AF65-F5344CB8AC3E}">
        <p14:creationId xmlns:p14="http://schemas.microsoft.com/office/powerpoint/2010/main" val="42820280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obligatoryjna – art. 79</a:t>
            </a:r>
          </a:p>
        </p:txBody>
      </p:sp>
      <p:sp>
        <p:nvSpPr>
          <p:cNvPr id="3" name="Symbol zastępczy zawartości 2"/>
          <p:cNvSpPr>
            <a:spLocks noGrp="1"/>
          </p:cNvSpPr>
          <p:nvPr>
            <p:ph idx="1"/>
          </p:nvPr>
        </p:nvSpPr>
        <p:spPr/>
        <p:txBody>
          <a:bodyPr>
            <a:normAutofit fontScale="92500"/>
          </a:bodyPr>
          <a:lstStyle/>
          <a:p>
            <a:pPr algn="just"/>
            <a:r>
              <a:rPr lang="pl-PL" dirty="0"/>
              <a:t>§ 1. W postępowaniu karnym oskarżony musi mieć obrońcę, jeżeli:</a:t>
            </a:r>
          </a:p>
          <a:p>
            <a:pPr marL="630936" lvl="1" indent="-457200" algn="just">
              <a:buFont typeface="+mj-lt"/>
              <a:buAutoNum type="arabicPeriod"/>
            </a:pPr>
            <a:r>
              <a:rPr lang="pl-PL" dirty="0"/>
              <a:t>nie ukończył 18 lat,</a:t>
            </a:r>
          </a:p>
          <a:p>
            <a:pPr marL="630936" lvl="1" indent="-457200" algn="just">
              <a:buFont typeface="+mj-lt"/>
              <a:buAutoNum type="arabicPeriod"/>
            </a:pPr>
            <a:r>
              <a:rPr lang="pl-PL" dirty="0"/>
              <a:t>jest głuchy, niemy lub niewidomy,</a:t>
            </a:r>
          </a:p>
          <a:p>
            <a:pPr marL="630936" lvl="1" indent="-457200" algn="just">
              <a:buFont typeface="+mj-lt"/>
              <a:buAutoNum type="arabicPeriod"/>
            </a:pPr>
            <a:r>
              <a:rPr lang="pl-PL" dirty="0"/>
              <a:t>zachodzi uzasadniona wątpliwość, czy jego zdolność rozpoznania znaczenia czynu lub kierowania swoim postępowaniem nie była w czasie popełnienia tego czynu wyłączona lub w znacznym stopniu ograniczona,</a:t>
            </a:r>
          </a:p>
          <a:p>
            <a:pPr marL="630936" lvl="1" indent="-457200" algn="just">
              <a:buFont typeface="+mj-lt"/>
              <a:buAutoNum type="arabicPeriod"/>
            </a:pPr>
            <a:r>
              <a:rPr lang="pl-PL" dirty="0"/>
              <a:t>zachodzi uzasadniona wątpliwość, czy stan jego zdrowia psychicznego pozwala na udział w postępowaniu lub prowadzenie obrony w sposób samodzielny oraz rozsądny.</a:t>
            </a:r>
          </a:p>
          <a:p>
            <a:pPr algn="just"/>
            <a:r>
              <a:rPr lang="pl-PL" dirty="0"/>
              <a:t>§ 2. </a:t>
            </a:r>
            <a:r>
              <a:rPr lang="pl-PL" b="1" u="sng" dirty="0"/>
              <a:t>Oskarżony musi mieć obrońcę również wtedy, gdy sąd uzna to za niezbędne ze względu na inne okoliczności utrudniające obronę.</a:t>
            </a:r>
          </a:p>
          <a:p>
            <a:pPr algn="just"/>
            <a:r>
              <a:rPr lang="pl-PL" dirty="0"/>
              <a:t>§ 3. W wypadkach, o których mowa w § 1 i 2, udział obrońcy jest obowiązkowy w rozprawie oraz w tych posiedzeniach, w których obowiązkowy jest udział oskarżonego.</a:t>
            </a:r>
          </a:p>
        </p:txBody>
      </p:sp>
    </p:spTree>
    <p:extLst>
      <p:ext uri="{BB962C8B-B14F-4D97-AF65-F5344CB8AC3E}">
        <p14:creationId xmlns:p14="http://schemas.microsoft.com/office/powerpoint/2010/main" val="9397331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800" dirty="0"/>
              <a:t>inne okoliczności utrudniające obronę</a:t>
            </a:r>
          </a:p>
        </p:txBody>
      </p:sp>
      <p:sp>
        <p:nvSpPr>
          <p:cNvPr id="3" name="Symbol zastępczy zawartości 2"/>
          <p:cNvSpPr>
            <a:spLocks noGrp="1"/>
          </p:cNvSpPr>
          <p:nvPr>
            <p:ph idx="1"/>
          </p:nvPr>
        </p:nvSpPr>
        <p:spPr/>
        <p:txBody>
          <a:bodyPr>
            <a:normAutofit fontScale="92500" lnSpcReduction="10000"/>
          </a:bodyPr>
          <a:lstStyle/>
          <a:p>
            <a:pPr algn="ctr"/>
            <a:r>
              <a:rPr lang="pl-PL" dirty="0"/>
              <a:t>Postanowienie SN z 25.06.2014 r., II KK 124/14 </a:t>
            </a:r>
          </a:p>
          <a:p>
            <a:pPr algn="just"/>
            <a:r>
              <a:rPr lang="pl-PL" dirty="0"/>
              <a:t>1. Fakt, iż sprawa jest skomplikowana pod względem faktycznym lub nawet pod względem prawnym, sam przez się nie może zadecydować o przyjęciu przez organ procesowy istnienia przesłanki obrony obligatoryjnej, określonej w art. 79 § 2 k.p.k.</a:t>
            </a:r>
          </a:p>
          <a:p>
            <a:pPr algn="just"/>
            <a:r>
              <a:rPr lang="pl-PL" dirty="0"/>
              <a:t>2. Decyzja, czy zachodzi przesłanka obrony obligatoryjnej, określona w art. 79 § 2 k.p.k., należy do organu procesowego i powinna być podejmowana w oparciu o kryteria zobiektywizowane, tym niemniej ma ona charakter </a:t>
            </a:r>
            <a:r>
              <a:rPr lang="pl-PL" dirty="0" err="1"/>
              <a:t>ocenny</a:t>
            </a:r>
            <a:r>
              <a:rPr lang="pl-PL" dirty="0"/>
              <a:t>, a jednym z istotnych elementów służących do dokonania właściwej oceny jest stanowisko oskarżonego co do możliwości skutecznego prowadzenia obrony osobistej.</a:t>
            </a:r>
          </a:p>
          <a:p>
            <a:pPr algn="just"/>
            <a:r>
              <a:rPr lang="pl-PL" dirty="0"/>
              <a:t>Chodzi o właściwości osobiste oskarżonego, które nie uniemożliwiają, ale w znaczący sposób utrudniają realizację prawa do obrony materialnej bezpośrednio przez samego oskarżonego, np.: wiek, stan zdrowia, stan psychiczny, nieporadność. </a:t>
            </a:r>
          </a:p>
        </p:txBody>
      </p:sp>
    </p:spTree>
    <p:extLst>
      <p:ext uri="{BB962C8B-B14F-4D97-AF65-F5344CB8AC3E}">
        <p14:creationId xmlns:p14="http://schemas.microsoft.com/office/powerpoint/2010/main" val="17844564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thinking">
            <a:extLst>
              <a:ext uri="{FF2B5EF4-FFF2-40B4-BE49-F238E27FC236}">
                <a16:creationId xmlns:a16="http://schemas.microsoft.com/office/drawing/2014/main" id="{87787B5F-9AF4-42C0-9E2E-7CD469C5B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7" y="21722"/>
            <a:ext cx="2288333" cy="1258583"/>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17335BC5-19B5-43C7-A2A3-CCD84C752AD6}"/>
              </a:ext>
            </a:extLst>
          </p:cNvPr>
          <p:cNvSpPr>
            <a:spLocks noGrp="1"/>
          </p:cNvSpPr>
          <p:nvPr>
            <p:ph type="title" idx="4294967295"/>
          </p:nvPr>
        </p:nvSpPr>
        <p:spPr>
          <a:xfrm>
            <a:off x="0" y="0"/>
            <a:ext cx="9720263" cy="1500188"/>
          </a:xfrm>
        </p:spPr>
        <p:txBody>
          <a:bodyPr>
            <a:normAutofit/>
          </a:bodyPr>
          <a:lstStyle/>
          <a:p>
            <a:r>
              <a:rPr lang="pl-PL" sz="4800" dirty="0"/>
              <a:t>Interesujące orzeczenie SN…</a:t>
            </a:r>
            <a:endParaRPr lang="en-GB" sz="4800" dirty="0"/>
          </a:p>
        </p:txBody>
      </p:sp>
      <p:sp>
        <p:nvSpPr>
          <p:cNvPr id="3" name="Symbol zastępczy zawartości 2">
            <a:extLst>
              <a:ext uri="{FF2B5EF4-FFF2-40B4-BE49-F238E27FC236}">
                <a16:creationId xmlns:a16="http://schemas.microsoft.com/office/drawing/2014/main" id="{761F0EBF-EFED-448C-9654-65CB17A32211}"/>
              </a:ext>
            </a:extLst>
          </p:cNvPr>
          <p:cNvSpPr>
            <a:spLocks noGrp="1"/>
          </p:cNvSpPr>
          <p:nvPr>
            <p:ph idx="4294967295"/>
          </p:nvPr>
        </p:nvSpPr>
        <p:spPr>
          <a:xfrm>
            <a:off x="0" y="1301750"/>
            <a:ext cx="12192000" cy="5456238"/>
          </a:xfrm>
        </p:spPr>
        <p:txBody>
          <a:bodyPr>
            <a:normAutofit fontScale="85000" lnSpcReduction="10000"/>
          </a:bodyPr>
          <a:lstStyle/>
          <a:p>
            <a:pPr algn="ctr"/>
            <a:r>
              <a:rPr lang="pl-PL" sz="2600" b="1" dirty="0"/>
              <a:t>Postanowienie SN z 27.06.2017 r., II KK 82/17</a:t>
            </a:r>
          </a:p>
          <a:p>
            <a:pPr algn="just"/>
            <a:r>
              <a:rPr lang="pl-PL" b="1" dirty="0"/>
              <a:t>Brak obrońcy w wypadkach okoliczności utrudniających obronę (art. 79 § 2 k.p.k.), podczas pierwszego przesłuchania podejrzanego w postępowaniu przygotowawczym, nie może stanowić przeszkody do wykorzystania na rozprawie złożonych w takich warunkach wyjaśnień, o ile nie wystąpiły inne okoliczności wyłączające swobodę wypowiedzi, czy obiektywnie istniejąca podatność podejrzanego na pokrzywdzenie.</a:t>
            </a:r>
          </a:p>
          <a:p>
            <a:pPr algn="just"/>
            <a:r>
              <a:rPr lang="pl-PL" dirty="0"/>
              <a:t>(…) Podkreślić w powyższym kontekście należy, że sposób w jaki art. 6 ust. 3 lit. c Konwencji ma zastosowanie podczas postępowania przygotowawczego zależy od specyfiki i okoliczności sprawy (sprawa Płonka przeciwko Polsce, wyrok z dnia 31 marca 2009 r., skarga nr 20310/02, </a:t>
            </a:r>
            <a:r>
              <a:rPr lang="pl-PL" dirty="0" err="1"/>
              <a:t>LexPolonica</a:t>
            </a:r>
            <a:r>
              <a:rPr lang="pl-PL" dirty="0"/>
              <a:t> nr 2018950).</a:t>
            </a:r>
          </a:p>
          <a:p>
            <a:pPr algn="just"/>
            <a:r>
              <a:rPr lang="pl-PL" dirty="0"/>
              <a:t>Powyższe orzeczenia wskazują na model podejścia do prawa podejrzanego do posiadania obrońcy od początku procesu. Postulują, aby dla zagwarantowania jego praw miał on możliwość posiadania obrońcy już podczas pierwszego przesłuchania w postępowaniu przygotowawczym.</a:t>
            </a:r>
          </a:p>
          <a:p>
            <a:pPr algn="just"/>
            <a:r>
              <a:rPr lang="pl-PL" dirty="0"/>
              <a:t>Trybunał wskazuje, że chociaż prawo oskarżonego do obrony nie ma charakteru absolutnego, to jednak ustanowienie obrońcy z urzędu, jeżeli zachodzi taka potrzeba, jest jednym z fundamentów rzetelnego procesu sądowego (sprawa </a:t>
            </a:r>
            <a:r>
              <a:rPr lang="pl-PL" dirty="0" err="1"/>
              <a:t>Poitrimol</a:t>
            </a:r>
            <a:r>
              <a:rPr lang="pl-PL" dirty="0"/>
              <a:t> przeciwko Francji, wyrok z dnia 23 listopada 1993 r., sprawa </a:t>
            </a:r>
            <a:r>
              <a:rPr lang="pl-PL" dirty="0" err="1"/>
              <a:t>Demebukov</a:t>
            </a:r>
            <a:r>
              <a:rPr lang="pl-PL" dirty="0"/>
              <a:t> przeciwko Bułgarii nr 68020/01, wyrok z dnia 23 lutego 2008 r.).</a:t>
            </a:r>
          </a:p>
          <a:p>
            <a:pPr algn="just"/>
            <a:r>
              <a:rPr lang="pl-PL" dirty="0"/>
              <a:t>Niemniej jednak, art. 6 ust. 3 lit. c Konwencji nie określa sposobu wykonania tego prawa i pozostawia poszczególnym państwom wybór środków gwarantujących jego przestrzeganie w ich systemach prawnych.</a:t>
            </a:r>
          </a:p>
          <a:p>
            <a:pPr algn="just"/>
            <a:r>
              <a:rPr lang="pl-PL" dirty="0"/>
              <a:t>Tymczasem polski ustawodawca nie uznał za obowiązkową obecność obrońcy podczas pierwszego przesłuchania podejrzanego w postępowaniu przygotowawczym i to nawet w wypadku obrony obligatoryjnej z art. 79 § 2 k.p.k. (zob. art. 79 § 3 k.p.k., art. 301 k.p.k.).</a:t>
            </a:r>
            <a:endParaRPr lang="en-GB" dirty="0"/>
          </a:p>
        </p:txBody>
      </p:sp>
      <p:pic>
        <p:nvPicPr>
          <p:cNvPr id="1028" name="Picture 4" descr="Podobny obraz">
            <a:extLst>
              <a:ext uri="{FF2B5EF4-FFF2-40B4-BE49-F238E27FC236}">
                <a16:creationId xmlns:a16="http://schemas.microsoft.com/office/drawing/2014/main" id="{F531DFC9-AE82-4229-93EE-FB1B95FC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9496" y="-226030"/>
            <a:ext cx="2491446" cy="249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533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obligatoryjna – art. 80 </a:t>
            </a:r>
          </a:p>
        </p:txBody>
      </p:sp>
      <p:sp>
        <p:nvSpPr>
          <p:cNvPr id="3" name="Symbol zastępczy zawartości 2"/>
          <p:cNvSpPr>
            <a:spLocks noGrp="1"/>
          </p:cNvSpPr>
          <p:nvPr>
            <p:ph idx="1"/>
          </p:nvPr>
        </p:nvSpPr>
        <p:spPr/>
        <p:txBody>
          <a:bodyPr/>
          <a:lstStyle/>
          <a:p>
            <a:pPr algn="just"/>
            <a:r>
              <a:rPr lang="pl-PL" dirty="0"/>
              <a:t>Oskarżony musi mieć obrońcę </a:t>
            </a:r>
            <a:r>
              <a:rPr lang="pl-PL" b="1" dirty="0"/>
              <a:t>w postępowaniu przed sądem okręgowym, jeżeli zarzucono mu zbrodnię.</a:t>
            </a:r>
            <a:r>
              <a:rPr lang="pl-PL" dirty="0"/>
              <a:t> W takim wypadku udział obrońcy w rozprawie głównej jest obowiązkowy.</a:t>
            </a:r>
          </a:p>
          <a:p>
            <a:pPr algn="just"/>
            <a:r>
              <a:rPr lang="pl-PL" dirty="0"/>
              <a:t>Por. art. 25 k.p.k.</a:t>
            </a:r>
          </a:p>
          <a:p>
            <a:pPr algn="just"/>
            <a:r>
              <a:rPr lang="pl-PL" dirty="0"/>
              <a:t>Zbrodnia - art. 7 § 2 k.k.- czyn zabroniony zagrożony karą pozbawienia wolności na czas nie krótszy od lat 3 albo karą surowszą.</a:t>
            </a:r>
          </a:p>
          <a:p>
            <a:pPr algn="just"/>
            <a:endParaRPr lang="pl-PL" dirty="0"/>
          </a:p>
        </p:txBody>
      </p:sp>
    </p:spTree>
    <p:extLst>
      <p:ext uri="{BB962C8B-B14F-4D97-AF65-F5344CB8AC3E}">
        <p14:creationId xmlns:p14="http://schemas.microsoft.com/office/powerpoint/2010/main" val="17323425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Wyrok SN z dnia 19 września 2007 r., III KK 130/07</a:t>
            </a:r>
          </a:p>
        </p:txBody>
      </p:sp>
      <p:sp>
        <p:nvSpPr>
          <p:cNvPr id="3" name="Symbol zastępczy zawartości 2"/>
          <p:cNvSpPr>
            <a:spLocks noGrp="1"/>
          </p:cNvSpPr>
          <p:nvPr>
            <p:ph idx="1"/>
          </p:nvPr>
        </p:nvSpPr>
        <p:spPr/>
        <p:txBody>
          <a:bodyPr>
            <a:normAutofit fontScale="85000" lnSpcReduction="10000"/>
          </a:bodyPr>
          <a:lstStyle/>
          <a:p>
            <a:pPr algn="just"/>
            <a:r>
              <a:rPr lang="pl-PL" dirty="0"/>
              <a:t>1. Mimo pełnych możliwości intelektualnych stan zdrowia oskarżonego, który uczestniczył w rozprawie głównej w pozycji leżącej, w asyście lekarza i pielęgniarki lub ratownika medycznego, korzystał z zalecanych przez nich przerw, otrzymywał leki - w istocie uniemożliwiał mu realizację materialnego prawa do obrony i stanowił ewidentnie okoliczność wskazaną w art. 79 § 2 k.p.k. Orzecznictwo Sądu Najwyższego, podobnie jak piśmiennictwo wiąże okoliczności utrudniające obronę z właściwościami osobistymi oskarżonego, a niewątpliwie za takową należało uznać sytuację, w której sparaliżowany oskarżony uczestniczy w rozprawie w pozycji leżącej, po uciążliwej podróży ze szpitala więziennego, korzystając w trakcie rozprawy z opieki medycznej. (…) nie ulega wątpliwościom, że ten stan rzeczy nie zwalniał go z obowiązku zapewnienia oskarżonemu rzetelnego procesu, którego niezbędnym elementem było zapewnienie mu obrony formalnej.</a:t>
            </a:r>
          </a:p>
          <a:p>
            <a:pPr algn="just"/>
            <a:r>
              <a:rPr lang="pl-PL" dirty="0"/>
              <a:t>2. Przewidziana w art. 79 § 2 k.p.k. obrona obowiązkowa zyskuje taki charakter od chwili, gdy ujawniły się okoliczności utrudniające oskarżonemu realizację materialnego prawa do obrony, </a:t>
            </a:r>
            <a:r>
              <a:rPr lang="pl-PL" b="1" dirty="0">
                <a:solidFill>
                  <a:srgbClr val="FF0000"/>
                </a:solidFill>
              </a:rPr>
              <a:t>a przeprowadzenie rozprawy bez udziału obrońcy w sytuacji stanowi uchybienie wymienione w art. 439 § 1 pkt 10 k.p.k</a:t>
            </a:r>
            <a:r>
              <a:rPr lang="pl-PL" dirty="0"/>
              <a:t>. </a:t>
            </a:r>
          </a:p>
        </p:txBody>
      </p:sp>
    </p:spTree>
    <p:extLst>
      <p:ext uri="{BB962C8B-B14F-4D97-AF65-F5344CB8AC3E}">
        <p14:creationId xmlns:p14="http://schemas.microsoft.com/office/powerpoint/2010/main" val="36740576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Obrona fakultatywna </a:t>
            </a:r>
          </a:p>
        </p:txBody>
      </p:sp>
      <p:sp>
        <p:nvSpPr>
          <p:cNvPr id="3" name="Symbol zastępczy zawartości 2"/>
          <p:cNvSpPr>
            <a:spLocks noGrp="1"/>
          </p:cNvSpPr>
          <p:nvPr>
            <p:ph idx="1"/>
          </p:nvPr>
        </p:nvSpPr>
        <p:spPr/>
        <p:txBody>
          <a:bodyPr/>
          <a:lstStyle/>
          <a:p>
            <a:pPr algn="just"/>
            <a:r>
              <a:rPr lang="pl-PL" dirty="0"/>
              <a:t>Powołanie obrońcy zależy tylko od woli oskarżonego, osób za niego działających lub organu procesowego, czyli w sytuacjach, gdy ustawa nie nakazuje by oskarżony miał obrońcę. </a:t>
            </a:r>
          </a:p>
          <a:p>
            <a:pPr algn="just"/>
            <a:endParaRPr lang="pl-PL" dirty="0"/>
          </a:p>
        </p:txBody>
      </p:sp>
    </p:spTree>
    <p:extLst>
      <p:ext uri="{BB962C8B-B14F-4D97-AF65-F5344CB8AC3E}">
        <p14:creationId xmlns:p14="http://schemas.microsoft.com/office/powerpoint/2010/main" val="5267805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355B34-5743-4CB7-B5E3-FC68B3F612D0}"/>
              </a:ext>
            </a:extLst>
          </p:cNvPr>
          <p:cNvSpPr>
            <a:spLocks noGrp="1"/>
          </p:cNvSpPr>
          <p:nvPr>
            <p:ph type="title"/>
          </p:nvPr>
        </p:nvSpPr>
        <p:spPr/>
        <p:txBody>
          <a:bodyPr/>
          <a:lstStyle/>
          <a:p>
            <a:r>
              <a:rPr lang="pl-PL" dirty="0"/>
              <a:t>Kolizja obrony – co to takiego?</a:t>
            </a:r>
            <a:endParaRPr lang="en-GB" dirty="0"/>
          </a:p>
        </p:txBody>
      </p:sp>
      <p:sp>
        <p:nvSpPr>
          <p:cNvPr id="3" name="Symbol zastępczy zawartości 2">
            <a:extLst>
              <a:ext uri="{FF2B5EF4-FFF2-40B4-BE49-F238E27FC236}">
                <a16:creationId xmlns:a16="http://schemas.microsoft.com/office/drawing/2014/main" id="{921F4813-E776-4C19-A812-0F6A31DE2E2B}"/>
              </a:ext>
            </a:extLst>
          </p:cNvPr>
          <p:cNvSpPr>
            <a:spLocks noGrp="1"/>
          </p:cNvSpPr>
          <p:nvPr>
            <p:ph idx="1"/>
          </p:nvPr>
        </p:nvSpPr>
        <p:spPr/>
        <p:txBody>
          <a:bodyPr>
            <a:normAutofit fontScale="77500" lnSpcReduction="20000"/>
          </a:bodyPr>
          <a:lstStyle/>
          <a:p>
            <a:pPr marL="128016" lvl="1" indent="0" algn="just">
              <a:buNone/>
            </a:pPr>
            <a:r>
              <a:rPr lang="pl-PL" dirty="0"/>
              <a:t>Art. 85 §  1.  Obrońca może bronić kilku oskarżonych, </a:t>
            </a:r>
            <a:r>
              <a:rPr lang="pl-PL" b="1" u="sng" dirty="0"/>
              <a:t>jeżeli ich interesy nie pozostają w sprzeczności.</a:t>
            </a:r>
          </a:p>
          <a:p>
            <a:pPr marL="128016" lvl="1" indent="0" algn="just">
              <a:buNone/>
            </a:pPr>
            <a:r>
              <a:rPr lang="pl-PL" dirty="0"/>
              <a:t>§  2.  Stwierdzając sprzeczność sąd wydaje postanowienie, zakreślając oskarżonym </a:t>
            </a:r>
            <a:r>
              <a:rPr lang="pl-PL" b="1" dirty="0"/>
              <a:t>termin do ustanowienia </a:t>
            </a:r>
            <a:r>
              <a:rPr lang="pl-PL" b="1" dirty="0">
                <a:solidFill>
                  <a:srgbClr val="FF0000"/>
                </a:solidFill>
              </a:rPr>
              <a:t>innych</a:t>
            </a:r>
            <a:r>
              <a:rPr lang="pl-PL" b="1" dirty="0"/>
              <a:t> obrońców</a:t>
            </a:r>
            <a:r>
              <a:rPr lang="pl-PL" dirty="0"/>
              <a:t>. W wypadku obrony z urzędu sąd wyznacza innego obrońcę. Na postanowienie przysługuje zażalenie.</a:t>
            </a:r>
          </a:p>
          <a:p>
            <a:pPr marL="128016" lvl="1" indent="0" algn="just">
              <a:buNone/>
            </a:pPr>
            <a:r>
              <a:rPr lang="pl-PL" dirty="0"/>
              <a:t>§  3.  W postępowaniu przygotowawczym uprawnienia sądu określone w § 2 przysługują prezesowi sądu właściwego do rozpoznania sprawy.</a:t>
            </a:r>
          </a:p>
          <a:p>
            <a:pPr algn="ctr"/>
            <a:r>
              <a:rPr lang="pl-PL" dirty="0"/>
              <a:t>Wyrok SA w Warszawie z 18.09.2012 r., II </a:t>
            </a:r>
            <a:r>
              <a:rPr lang="pl-PL" dirty="0" err="1"/>
              <a:t>AKa</a:t>
            </a:r>
            <a:r>
              <a:rPr lang="pl-PL" dirty="0"/>
              <a:t> 191/12 </a:t>
            </a:r>
          </a:p>
          <a:p>
            <a:pPr algn="just"/>
            <a:r>
              <a:rPr lang="pl-PL" dirty="0"/>
              <a:t>Sprzeczność interesów oskarżonych zachodzi wtedy, gdy obrona jednego z oskarżonych w sposób nieuchronny naraża dobro drugiego z nich, a więc gdy wyjaśnienia jednego z oskarżonych oraz ich ocena godzi w interes drugiego. Kolizja interesów prowadzi w takiej sytuacji do unicestwienia roli obrońcy w procesie karnym, co stanowi pogwałcenie uprawnień z art. 6 k.p.k. i z reguły musi być traktowane jako mogące mieć wpływ na treść wyroku.</a:t>
            </a:r>
          </a:p>
          <a:p>
            <a:pPr algn="ctr"/>
            <a:r>
              <a:rPr lang="pl-PL" dirty="0"/>
              <a:t>Wyrok  SA w Warszawie z 30.05.2017 r., </a:t>
            </a:r>
            <a:r>
              <a:rPr lang="en-GB" dirty="0"/>
              <a:t>II </a:t>
            </a:r>
            <a:r>
              <a:rPr lang="en-GB" dirty="0" err="1"/>
              <a:t>AKa</a:t>
            </a:r>
            <a:r>
              <a:rPr lang="en-GB" dirty="0"/>
              <a:t> 57/17</a:t>
            </a:r>
            <a:endParaRPr lang="pl-PL" dirty="0"/>
          </a:p>
          <a:p>
            <a:pPr algn="just"/>
            <a:r>
              <a:rPr lang="pl-PL" dirty="0"/>
              <a:t>Procesowa kolizja interesów musi być realna, rzeczywista, a nie jedynie pozorna, czy potencjalna. Obrona jednego ze współoskarżonych, z uwagi na sprzeczność interesów, musi w sposób nieuchronny, narażać dobro drugiego oskarżonego, ma czynić obronę drugiego oskarżonego zadaniem "wręcz niemożliwym".</a:t>
            </a:r>
          </a:p>
          <a:p>
            <a:pPr algn="just"/>
            <a:endParaRPr lang="pl-PL" dirty="0"/>
          </a:p>
          <a:p>
            <a:pPr algn="just"/>
            <a:endParaRPr lang="en-GB" dirty="0"/>
          </a:p>
        </p:txBody>
      </p:sp>
    </p:spTree>
    <p:extLst>
      <p:ext uri="{BB962C8B-B14F-4D97-AF65-F5344CB8AC3E}">
        <p14:creationId xmlns:p14="http://schemas.microsoft.com/office/powerpoint/2010/main" val="155864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5459" y="960120"/>
            <a:ext cx="3865695" cy="4171278"/>
          </a:xfrm>
        </p:spPr>
        <p:txBody>
          <a:bodyPr>
            <a:normAutofit/>
          </a:bodyPr>
          <a:lstStyle/>
          <a:p>
            <a:pPr algn="r"/>
            <a:r>
              <a:rPr lang="pl-PL" sz="4400">
                <a:solidFill>
                  <a:schemeClr val="tx1"/>
                </a:solidFill>
              </a:rPr>
              <a:t>Gwarancje prawidłowego wymiaru sprawiedliwości</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83164" y="960120"/>
            <a:ext cx="5511800" cy="4171278"/>
          </a:xfrm>
        </p:spPr>
        <p:txBody>
          <a:bodyPr>
            <a:normAutofit/>
          </a:bodyPr>
          <a:lstStyle/>
          <a:p>
            <a:pPr>
              <a:lnSpc>
                <a:spcPct val="110000"/>
              </a:lnSpc>
            </a:pPr>
            <a:r>
              <a:rPr lang="pl-PL" sz="1400" dirty="0"/>
              <a:t>Obowiązkiem państwa jest stworzenie </a:t>
            </a:r>
            <a:r>
              <a:rPr lang="pl-PL" sz="1400" b="1" dirty="0"/>
              <a:t>ustrojowych, organizacyjnych i proceduralnych </a:t>
            </a:r>
            <a:r>
              <a:rPr lang="pl-PL" sz="1400" dirty="0"/>
              <a:t>warunków sprawowania przez sądy wymiaru sprawiedliwości! </a:t>
            </a:r>
          </a:p>
          <a:p>
            <a:pPr>
              <a:lnSpc>
                <a:spcPct val="110000"/>
              </a:lnSpc>
            </a:pPr>
            <a:r>
              <a:rPr lang="pl-PL" sz="1400" dirty="0"/>
              <a:t>Gwarancje określone w Konstytucji, ustawie – Prawo o ustroju sądów powszechnych i KPK. </a:t>
            </a:r>
          </a:p>
          <a:p>
            <a:pPr>
              <a:lnSpc>
                <a:spcPct val="110000"/>
              </a:lnSpc>
            </a:pPr>
            <a:r>
              <a:rPr lang="pl-PL" sz="1400" dirty="0"/>
              <a:t>To, w jaki sposób ma być sprawowany wymiar sprawiedliwości, wynika w pierwszej kolejności z art. 45 ust. 1 Konstytucji. </a:t>
            </a:r>
          </a:p>
          <a:p>
            <a:pPr>
              <a:lnSpc>
                <a:spcPct val="110000"/>
              </a:lnSpc>
            </a:pPr>
            <a:r>
              <a:rPr lang="pl-PL" sz="1400" b="1" i="1" dirty="0"/>
              <a:t>Każdy ma prawo do sprawiedliwego i jawnego rozpatrzenia sprawy bez nieuzasadnionej zwłoki przez właściwy, niezależny, bezstronny i niezawisły sąd</a:t>
            </a:r>
          </a:p>
          <a:p>
            <a:pPr>
              <a:lnSpc>
                <a:spcPct val="110000"/>
              </a:lnSpc>
            </a:pPr>
            <a:r>
              <a:rPr lang="pl-PL" sz="1400" dirty="0">
                <a:solidFill>
                  <a:srgbClr val="FF0000"/>
                </a:solidFill>
              </a:rPr>
              <a:t>Sąd ma być zatem – </a:t>
            </a:r>
            <a:r>
              <a:rPr lang="pl-PL" sz="1400" b="1" dirty="0">
                <a:solidFill>
                  <a:srgbClr val="FF0000"/>
                </a:solidFill>
              </a:rPr>
              <a:t>niezawisły, niezależny, bezstronny</a:t>
            </a:r>
            <a:r>
              <a:rPr lang="pl-PL" sz="1400" dirty="0">
                <a:solidFill>
                  <a:srgbClr val="FF0000"/>
                </a:solidFill>
              </a:rPr>
              <a:t> </a:t>
            </a:r>
          </a:p>
          <a:p>
            <a:pPr>
              <a:lnSpc>
                <a:spcPct val="110000"/>
              </a:lnSpc>
            </a:pPr>
            <a:r>
              <a:rPr lang="pl-PL" sz="1400" dirty="0"/>
              <a:t>Sprawa zaś ma być rozpoznana przez sąd – właściwy, jawnie, sprawiedliwie i bez nieuzasadnionej zwłoki. </a:t>
            </a:r>
          </a:p>
        </p:txBody>
      </p:sp>
    </p:spTree>
    <p:extLst>
      <p:ext uri="{BB962C8B-B14F-4D97-AF65-F5344CB8AC3E}">
        <p14:creationId xmlns:p14="http://schemas.microsoft.com/office/powerpoint/2010/main" val="32878442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A7B370-7B64-426C-8F7B-3A3F329709F1}"/>
              </a:ext>
            </a:extLst>
          </p:cNvPr>
          <p:cNvSpPr>
            <a:spLocks noGrp="1"/>
          </p:cNvSpPr>
          <p:nvPr>
            <p:ph type="title"/>
          </p:nvPr>
        </p:nvSpPr>
        <p:spPr/>
        <p:txBody>
          <a:bodyPr>
            <a:normAutofit fontScale="90000"/>
          </a:bodyPr>
          <a:lstStyle/>
          <a:p>
            <a:r>
              <a:rPr lang="pl-PL" dirty="0"/>
              <a:t>Sprzeczność interesów oskarżonych – konsekwencje </a:t>
            </a:r>
            <a:endParaRPr lang="en-GB" dirty="0"/>
          </a:p>
        </p:txBody>
      </p:sp>
      <p:sp>
        <p:nvSpPr>
          <p:cNvPr id="3" name="Symbol zastępczy zawartości 2">
            <a:extLst>
              <a:ext uri="{FF2B5EF4-FFF2-40B4-BE49-F238E27FC236}">
                <a16:creationId xmlns:a16="http://schemas.microsoft.com/office/drawing/2014/main" id="{52B3A015-C95D-4C2F-A069-85FBFF802D53}"/>
              </a:ext>
            </a:extLst>
          </p:cNvPr>
          <p:cNvSpPr>
            <a:spLocks noGrp="1"/>
          </p:cNvSpPr>
          <p:nvPr>
            <p:ph idx="1"/>
          </p:nvPr>
        </p:nvSpPr>
        <p:spPr/>
        <p:txBody>
          <a:bodyPr/>
          <a:lstStyle/>
          <a:p>
            <a:pPr algn="just"/>
            <a:r>
              <a:rPr lang="pl-PL" dirty="0"/>
              <a:t>„(…) zwrot „ustanowienie obrońców” oznacza, iż ujawnienie kolizji interesów oskarżonych powoduje, że obrońca, który dotąd bronił dwóch lub więcej oskarżonych, </a:t>
            </a:r>
            <a:r>
              <a:rPr lang="pl-PL" b="1" u="sng" dirty="0"/>
              <a:t>nie może pozostać przy obronie żadnego z nich</a:t>
            </a:r>
            <a:r>
              <a:rPr lang="pl-PL" dirty="0"/>
              <a:t>. Chodzi o usunięcie podejrzenia, że adwokat mógłby wykorzystać dotychczas uzyskane informacje z naruszeniem interesów tego z oskarżonych, którego nie broniłby w dalszym postępowaniu.” </a:t>
            </a:r>
          </a:p>
          <a:p>
            <a:pPr algn="r"/>
            <a:r>
              <a:rPr lang="pl-PL" dirty="0"/>
              <a:t>por. S. </a:t>
            </a:r>
            <a:r>
              <a:rPr lang="pl-PL" dirty="0" err="1"/>
              <a:t>Steinborn</a:t>
            </a:r>
            <a:r>
              <a:rPr lang="pl-PL" dirty="0"/>
              <a:t> [w:] S. </a:t>
            </a:r>
            <a:r>
              <a:rPr lang="pl-PL" dirty="0" err="1"/>
              <a:t>Steinbron</a:t>
            </a:r>
            <a:r>
              <a:rPr lang="pl-PL" dirty="0"/>
              <a:t> (red.), </a:t>
            </a:r>
            <a:r>
              <a:rPr lang="pl-PL" i="1" dirty="0"/>
              <a:t>Kodeks postępowania karnego. Komentarz do wybranych przepisów, </a:t>
            </a:r>
            <a:r>
              <a:rPr lang="pl-PL" dirty="0"/>
              <a:t>el/LEX 2016   </a:t>
            </a:r>
          </a:p>
          <a:p>
            <a:pPr algn="just"/>
            <a:endParaRPr lang="en-GB" dirty="0"/>
          </a:p>
        </p:txBody>
      </p:sp>
    </p:spTree>
    <p:extLst>
      <p:ext uri="{BB962C8B-B14F-4D97-AF65-F5344CB8AC3E}">
        <p14:creationId xmlns:p14="http://schemas.microsoft.com/office/powerpoint/2010/main" val="29363477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A8D0CF-10F7-0BF9-8375-6B266FD7F6A3}"/>
              </a:ext>
            </a:extLst>
          </p:cNvPr>
          <p:cNvSpPr>
            <a:spLocks noGrp="1"/>
          </p:cNvSpPr>
          <p:nvPr>
            <p:ph type="title"/>
          </p:nvPr>
        </p:nvSpPr>
        <p:spPr/>
        <p:txBody>
          <a:bodyPr/>
          <a:lstStyle/>
          <a:p>
            <a:r>
              <a:rPr lang="pl-PL" dirty="0"/>
              <a:t>Dyrektywy UE </a:t>
            </a:r>
            <a:endParaRPr lang="en-GB" dirty="0"/>
          </a:p>
        </p:txBody>
      </p:sp>
      <p:sp>
        <p:nvSpPr>
          <p:cNvPr id="3" name="Symbol zastępczy zawartości 2">
            <a:extLst>
              <a:ext uri="{FF2B5EF4-FFF2-40B4-BE49-F238E27FC236}">
                <a16:creationId xmlns:a16="http://schemas.microsoft.com/office/drawing/2014/main" id="{D577C9DF-2899-1F44-F13A-78A69F982CBF}"/>
              </a:ext>
            </a:extLst>
          </p:cNvPr>
          <p:cNvSpPr>
            <a:spLocks noGrp="1"/>
          </p:cNvSpPr>
          <p:nvPr>
            <p:ph idx="1"/>
          </p:nvPr>
        </p:nvSpPr>
        <p:spPr/>
        <p:txBody>
          <a:bodyPr/>
          <a:lstStyle/>
          <a:p>
            <a:r>
              <a:rPr lang="pl-PL" dirty="0"/>
              <a:t>W odniesieniu prawa dostępu do adwokata, znaczenie mają trzy dyrektywy UE:</a:t>
            </a:r>
          </a:p>
          <a:p>
            <a:r>
              <a:rPr lang="pl-PL" dirty="0"/>
              <a:t>Dyrektywa 2013/48 w sprawie prawa dostępu do adwokata </a:t>
            </a:r>
          </a:p>
          <a:p>
            <a:pPr algn="just"/>
            <a:r>
              <a:rPr lang="pl-PL" dirty="0"/>
              <a:t>Dyrektywa 2016/800 w sprawie wzmocnienia gwarancji dziecka w postępowaniu karnym </a:t>
            </a:r>
          </a:p>
          <a:p>
            <a:pPr algn="just"/>
            <a:r>
              <a:rPr lang="pl-PL" dirty="0"/>
              <a:t>Dyrektywa 2016/1919 w sprawie prawa do pomocy prawnej z urzędu </a:t>
            </a:r>
            <a:endParaRPr lang="en-GB" dirty="0"/>
          </a:p>
        </p:txBody>
      </p:sp>
    </p:spTree>
    <p:extLst>
      <p:ext uri="{BB962C8B-B14F-4D97-AF65-F5344CB8AC3E}">
        <p14:creationId xmlns:p14="http://schemas.microsoft.com/office/powerpoint/2010/main" val="15955597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C68BCC-F69B-D215-1883-26353D7F7C79}"/>
              </a:ext>
            </a:extLst>
          </p:cNvPr>
          <p:cNvSpPr>
            <a:spLocks noGrp="1"/>
          </p:cNvSpPr>
          <p:nvPr>
            <p:ph type="title"/>
          </p:nvPr>
        </p:nvSpPr>
        <p:spPr/>
        <p:txBody>
          <a:bodyPr/>
          <a:lstStyle/>
          <a:p>
            <a:r>
              <a:rPr lang="pl-PL" dirty="0"/>
              <a:t>Dyrektywa 2013/48</a:t>
            </a:r>
            <a:endParaRPr lang="en-GB" dirty="0"/>
          </a:p>
        </p:txBody>
      </p:sp>
      <p:sp>
        <p:nvSpPr>
          <p:cNvPr id="3" name="Symbol zastępczy zawartości 2">
            <a:extLst>
              <a:ext uri="{FF2B5EF4-FFF2-40B4-BE49-F238E27FC236}">
                <a16:creationId xmlns:a16="http://schemas.microsoft.com/office/drawing/2014/main" id="{12291B8D-EC3C-B0A2-DCF8-0036B4F4B8EA}"/>
              </a:ext>
            </a:extLst>
          </p:cNvPr>
          <p:cNvSpPr>
            <a:spLocks noGrp="1"/>
          </p:cNvSpPr>
          <p:nvPr>
            <p:ph idx="1"/>
          </p:nvPr>
        </p:nvSpPr>
        <p:spPr>
          <a:xfrm>
            <a:off x="4727643" y="233463"/>
            <a:ext cx="7286017" cy="6468893"/>
          </a:xfrm>
        </p:spPr>
        <p:txBody>
          <a:bodyPr>
            <a:normAutofit/>
          </a:bodyPr>
          <a:lstStyle/>
          <a:p>
            <a:r>
              <a:rPr lang="pl-PL" dirty="0"/>
              <a:t>Artykuł 3 Prawo dostępu do adwokata w postępowaniu karnym</a:t>
            </a:r>
          </a:p>
          <a:p>
            <a:r>
              <a:rPr lang="pl-PL" dirty="0"/>
              <a:t>1.   Państwa członkowskie zapewniają, aby podejrzani i oskarżeni mieli prawo dostępu do adwokata w takim terminie i w taki sposób, aby osoby te mogły rzeczywiście i skutecznie wykonywać przysługujące im prawo do obrony.</a:t>
            </a:r>
          </a:p>
          <a:p>
            <a:r>
              <a:rPr lang="pl-PL" dirty="0"/>
              <a:t>2.   Podejrzani lub oskarżeni mają prawo dostępu do adwokata </a:t>
            </a:r>
            <a:r>
              <a:rPr lang="pl-PL" b="1" dirty="0">
                <a:solidFill>
                  <a:schemeClr val="accent5"/>
                </a:solidFill>
              </a:rPr>
              <a:t>bez zbędnej zwłoki.</a:t>
            </a:r>
            <a:r>
              <a:rPr lang="pl-PL" dirty="0"/>
              <a:t> W każdym wypadku podejrzani lub oskarżeni mają dostęp do adwokata </a:t>
            </a:r>
            <a:r>
              <a:rPr lang="pl-PL" b="1" dirty="0">
                <a:solidFill>
                  <a:schemeClr val="accent5"/>
                </a:solidFill>
              </a:rPr>
              <a:t>począwszy od najwcześniejszego spośród następujących terminów:</a:t>
            </a:r>
          </a:p>
          <a:p>
            <a:pPr lvl="1"/>
            <a:r>
              <a:rPr lang="pl-PL" dirty="0"/>
              <a:t>a) </a:t>
            </a:r>
            <a:r>
              <a:rPr lang="pl-PL" b="1" dirty="0">
                <a:solidFill>
                  <a:srgbClr val="00B050"/>
                </a:solidFill>
              </a:rPr>
              <a:t>przed ich przesłuchaniem </a:t>
            </a:r>
            <a:r>
              <a:rPr lang="pl-PL" dirty="0"/>
              <a:t>przez policję lub inny organ ścigania lub organ sądowy;</a:t>
            </a:r>
          </a:p>
          <a:p>
            <a:pPr lvl="1"/>
            <a:r>
              <a:rPr lang="pl-PL" dirty="0"/>
              <a:t>b) </a:t>
            </a:r>
            <a:r>
              <a:rPr lang="pl-PL" b="1" dirty="0">
                <a:solidFill>
                  <a:srgbClr val="00B050"/>
                </a:solidFill>
              </a:rPr>
              <a:t>w momencie prowadzenia przez organy ścigania lub inne właściwe organy czynności dochodzeniowych lub innych czynności dowodowych</a:t>
            </a:r>
            <a:r>
              <a:rPr lang="pl-PL" dirty="0"/>
              <a:t> zgodnie z ust. 3 lit. c);</a:t>
            </a:r>
          </a:p>
          <a:p>
            <a:pPr lvl="1"/>
            <a:r>
              <a:rPr lang="pl-PL" dirty="0"/>
              <a:t>c) </a:t>
            </a:r>
            <a:r>
              <a:rPr lang="pl-PL" b="1" dirty="0">
                <a:solidFill>
                  <a:srgbClr val="00B050"/>
                </a:solidFill>
              </a:rPr>
              <a:t>niezwłocznie po pozbawieniu wolności</a:t>
            </a:r>
            <a:r>
              <a:rPr lang="pl-PL" dirty="0"/>
              <a:t>;</a:t>
            </a:r>
          </a:p>
          <a:p>
            <a:pPr lvl="1"/>
            <a:r>
              <a:rPr lang="pl-PL" dirty="0"/>
              <a:t>d</a:t>
            </a:r>
            <a:r>
              <a:rPr lang="pl-PL" b="1" dirty="0">
                <a:solidFill>
                  <a:srgbClr val="00B050"/>
                </a:solidFill>
              </a:rPr>
              <a:t>) zanim zostali wezwani do stawiennictwa przed sądem właściwym </a:t>
            </a:r>
            <a:r>
              <a:rPr lang="pl-PL" dirty="0"/>
              <a:t>w sprawach karnych w odpowiednim czasie, zanim stawią się przed tym sądem.</a:t>
            </a:r>
            <a:endParaRPr lang="en-GB" dirty="0"/>
          </a:p>
        </p:txBody>
      </p:sp>
    </p:spTree>
    <p:extLst>
      <p:ext uri="{BB962C8B-B14F-4D97-AF65-F5344CB8AC3E}">
        <p14:creationId xmlns:p14="http://schemas.microsoft.com/office/powerpoint/2010/main" val="12340422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5A72A-2940-55A8-5BEE-D0670BAF47D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DA06C33-69FB-83B6-B8D7-79E5FC84F324}"/>
              </a:ext>
            </a:extLst>
          </p:cNvPr>
          <p:cNvSpPr>
            <a:spLocks noGrp="1"/>
          </p:cNvSpPr>
          <p:nvPr>
            <p:ph type="title"/>
          </p:nvPr>
        </p:nvSpPr>
        <p:spPr/>
        <p:txBody>
          <a:bodyPr/>
          <a:lstStyle/>
          <a:p>
            <a:r>
              <a:rPr lang="pl-PL" dirty="0"/>
              <a:t>Dyrektywa 2013/48</a:t>
            </a:r>
            <a:endParaRPr lang="en-GB" dirty="0"/>
          </a:p>
        </p:txBody>
      </p:sp>
      <p:sp>
        <p:nvSpPr>
          <p:cNvPr id="3" name="Symbol zastępczy zawartości 2">
            <a:extLst>
              <a:ext uri="{FF2B5EF4-FFF2-40B4-BE49-F238E27FC236}">
                <a16:creationId xmlns:a16="http://schemas.microsoft.com/office/drawing/2014/main" id="{844BCF14-5575-2CBA-1B63-5E28F53A63A0}"/>
              </a:ext>
            </a:extLst>
          </p:cNvPr>
          <p:cNvSpPr>
            <a:spLocks noGrp="1"/>
          </p:cNvSpPr>
          <p:nvPr>
            <p:ph idx="1"/>
          </p:nvPr>
        </p:nvSpPr>
        <p:spPr>
          <a:xfrm>
            <a:off x="4727643" y="233463"/>
            <a:ext cx="7286017" cy="6468893"/>
          </a:xfrm>
        </p:spPr>
        <p:txBody>
          <a:bodyPr>
            <a:normAutofit lnSpcReduction="10000"/>
          </a:bodyPr>
          <a:lstStyle/>
          <a:p>
            <a:r>
              <a:rPr lang="pl-PL" dirty="0"/>
              <a:t>Na prawo dostępu do adwokata składają się następujące elementy:</a:t>
            </a:r>
          </a:p>
          <a:p>
            <a:r>
              <a:rPr lang="pl-PL" dirty="0"/>
              <a:t>prawo do spotykania się na osobności i porozumiewania się z reprezentującym adwokatem, także przed przesłuchaniem przez policję lub inny organ ścigania lub organ sądowy;</a:t>
            </a:r>
          </a:p>
          <a:p>
            <a:r>
              <a:rPr lang="pl-PL" dirty="0"/>
              <a:t>do obecności i skutecznego udziału ich adwokata w czasie ich przesłuchiwania. Taki udział musi być zgodny z procedurami określonymi w prawie krajowym, pod warunkiem że takie procedury pozostają bez uszczerbku dla skutecznego wykonywania odnośnego prawa i dla jego istoty. Jeżeli adwokat bierze udział w przesłuchaniu, fakt ten jest odnotowywany, z wykorzystaniem procedury protokołowania, zgodnie z prawem krajowym danego państwa członkowskiego;</a:t>
            </a:r>
          </a:p>
          <a:p>
            <a:r>
              <a:rPr lang="pl-PL" dirty="0"/>
              <a:t>c) prawo do obecności swojego adwokata podczas następujących czynności dochodzeniowych lub dowodowych, w przypadku gdy czynności te są przewidziane w prawie krajowym oraz jeżeli dla danej czynności jest wymagana lub dozwolona obecność podejrzanego lub oskarżonego:</a:t>
            </a:r>
          </a:p>
          <a:p>
            <a:pPr lvl="1"/>
            <a:r>
              <a:rPr lang="pl-PL" dirty="0"/>
              <a:t>(i) okazania w celu rozpoznania;</a:t>
            </a:r>
          </a:p>
          <a:p>
            <a:pPr lvl="1"/>
            <a:r>
              <a:rPr lang="pl-PL" dirty="0"/>
              <a:t>(ii) konfrontacji;</a:t>
            </a:r>
          </a:p>
          <a:p>
            <a:pPr lvl="1"/>
            <a:r>
              <a:rPr lang="pl-PL" dirty="0"/>
              <a:t>(iii) eksperymentów procesowych polegających na odtworzeniu przebiegu przestępstwa.</a:t>
            </a:r>
          </a:p>
          <a:p>
            <a:endParaRPr lang="en-GB" dirty="0"/>
          </a:p>
        </p:txBody>
      </p:sp>
    </p:spTree>
    <p:extLst>
      <p:ext uri="{BB962C8B-B14F-4D97-AF65-F5344CB8AC3E}">
        <p14:creationId xmlns:p14="http://schemas.microsoft.com/office/powerpoint/2010/main" val="15057088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33453-BAAA-8484-E6B4-DFFC0AA0D36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100DB39-E7EA-DEDE-3192-298FC10E9700}"/>
              </a:ext>
            </a:extLst>
          </p:cNvPr>
          <p:cNvSpPr>
            <a:spLocks noGrp="1"/>
          </p:cNvSpPr>
          <p:nvPr>
            <p:ph type="title"/>
          </p:nvPr>
        </p:nvSpPr>
        <p:spPr/>
        <p:txBody>
          <a:bodyPr/>
          <a:lstStyle/>
          <a:p>
            <a:r>
              <a:rPr lang="pl-PL" dirty="0"/>
              <a:t>Dyrektywa 2013/48</a:t>
            </a:r>
            <a:endParaRPr lang="en-GB" dirty="0"/>
          </a:p>
        </p:txBody>
      </p:sp>
      <p:sp>
        <p:nvSpPr>
          <p:cNvPr id="3" name="Symbol zastępczy zawartości 2">
            <a:extLst>
              <a:ext uri="{FF2B5EF4-FFF2-40B4-BE49-F238E27FC236}">
                <a16:creationId xmlns:a16="http://schemas.microsoft.com/office/drawing/2014/main" id="{6C2CD5CE-0ECB-5631-CF47-3F1151884F51}"/>
              </a:ext>
            </a:extLst>
          </p:cNvPr>
          <p:cNvSpPr>
            <a:spLocks noGrp="1"/>
          </p:cNvSpPr>
          <p:nvPr>
            <p:ph idx="1"/>
          </p:nvPr>
        </p:nvSpPr>
        <p:spPr>
          <a:xfrm>
            <a:off x="4727643" y="233463"/>
            <a:ext cx="7286017" cy="6468893"/>
          </a:xfrm>
        </p:spPr>
        <p:txBody>
          <a:bodyPr>
            <a:normAutofit/>
          </a:bodyPr>
          <a:lstStyle/>
          <a:p>
            <a:r>
              <a:rPr lang="pl-PL" dirty="0"/>
              <a:t>W kontaktach z adwokatem/radcą prawnym prawo unijne wymaga zagwarantowania poufności tych kontaktów. </a:t>
            </a:r>
          </a:p>
          <a:p>
            <a:pPr algn="ctr">
              <a:spcBef>
                <a:spcPts val="1800"/>
              </a:spcBef>
              <a:spcAft>
                <a:spcPts val="600"/>
              </a:spcAft>
            </a:pPr>
            <a:r>
              <a:rPr lang="pl-PL" b="0" i="1" dirty="0">
                <a:solidFill>
                  <a:srgbClr val="333333"/>
                </a:solidFill>
                <a:effectLst/>
                <a:latin typeface="Times New Roman" panose="02020603050405020304" pitchFamily="18" charset="0"/>
              </a:rPr>
              <a:t>Artykuł 4</a:t>
            </a:r>
          </a:p>
          <a:p>
            <a:pPr algn="ctr">
              <a:spcBef>
                <a:spcPts val="300"/>
              </a:spcBef>
              <a:spcAft>
                <a:spcPts val="600"/>
              </a:spcAft>
            </a:pPr>
            <a:r>
              <a:rPr lang="pl-PL" b="1" i="0" dirty="0">
                <a:solidFill>
                  <a:srgbClr val="333333"/>
                </a:solidFill>
                <a:effectLst/>
                <a:latin typeface="Times New Roman" panose="02020603050405020304" pitchFamily="18" charset="0"/>
              </a:rPr>
              <a:t>Poufność</a:t>
            </a:r>
          </a:p>
          <a:p>
            <a:pPr algn="just">
              <a:spcBef>
                <a:spcPts val="600"/>
              </a:spcBef>
            </a:pPr>
            <a:r>
              <a:rPr lang="pl-PL" b="0" i="0" dirty="0">
                <a:solidFill>
                  <a:srgbClr val="333333"/>
                </a:solidFill>
                <a:effectLst/>
                <a:latin typeface="Times New Roman" panose="02020603050405020304" pitchFamily="18" charset="0"/>
              </a:rPr>
              <a:t>Państwa członkowskie respektują zasadę poufności porozumiewania się pomiędzy podejrzanymi lub oskarżonymi a ich adwokatem przy korzystaniu z prawa dostępu do adwokata przewidzianego w niniejszej dyrektywie. Takie porozumiewanie obejmuje spotkania, korespondencję, rozmowy telefoniczne oraz inne formy porozumiewania się, dozwolone na mocy prawa krajowego.</a:t>
            </a:r>
          </a:p>
          <a:p>
            <a:endParaRPr lang="pl-PL" dirty="0"/>
          </a:p>
          <a:p>
            <a:r>
              <a:rPr lang="pl-PL" dirty="0"/>
              <a:t>Zob. jednak art. 73 i projekt nowelizacji KPK </a:t>
            </a:r>
            <a:endParaRPr lang="en-GB" dirty="0"/>
          </a:p>
        </p:txBody>
      </p:sp>
    </p:spTree>
    <p:extLst>
      <p:ext uri="{BB962C8B-B14F-4D97-AF65-F5344CB8AC3E}">
        <p14:creationId xmlns:p14="http://schemas.microsoft.com/office/powerpoint/2010/main" val="42498742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571557-C1A4-0599-0DBC-D2A6E59913DB}"/>
              </a:ext>
            </a:extLst>
          </p:cNvPr>
          <p:cNvSpPr>
            <a:spLocks noGrp="1"/>
          </p:cNvSpPr>
          <p:nvPr>
            <p:ph type="title"/>
          </p:nvPr>
        </p:nvSpPr>
        <p:spPr/>
        <p:txBody>
          <a:bodyPr/>
          <a:lstStyle/>
          <a:p>
            <a:r>
              <a:rPr lang="pl-PL" dirty="0"/>
              <a:t>Dyrektywa 2016/1919</a:t>
            </a:r>
            <a:endParaRPr lang="en-GB" dirty="0"/>
          </a:p>
        </p:txBody>
      </p:sp>
      <p:sp>
        <p:nvSpPr>
          <p:cNvPr id="3" name="Symbol zastępczy zawartości 2">
            <a:extLst>
              <a:ext uri="{FF2B5EF4-FFF2-40B4-BE49-F238E27FC236}">
                <a16:creationId xmlns:a16="http://schemas.microsoft.com/office/drawing/2014/main" id="{20BA1EB4-92EB-4986-16B4-646BCD4F460D}"/>
              </a:ext>
            </a:extLst>
          </p:cNvPr>
          <p:cNvSpPr>
            <a:spLocks noGrp="1"/>
          </p:cNvSpPr>
          <p:nvPr>
            <p:ph idx="1"/>
          </p:nvPr>
        </p:nvSpPr>
        <p:spPr/>
        <p:txBody>
          <a:bodyPr/>
          <a:lstStyle/>
          <a:p>
            <a:r>
              <a:rPr lang="pl-PL" dirty="0"/>
              <a:t>Prawo do pomocy prawnej z urzędu może opierać się na jednej z dwóch przesłanek:</a:t>
            </a:r>
          </a:p>
          <a:p>
            <a:pPr lvl="1"/>
            <a:r>
              <a:rPr lang="pl-PL" dirty="0"/>
              <a:t>Wymaga tego dobro wymiaru sprawiedliwości – tzn. dobro wymiaru sprawiedliwości wymaga, by niektóre kategorie osób obligatoryjnie korzystały z pomocy obrońcy (ocena zasadności korzystania z pomocy obrońcy) </a:t>
            </a:r>
          </a:p>
          <a:p>
            <a:pPr lvl="1"/>
            <a:r>
              <a:rPr lang="pl-PL" dirty="0"/>
              <a:t>Kryterium majątkowe – prawo do pomocy prawnej z urzędu przysługuje wtedy, gdy kogoś nie stać na pomoc prawną z wyboru</a:t>
            </a:r>
            <a:endParaRPr lang="en-GB" dirty="0"/>
          </a:p>
        </p:txBody>
      </p:sp>
    </p:spTree>
    <p:extLst>
      <p:ext uri="{BB962C8B-B14F-4D97-AF65-F5344CB8AC3E}">
        <p14:creationId xmlns:p14="http://schemas.microsoft.com/office/powerpoint/2010/main" val="18479470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id="{7C938D1A-113D-5E36-46F0-9A016CB8CC2B}"/>
              </a:ext>
            </a:extLst>
          </p:cNvPr>
          <p:cNvSpPr txBox="1"/>
          <p:nvPr/>
        </p:nvSpPr>
        <p:spPr>
          <a:xfrm>
            <a:off x="1" y="0"/>
            <a:ext cx="12192000" cy="6678751"/>
          </a:xfrm>
          <a:prstGeom prst="rect">
            <a:avLst/>
          </a:prstGeom>
          <a:noFill/>
        </p:spPr>
        <p:txBody>
          <a:bodyPr wrap="square">
            <a:spAutoFit/>
          </a:bodyPr>
          <a:lstStyle/>
          <a:p>
            <a:pPr algn="ctr"/>
            <a:r>
              <a:rPr lang="pl-PL" sz="1600" b="1" dirty="0"/>
              <a:t>Artykuł 3 Definicja</a:t>
            </a:r>
          </a:p>
          <a:p>
            <a:endParaRPr lang="pl-PL" sz="1600" dirty="0"/>
          </a:p>
          <a:p>
            <a:r>
              <a:rPr lang="pl-PL" sz="1600" dirty="0"/>
              <a:t>Do celów niniejszej dyrektywy „pomoc prawna z urzędu” oznacza </a:t>
            </a:r>
            <a:r>
              <a:rPr lang="pl-PL" sz="1600" dirty="0">
                <a:solidFill>
                  <a:srgbClr val="00B050"/>
                </a:solidFill>
              </a:rPr>
              <a:t>finansowanie przez państwo członkowskie pomocy adwokata, umożliwiające korzystanie z prawa dostępu do adwokata.</a:t>
            </a:r>
          </a:p>
          <a:p>
            <a:pPr algn="ctr"/>
            <a:endParaRPr lang="pl-PL" sz="1600" b="1" dirty="0"/>
          </a:p>
          <a:p>
            <a:pPr algn="ctr"/>
            <a:r>
              <a:rPr lang="pl-PL" sz="1600" b="1" dirty="0"/>
              <a:t>Artykuł 4 Pomoc prawna z urzędu w postępowaniu karnym</a:t>
            </a:r>
          </a:p>
          <a:p>
            <a:endParaRPr lang="pl-PL" sz="1600" dirty="0"/>
          </a:p>
          <a:p>
            <a:r>
              <a:rPr lang="pl-PL" sz="1600" dirty="0"/>
              <a:t>1.   Państwa członkowskie zapewniają podejrzanym i oskarżonym, którzy nie posiadają wystarczających środków na pokrycie kosztów pomocy adwokata, prawo do pomocy prawnej z urzędu, gdy wymaga tego interes wymiaru sprawiedliwości.</a:t>
            </a:r>
          </a:p>
          <a:p>
            <a:r>
              <a:rPr lang="pl-PL" sz="1600" dirty="0"/>
              <a:t>2.   </a:t>
            </a:r>
            <a:r>
              <a:rPr lang="pl-PL" sz="1600" b="1" dirty="0">
                <a:solidFill>
                  <a:srgbClr val="C00000"/>
                </a:solidFill>
              </a:rPr>
              <a:t>Państwa członkowskie mogą zastosować ocenę sytuacji majątkowej, ocenę zasadności lub obie te oceny, aby ustalić, czy należy przyznać pomoc prawną z urzędu zgodnie z ust. 1.</a:t>
            </a:r>
          </a:p>
          <a:p>
            <a:r>
              <a:rPr lang="pl-PL" sz="1600" dirty="0"/>
              <a:t>3.   W przypadku gdy państwo członkowskie stosuje ocenę sytuacji majątkowej, uwzględnia wszystkie istotne i obiektywne czynniki, takie jak dochód, majątek i sytuację rodzinną danej osoby, a także koszt pomocy adwokata oraz stopę życiową w tym państwie członkowskim, w celu ustalenia, czy zgodnie z kryteriami mającymi zastosowanie w tym państwie członkowskim podejrzany lub oskarżony nie dysponuje wystarczającymi środkami, aby pokryć koszty pomocy adwokata.</a:t>
            </a:r>
          </a:p>
          <a:p>
            <a:r>
              <a:rPr lang="pl-PL" sz="1600" dirty="0"/>
              <a:t>4.   W przypadku gdy państwo członkowskie stosuje ocenę zasadności, uwzględnia wagę czynu zabronionego, złożoność sprawy oraz surowość grożącej kary w celu ustalenia, czy interes wymiaru sprawiedliwości wymaga przyznania pomocy prawnej z urzędu. W każdym przypadku kryteria oceny zasadności uznaje się za spełnione w następujących sytuacjach:</a:t>
            </a:r>
          </a:p>
          <a:p>
            <a:pPr lvl="1"/>
            <a:r>
              <a:rPr lang="pl-PL" sz="1600" dirty="0"/>
              <a:t>a) w przypadku gdy podejrzany lub oskarżony jest postawiony przed właściwym sądem lub sędzią w celu podjęcia decyzji w sprawie pozbawienia wolności, na jakimkolwiek etapie postępowania w zakresie niniejszej dyrektywy; oraz</a:t>
            </a:r>
          </a:p>
          <a:p>
            <a:pPr lvl="1"/>
            <a:r>
              <a:rPr lang="pl-PL" sz="1600" dirty="0"/>
              <a:t>b) w czasie pozbawienia wolności.</a:t>
            </a:r>
          </a:p>
          <a:p>
            <a:r>
              <a:rPr lang="pl-PL" sz="1600" dirty="0"/>
              <a:t>5.   Państwa członkowskie zapewniają przyznanie pomocy prawnej z urzędu bez zbędnej zwłoki, najpóźniej przed przesłuchaniem przez policję, inny organ ścigania lub organ sądowy, lub przed przeprowadzeniem czynności dochodzeniowo-śledczych lub dowodowych, o których mowa w art. 2 ust. 1 lit. c).</a:t>
            </a:r>
          </a:p>
          <a:p>
            <a:r>
              <a:rPr lang="pl-PL" sz="1600" dirty="0"/>
              <a:t>6.   Pomocy prawnej z urzędu udziela się jedynie do celów postępowania karnego, w którym dana osoba jest podejrzanym lub oskarżonym o popełnienie czynu zabronionego</a:t>
            </a:r>
            <a:endParaRPr lang="en-GB" sz="1600" dirty="0"/>
          </a:p>
        </p:txBody>
      </p:sp>
    </p:spTree>
    <p:extLst>
      <p:ext uri="{BB962C8B-B14F-4D97-AF65-F5344CB8AC3E}">
        <p14:creationId xmlns:p14="http://schemas.microsoft.com/office/powerpoint/2010/main" val="8047704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960BE4-C683-896A-624B-713BF135C58C}"/>
              </a:ext>
            </a:extLst>
          </p:cNvPr>
          <p:cNvSpPr>
            <a:spLocks noGrp="1"/>
          </p:cNvSpPr>
          <p:nvPr>
            <p:ph type="title"/>
          </p:nvPr>
        </p:nvSpPr>
        <p:spPr/>
        <p:txBody>
          <a:bodyPr/>
          <a:lstStyle/>
          <a:p>
            <a:r>
              <a:rPr lang="pl-PL" dirty="0"/>
              <a:t>Dyrektywa 2016/800</a:t>
            </a:r>
            <a:endParaRPr lang="en-GB" dirty="0"/>
          </a:p>
        </p:txBody>
      </p:sp>
      <p:sp>
        <p:nvSpPr>
          <p:cNvPr id="3" name="Symbol zastępczy zawartości 2">
            <a:extLst>
              <a:ext uri="{FF2B5EF4-FFF2-40B4-BE49-F238E27FC236}">
                <a16:creationId xmlns:a16="http://schemas.microsoft.com/office/drawing/2014/main" id="{817EE627-3372-9DEE-E087-CA7248DFB373}"/>
              </a:ext>
            </a:extLst>
          </p:cNvPr>
          <p:cNvSpPr>
            <a:spLocks noGrp="1"/>
          </p:cNvSpPr>
          <p:nvPr>
            <p:ph idx="1"/>
          </p:nvPr>
        </p:nvSpPr>
        <p:spPr>
          <a:xfrm>
            <a:off x="4552545" y="0"/>
            <a:ext cx="7639455" cy="6858000"/>
          </a:xfrm>
        </p:spPr>
        <p:txBody>
          <a:bodyPr>
            <a:normAutofit fontScale="85000" lnSpcReduction="10000"/>
          </a:bodyPr>
          <a:lstStyle/>
          <a:p>
            <a:pPr algn="l"/>
            <a:r>
              <a:rPr lang="pl-PL" b="1" i="0" dirty="0">
                <a:effectLst/>
                <a:latin typeface="Fira Sans" panose="020B0503050000020004" pitchFamily="34" charset="0"/>
              </a:rPr>
              <a:t>Artykuł  6 </a:t>
            </a:r>
            <a:r>
              <a:rPr lang="pl-PL" b="1" i="0" dirty="0">
                <a:solidFill>
                  <a:srgbClr val="212529"/>
                </a:solidFill>
                <a:effectLst/>
                <a:latin typeface="Fira Sans" panose="020B0503050000020004" pitchFamily="34" charset="0"/>
              </a:rPr>
              <a:t>Pomoc adwokata</a:t>
            </a:r>
            <a:endParaRPr lang="pl-PL" b="0" i="0" dirty="0">
              <a:solidFill>
                <a:srgbClr val="212529"/>
              </a:solidFill>
              <a:effectLst/>
              <a:latin typeface="Fira Sans" panose="020B0503050000020004" pitchFamily="34" charset="0"/>
            </a:endParaRPr>
          </a:p>
          <a:p>
            <a:pPr algn="l"/>
            <a:r>
              <a:rPr lang="pl-PL" b="0" i="0" dirty="0">
                <a:solidFill>
                  <a:srgbClr val="212529"/>
                </a:solidFill>
                <a:effectLst/>
                <a:latin typeface="Fira Sans" panose="020B0503050000020004" pitchFamily="34" charset="0"/>
              </a:rPr>
              <a:t>1.  Dzieci będące podejrzanymi lub oskarżonymi w postępowaniu karnym mają prawo dostępu do adwokata zgodnie z dyrektywą 2013/48/UE. Żaden z przepisów niniejszej dyrektywy, w szczególności niniejszy artykuł, nie narusza tego prawa.</a:t>
            </a:r>
          </a:p>
          <a:p>
            <a:pPr algn="l"/>
            <a:r>
              <a:rPr lang="pl-PL" b="0" i="0" dirty="0">
                <a:solidFill>
                  <a:srgbClr val="212529"/>
                </a:solidFill>
                <a:effectLst/>
                <a:latin typeface="Fira Sans" panose="020B0503050000020004" pitchFamily="34" charset="0"/>
              </a:rPr>
              <a:t>2.  Państwa członkowskie zapewniają, by dzieci korzystały z pomocy adwokata zgodnie z niniejszym artykułem, żeby umożliwić im skuteczne wykonywanie przysługującego im prawa do obrony.</a:t>
            </a:r>
          </a:p>
          <a:p>
            <a:pPr algn="l"/>
            <a:r>
              <a:rPr lang="pl-PL" b="0" i="0" dirty="0">
                <a:solidFill>
                  <a:srgbClr val="212529"/>
                </a:solidFill>
                <a:effectLst/>
                <a:latin typeface="Fira Sans" panose="020B0503050000020004" pitchFamily="34" charset="0"/>
              </a:rPr>
              <a:t>3.  Państwa członkowskie zapewniają, by dzieci korzystały z pomocy adwokata bez zbędnej zwłoki po tym, jak zostaną poinformowane, że są podejrzanymi lub oskarżonymi. W każdym przypadku dzieci korzystają z pomocy adwokata począwszy od najwcześniejszego spośród następujących terminów:</a:t>
            </a:r>
          </a:p>
          <a:p>
            <a:pPr algn="l"/>
            <a:r>
              <a:rPr lang="pl-PL" b="0" i="0" dirty="0">
                <a:solidFill>
                  <a:srgbClr val="212529"/>
                </a:solidFill>
                <a:effectLst/>
                <a:latin typeface="Fira Sans" panose="020B0503050000020004" pitchFamily="34" charset="0"/>
              </a:rPr>
              <a:t>a) przed ich przesłuchaniem przez policję lub inny organ ścigania lub organ sądowy;</a:t>
            </a:r>
          </a:p>
          <a:p>
            <a:pPr algn="l"/>
            <a:r>
              <a:rPr lang="pl-PL" b="0" i="0" dirty="0">
                <a:solidFill>
                  <a:srgbClr val="212529"/>
                </a:solidFill>
                <a:effectLst/>
                <a:latin typeface="Fira Sans" panose="020B0503050000020004" pitchFamily="34" charset="0"/>
              </a:rPr>
              <a:t>b) w momencie dokonywania przez organy prowadzące postępowanie przygotowawcze lub inne właściwe organy czynności dochodzeniowo-śledczych lub innych czynności związanych z gromadzeniem dowodów zgodnie z ust. 4 lit. c);</a:t>
            </a:r>
          </a:p>
          <a:p>
            <a:pPr algn="l"/>
            <a:r>
              <a:rPr lang="pl-PL" b="0" i="0" dirty="0">
                <a:solidFill>
                  <a:srgbClr val="212529"/>
                </a:solidFill>
                <a:effectLst/>
                <a:latin typeface="Fira Sans" panose="020B0503050000020004" pitchFamily="34" charset="0"/>
              </a:rPr>
              <a:t>c) bez zbędnej zwłoki po pozbawieniu wolności;</a:t>
            </a:r>
          </a:p>
          <a:p>
            <a:pPr algn="l"/>
            <a:r>
              <a:rPr lang="pl-PL" b="0" i="0" dirty="0">
                <a:solidFill>
                  <a:srgbClr val="212529"/>
                </a:solidFill>
                <a:effectLst/>
                <a:latin typeface="Fira Sans" panose="020B0503050000020004" pitchFamily="34" charset="0"/>
              </a:rPr>
              <a:t>d) jeżeli zostały wezwane do stawiennictwa przed sądem właściwym w sprawach karnych - w odpowiednim czasie zanim stawią się przed tym sądem.</a:t>
            </a:r>
          </a:p>
          <a:p>
            <a:endParaRPr lang="en-GB" dirty="0"/>
          </a:p>
        </p:txBody>
      </p:sp>
      <p:sp>
        <p:nvSpPr>
          <p:cNvPr id="4" name="pole tekstowe 3">
            <a:extLst>
              <a:ext uri="{FF2B5EF4-FFF2-40B4-BE49-F238E27FC236}">
                <a16:creationId xmlns:a16="http://schemas.microsoft.com/office/drawing/2014/main" id="{98B5C82C-D7C7-68FE-DA69-DD57B502EEE6}"/>
              </a:ext>
            </a:extLst>
          </p:cNvPr>
          <p:cNvSpPr txBox="1"/>
          <p:nvPr/>
        </p:nvSpPr>
        <p:spPr>
          <a:xfrm>
            <a:off x="642026" y="5447489"/>
            <a:ext cx="3745584" cy="923330"/>
          </a:xfrm>
          <a:prstGeom prst="rect">
            <a:avLst/>
          </a:prstGeom>
          <a:noFill/>
        </p:spPr>
        <p:txBody>
          <a:bodyPr wrap="square" rtlCol="0">
            <a:spAutoFit/>
          </a:bodyPr>
          <a:lstStyle/>
          <a:p>
            <a:r>
              <a:rPr lang="pl-PL" dirty="0"/>
              <a:t>Dziecko – podejrzany/oskarżony poniżej 18 roku życia – zawsze ma korzystać z pomocy adwokata. </a:t>
            </a:r>
            <a:endParaRPr lang="en-GB" dirty="0"/>
          </a:p>
        </p:txBody>
      </p:sp>
    </p:spTree>
    <p:extLst>
      <p:ext uri="{BB962C8B-B14F-4D97-AF65-F5344CB8AC3E}">
        <p14:creationId xmlns:p14="http://schemas.microsoft.com/office/powerpoint/2010/main" val="17209898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Pełnomocnik</a:t>
            </a:r>
          </a:p>
        </p:txBody>
      </p:sp>
      <p:sp>
        <p:nvSpPr>
          <p:cNvPr id="3" name="Symbol zastępczy zawartości 2"/>
          <p:cNvSpPr>
            <a:spLocks noGrp="1"/>
          </p:cNvSpPr>
          <p:nvPr>
            <p:ph idx="1"/>
          </p:nvPr>
        </p:nvSpPr>
        <p:spPr/>
        <p:txBody>
          <a:bodyPr>
            <a:normAutofit/>
          </a:bodyPr>
          <a:lstStyle/>
          <a:p>
            <a:pPr algn="just"/>
            <a:r>
              <a:rPr lang="pl-PL" dirty="0"/>
              <a:t>Strona inna niż oskarżony może ustanowić pełnomocnika. Pełnomocnika może posiadać również osoba nie będąca stroną (np. świadek) jeżeli wymaga tego ochrona jej interesów w toku postępowania. </a:t>
            </a:r>
          </a:p>
          <a:p>
            <a:pPr lvl="1" algn="just"/>
            <a:r>
              <a:rPr lang="pl-PL" dirty="0"/>
              <a:t>Sąd, a w postępowaniu przygotowawczym prokurator, może odmówić dopuszczenia do udziału w postępowaniu pełnomocnika osoby nie będącej stroną, jeżeli uzna, że nie wymaga tego obrona jej interesów.</a:t>
            </a:r>
          </a:p>
          <a:p>
            <a:pPr algn="just"/>
            <a:r>
              <a:rPr lang="pl-PL" dirty="0"/>
              <a:t>Pełnomocnikiem może być adwokat lub radca prawny. W kwestiach dotyczących pełnomocnika, a nie unormowanych w k.p.k., stosuje się odpowiednio przepisy </a:t>
            </a:r>
            <a:r>
              <a:rPr lang="pl-PL" b="1" dirty="0"/>
              <a:t>obowiązujące w postępowaniu cywilnym</a:t>
            </a:r>
            <a:r>
              <a:rPr lang="pl-PL" dirty="0"/>
              <a:t>.</a:t>
            </a:r>
          </a:p>
          <a:p>
            <a:pPr algn="just"/>
            <a:r>
              <a:rPr lang="pl-PL" dirty="0"/>
              <a:t>Pełnomocnik z urzędu – art. 88 w zw. z art. 78 </a:t>
            </a:r>
          </a:p>
        </p:txBody>
      </p:sp>
    </p:spTree>
    <p:extLst>
      <p:ext uri="{BB962C8B-B14F-4D97-AF65-F5344CB8AC3E}">
        <p14:creationId xmlns:p14="http://schemas.microsoft.com/office/powerpoint/2010/main" val="3305791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95210" y="-599183"/>
            <a:ext cx="12387209" cy="2457450"/>
          </a:xfrm>
        </p:spPr>
        <p:txBody>
          <a:bodyPr/>
          <a:lstStyle/>
          <a:p>
            <a:r>
              <a:rPr lang="pl-PL" dirty="0"/>
              <a:t>Pełnomocnik a obrońca</a:t>
            </a:r>
          </a:p>
        </p:txBody>
      </p:sp>
      <p:sp>
        <p:nvSpPr>
          <p:cNvPr id="3" name="Symbol zastępczy zawartości 2"/>
          <p:cNvSpPr>
            <a:spLocks noGrp="1"/>
          </p:cNvSpPr>
          <p:nvPr>
            <p:ph idx="4294967295"/>
          </p:nvPr>
        </p:nvSpPr>
        <p:spPr>
          <a:xfrm>
            <a:off x="301348" y="1323259"/>
            <a:ext cx="3662363" cy="4524375"/>
          </a:xfrm>
        </p:spPr>
        <p:txBody>
          <a:bodyPr>
            <a:normAutofit/>
          </a:bodyPr>
          <a:lstStyle/>
          <a:p>
            <a:pPr algn="just"/>
            <a:r>
              <a:rPr lang="pl-PL" dirty="0"/>
              <a:t>Pełnomocnik i obrońca mają </a:t>
            </a:r>
            <a:r>
              <a:rPr lang="pl-PL" b="1" dirty="0"/>
              <a:t>różną pozycję procesową. </a:t>
            </a:r>
          </a:p>
          <a:p>
            <a:pPr algn="just"/>
            <a:r>
              <a:rPr lang="pl-PL" dirty="0"/>
              <a:t>Zaniedbania obrońcy nie mogą negatywnie oddziaływać na oskarżonego. Natomiast strona inna niż oskarżony ponosi ujemne konsekwencje nierzetelnego zachowania pełnomocnika. </a:t>
            </a:r>
          </a:p>
          <a:p>
            <a:pPr algn="just"/>
            <a:r>
              <a:rPr lang="pl-PL" dirty="0"/>
              <a:t>Por. zwłaszcza uchwała SN z 1 października 2013 r., I KZP 6/13 </a:t>
            </a:r>
          </a:p>
          <a:p>
            <a:pPr algn="just"/>
            <a:endParaRPr lang="pl-PL" dirty="0"/>
          </a:p>
        </p:txBody>
      </p:sp>
      <p:sp>
        <p:nvSpPr>
          <p:cNvPr id="4" name="pole tekstowe 3"/>
          <p:cNvSpPr txBox="1"/>
          <p:nvPr/>
        </p:nvSpPr>
        <p:spPr>
          <a:xfrm>
            <a:off x="4460268" y="1323259"/>
            <a:ext cx="7315200" cy="5078313"/>
          </a:xfrm>
          <a:prstGeom prst="rect">
            <a:avLst/>
          </a:prstGeom>
          <a:noFill/>
        </p:spPr>
        <p:txBody>
          <a:bodyPr wrap="square" rtlCol="0">
            <a:spAutoFit/>
          </a:bodyPr>
          <a:lstStyle/>
          <a:p>
            <a:pPr algn="just"/>
            <a:r>
              <a:rPr lang="pl-PL" dirty="0"/>
              <a:t>„Należy pamiętać, że norma art. 86 § 1 k.p.k. zapewnia oskarżonemu ochronę przed skutkami wszelkich niekorzystnych czynności jego obrońcy, w tym wszystkich przypadków zaniedbania przez obrońcę procesowych praw i obowiązków wywołanych brakiem pouczenia lub mylnym pouczeniem udzielonym mu przez organ prowadzący postępowanie. Przenosząc to na grunt art. 126 § 1 k.p.k., trzeba zauważyć, że - niezależnie od zakresu normy art. 16 § 1 k.p.k. - niedochowanie terminu zawitego zawsze jest zaniedbaniem powodującym niekorzystne skutki dla oskarżonego, w rozumieniu art. 86 § 1 k.p.k. Niniejsze rozstrzygnięcie Sądu Najwyższego nie pozbawia więc aktualności utrwalonego w orzecznictwie poglądu, że niedotrzymanie przez obrońcę terminu zawitego do wniesienia środka odwoławczego jest podstawą przywrócenia tego terminu, niezależnie od tego, czy wnosi o to oskarżony, czy sam obrońca W świetle tej linii orzecznictwa nie są istotne przyczyny, dla których obrońca zaniedbał termin zawity, i bez wątpienia dotyczy to też przypadków braku pouczenia obrońcy lub udzielenia mu pouczenia mylnego.”</a:t>
            </a:r>
          </a:p>
          <a:p>
            <a:pPr algn="just"/>
            <a:endParaRPr lang="pl-PL" dirty="0"/>
          </a:p>
        </p:txBody>
      </p:sp>
    </p:spTree>
    <p:extLst>
      <p:ext uri="{BB962C8B-B14F-4D97-AF65-F5344CB8AC3E}">
        <p14:creationId xmlns:p14="http://schemas.microsoft.com/office/powerpoint/2010/main" val="294447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Niezawisłość sędziowska </a:t>
            </a:r>
          </a:p>
        </p:txBody>
      </p:sp>
      <p:sp>
        <p:nvSpPr>
          <p:cNvPr id="3" name="Symbol zastępczy zawartości 2"/>
          <p:cNvSpPr>
            <a:spLocks noGrp="1"/>
          </p:cNvSpPr>
          <p:nvPr>
            <p:ph idx="1"/>
          </p:nvPr>
        </p:nvSpPr>
        <p:spPr>
          <a:xfrm>
            <a:off x="4387610" y="92467"/>
            <a:ext cx="7633153" cy="6575461"/>
          </a:xfrm>
        </p:spPr>
        <p:txBody>
          <a:bodyPr>
            <a:normAutofit/>
          </a:bodyPr>
          <a:lstStyle/>
          <a:p>
            <a:pPr algn="just"/>
            <a:r>
              <a:rPr lang="pl-PL" dirty="0"/>
              <a:t>Atrybut związany z osobą sędziego! Art. 178 ust. 1 Konstytucji – sędziowie są niezawiśli i podlegają Konstytucji i ustawom. </a:t>
            </a:r>
          </a:p>
          <a:p>
            <a:pPr lvl="1" algn="just"/>
            <a:r>
              <a:rPr lang="pl-PL" dirty="0"/>
              <a:t>ale – art. 195 ust. 1 Konstytucji!!!!</a:t>
            </a:r>
          </a:p>
          <a:p>
            <a:pPr lvl="1" algn="just"/>
            <a:r>
              <a:rPr lang="pl-PL" u="sng" dirty="0"/>
              <a:t>Sędziowie Trybunału Konstytucyjnego w sprawowaniu swojego urzędu są niezawiśli i podlegają </a:t>
            </a:r>
            <a:r>
              <a:rPr lang="pl-PL" b="1" u="sng" dirty="0">
                <a:solidFill>
                  <a:schemeClr val="accent6"/>
                </a:solidFill>
              </a:rPr>
              <a:t>tylko Konstytucji</a:t>
            </a:r>
            <a:r>
              <a:rPr lang="pl-PL" b="1" u="sng" dirty="0"/>
              <a:t>.</a:t>
            </a:r>
          </a:p>
          <a:p>
            <a:pPr algn="just"/>
            <a:r>
              <a:rPr lang="pl-PL" dirty="0"/>
              <a:t>Niezawisłość sędziowska to nie tylko uprawnienie sędziego, ale również jego obowiązek. Niezawisłość sędziego realnie istnieje tylko wtedy, gdy sędzia chce być niezawisły. Ustawodawca ma natomiast obowiązek stworzyć warunki do tego, by sędzia był niezawisły. </a:t>
            </a:r>
          </a:p>
          <a:p>
            <a:pPr marL="0" indent="0" algn="just">
              <a:buNone/>
            </a:pPr>
            <a:r>
              <a:rPr lang="pl-PL" dirty="0"/>
              <a:t> Normy prawa międzynarodowego stanowiące o niezawisłości sędziego to m.in.</a:t>
            </a:r>
          </a:p>
          <a:p>
            <a:pPr marL="630936" lvl="1" indent="-457200" algn="just">
              <a:buAutoNum type="alphaLcParenR"/>
            </a:pPr>
            <a:r>
              <a:rPr lang="pl-PL" dirty="0"/>
              <a:t>art. 6 ust. 1 EKPC</a:t>
            </a:r>
          </a:p>
          <a:p>
            <a:pPr marL="630936" lvl="1" indent="-457200" algn="just">
              <a:buAutoNum type="alphaLcParenR"/>
            </a:pPr>
            <a:r>
              <a:rPr lang="pl-PL" dirty="0"/>
              <a:t>art. 14 ust. 1 </a:t>
            </a:r>
            <a:r>
              <a:rPr lang="pl-PL" dirty="0" err="1"/>
              <a:t>MPPOiP</a:t>
            </a:r>
            <a:endParaRPr lang="pl-PL" dirty="0"/>
          </a:p>
          <a:p>
            <a:pPr marL="630936" lvl="1" indent="-457200" algn="just">
              <a:buAutoNum type="alphaLcParenR"/>
            </a:pPr>
            <a:r>
              <a:rPr lang="pl-PL" dirty="0"/>
              <a:t>Rekomendacje Nr R (94) Komitetu Rady Ministrów Rady Europy dotyczące niezawisłości, sprawności i roli sędziów z dnia 13.10.1994 r. </a:t>
            </a:r>
          </a:p>
          <a:p>
            <a:pPr marL="630936" lvl="1" indent="-457200" algn="just">
              <a:buAutoNum type="alphaLcParenR"/>
            </a:pPr>
            <a:r>
              <a:rPr lang="pl-PL" dirty="0"/>
              <a:t>Europejska Karta o Statucie Sędziów z dnia 10.07.1998 r. </a:t>
            </a:r>
          </a:p>
          <a:p>
            <a:pPr algn="just"/>
            <a:r>
              <a:rPr lang="pl-PL" dirty="0"/>
              <a:t>Sędzia orzekając powinien kierować się przepisami ustaw (i Konstytucji) i swojego wewnętrznego przekonania. Poza ustawodawcą nikt nie może wpływać na sędziego w zakresie wymiaru sprawiedliwości. </a:t>
            </a:r>
          </a:p>
        </p:txBody>
      </p:sp>
    </p:spTree>
    <p:extLst>
      <p:ext uri="{BB962C8B-B14F-4D97-AF65-F5344CB8AC3E}">
        <p14:creationId xmlns:p14="http://schemas.microsoft.com/office/powerpoint/2010/main" val="26650953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261938"/>
            <a:ext cx="12192000" cy="1498601"/>
          </a:xfrm>
        </p:spPr>
        <p:txBody>
          <a:bodyPr/>
          <a:lstStyle/>
          <a:p>
            <a:pPr algn="ctr"/>
            <a:r>
              <a:rPr lang="pl-PL" dirty="0"/>
              <a:t>CD. Uchwały I KZP 6/13</a:t>
            </a:r>
          </a:p>
        </p:txBody>
      </p:sp>
      <p:sp>
        <p:nvSpPr>
          <p:cNvPr id="3" name="Symbol zastępczy zawartości 2"/>
          <p:cNvSpPr>
            <a:spLocks noGrp="1"/>
          </p:cNvSpPr>
          <p:nvPr>
            <p:ph idx="4294967295"/>
          </p:nvPr>
        </p:nvSpPr>
        <p:spPr>
          <a:xfrm>
            <a:off x="844550" y="933450"/>
            <a:ext cx="11347450" cy="5924550"/>
          </a:xfrm>
        </p:spPr>
        <p:txBody>
          <a:bodyPr>
            <a:normAutofit fontScale="92500" lnSpcReduction="20000"/>
          </a:bodyPr>
          <a:lstStyle/>
          <a:p>
            <a:pPr algn="just"/>
            <a:r>
              <a:rPr lang="pl-PL" sz="1700" dirty="0"/>
              <a:t>Zauważyć trzeba, że także w przypadku stron innych niż oskarżony ani wyłączenie profesjonalnego pełnomocnika będącego adwokatem lub radcą prawnym poza zakres art. 16 § 1 k.p.k., ani idący w ślad za tym wniosek o niemożności przywrócenia terminu zawitego z powodu nieudzielenia mu pouczenia bądź udzielenia pouczenia mylnego, nie narusza gwarancji tychże stron, w szczególności ich konstytucyjnego prawa do sądu (art. 45 ust. 1 Konstytucji RP). </a:t>
            </a:r>
            <a:r>
              <a:rPr lang="pl-PL" sz="1700" b="1" dirty="0">
                <a:solidFill>
                  <a:srgbClr val="FF0000"/>
                </a:solidFill>
              </a:rPr>
              <a:t>Niewątpliwie strony, o których tu mowa (pokrzywdzony, oskarżyciel posiłkowy, oskarżyciel prywatny,) korzystając z pomocy profesjonalnego pełnomocnika, nie doświadczają ochrony analogicznej do tej, jaką daje oskarżonemu norma art. 86 § 1 k.p.k. </a:t>
            </a:r>
            <a:r>
              <a:rPr lang="pl-PL" sz="1700" dirty="0"/>
              <a:t>W orzecznictwie ani też w literaturze nie kwestionuje się poglądu, że uchybienie terminowi zawitemu, "które nastąpiło z winy pełnomocnika, nie uzasadnia restytucji terminu, chociażby ten, którego pełnomocnik reprezentuje, nie ponosił żadnej przy tym winy. Pokrzywdzony nie może więc domagać się skutecznie przywrócenia terminu uchybionego z winy jego przedstawiciela, którego zachowanie, przybierające także formę zaniechania, traktowane jest jako czynność samej strony”. Oczywiście Sąd Najwyższy dostrzega to, że w tej utrwalonej linii orzeczniczej chodzi o zaniedbanie terminu zawinione przez pełnomocnika, ale nie wywołane brakiem pouczenia czy też mylnym pouczeniem udzielonym przez organ procesowy. Bliższa analiza skłania jednak Sąd Najwyższy do wniosku, że sytuacja procesowa będąca kanwą rozstrzyganego tutaj zagadnienia prawnego nie zasługuje na odmienne traktowanie. Wzgląd na wysokie kwalifikacje zawodowe wymagane przez ustawę od adwokatów i radców prawnych pozwala zakładać, że mimo braku wymaganego ustawą pouczenia lub mimo pouczenia mylnego pełnomocnik należycie wykona procesowe uprawnienie lub obowiązek. Trudno więc dopatrzyć się jakościowej różnicy między sytuacją, gdy pełnomocnik zaniechał wniesienia środka zaskarżenia skutkiem zwyczajnego przeoczenia upływającego terminu, a sytuacją, gdy zaniechał tego w efekcie braku pouczenia lub pouczenia mylnego - w obu wypadkach pełnomocnik zaniechał zawodowej staranności, wymaganej od niego ze względu na profesjonalny charakter jego działalności. Jak widać, korzystanie w procesie z pomocy profesjonalnego pełnomocnika wiąże się dla strony nie tylko z określonymi korzyściami, ale i z pewnym ryzykiem. To ostatnie wydaje się być jednak akceptowalne, gdyż zdaje się być nieproporcjonalnie mniejsze niż korzyści. Zasadne, </a:t>
            </a:r>
            <a:r>
              <a:rPr lang="pl-PL" sz="1700" b="1" dirty="0">
                <a:solidFill>
                  <a:srgbClr val="FF0000"/>
                </a:solidFill>
              </a:rPr>
              <a:t>w świetle ustawowej regulacji, jak i zgodne z doświadczeniem życiowym, jest założenie, że strona, udzielając pełnomocnictwa, godzi się ponosić procesowe konsekwencje ewentualnych zaniedbań pełnomocnika.</a:t>
            </a:r>
            <a:endParaRPr lang="pl-PL" sz="1700" dirty="0"/>
          </a:p>
        </p:txBody>
      </p:sp>
    </p:spTree>
    <p:extLst>
      <p:ext uri="{BB962C8B-B14F-4D97-AF65-F5344CB8AC3E}">
        <p14:creationId xmlns:p14="http://schemas.microsoft.com/office/powerpoint/2010/main" val="944747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Przedstawiciel ustawowy </a:t>
            </a:r>
          </a:p>
        </p:txBody>
      </p:sp>
      <p:sp>
        <p:nvSpPr>
          <p:cNvPr id="3" name="Symbol zastępczy zawartości 2"/>
          <p:cNvSpPr>
            <a:spLocks noGrp="1"/>
          </p:cNvSpPr>
          <p:nvPr>
            <p:ph idx="1"/>
          </p:nvPr>
        </p:nvSpPr>
        <p:spPr/>
        <p:txBody>
          <a:bodyPr>
            <a:normAutofit fontScale="92500" lnSpcReduction="10000"/>
          </a:bodyPr>
          <a:lstStyle/>
          <a:p>
            <a:pPr algn="just"/>
            <a:r>
              <a:rPr lang="pl-PL" dirty="0"/>
              <a:t>1. osoby reprezentujące z mocy ustawy pokrzywdzonych małoletnich albo ubezwłasnowolnionych całkowicie lub częściowo</a:t>
            </a:r>
          </a:p>
          <a:p>
            <a:pPr lvl="1" algn="just"/>
            <a:r>
              <a:rPr lang="pl-PL" dirty="0"/>
              <a:t>przedstawicielami ustawowymi są: </a:t>
            </a:r>
          </a:p>
          <a:p>
            <a:pPr lvl="1" algn="just"/>
            <a:r>
              <a:rPr lang="pl-PL" dirty="0"/>
              <a:t>rodzicie (art. 98 § 1 </a:t>
            </a:r>
            <a:r>
              <a:rPr lang="pl-PL" dirty="0" err="1"/>
              <a:t>k.r.o</a:t>
            </a:r>
            <a:r>
              <a:rPr lang="pl-PL" dirty="0"/>
              <a:t>.)</a:t>
            </a:r>
          </a:p>
          <a:p>
            <a:pPr lvl="1" algn="just"/>
            <a:r>
              <a:rPr lang="pl-PL" dirty="0"/>
              <a:t>opiekun faktyczny (art. 51 § 2 k.p.k.)</a:t>
            </a:r>
          </a:p>
          <a:p>
            <a:pPr lvl="1" algn="just"/>
            <a:r>
              <a:rPr lang="pl-PL" dirty="0"/>
              <a:t>opiekun prawny wyznaczony przez sąd opiekuńczy zgodnie z art. 145 i następne </a:t>
            </a:r>
            <a:r>
              <a:rPr lang="pl-PL" dirty="0" err="1"/>
              <a:t>k.r.o</a:t>
            </a:r>
            <a:r>
              <a:rPr lang="pl-PL" dirty="0"/>
              <a:t>. </a:t>
            </a:r>
          </a:p>
          <a:p>
            <a:pPr algn="just"/>
            <a:r>
              <a:rPr lang="pl-PL" dirty="0"/>
              <a:t>2. Osoba pod której pieczą pozostaje pokrzywdzony, który jest osobą nieporadną w szczególności ze względu na wiek lub stan zdrowia. </a:t>
            </a:r>
          </a:p>
          <a:p>
            <a:pPr algn="just"/>
            <a:r>
              <a:rPr lang="pl-PL" dirty="0"/>
              <a:t>3. Osoby reprezentujące z mocy ustawy oskarżonego nieletniego lub ubezwłasnowolnionego (art. 76 k.p.k.)</a:t>
            </a:r>
          </a:p>
          <a:p>
            <a:pPr marL="459486" lvl="1" indent="-285750" algn="just"/>
            <a:r>
              <a:rPr lang="pl-PL" dirty="0"/>
              <a:t>Jeżeli oskarżony jest nieletni lub ubezwłasnowolniony, jego przedstawiciel ustawowy lub osoba, pod której pieczą oskarżony pozostaje, może podejmować na jego korzyść wszelkie czynności procesowe, a przede wszystkim wnosić środki zaskarżenia, składać wnioski oraz ustanowić obrońcę.</a:t>
            </a:r>
          </a:p>
        </p:txBody>
      </p:sp>
    </p:spTree>
    <p:extLst>
      <p:ext uri="{BB962C8B-B14F-4D97-AF65-F5344CB8AC3E}">
        <p14:creationId xmlns:p14="http://schemas.microsoft.com/office/powerpoint/2010/main" val="26172657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Rzecznicy interesu społecznego </a:t>
            </a:r>
          </a:p>
        </p:txBody>
      </p:sp>
      <p:sp>
        <p:nvSpPr>
          <p:cNvPr id="3" name="Symbol zastępczy tekstu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555844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ytuł 3"/>
          <p:cNvSpPr>
            <a:spLocks noGrp="1"/>
          </p:cNvSpPr>
          <p:nvPr>
            <p:ph type="title"/>
          </p:nvPr>
        </p:nvSpPr>
        <p:spPr>
          <a:xfrm>
            <a:off x="1759287" y="798881"/>
            <a:ext cx="8673427" cy="1048945"/>
          </a:xfrm>
        </p:spPr>
        <p:txBody>
          <a:bodyPr>
            <a:normAutofit/>
          </a:bodyPr>
          <a:lstStyle/>
          <a:p>
            <a:r>
              <a:rPr lang="pl-PL">
                <a:solidFill>
                  <a:schemeClr val="tx1"/>
                </a:solidFill>
              </a:rPr>
              <a:t>Rzecznicy interesu społecznego </a:t>
            </a:r>
          </a:p>
        </p:txBody>
      </p:sp>
      <p:graphicFrame>
        <p:nvGraphicFramePr>
          <p:cNvPr id="7" name="Symbol zastępczy zawartości 4">
            <a:extLst>
              <a:ext uri="{FF2B5EF4-FFF2-40B4-BE49-F238E27FC236}">
                <a16:creationId xmlns:a16="http://schemas.microsoft.com/office/drawing/2014/main" id="{E0704A95-BD3E-32EF-28F3-572CCB88C539}"/>
              </a:ext>
            </a:extLst>
          </p:cNvPr>
          <p:cNvGraphicFramePr>
            <a:graphicFrameLocks noGrp="1"/>
          </p:cNvGraphicFramePr>
          <p:nvPr>
            <p:ph idx="1"/>
            <p:extLst>
              <p:ext uri="{D42A27DB-BD31-4B8C-83A1-F6EECF244321}">
                <p14:modId xmlns:p14="http://schemas.microsoft.com/office/powerpoint/2010/main" val="2196763987"/>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9720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457688" y="-525450"/>
            <a:ext cx="6221490" cy="2457450"/>
          </a:xfrm>
        </p:spPr>
        <p:txBody>
          <a:bodyPr/>
          <a:lstStyle/>
          <a:p>
            <a:r>
              <a:rPr lang="pl-PL" dirty="0"/>
              <a:t>Rzecznicy interesu społecznego </a:t>
            </a:r>
          </a:p>
        </p:txBody>
      </p:sp>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422917985"/>
              </p:ext>
            </p:extLst>
          </p:nvPr>
        </p:nvGraphicFramePr>
        <p:xfrm>
          <a:off x="3600825" y="420064"/>
          <a:ext cx="10882312" cy="539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rzałka w prawo 4"/>
          <p:cNvSpPr/>
          <p:nvPr/>
        </p:nvSpPr>
        <p:spPr>
          <a:xfrm rot="19428722">
            <a:off x="3971574" y="3914204"/>
            <a:ext cx="1866818" cy="838200"/>
          </a:xfrm>
          <a:prstGeom prst="rightArrow">
            <a:avLst>
              <a:gd name="adj1" fmla="val 10857"/>
              <a:gd name="adj2" fmla="val 56464"/>
            </a:avLst>
          </a:prstGeom>
          <a:solidFill>
            <a:srgbClr val="C00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a:ln w="22225">
                <a:solidFill>
                  <a:schemeClr val="accent2"/>
                </a:solidFill>
                <a:prstDash val="solid"/>
              </a:ln>
              <a:solidFill>
                <a:schemeClr val="accent2">
                  <a:lumMod val="40000"/>
                  <a:lumOff val="60000"/>
                </a:schemeClr>
              </a:solidFill>
            </a:endParaRPr>
          </a:p>
        </p:txBody>
      </p:sp>
      <p:sp>
        <p:nvSpPr>
          <p:cNvPr id="6" name="pole tekstowe 5"/>
          <p:cNvSpPr txBox="1"/>
          <p:nvPr/>
        </p:nvSpPr>
        <p:spPr>
          <a:xfrm>
            <a:off x="178320" y="1201632"/>
            <a:ext cx="5177897" cy="4985980"/>
          </a:xfrm>
          <a:prstGeom prst="rect">
            <a:avLst/>
          </a:prstGeom>
          <a:noFill/>
        </p:spPr>
        <p:txBody>
          <a:bodyPr wrap="square" rtlCol="0">
            <a:spAutoFit/>
          </a:bodyPr>
          <a:lstStyle/>
          <a:p>
            <a:pPr algn="just"/>
            <a:r>
              <a:rPr lang="pl-PL" dirty="0"/>
              <a:t>Tzw. kasacja nadzwyczajna - art. 521 </a:t>
            </a:r>
          </a:p>
          <a:p>
            <a:pPr lvl="1" algn="just"/>
            <a:r>
              <a:rPr lang="pl-PL" sz="1600" dirty="0"/>
              <a:t>§ 1 </a:t>
            </a:r>
            <a:r>
              <a:rPr lang="pl-PL" sz="1600" b="1" dirty="0"/>
              <a:t>Minister Sprawiedliwości - Prokurator Generalny, a także Rzecznik Praw Obywatelskich </a:t>
            </a:r>
            <a:r>
              <a:rPr lang="pl-PL" sz="1600" dirty="0"/>
              <a:t>może wnieść kasację od każdego prawomocnego orzeczenia sądu kończącego postępowanie..</a:t>
            </a:r>
          </a:p>
          <a:p>
            <a:pPr lvl="1" algn="just"/>
            <a:r>
              <a:rPr lang="pl-PL" sz="1600" dirty="0"/>
              <a:t>§ 2. </a:t>
            </a:r>
            <a:r>
              <a:rPr lang="pl-PL" sz="1600" b="1" dirty="0"/>
              <a:t>Rzecznik Praw Dziecka </a:t>
            </a:r>
            <a:r>
              <a:rPr lang="pl-PL" sz="1600" dirty="0"/>
              <a:t>może wnieść kasację od każdego prawomocnego orzeczenia sądu kończącego postępowanie, jeżeli przez wydanie orzeczenia doszło do naruszenia praw dziecka.</a:t>
            </a:r>
          </a:p>
          <a:p>
            <a:pPr lvl="1" algn="just"/>
            <a:r>
              <a:rPr lang="pl-PL" sz="1600" dirty="0"/>
              <a:t>§ 3. Organy, o których mowa w § 1 i 2, mają prawo żądać do wglądu akt sądowych i prokuratorskich oraz akt innych organów ścigania po zakończeniu postępowania i zapadnięciu rozstrzygnięcia</a:t>
            </a:r>
          </a:p>
          <a:p>
            <a:pPr algn="just"/>
            <a:endParaRPr lang="pl-PL" dirty="0"/>
          </a:p>
          <a:p>
            <a:pPr algn="just"/>
            <a:r>
              <a:rPr lang="pl-PL" dirty="0"/>
              <a:t>Art. 672a</a:t>
            </a:r>
          </a:p>
          <a:p>
            <a:pPr lvl="1" algn="just"/>
            <a:r>
              <a:rPr lang="pl-PL" sz="1600" dirty="0"/>
              <a:t>Kasację, o której mowa w art. 521, do Izby Wojskowej Sądu Najwyższego może wnieść również </a:t>
            </a:r>
            <a:r>
              <a:rPr lang="pl-PL" sz="1600" b="1" dirty="0"/>
              <a:t>Naczelny Prokurator Wojskowy.</a:t>
            </a:r>
          </a:p>
          <a:p>
            <a:pPr algn="just"/>
            <a:endParaRPr lang="pl-PL" sz="1600" dirty="0"/>
          </a:p>
        </p:txBody>
      </p:sp>
    </p:spTree>
    <p:extLst>
      <p:ext uri="{BB962C8B-B14F-4D97-AF65-F5344CB8AC3E}">
        <p14:creationId xmlns:p14="http://schemas.microsoft.com/office/powerpoint/2010/main" val="31482625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0"/>
            <a:ext cx="9720263" cy="1500188"/>
          </a:xfrm>
        </p:spPr>
        <p:txBody>
          <a:bodyPr/>
          <a:lstStyle/>
          <a:p>
            <a:r>
              <a:rPr lang="pl-PL" dirty="0"/>
              <a:t>Przedstawiciel społeczny </a:t>
            </a:r>
          </a:p>
        </p:txBody>
      </p:sp>
      <p:sp>
        <p:nvSpPr>
          <p:cNvPr id="3" name="Symbol zastępczy zawartości 2"/>
          <p:cNvSpPr>
            <a:spLocks noGrp="1"/>
          </p:cNvSpPr>
          <p:nvPr>
            <p:ph idx="4294967295"/>
          </p:nvPr>
        </p:nvSpPr>
        <p:spPr>
          <a:xfrm>
            <a:off x="492125" y="1228725"/>
            <a:ext cx="11699875" cy="5629275"/>
          </a:xfrm>
        </p:spPr>
        <p:txBody>
          <a:bodyPr>
            <a:normAutofit fontScale="92500" lnSpcReduction="20000"/>
          </a:bodyPr>
          <a:lstStyle/>
          <a:p>
            <a:pPr marL="128016" lvl="1" indent="0" algn="just">
              <a:buNone/>
            </a:pPr>
            <a:r>
              <a:rPr lang="pl-PL" dirty="0"/>
              <a:t>§1.W postępowaniu sądowym udział w postępowaniu</a:t>
            </a:r>
            <a:r>
              <a:rPr lang="pl-PL" b="1" u="sng" dirty="0"/>
              <a:t> może zgłosić organizacja społeczna,</a:t>
            </a:r>
            <a:r>
              <a:rPr lang="pl-PL" dirty="0"/>
              <a:t> jeżeli zachodzi potrzeba ochrony interesu społecznego lub interesu indywidualnego, objętego zadaniami statutowymi tej organizacji, w szczególności ochrony wolności i praw człowieka.</a:t>
            </a:r>
          </a:p>
          <a:p>
            <a:pPr marL="128016" lvl="1" indent="0" algn="just">
              <a:buNone/>
            </a:pPr>
            <a:r>
              <a:rPr lang="pl-PL" dirty="0"/>
              <a:t>§2.W zgłoszeniu organizacja społeczna wskazuje interes społeczny lub indywidualny, objęty zadaniami statutowymi tej organizacji, oraz przedstawiciela, który ma reprezentować tę organizację. Do zgłoszenia dołącza się odpis statutu lub innego dokumentu regulującego działalność tej organizacji. Przedstawiciel organizacji społecznej przedkłada sądowi pisemne upoważnienie.</a:t>
            </a:r>
          </a:p>
          <a:p>
            <a:pPr marL="128016" lvl="1" indent="0" algn="just">
              <a:buNone/>
            </a:pPr>
            <a:r>
              <a:rPr lang="pl-PL" dirty="0"/>
              <a:t>§3.</a:t>
            </a:r>
            <a:r>
              <a:rPr lang="pl-PL" b="1" dirty="0"/>
              <a:t>Sąd dopuszcza przedstawiciela organizacji społecznej do występowania w sprawie, </a:t>
            </a:r>
            <a:r>
              <a:rPr lang="pl-PL" b="1" dirty="0">
                <a:solidFill>
                  <a:schemeClr val="accent1"/>
                </a:solidFill>
              </a:rPr>
              <a:t>jeżeli przynajmniej jedna ze stron wyrazi na to zgodę</a:t>
            </a:r>
            <a:r>
              <a:rPr lang="pl-PL" dirty="0"/>
              <a:t>. Strona może </a:t>
            </a:r>
            <a:r>
              <a:rPr lang="pl-PL" i="1" u="sng" dirty="0">
                <a:solidFill>
                  <a:schemeClr val="accent6"/>
                </a:solidFill>
              </a:rPr>
              <a:t>w każdym czasie cofnąć wyrażoną zgodę</a:t>
            </a:r>
            <a:r>
              <a:rPr lang="pl-PL" dirty="0"/>
              <a:t>. W </a:t>
            </a:r>
            <a:r>
              <a:rPr lang="pl-PL" b="1" dirty="0"/>
              <a:t>wypadku braku zgody </a:t>
            </a:r>
            <a:r>
              <a:rPr lang="pl-PL" dirty="0"/>
              <a:t>choćby jednej ze stron na występowanie w sprawie przedstawiciela organizacji społecznej sąd wyłącza tego przedstawiciela od udziału w sprawie, </a:t>
            </a:r>
            <a:r>
              <a:rPr lang="pl-PL" b="1" u="sng" dirty="0">
                <a:solidFill>
                  <a:schemeClr val="accent6"/>
                </a:solidFill>
              </a:rPr>
              <a:t>chyba że jego udział leży w interesie wymiaru sprawiedliwości.</a:t>
            </a:r>
          </a:p>
          <a:p>
            <a:pPr marL="128016" lvl="1" indent="0" algn="just">
              <a:buNone/>
            </a:pPr>
            <a:r>
              <a:rPr lang="pl-PL" sz="1900" b="1" dirty="0">
                <a:solidFill>
                  <a:schemeClr val="accent2"/>
                </a:solidFill>
              </a:rPr>
              <a:t>§4.Sąd dopuszcza przedstawiciela organizacji społecznej do występowania w sprawie pomimo braku zgody stron, jeżeli leży to w interesie wymiaru sprawiedliwości.</a:t>
            </a:r>
          </a:p>
          <a:p>
            <a:pPr marL="128016" lvl="1" indent="0" algn="just">
              <a:buNone/>
            </a:pPr>
            <a:r>
              <a:rPr lang="pl-PL" dirty="0"/>
              <a:t>§5.Sąd odmawia dopuszczenia przedstawiciela organizacji społecznej do występowania w sprawie, jeżeli stwierdzi, że wskazany w zgłoszeniu interes społeczny lub indywidualny nie jest objęty zadaniami statutowymi tej organizacji lub nie jest związany z rozpoznawaną sprawą.</a:t>
            </a:r>
          </a:p>
          <a:p>
            <a:pPr marL="128016" lvl="1" indent="0" algn="just">
              <a:buNone/>
            </a:pPr>
            <a:r>
              <a:rPr lang="pl-PL" dirty="0"/>
              <a:t>§6.Sąd może ograniczyć liczbę przedstawicieli organizacji społecznych występujących w sprawie, jeżeli jest to konieczne dla zabezpieczenia prawidłowego toku postępowania. Sąd wzywa wówczas oskarżyciela i oskarżonego do wskazania nie więcej niż dwóch przedstawicieli organizacji społecznych, którzy będą mogli występować w sprawie. Jeżeli w sprawie występuje więcej niż jeden oskarżony lub więcej niż jeden oskarżyciel, każdy z nich może wskazać jednego przedstawiciela. Niewskazanie przedstawiciela uznaje się za cofnięcie zgody na jego występowanie w sprawie. Niezależnie od stanowisk stron sąd może postanowić o dalszym udziale poszczególnych przedstawicieli organizacji społecznych, jeżeli ich udział leży w interesie wymiaru sprawiedliwości.</a:t>
            </a:r>
          </a:p>
          <a:p>
            <a:pPr algn="just"/>
            <a:r>
              <a:rPr lang="pl-PL" dirty="0"/>
              <a:t>Art. 91 – Dopuszczony do udziału w postępowaniu sądowym przedstawiciel organizacji społecznej </a:t>
            </a:r>
            <a:r>
              <a:rPr lang="pl-PL" b="1" dirty="0"/>
              <a:t>może uczestniczyć w rozprawie</a:t>
            </a:r>
            <a:r>
              <a:rPr lang="pl-PL" dirty="0"/>
              <a:t>, </a:t>
            </a:r>
            <a:r>
              <a:rPr lang="pl-PL" b="1" dirty="0"/>
              <a:t>wypowiadać się </a:t>
            </a:r>
            <a:r>
              <a:rPr lang="pl-PL" dirty="0"/>
              <a:t>i </a:t>
            </a:r>
            <a:r>
              <a:rPr lang="pl-PL" b="1" dirty="0"/>
              <a:t>składać oświadczenia na piśmie</a:t>
            </a:r>
            <a:r>
              <a:rPr lang="pl-PL" dirty="0"/>
              <a:t>.</a:t>
            </a:r>
          </a:p>
        </p:txBody>
      </p:sp>
    </p:spTree>
    <p:extLst>
      <p:ext uri="{BB962C8B-B14F-4D97-AF65-F5344CB8AC3E}">
        <p14:creationId xmlns:p14="http://schemas.microsoft.com/office/powerpoint/2010/main" val="270469078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Przedstawiciel społeczny</a:t>
            </a:r>
          </a:p>
        </p:txBody>
      </p:sp>
      <p:sp>
        <p:nvSpPr>
          <p:cNvPr id="3" name="Symbol zastępczy zawartości 2"/>
          <p:cNvSpPr>
            <a:spLocks noGrp="1"/>
          </p:cNvSpPr>
          <p:nvPr>
            <p:ph sz="half" idx="1"/>
          </p:nvPr>
        </p:nvSpPr>
        <p:spPr/>
        <p:txBody>
          <a:bodyPr>
            <a:normAutofit fontScale="70000" lnSpcReduction="20000"/>
          </a:bodyPr>
          <a:lstStyle/>
          <a:p>
            <a:pPr algn="just"/>
            <a:r>
              <a:rPr lang="pl-PL" dirty="0"/>
              <a:t>Stwierdzenie „do rozpoczęcia przewodu sądowego” należy rozumieć jako rozpoczęcie przewodu sądowego w pierwszej lub drugiej instancji. </a:t>
            </a:r>
          </a:p>
          <a:p>
            <a:pPr algn="just"/>
            <a:r>
              <a:rPr lang="pl-PL" dirty="0"/>
              <a:t>Warunek niezbędny uczestnictwa przedstawiciela społecznego w rozprawie – </a:t>
            </a:r>
            <a:r>
              <a:rPr lang="pl-PL" i="1" u="sng" dirty="0"/>
              <a:t>potrzeba ochrony interesu społecznego lub ważnego interesu indywidualnego objętego zadaniami statutowymi organizacji społecznej. </a:t>
            </a:r>
            <a:endParaRPr lang="pl-PL" dirty="0"/>
          </a:p>
          <a:p>
            <a:pPr algn="just"/>
            <a:r>
              <a:rPr lang="pl-PL" dirty="0"/>
              <a:t>Np. ochrona praw człowieka i przedstawiciel Helsińskiej Fundacji Praw Człowieka </a:t>
            </a:r>
          </a:p>
        </p:txBody>
      </p:sp>
      <p:sp>
        <p:nvSpPr>
          <p:cNvPr id="4" name="Symbol zastępczy zawartości 3"/>
          <p:cNvSpPr>
            <a:spLocks noGrp="1"/>
          </p:cNvSpPr>
          <p:nvPr>
            <p:ph sz="half" idx="2"/>
          </p:nvPr>
        </p:nvSpPr>
        <p:spPr>
          <a:xfrm>
            <a:off x="5989319" y="2285999"/>
            <a:ext cx="5878216" cy="4370439"/>
          </a:xfrm>
        </p:spPr>
        <p:txBody>
          <a:bodyPr>
            <a:normAutofit fontScale="70000" lnSpcReduction="20000"/>
          </a:bodyPr>
          <a:lstStyle/>
          <a:p>
            <a:pPr algn="just"/>
            <a:r>
              <a:rPr lang="pl-PL" sz="2400" b="1" u="sng" dirty="0">
                <a:solidFill>
                  <a:schemeClr val="accent6"/>
                </a:solidFill>
              </a:rPr>
              <a:t>Zakres uprawnień: </a:t>
            </a:r>
          </a:p>
          <a:p>
            <a:pPr algn="just"/>
            <a:r>
              <a:rPr lang="pl-PL" sz="2400" dirty="0"/>
              <a:t>1. może uczestniczyć w rozprawie (należy go zatem zawiadamiać o jej terminach)</a:t>
            </a:r>
          </a:p>
          <a:p>
            <a:pPr algn="just"/>
            <a:r>
              <a:rPr lang="pl-PL" sz="2400" dirty="0"/>
              <a:t>2. może wypowiadać się w toku przewodu sądowego </a:t>
            </a:r>
          </a:p>
          <a:p>
            <a:pPr algn="just"/>
            <a:r>
              <a:rPr lang="pl-PL" sz="2400" dirty="0"/>
              <a:t>3. składać oświadczenia na piśmie </a:t>
            </a:r>
          </a:p>
          <a:p>
            <a:pPr algn="just"/>
            <a:r>
              <a:rPr lang="pl-PL" sz="2400" dirty="0"/>
              <a:t>4. ma prawo zabrać głos w głosach stron </a:t>
            </a:r>
          </a:p>
          <a:p>
            <a:pPr algn="just"/>
            <a:r>
              <a:rPr lang="pl-PL" sz="2400" dirty="0"/>
              <a:t>art. 406 § 1 Po zamknięciu przewodu sądowego przewodniczący udziela głosu stronom, ich przedstawicielom oraz przedstawicielowi społecznemu. Głos zabierają w następującej kolejności: oskarżyciel publiczny, oskarżyciel posiłkowy, oskarżyciel prywatny, przedstawiciel społeczny, obrońca oskarżonego i oskarżony. Przedstawiciele procesowi stron zabierają głos przed stronami.</a:t>
            </a:r>
          </a:p>
        </p:txBody>
      </p:sp>
    </p:spTree>
    <p:extLst>
      <p:ext uri="{BB962C8B-B14F-4D97-AF65-F5344CB8AC3E}">
        <p14:creationId xmlns:p14="http://schemas.microsoft.com/office/powerpoint/2010/main" val="330453744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Przedstawiciel społeczny</a:t>
            </a:r>
          </a:p>
        </p:txBody>
      </p:sp>
      <p:sp>
        <p:nvSpPr>
          <p:cNvPr id="6" name="Symbol zastępczy zawartości 5"/>
          <p:cNvSpPr>
            <a:spLocks noGrp="1"/>
          </p:cNvSpPr>
          <p:nvPr>
            <p:ph idx="1"/>
          </p:nvPr>
        </p:nvSpPr>
        <p:spPr/>
        <p:txBody>
          <a:bodyPr>
            <a:normAutofit/>
          </a:bodyPr>
          <a:lstStyle/>
          <a:p>
            <a:r>
              <a:rPr lang="pl-PL" dirty="0"/>
              <a:t>Przedstawiciel społeczny nie jest formalnie związany z żadną ze stron! </a:t>
            </a:r>
          </a:p>
          <a:p>
            <a:r>
              <a:rPr lang="pl-PL" dirty="0"/>
              <a:t>Co nie oznacza, że nie może podejmować czynności np. na korzyść oskarżonego.</a:t>
            </a:r>
          </a:p>
          <a:p>
            <a:endParaRPr lang="pl-PL" dirty="0"/>
          </a:p>
          <a:p>
            <a:pPr algn="just"/>
            <a:r>
              <a:rPr lang="pl-PL" dirty="0"/>
              <a:t>Nie należy do sądu kontrolowanie sposobu korzystania przez uczestników postępowania z ich uprawnień, choćby przedstawiciel społeczny sprowadzał swoją działalność do współpracy z obrońcą oskarżonego.</a:t>
            </a:r>
          </a:p>
          <a:p>
            <a:pPr algn="r"/>
            <a:r>
              <a:rPr lang="pl-PL" dirty="0"/>
              <a:t>wyrok SA w Krakowie z 29.10. 2003 r., II </a:t>
            </a:r>
            <a:r>
              <a:rPr lang="pl-PL" dirty="0" err="1"/>
              <a:t>AKa</a:t>
            </a:r>
            <a:r>
              <a:rPr lang="pl-PL" dirty="0"/>
              <a:t> 175/03 </a:t>
            </a:r>
          </a:p>
          <a:p>
            <a:endParaRPr lang="pl-PL" dirty="0"/>
          </a:p>
          <a:p>
            <a:endParaRPr lang="pl-PL" dirty="0"/>
          </a:p>
        </p:txBody>
      </p:sp>
    </p:spTree>
    <p:extLst>
      <p:ext uri="{BB962C8B-B14F-4D97-AF65-F5344CB8AC3E}">
        <p14:creationId xmlns:p14="http://schemas.microsoft.com/office/powerpoint/2010/main" val="13094694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Osobowe źródła dowodowe </a:t>
            </a:r>
          </a:p>
        </p:txBody>
      </p:sp>
      <p:sp>
        <p:nvSpPr>
          <p:cNvPr id="3" name="Symbol zastępczy tekstu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5821018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Osobowe Źródła dowodowe </a:t>
            </a:r>
          </a:p>
        </p:txBody>
      </p:sp>
      <p:sp>
        <p:nvSpPr>
          <p:cNvPr id="5" name="Symbol zastępczy zawartości 4"/>
          <p:cNvSpPr>
            <a:spLocks noGrp="1"/>
          </p:cNvSpPr>
          <p:nvPr>
            <p:ph idx="1"/>
          </p:nvPr>
        </p:nvSpPr>
        <p:spPr/>
        <p:txBody>
          <a:bodyPr>
            <a:normAutofit/>
          </a:bodyPr>
          <a:lstStyle/>
          <a:p>
            <a:pPr algn="just"/>
            <a:r>
              <a:rPr lang="pl-PL" i="1" dirty="0">
                <a:solidFill>
                  <a:schemeClr val="accent3"/>
                </a:solidFill>
              </a:rPr>
              <a:t>Osoba wezwana przez organ procesowy do dostarczenia środka dowodowego</a:t>
            </a:r>
          </a:p>
          <a:p>
            <a:pPr algn="just"/>
            <a:r>
              <a:rPr lang="pl-PL" dirty="0"/>
              <a:t>1. oskarżony (podejrzany) – wyjaśnienia </a:t>
            </a:r>
          </a:p>
          <a:p>
            <a:pPr algn="just"/>
            <a:r>
              <a:rPr lang="pl-PL" dirty="0"/>
              <a:t>2. świadek  - zeznania </a:t>
            </a:r>
          </a:p>
          <a:p>
            <a:pPr algn="just"/>
            <a:r>
              <a:rPr lang="pl-PL" dirty="0"/>
              <a:t>3. biegły  - opinia </a:t>
            </a:r>
          </a:p>
          <a:p>
            <a:pPr algn="just"/>
            <a:r>
              <a:rPr lang="pl-PL" dirty="0"/>
              <a:t>4. osoba poddana badaniom lub oględzinom (oskarżony, podejrzany, osoba podejrzana, pokrzywdzony, świadek)</a:t>
            </a:r>
          </a:p>
          <a:p>
            <a:pPr algn="just"/>
            <a:r>
              <a:rPr lang="pl-PL" dirty="0"/>
              <a:t>5. zawodowy kurator sądowy – wywiad środowiskowy </a:t>
            </a:r>
          </a:p>
        </p:txBody>
      </p:sp>
    </p:spTree>
    <p:extLst>
      <p:ext uri="{BB962C8B-B14F-4D97-AF65-F5344CB8AC3E}">
        <p14:creationId xmlns:p14="http://schemas.microsoft.com/office/powerpoint/2010/main" val="363518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2360428" y="-428626"/>
            <a:ext cx="5708427" cy="2460625"/>
          </a:xfrm>
        </p:spPr>
        <p:txBody>
          <a:bodyPr/>
          <a:lstStyle/>
          <a:p>
            <a:r>
              <a:rPr lang="pl-PL" dirty="0"/>
              <a:t>Niezawisłość sędziowska </a:t>
            </a:r>
          </a:p>
        </p:txBody>
      </p:sp>
      <p:sp>
        <p:nvSpPr>
          <p:cNvPr id="4" name="Symbol zastępczy tekstu 3"/>
          <p:cNvSpPr>
            <a:spLocks noGrp="1"/>
          </p:cNvSpPr>
          <p:nvPr>
            <p:ph type="body" idx="4294967295"/>
          </p:nvPr>
        </p:nvSpPr>
        <p:spPr>
          <a:xfrm>
            <a:off x="184935" y="1502965"/>
            <a:ext cx="5365750" cy="822325"/>
          </a:xfrm>
        </p:spPr>
        <p:txBody>
          <a:bodyPr/>
          <a:lstStyle/>
          <a:p>
            <a:pPr marL="0" indent="0" algn="ctr">
              <a:buNone/>
            </a:pPr>
            <a:r>
              <a:rPr lang="pl-PL" dirty="0"/>
              <a:t>Gwarancje ustrojowe</a:t>
            </a:r>
          </a:p>
        </p:txBody>
      </p:sp>
      <p:sp>
        <p:nvSpPr>
          <p:cNvPr id="5" name="Symbol zastępczy zawartości 4"/>
          <p:cNvSpPr>
            <a:spLocks noGrp="1"/>
          </p:cNvSpPr>
          <p:nvPr>
            <p:ph sz="half" idx="4294967295"/>
          </p:nvPr>
        </p:nvSpPr>
        <p:spPr>
          <a:xfrm>
            <a:off x="184935" y="2482057"/>
            <a:ext cx="5365750" cy="3738562"/>
          </a:xfrm>
        </p:spPr>
        <p:txBody>
          <a:bodyPr>
            <a:normAutofit fontScale="92500" lnSpcReduction="10000"/>
          </a:bodyPr>
          <a:lstStyle/>
          <a:p>
            <a:pPr marL="457200" indent="-457200" algn="just">
              <a:lnSpc>
                <a:spcPct val="120000"/>
              </a:lnSpc>
              <a:spcBef>
                <a:spcPts val="0"/>
              </a:spcBef>
              <a:spcAft>
                <a:spcPts val="0"/>
              </a:spcAft>
              <a:buFont typeface="+mj-lt"/>
              <a:buAutoNum type="arabicPeriod"/>
            </a:pPr>
            <a:r>
              <a:rPr lang="pl-PL" kern="0" dirty="0"/>
              <a:t>posiadanie obywatelstwa polskiego i korzystanie z pełni praw cywilnych i obywatelskich </a:t>
            </a:r>
          </a:p>
          <a:p>
            <a:pPr marL="457200" indent="-457200" algn="just">
              <a:lnSpc>
                <a:spcPct val="120000"/>
              </a:lnSpc>
              <a:spcBef>
                <a:spcPts val="0"/>
              </a:spcBef>
              <a:spcAft>
                <a:spcPts val="0"/>
              </a:spcAft>
              <a:buFont typeface="+mj-lt"/>
              <a:buAutoNum type="arabicPeriod"/>
            </a:pPr>
            <a:r>
              <a:rPr lang="pl-PL" kern="0" dirty="0"/>
              <a:t>wysokie kwalifikacje zawodowe i etyczne </a:t>
            </a:r>
          </a:p>
          <a:p>
            <a:pPr marL="457200" indent="-457200" algn="just">
              <a:lnSpc>
                <a:spcPct val="120000"/>
              </a:lnSpc>
              <a:spcBef>
                <a:spcPts val="0"/>
              </a:spcBef>
              <a:spcAft>
                <a:spcPts val="0"/>
              </a:spcAft>
              <a:buFont typeface="+mj-lt"/>
              <a:buAutoNum type="arabicPeriod"/>
            </a:pPr>
            <a:r>
              <a:rPr lang="pl-PL" kern="0" dirty="0"/>
              <a:t>nieusuwalność sędziego </a:t>
            </a:r>
          </a:p>
          <a:p>
            <a:pPr marL="457200" indent="-457200" algn="just">
              <a:lnSpc>
                <a:spcPct val="120000"/>
              </a:lnSpc>
              <a:spcBef>
                <a:spcPts val="0"/>
              </a:spcBef>
              <a:spcAft>
                <a:spcPts val="0"/>
              </a:spcAft>
              <a:buFont typeface="+mj-lt"/>
              <a:buAutoNum type="arabicPeriod"/>
            </a:pPr>
            <a:r>
              <a:rPr lang="pl-PL" kern="0" dirty="0"/>
              <a:t>stałość stanowiska </a:t>
            </a:r>
          </a:p>
          <a:p>
            <a:pPr marL="457200" indent="-457200" algn="just">
              <a:lnSpc>
                <a:spcPct val="120000"/>
              </a:lnSpc>
              <a:spcBef>
                <a:spcPts val="0"/>
              </a:spcBef>
              <a:spcAft>
                <a:spcPts val="0"/>
              </a:spcAft>
              <a:buFont typeface="+mj-lt"/>
              <a:buAutoNum type="arabicPeriod"/>
            </a:pPr>
            <a:r>
              <a:rPr lang="pl-PL" kern="0" dirty="0"/>
              <a:t>nieprzenoszalność sędziego na inne stanowisko </a:t>
            </a:r>
          </a:p>
          <a:p>
            <a:pPr marL="457200" indent="-457200" algn="just">
              <a:lnSpc>
                <a:spcPct val="120000"/>
              </a:lnSpc>
              <a:spcBef>
                <a:spcPts val="0"/>
              </a:spcBef>
              <a:spcAft>
                <a:spcPts val="0"/>
              </a:spcAft>
              <a:buFont typeface="+mj-lt"/>
              <a:buAutoNum type="arabicPeriod"/>
            </a:pPr>
            <a:r>
              <a:rPr lang="pl-PL" kern="0" dirty="0"/>
              <a:t>zakaz przynależności do partii politycznych </a:t>
            </a:r>
          </a:p>
          <a:p>
            <a:pPr marL="457200" indent="-457200" algn="just">
              <a:lnSpc>
                <a:spcPct val="120000"/>
              </a:lnSpc>
              <a:spcBef>
                <a:spcPts val="0"/>
              </a:spcBef>
              <a:spcAft>
                <a:spcPts val="0"/>
              </a:spcAft>
              <a:buFont typeface="+mj-lt"/>
              <a:buAutoNum type="arabicPeriod"/>
            </a:pPr>
            <a:r>
              <a:rPr lang="pl-PL" kern="0" dirty="0"/>
              <a:t>niedopuszczalność podjęcia innego zatrudnienia i sposobu zarobkowania </a:t>
            </a:r>
          </a:p>
          <a:p>
            <a:pPr marL="457200" indent="-457200" algn="just">
              <a:lnSpc>
                <a:spcPct val="120000"/>
              </a:lnSpc>
              <a:spcBef>
                <a:spcPts val="0"/>
              </a:spcBef>
              <a:spcAft>
                <a:spcPts val="0"/>
              </a:spcAft>
              <a:buFont typeface="+mj-lt"/>
              <a:buAutoNum type="arabicPeriod"/>
            </a:pPr>
            <a:r>
              <a:rPr lang="pl-PL" kern="0" dirty="0"/>
              <a:t>immunitet sędziowski </a:t>
            </a:r>
          </a:p>
          <a:p>
            <a:pPr marL="457200" indent="-457200" algn="just">
              <a:lnSpc>
                <a:spcPct val="120000"/>
              </a:lnSpc>
              <a:spcBef>
                <a:spcPts val="0"/>
              </a:spcBef>
              <a:spcAft>
                <a:spcPts val="0"/>
              </a:spcAft>
              <a:buFont typeface="+mj-lt"/>
              <a:buAutoNum type="arabicPeriod"/>
            </a:pPr>
            <a:r>
              <a:rPr lang="pl-PL" kern="0" dirty="0"/>
              <a:t>odpowiedzialność dyscyplinarna sędziego </a:t>
            </a:r>
          </a:p>
          <a:p>
            <a:pPr marL="457200" indent="-457200" algn="just">
              <a:lnSpc>
                <a:spcPct val="120000"/>
              </a:lnSpc>
              <a:spcBef>
                <a:spcPts val="0"/>
              </a:spcBef>
              <a:spcAft>
                <a:spcPts val="0"/>
              </a:spcAft>
              <a:buFont typeface="+mj-lt"/>
              <a:buAutoNum type="arabicPeriod"/>
            </a:pPr>
            <a:r>
              <a:rPr lang="pl-PL" kern="0" dirty="0"/>
              <a:t>materialny status sędziego </a:t>
            </a:r>
          </a:p>
        </p:txBody>
      </p:sp>
      <p:sp>
        <p:nvSpPr>
          <p:cNvPr id="6" name="Symbol zastępczy tekstu 5"/>
          <p:cNvSpPr>
            <a:spLocks noGrp="1"/>
          </p:cNvSpPr>
          <p:nvPr>
            <p:ph type="body" sz="quarter" idx="4294967295"/>
          </p:nvPr>
        </p:nvSpPr>
        <p:spPr>
          <a:xfrm>
            <a:off x="6176976" y="1571228"/>
            <a:ext cx="6264275" cy="685800"/>
          </a:xfrm>
        </p:spPr>
        <p:txBody>
          <a:bodyPr/>
          <a:lstStyle/>
          <a:p>
            <a:pPr marL="0" indent="0" algn="ctr">
              <a:buNone/>
            </a:pPr>
            <a:r>
              <a:rPr lang="pl-PL" dirty="0"/>
              <a:t>Gwarancje procesowe</a:t>
            </a:r>
          </a:p>
        </p:txBody>
      </p:sp>
      <p:sp>
        <p:nvSpPr>
          <p:cNvPr id="7" name="Symbol zastępczy zawartości 6"/>
          <p:cNvSpPr>
            <a:spLocks noGrp="1"/>
          </p:cNvSpPr>
          <p:nvPr>
            <p:ph sz="quarter" idx="4294967295"/>
          </p:nvPr>
        </p:nvSpPr>
        <p:spPr>
          <a:xfrm>
            <a:off x="6641317" y="2482057"/>
            <a:ext cx="6265862" cy="1704975"/>
          </a:xfrm>
        </p:spPr>
        <p:txBody>
          <a:bodyPr>
            <a:normAutofit fontScale="77500" lnSpcReduction="20000"/>
          </a:bodyPr>
          <a:lstStyle/>
          <a:p>
            <a:pPr marL="457200" indent="-457200" algn="just">
              <a:buFont typeface="+mj-lt"/>
              <a:buAutoNum type="arabicPeriod"/>
            </a:pPr>
            <a:r>
              <a:rPr lang="pl-PL" dirty="0"/>
              <a:t>nadrzędność sądu wobec stron procesowych </a:t>
            </a:r>
          </a:p>
          <a:p>
            <a:pPr marL="457200" indent="-457200" algn="just">
              <a:buFont typeface="+mj-lt"/>
              <a:buAutoNum type="arabicPeriod"/>
            </a:pPr>
            <a:r>
              <a:rPr lang="pl-PL" dirty="0"/>
              <a:t>kolegialność orzekania </a:t>
            </a:r>
          </a:p>
          <a:p>
            <a:pPr marL="457200" indent="-457200" algn="just">
              <a:buFont typeface="+mj-lt"/>
              <a:buAutoNum type="arabicPeriod"/>
            </a:pPr>
            <a:r>
              <a:rPr lang="pl-PL" dirty="0"/>
              <a:t>obiektywizm w prowadzeniu postępowania </a:t>
            </a:r>
          </a:p>
          <a:p>
            <a:pPr marL="457200" indent="-457200" algn="just">
              <a:buFont typeface="+mj-lt"/>
              <a:buAutoNum type="arabicPeriod"/>
            </a:pPr>
            <a:r>
              <a:rPr lang="pl-PL" dirty="0"/>
              <a:t>tajność narady i głosowania nad orzeczeniem </a:t>
            </a:r>
          </a:p>
          <a:p>
            <a:pPr marL="457200" indent="-457200" algn="just">
              <a:buFont typeface="+mj-lt"/>
              <a:buAutoNum type="arabicPeriod"/>
            </a:pPr>
            <a:r>
              <a:rPr lang="pl-PL" dirty="0"/>
              <a:t>autonomia orzekania </a:t>
            </a:r>
          </a:p>
        </p:txBody>
      </p:sp>
      <p:sp>
        <p:nvSpPr>
          <p:cNvPr id="3" name="pole tekstowe 2">
            <a:extLst>
              <a:ext uri="{FF2B5EF4-FFF2-40B4-BE49-F238E27FC236}">
                <a16:creationId xmlns:a16="http://schemas.microsoft.com/office/drawing/2014/main" id="{B88ECF21-AB0F-9E17-7516-084F9418ADF7}"/>
              </a:ext>
            </a:extLst>
          </p:cNvPr>
          <p:cNvSpPr txBox="1"/>
          <p:nvPr/>
        </p:nvSpPr>
        <p:spPr>
          <a:xfrm>
            <a:off x="6429983" y="4717915"/>
            <a:ext cx="5233481" cy="1477328"/>
          </a:xfrm>
          <a:prstGeom prst="rect">
            <a:avLst/>
          </a:prstGeom>
          <a:noFill/>
        </p:spPr>
        <p:txBody>
          <a:bodyPr wrap="square" rtlCol="0">
            <a:spAutoFit/>
          </a:bodyPr>
          <a:lstStyle/>
          <a:p>
            <a:r>
              <a:rPr lang="pl-PL" dirty="0"/>
              <a:t>Ważne!</a:t>
            </a:r>
          </a:p>
          <a:p>
            <a:endParaRPr lang="pl-PL" dirty="0"/>
          </a:p>
          <a:p>
            <a:r>
              <a:rPr lang="pl-PL" dirty="0"/>
              <a:t>Trzeba się zastanowić nad efektywnością tych gwarancji ustrojowych w związku z działalnością KRS, IOZ itp. </a:t>
            </a:r>
            <a:endParaRPr lang="en-GB" dirty="0"/>
          </a:p>
        </p:txBody>
      </p:sp>
    </p:spTree>
    <p:extLst>
      <p:ext uri="{BB962C8B-B14F-4D97-AF65-F5344CB8AC3E}">
        <p14:creationId xmlns:p14="http://schemas.microsoft.com/office/powerpoint/2010/main" val="244807596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idx="4294967295"/>
          </p:nvPr>
        </p:nvSpPr>
        <p:spPr>
          <a:xfrm>
            <a:off x="1328738" y="0"/>
            <a:ext cx="10863262" cy="1500188"/>
          </a:xfrm>
        </p:spPr>
        <p:txBody>
          <a:bodyPr/>
          <a:lstStyle/>
          <a:p>
            <a:r>
              <a:rPr lang="pl-PL" dirty="0"/>
              <a:t>Kumulacja ról procesowych </a:t>
            </a:r>
          </a:p>
        </p:txBody>
      </p:sp>
      <p:sp>
        <p:nvSpPr>
          <p:cNvPr id="3" name="Symbol zastępczy zawartości 2"/>
          <p:cNvSpPr>
            <a:spLocks noGrp="1"/>
          </p:cNvSpPr>
          <p:nvPr>
            <p:ph idx="4294967295"/>
          </p:nvPr>
        </p:nvSpPr>
        <p:spPr>
          <a:xfrm>
            <a:off x="1328738" y="1247775"/>
            <a:ext cx="10863262" cy="5467350"/>
          </a:xfrm>
        </p:spPr>
        <p:txBody>
          <a:bodyPr>
            <a:normAutofit fontScale="92500" lnSpcReduction="10000"/>
          </a:bodyPr>
          <a:lstStyle/>
          <a:p>
            <a:pPr marL="0" indent="0" algn="just">
              <a:buNone/>
            </a:pPr>
            <a:r>
              <a:rPr lang="pl-PL" dirty="0"/>
              <a:t>Niektórzy uczestnicy procesu mogą:</a:t>
            </a:r>
          </a:p>
          <a:p>
            <a:pPr marL="516636" lvl="1" indent="-342900" algn="just">
              <a:buFont typeface="+mj-lt"/>
              <a:buAutoNum type="arabicParenR"/>
            </a:pPr>
            <a:r>
              <a:rPr lang="pl-PL" dirty="0"/>
              <a:t>zmieniać swe role w zależności od stadium, w którym działają, np. prokurator jest organem postępowania przygotowawczego, a w postępowaniu sądowym jest stroną</a:t>
            </a:r>
          </a:p>
          <a:p>
            <a:pPr marL="516636" lvl="1" indent="-342900" algn="just">
              <a:buFont typeface="+mj-lt"/>
              <a:buAutoNum type="arabicParenR"/>
            </a:pPr>
            <a:r>
              <a:rPr lang="pl-PL" dirty="0"/>
              <a:t>kumulować w swojej osobie, w zależności od konkretnego układu procesowego, kilka kategorii uczestników procesu (spełniać kilka ról procesowych), np. pokrzywdzony może być w postępowaniu przed sądem jednocześnie oskarżycielem posiłkowym, powodem cywilnym i świadkiem.</a:t>
            </a:r>
          </a:p>
          <a:p>
            <a:pPr marL="0" indent="0" algn="just">
              <a:buNone/>
            </a:pPr>
            <a:r>
              <a:rPr lang="pl-PL" b="1" dirty="0">
                <a:solidFill>
                  <a:srgbClr val="C00000"/>
                </a:solidFill>
              </a:rPr>
              <a:t>Kumulacja ról procesowych jest niedopuszczalna w następujących przypadkach</a:t>
            </a:r>
            <a:r>
              <a:rPr lang="pl-PL" dirty="0"/>
              <a:t>:</a:t>
            </a:r>
          </a:p>
          <a:p>
            <a:pPr marL="516636" lvl="1" indent="-342900" algn="just">
              <a:buAutoNum type="arabicParenR"/>
            </a:pPr>
            <a:r>
              <a:rPr lang="pl-PL" dirty="0"/>
              <a:t>Organ procesowy nie może spełniać żadnej innej roli poza tą jedyną – organu. Nie może wiec sędzia, ławnik, prokurator pełnić dodatkowej drugiej roli, np. świadka, biegłego</a:t>
            </a:r>
          </a:p>
          <a:p>
            <a:pPr marL="516636" lvl="1" indent="-342900" algn="just">
              <a:buAutoNum type="arabicParenR"/>
            </a:pPr>
            <a:r>
              <a:rPr lang="pl-PL" dirty="0"/>
              <a:t>Sprzeczność ról uczestników procesu uniemożliwia łączenie ich przez jedną osobę (jedna i ta sama osoba nie może pełnić ról przeciwstawnych). Nie można np. być równocześnie w tym samym procesie obrońcą oskarżonego i pełnomocnikiem oskarżyciela posiłkowego</a:t>
            </a:r>
          </a:p>
          <a:p>
            <a:pPr marL="516636" lvl="1" indent="-342900" algn="just">
              <a:buAutoNum type="arabicParenR"/>
            </a:pPr>
            <a:r>
              <a:rPr lang="pl-PL" dirty="0"/>
              <a:t>Łączne spełnianie niektórych ról uczestników procesu przez jedną osobę spowodowałoby nienależyte wykonanie jednej z ról. Od niektórych uczestników niebędących organami wymaga się bezstronności, a działanie w innej roi równocześnie podważa wiarę w tą bezstronność. Dlatego do biegłego, protokolanta, stenografa i tłumacza odnoszą się przepisy o wyłączeniu sędziego z powodu powołania ich w sprawie w charakterze świadka, a także dlatego, że byli świadkami w sprawie. Ustawa zezwala jednak na kumulację roli świadka i obrońcy, ale z bardzo poważnym ograniczeniem. W myśl </a:t>
            </a:r>
            <a:r>
              <a:rPr lang="pl-PL" b="1" dirty="0"/>
              <a:t>art. 178 k.p.k.</a:t>
            </a:r>
            <a:r>
              <a:rPr lang="pl-PL" dirty="0"/>
              <a:t> nie wolno przesłuchiwać jako świadków obrońcy albo adwokata lub radcy prawnego działającego na podstawie art. 245 § 1, co do faktów, o których dowiedział się udzielając porady prawnej lub prowadząc sprawę,</a:t>
            </a:r>
          </a:p>
          <a:p>
            <a:pPr algn="just"/>
            <a:endParaRPr lang="pl-PL" dirty="0"/>
          </a:p>
        </p:txBody>
      </p:sp>
    </p:spTree>
    <p:extLst>
      <p:ext uri="{BB962C8B-B14F-4D97-AF65-F5344CB8AC3E}">
        <p14:creationId xmlns:p14="http://schemas.microsoft.com/office/powerpoint/2010/main" val="17017336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1879" y="0"/>
            <a:ext cx="9720072" cy="993327"/>
          </a:xfrm>
        </p:spPr>
        <p:txBody>
          <a:bodyPr/>
          <a:lstStyle/>
          <a:p>
            <a:r>
              <a:rPr lang="pl-PL" dirty="0"/>
              <a:t>kumulacja ról procesowych </a:t>
            </a:r>
          </a:p>
        </p:txBody>
      </p:sp>
      <p:pic>
        <p:nvPicPr>
          <p:cNvPr id="5" name="table"/>
          <p:cNvPicPr>
            <a:picLocks noGrp="1" noChangeAspect="1"/>
          </p:cNvPicPr>
          <p:nvPr>
            <p:ph idx="1"/>
          </p:nvPr>
        </p:nvPicPr>
        <p:blipFill>
          <a:blip r:embed="rId2"/>
          <a:stretch>
            <a:fillRect/>
          </a:stretch>
        </p:blipFill>
        <p:spPr>
          <a:xfrm>
            <a:off x="324557" y="739220"/>
            <a:ext cx="11562643" cy="5804455"/>
          </a:xfrm>
          <a:prstGeom prst="rect">
            <a:avLst/>
          </a:prstGeom>
        </p:spPr>
      </p:pic>
    </p:spTree>
    <p:extLst>
      <p:ext uri="{BB962C8B-B14F-4D97-AF65-F5344CB8AC3E}">
        <p14:creationId xmlns:p14="http://schemas.microsoft.com/office/powerpoint/2010/main" val="102648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9"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5459" y="960120"/>
            <a:ext cx="3865695" cy="4171278"/>
          </a:xfrm>
        </p:spPr>
        <p:txBody>
          <a:bodyPr>
            <a:normAutofit/>
          </a:bodyPr>
          <a:lstStyle/>
          <a:p>
            <a:pPr algn="r"/>
            <a:r>
              <a:rPr lang="pl-PL" sz="4400">
                <a:solidFill>
                  <a:schemeClr val="tx1"/>
                </a:solidFill>
              </a:rPr>
              <a:t>Niezależność sądów</a:t>
            </a:r>
          </a:p>
        </p:txBody>
      </p:sp>
      <p:cxnSp>
        <p:nvCxnSpPr>
          <p:cNvPr id="40"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83163" y="191385"/>
            <a:ext cx="7057313" cy="5387089"/>
          </a:xfrm>
        </p:spPr>
        <p:txBody>
          <a:bodyPr>
            <a:normAutofit/>
          </a:bodyPr>
          <a:lstStyle/>
          <a:p>
            <a:pPr algn="just">
              <a:lnSpc>
                <a:spcPct val="110000"/>
              </a:lnSpc>
            </a:pPr>
            <a:r>
              <a:rPr lang="pl-PL" sz="1600" dirty="0"/>
              <a:t>art. , 10 173 i 186 Konstytucji </a:t>
            </a:r>
          </a:p>
          <a:p>
            <a:pPr lvl="1" algn="just">
              <a:lnSpc>
                <a:spcPct val="110000"/>
              </a:lnSpc>
            </a:pPr>
            <a:r>
              <a:rPr lang="pl-PL" dirty="0"/>
              <a:t>Ustrój Rzeczypospolitej Polskiej opiera się na podziale i równowadze władzy ustawodawczej, władzy wykonawczej i władzy sądowniczej. Władzę ustawodawczą sprawują Sejm i Senat, władzę wykonawczą Prezydent Rzeczypospolitej Polskiej i Rada Ministrów, a władzę sądowniczą sądy i trybunały.</a:t>
            </a:r>
          </a:p>
          <a:p>
            <a:pPr lvl="1" algn="just">
              <a:lnSpc>
                <a:spcPct val="110000"/>
              </a:lnSpc>
            </a:pPr>
            <a:r>
              <a:rPr lang="pl-PL" dirty="0"/>
              <a:t>Sądy i Trybunały są władzą odrębną i niezależną od innych władz.</a:t>
            </a:r>
          </a:p>
          <a:p>
            <a:pPr lvl="1" algn="just">
              <a:lnSpc>
                <a:spcPct val="110000"/>
              </a:lnSpc>
            </a:pPr>
            <a:r>
              <a:rPr lang="pl-PL" dirty="0"/>
              <a:t>Krajowa Rada Sądownictwa stoi na straży niezależności sądów i niezawisłości sędziów</a:t>
            </a:r>
          </a:p>
          <a:p>
            <a:pPr algn="just">
              <a:lnSpc>
                <a:spcPct val="110000"/>
              </a:lnSpc>
            </a:pPr>
            <a:r>
              <a:rPr lang="pl-PL" sz="1600" dirty="0"/>
              <a:t>Organizacyjne oddzielenie i funkcjonowanie sądownictwa od organów innych władz celem zapewnienia pełnej samodzielności w zakresie rozpoznawania spraw i orzekania. </a:t>
            </a:r>
          </a:p>
        </p:txBody>
      </p:sp>
    </p:spTree>
    <p:extLst>
      <p:ext uri="{BB962C8B-B14F-4D97-AF65-F5344CB8AC3E}">
        <p14:creationId xmlns:p14="http://schemas.microsoft.com/office/powerpoint/2010/main" val="387425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86C6A9-C796-08AC-1802-C566A1615A1D}"/>
            </a:ext>
          </a:extLst>
        </p:cNvPr>
        <p:cNvGrpSpPr/>
        <p:nvPr/>
      </p:nvGrpSpPr>
      <p:grpSpPr>
        <a:xfrm>
          <a:off x="0" y="0"/>
          <a:ext cx="0" cy="0"/>
          <a:chOff x="0" y="0"/>
          <a:chExt cx="0" cy="0"/>
        </a:xfrm>
      </p:grpSpPr>
      <p:sp>
        <p:nvSpPr>
          <p:cNvPr id="37" name="Rectangle 7">
            <a:extLst>
              <a:ext uri="{FF2B5EF4-FFF2-40B4-BE49-F238E27FC236}">
                <a16:creationId xmlns:a16="http://schemas.microsoft.com/office/drawing/2014/main" id="{30D4C281-8752-6B09-B3A9-88AB0C32C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
            <a:extLst>
              <a:ext uri="{FF2B5EF4-FFF2-40B4-BE49-F238E27FC236}">
                <a16:creationId xmlns:a16="http://schemas.microsoft.com/office/drawing/2014/main" id="{8E60E2C3-C095-D1DF-9F77-832C7A1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5DF2C6DC-1BD9-68CA-111E-6FBF60C1A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5E9FEE24-4F72-2425-5243-0481A82FE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BF33DB7A-E576-09FA-7031-E05FE0202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C7A85586-F84D-2BD2-FD05-E5A8533CF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94AE32F3-B01C-0F43-4F5F-0AFAC11EE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F4329843-48A2-1D8F-473F-6FBC09BF7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42DB28D9-1F7F-B984-77F0-C71E606475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3765C04F-89E0-785F-925D-7FB402CC9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BD7F0738-8D20-3DAD-0599-3D088F84E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BF0A2CC9-0A69-0780-7D72-CA1C766A7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1B778E66-E731-2AE8-4C10-E04972B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CB13523B-9D4B-1446-D7B8-576DA38AD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30733CD4-1B8A-F0EE-8254-65DDDF860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EE683E66-4F19-8EC4-4046-F6EA22B203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50E9A159-D09C-5FA0-E59E-343CEC96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54E29A20-2287-C962-4CE1-63B806199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3DC306A3-5762-8075-B7CD-10119D5F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4E083E9A-B020-95A7-3D19-A5DA81D28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DCA1465D-3AFC-29C9-3452-CE8E95342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8E2BFCBA-2910-26D6-7DE8-A754CDA37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194FBB73-EEBD-49A9-D657-5B3DFB85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9" name="Rectangle 32">
            <a:extLst>
              <a:ext uri="{FF2B5EF4-FFF2-40B4-BE49-F238E27FC236}">
                <a16:creationId xmlns:a16="http://schemas.microsoft.com/office/drawing/2014/main" id="{B8F88C6D-1795-668E-3126-B0EAEA847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DD0DA55-8654-1401-9487-3D20D052F631}"/>
              </a:ext>
            </a:extLst>
          </p:cNvPr>
          <p:cNvSpPr>
            <a:spLocks noGrp="1"/>
          </p:cNvSpPr>
          <p:nvPr>
            <p:ph type="title"/>
          </p:nvPr>
        </p:nvSpPr>
        <p:spPr>
          <a:xfrm>
            <a:off x="645459" y="960120"/>
            <a:ext cx="3865695" cy="4171278"/>
          </a:xfrm>
        </p:spPr>
        <p:txBody>
          <a:bodyPr>
            <a:normAutofit/>
          </a:bodyPr>
          <a:lstStyle/>
          <a:p>
            <a:pPr algn="r"/>
            <a:r>
              <a:rPr lang="pl-PL" sz="4400">
                <a:solidFill>
                  <a:schemeClr val="tx1"/>
                </a:solidFill>
              </a:rPr>
              <a:t>Niezależność sądów</a:t>
            </a:r>
          </a:p>
        </p:txBody>
      </p:sp>
      <p:cxnSp>
        <p:nvCxnSpPr>
          <p:cNvPr id="40" name="Straight Connector 34">
            <a:extLst>
              <a:ext uri="{FF2B5EF4-FFF2-40B4-BE49-F238E27FC236}">
                <a16:creationId xmlns:a16="http://schemas.microsoft.com/office/drawing/2014/main" id="{A0E2E52C-622A-429B-23B7-4C0DFCB2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F76B641-8802-DA19-23EC-C3AA8B277A3B}"/>
              </a:ext>
            </a:extLst>
          </p:cNvPr>
          <p:cNvSpPr>
            <a:spLocks noGrp="1"/>
          </p:cNvSpPr>
          <p:nvPr>
            <p:ph idx="1"/>
          </p:nvPr>
        </p:nvSpPr>
        <p:spPr>
          <a:xfrm>
            <a:off x="4983163" y="191385"/>
            <a:ext cx="7057313" cy="5387089"/>
          </a:xfrm>
        </p:spPr>
        <p:txBody>
          <a:bodyPr>
            <a:normAutofit/>
          </a:bodyPr>
          <a:lstStyle/>
          <a:p>
            <a:pPr algn="just">
              <a:lnSpc>
                <a:spcPct val="110000"/>
              </a:lnSpc>
            </a:pPr>
            <a:r>
              <a:rPr lang="pl-PL" sz="1600" dirty="0"/>
              <a:t>Ważne są – obok instytucjonalnych – zewnętrzne atrybuty niezależności sądów i zaufanie społeczne do sądów. Równie istotna jest osobista niezależność sędziego „polegająca na tym, że działa on wyłącznie w oparciu o prawo, zgodnie ze swoim sumieniem i wewnętrznym przekonaniem” (J. Skorupka, </a:t>
            </a:r>
            <a:r>
              <a:rPr lang="pl-PL" sz="1600" i="1" dirty="0"/>
              <a:t>O sprawiedliwości procesu karnego, </a:t>
            </a:r>
            <a:r>
              <a:rPr lang="pl-PL" sz="1600" dirty="0"/>
              <a:t>Warszawa 2013, s. 112). </a:t>
            </a:r>
          </a:p>
        </p:txBody>
      </p:sp>
    </p:spTree>
    <p:extLst>
      <p:ext uri="{BB962C8B-B14F-4D97-AF65-F5344CB8AC3E}">
        <p14:creationId xmlns:p14="http://schemas.microsoft.com/office/powerpoint/2010/main" val="118670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2AEE3A9-BD17-D66A-FCCB-23A3C37C8D10}"/>
              </a:ext>
            </a:extLst>
          </p:cNvPr>
          <p:cNvSpPr>
            <a:spLocks noGrp="1"/>
          </p:cNvSpPr>
          <p:nvPr>
            <p:ph type="title"/>
          </p:nvPr>
        </p:nvSpPr>
        <p:spPr>
          <a:xfrm>
            <a:off x="2215661" y="9525"/>
            <a:ext cx="6230857" cy="1230570"/>
          </a:xfrm>
        </p:spPr>
        <p:txBody>
          <a:bodyPr anchor="t">
            <a:normAutofit/>
          </a:bodyPr>
          <a:lstStyle/>
          <a:p>
            <a:pPr algn="l"/>
            <a:r>
              <a:rPr lang="pl-PL" sz="3600" dirty="0">
                <a:solidFill>
                  <a:schemeClr val="accent1"/>
                </a:solidFill>
              </a:rPr>
              <a:t>Wyrok Wałęsa p. Polsce </a:t>
            </a:r>
            <a:endParaRPr lang="en-GB" sz="3600" dirty="0">
              <a:solidFill>
                <a:schemeClr val="accent1"/>
              </a:solidFill>
            </a:endParaRP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ymbol zastępczy zawartości 2">
            <a:extLst>
              <a:ext uri="{FF2B5EF4-FFF2-40B4-BE49-F238E27FC236}">
                <a16:creationId xmlns:a16="http://schemas.microsoft.com/office/drawing/2014/main" id="{720E7D67-6109-21FC-75EA-44CB8472E6E2}"/>
              </a:ext>
            </a:extLst>
          </p:cNvPr>
          <p:cNvSpPr>
            <a:spLocks noGrp="1"/>
          </p:cNvSpPr>
          <p:nvPr>
            <p:ph idx="1"/>
          </p:nvPr>
        </p:nvSpPr>
        <p:spPr>
          <a:xfrm>
            <a:off x="2247900" y="827089"/>
            <a:ext cx="9728200" cy="5816902"/>
          </a:xfrm>
        </p:spPr>
        <p:txBody>
          <a:bodyPr anchor="t">
            <a:normAutofit fontScale="92500" lnSpcReduction="10000"/>
          </a:bodyPr>
          <a:lstStyle/>
          <a:p>
            <a:pPr algn="just"/>
            <a:r>
              <a:rPr lang="pl-PL" sz="1600" b="0" i="0" dirty="0">
                <a:solidFill>
                  <a:srgbClr val="000000"/>
                </a:solidFill>
                <a:effectLst/>
                <a:latin typeface="roboto" panose="02000000000000000000" pitchFamily="2" charset="0"/>
              </a:rPr>
              <a:t>Według Trybunału problemy systemowe leżące u podstaw naruszeń art. 6 § 1 Konwencji stwierdzonych w niniejszej sprawie są następujące:</a:t>
            </a:r>
          </a:p>
          <a:p>
            <a:pPr algn="just"/>
            <a:r>
              <a:rPr lang="pl-PL" sz="1600" b="1" i="0" dirty="0">
                <a:solidFill>
                  <a:srgbClr val="000000"/>
                </a:solidFill>
                <a:effectLst/>
                <a:latin typeface="roboto" panose="02000000000000000000" pitchFamily="2" charset="0"/>
              </a:rPr>
              <a:t>(a)Podstawowym problemem jest wadliwa procedura powoływania sędziów z udziałem KRS ustanowiona na mocy ustawy zmieniającej z 2017 r., która w sposób nieodłączny i ciągły wpływa na niezawisłość powoływanych w ten sposób sędziów;</a:t>
            </a:r>
            <a:endParaRPr lang="pl-PL" sz="1600" b="0" i="0" dirty="0">
              <a:solidFill>
                <a:srgbClr val="000000"/>
              </a:solidFill>
              <a:effectLst/>
              <a:latin typeface="roboto" panose="02000000000000000000" pitchFamily="2" charset="0"/>
            </a:endParaRPr>
          </a:p>
          <a:p>
            <a:pPr algn="just"/>
            <a:r>
              <a:rPr lang="pl-PL" sz="1600" b="1" i="0" dirty="0">
                <a:solidFill>
                  <a:srgbClr val="000000"/>
                </a:solidFill>
                <a:effectLst/>
                <a:latin typeface="roboto" panose="02000000000000000000" pitchFamily="2" charset="0"/>
              </a:rPr>
              <a:t>(b)W domyśle, to samo dotyczy innych sędziów Sądu Najwyższego powołanych w ten sposób.</a:t>
            </a:r>
            <a:r>
              <a:rPr lang="pl-PL" sz="1600" b="0" i="0" dirty="0">
                <a:solidFill>
                  <a:srgbClr val="000000"/>
                </a:solidFill>
                <a:effectLst/>
                <a:latin typeface="roboto" panose="02000000000000000000" pitchFamily="2" charset="0"/>
              </a:rPr>
              <a:t> Sytuacja ta budzi poważne obawy co do dalszego funkcjonowania Sądu Najwyższego, najwyższego organu sądowego w Polsce, jako sądu “zgodnego z prawem” w rozumieniu Konwencji. </a:t>
            </a:r>
            <a:r>
              <a:rPr lang="pl-PL" sz="1600" b="1" i="1" dirty="0">
                <a:solidFill>
                  <a:srgbClr val="000000"/>
                </a:solidFill>
                <a:effectLst/>
                <a:latin typeface="roboto" panose="02000000000000000000" pitchFamily="2" charset="0"/>
              </a:rPr>
              <a:t>Ponadto, jak podkreślono w sprawach Dolińska-Ficek i Ozimek oraz </a:t>
            </a:r>
            <a:r>
              <a:rPr lang="pl-PL" sz="1600" b="1" i="1" dirty="0" err="1">
                <a:solidFill>
                  <a:srgbClr val="000000"/>
                </a:solidFill>
                <a:effectLst/>
                <a:latin typeface="roboto" panose="02000000000000000000" pitchFamily="2" charset="0"/>
              </a:rPr>
              <a:t>Advance</a:t>
            </a:r>
            <a:r>
              <a:rPr lang="pl-PL" sz="1600" b="1" i="1" dirty="0">
                <a:solidFill>
                  <a:srgbClr val="000000"/>
                </a:solidFill>
                <a:effectLst/>
                <a:latin typeface="roboto" panose="02000000000000000000" pitchFamily="2" charset="0"/>
              </a:rPr>
              <a:t> Pharma sp. z o.o., ma to konsekwencje dla powoływania sędziów nie tylko do Sądu Najwyższego, ale także do sądów powszechnych, wojskowych i administracyjnych, które zostały dotknięte tą samą wadą systemową.</a:t>
            </a:r>
            <a:endParaRPr lang="pl-PL" sz="1600" b="0" i="0" dirty="0">
              <a:solidFill>
                <a:srgbClr val="000000"/>
              </a:solidFill>
              <a:effectLst/>
              <a:latin typeface="roboto" panose="02000000000000000000" pitchFamily="2" charset="0"/>
            </a:endParaRPr>
          </a:p>
          <a:p>
            <a:pPr algn="just"/>
            <a:r>
              <a:rPr lang="pl-PL" sz="1600" b="1" i="0" dirty="0">
                <a:solidFill>
                  <a:srgbClr val="000000"/>
                </a:solidFill>
                <a:effectLst/>
                <a:latin typeface="roboto" panose="02000000000000000000" pitchFamily="2" charset="0"/>
              </a:rPr>
              <a:t>(c) Sami sędziowie IKNSP,</a:t>
            </a:r>
            <a:r>
              <a:rPr lang="pl-PL" sz="1600" b="0" i="0" dirty="0">
                <a:solidFill>
                  <a:srgbClr val="000000"/>
                </a:solidFill>
                <a:effectLst/>
                <a:latin typeface="roboto" panose="02000000000000000000" pitchFamily="2" charset="0"/>
              </a:rPr>
              <a:t> która ma wyłączną kompetencję do rozpatrywania wszelkich wniosków o wyłączenie sędziów zawierających zarzut braku niezawisłości sędziego lub sądu, </a:t>
            </a:r>
            <a:r>
              <a:rPr lang="pl-PL" sz="1600" b="1" i="0" dirty="0">
                <a:solidFill>
                  <a:srgbClr val="000000"/>
                </a:solidFill>
                <a:effectLst/>
                <a:latin typeface="roboto" panose="02000000000000000000" pitchFamily="2" charset="0"/>
              </a:rPr>
              <a:t>nie posiadają wymaganej niezawisłości, a w przypadkach, w których ich niezawisłość jest kwestionowana na podstawie wadliwego powołania, będą oni sędziami w sprawach dotyczących ich samych, co stanowi naruszenie podstawowej zasady </a:t>
            </a:r>
            <a:r>
              <a:rPr lang="pl-PL" sz="1600" b="1" i="0" dirty="0" err="1">
                <a:solidFill>
                  <a:srgbClr val="000000"/>
                </a:solidFill>
                <a:effectLst/>
                <a:latin typeface="roboto" panose="02000000000000000000" pitchFamily="2" charset="0"/>
              </a:rPr>
              <a:t>nemo</a:t>
            </a:r>
            <a:r>
              <a:rPr lang="pl-PL" sz="1600" b="1" i="0" dirty="0">
                <a:solidFill>
                  <a:srgbClr val="000000"/>
                </a:solidFill>
                <a:effectLst/>
                <a:latin typeface="roboto" panose="02000000000000000000" pitchFamily="2" charset="0"/>
              </a:rPr>
              <a:t> </a:t>
            </a:r>
            <a:r>
              <a:rPr lang="pl-PL" sz="1600" b="1" i="0" dirty="0" err="1">
                <a:solidFill>
                  <a:srgbClr val="000000"/>
                </a:solidFill>
                <a:effectLst/>
                <a:latin typeface="roboto" panose="02000000000000000000" pitchFamily="2" charset="0"/>
              </a:rPr>
              <a:t>iudex</a:t>
            </a:r>
            <a:r>
              <a:rPr lang="pl-PL" sz="1600" b="1" i="0" dirty="0">
                <a:solidFill>
                  <a:srgbClr val="000000"/>
                </a:solidFill>
                <a:effectLst/>
                <a:latin typeface="roboto" panose="02000000000000000000" pitchFamily="2" charset="0"/>
              </a:rPr>
              <a:t> in causa </a:t>
            </a:r>
            <a:r>
              <a:rPr lang="pl-PL" sz="1600" b="1" i="0" dirty="0" err="1">
                <a:solidFill>
                  <a:srgbClr val="000000"/>
                </a:solidFill>
                <a:effectLst/>
                <a:latin typeface="roboto" panose="02000000000000000000" pitchFamily="2" charset="0"/>
              </a:rPr>
              <a:t>sua</a:t>
            </a:r>
            <a:r>
              <a:rPr lang="pl-PL" sz="1600" b="1" i="0" dirty="0">
                <a:solidFill>
                  <a:srgbClr val="000000"/>
                </a:solidFill>
                <a:effectLst/>
                <a:latin typeface="roboto" panose="02000000000000000000" pitchFamily="2" charset="0"/>
              </a:rPr>
              <a:t>.</a:t>
            </a:r>
            <a:endParaRPr lang="pl-PL" sz="1600" b="0" i="0" dirty="0">
              <a:solidFill>
                <a:srgbClr val="000000"/>
              </a:solidFill>
              <a:effectLst/>
              <a:latin typeface="roboto" panose="02000000000000000000" pitchFamily="2" charset="0"/>
            </a:endParaRPr>
          </a:p>
          <a:p>
            <a:pPr algn="just"/>
            <a:r>
              <a:rPr lang="pl-PL" sz="1600" b="1" i="0" dirty="0">
                <a:solidFill>
                  <a:srgbClr val="000000"/>
                </a:solidFill>
                <a:effectLst/>
                <a:latin typeface="roboto" panose="02000000000000000000" pitchFamily="2" charset="0"/>
              </a:rPr>
              <a:t>(d)</a:t>
            </a:r>
            <a:r>
              <a:rPr lang="pl-PL" sz="1600" b="0" i="0" dirty="0">
                <a:solidFill>
                  <a:srgbClr val="000000"/>
                </a:solidFill>
                <a:effectLst/>
                <a:latin typeface="roboto" panose="02000000000000000000" pitchFamily="2" charset="0"/>
              </a:rPr>
              <a:t> Nadzwyczajna procedura odwoławcza [instytucja skargi nadzwyczajnej] funkcjonująca obecnie w Polsce jest niezgodna ze standardami rzetelnego procesu sądowego i zasadą pewności prawa wynikającą z art. 6 § 1 Konwencji, a jej rozpoznawanie </a:t>
            </a:r>
            <a:r>
              <a:rPr lang="pl-PL" sz="1600" b="1" i="0" dirty="0">
                <a:solidFill>
                  <a:srgbClr val="000000"/>
                </a:solidFill>
                <a:effectLst/>
                <a:latin typeface="roboto" panose="02000000000000000000" pitchFamily="2" charset="0"/>
              </a:rPr>
              <a:t>zostało powierzone organowi, który nie jest legalnym trybunałem w rozumieniu tego przepisu, co jest sytuacją niewyobrażalną z punktu widzenia rządów prawa.</a:t>
            </a:r>
            <a:endParaRPr lang="pl-PL" sz="1600" b="0" i="0" dirty="0">
              <a:solidFill>
                <a:srgbClr val="000000"/>
              </a:solidFill>
              <a:effectLst/>
              <a:latin typeface="roboto" panose="02000000000000000000" pitchFamily="2" charset="0"/>
            </a:endParaRPr>
          </a:p>
          <a:p>
            <a:pPr algn="just"/>
            <a:endParaRPr lang="en-GB" sz="1600" dirty="0"/>
          </a:p>
        </p:txBody>
      </p:sp>
      <p:sp>
        <p:nvSpPr>
          <p:cNvPr id="5" name="pole tekstowe 4">
            <a:extLst>
              <a:ext uri="{FF2B5EF4-FFF2-40B4-BE49-F238E27FC236}">
                <a16:creationId xmlns:a16="http://schemas.microsoft.com/office/drawing/2014/main" id="{E6910D51-DEFE-0AB1-CBEC-0F1F643DA391}"/>
              </a:ext>
            </a:extLst>
          </p:cNvPr>
          <p:cNvSpPr txBox="1"/>
          <p:nvPr/>
        </p:nvSpPr>
        <p:spPr>
          <a:xfrm rot="16200000">
            <a:off x="-2088630" y="3168371"/>
            <a:ext cx="6094378" cy="369332"/>
          </a:xfrm>
          <a:prstGeom prst="rect">
            <a:avLst/>
          </a:prstGeom>
          <a:noFill/>
        </p:spPr>
        <p:txBody>
          <a:bodyPr wrap="square">
            <a:spAutoFit/>
          </a:bodyPr>
          <a:lstStyle/>
          <a:p>
            <a:r>
              <a:rPr lang="en-GB" dirty="0"/>
              <a:t>https://forumfws.eu/aktualnosci/2023/11/25/etpc-walesa/</a:t>
            </a:r>
          </a:p>
        </p:txBody>
      </p:sp>
    </p:spTree>
    <p:extLst>
      <p:ext uri="{BB962C8B-B14F-4D97-AF65-F5344CB8AC3E}">
        <p14:creationId xmlns:p14="http://schemas.microsoft.com/office/powerpoint/2010/main" val="106146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Właściwość sądu – pojęcie i rodzaje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456743895"/>
              </p:ext>
            </p:extLst>
          </p:nvPr>
        </p:nvGraphicFramePr>
        <p:xfrm>
          <a:off x="4387610" y="-551226"/>
          <a:ext cx="7303985" cy="4331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A3DB6632-9DA6-4D0E-8EF5-71FAAB9E1F95}"/>
              </a:ext>
            </a:extLst>
          </p:cNvPr>
          <p:cNvSpPr txBox="1"/>
          <p:nvPr/>
        </p:nvSpPr>
        <p:spPr>
          <a:xfrm>
            <a:off x="4824920" y="3184058"/>
            <a:ext cx="6693990" cy="2462213"/>
          </a:xfrm>
          <a:prstGeom prst="rect">
            <a:avLst/>
          </a:prstGeom>
          <a:noFill/>
        </p:spPr>
        <p:txBody>
          <a:bodyPr wrap="square" rtlCol="0">
            <a:spAutoFit/>
          </a:bodyPr>
          <a:lstStyle/>
          <a:p>
            <a:pPr algn="just"/>
            <a:r>
              <a:rPr lang="pl-PL" sz="2000" dirty="0"/>
              <a:t>Właściwość sądu jest najczęściej definiowana jako upoważnienie do dokonywania przez ten organ określonej czynności procesowej lub określonego zespołu czynności procesowych. Upoważnienie to jest najczęściej jednocześnie obowiązkiem sądu.</a:t>
            </a:r>
          </a:p>
          <a:p>
            <a:pPr algn="r"/>
            <a:endParaRPr lang="pl-PL" dirty="0"/>
          </a:p>
          <a:p>
            <a:pPr algn="r"/>
            <a:r>
              <a:rPr lang="pl-PL" dirty="0"/>
              <a:t>W. Jasiński [w:] K. Boratyńska, Ł. Chojniak, W. Jasiński, </a:t>
            </a:r>
            <a:r>
              <a:rPr lang="pl-PL" i="1" dirty="0"/>
              <a:t>Postępowanie karne</a:t>
            </a:r>
            <a:r>
              <a:rPr lang="pl-PL" dirty="0"/>
              <a:t>, Warszawa 2015 </a:t>
            </a:r>
            <a:endParaRPr lang="en-GB" dirty="0"/>
          </a:p>
        </p:txBody>
      </p:sp>
      <p:sp>
        <p:nvSpPr>
          <p:cNvPr id="5" name="Prostokąt 4">
            <a:extLst>
              <a:ext uri="{FF2B5EF4-FFF2-40B4-BE49-F238E27FC236}">
                <a16:creationId xmlns:a16="http://schemas.microsoft.com/office/drawing/2014/main" id="{87F4DDA8-1AA5-4FB3-83CC-0A8336D4A8FC}"/>
              </a:ext>
            </a:extLst>
          </p:cNvPr>
          <p:cNvSpPr/>
          <p:nvPr/>
        </p:nvSpPr>
        <p:spPr>
          <a:xfrm>
            <a:off x="304799" y="5747373"/>
            <a:ext cx="11533239" cy="1015663"/>
          </a:xfrm>
          <a:prstGeom prst="rect">
            <a:avLst/>
          </a:prstGeom>
        </p:spPr>
        <p:txBody>
          <a:bodyPr wrap="square">
            <a:spAutoFit/>
          </a:bodyPr>
          <a:lstStyle/>
          <a:p>
            <a:r>
              <a:rPr lang="en-GB" sz="2000" dirty="0" err="1"/>
              <a:t>Przepisy</a:t>
            </a:r>
            <a:r>
              <a:rPr lang="en-GB" sz="2000" dirty="0"/>
              <a:t> o </a:t>
            </a:r>
            <a:r>
              <a:rPr lang="en-GB" sz="2000" dirty="0" err="1"/>
              <a:t>właściwości</a:t>
            </a:r>
            <a:r>
              <a:rPr lang="en-GB" sz="2000" dirty="0"/>
              <a:t> </a:t>
            </a:r>
            <a:r>
              <a:rPr lang="en-GB" sz="2000" dirty="0" err="1"/>
              <a:t>pełnią</a:t>
            </a:r>
            <a:r>
              <a:rPr lang="en-GB" sz="2000" dirty="0"/>
              <a:t> </a:t>
            </a:r>
            <a:r>
              <a:rPr lang="en-GB" sz="2000" dirty="0" err="1"/>
              <a:t>funkcję</a:t>
            </a:r>
            <a:r>
              <a:rPr lang="en-GB" sz="2000" dirty="0"/>
              <a:t> </a:t>
            </a:r>
            <a:r>
              <a:rPr lang="en-GB" sz="2000" dirty="0" err="1"/>
              <a:t>organizacyjną</a:t>
            </a:r>
            <a:r>
              <a:rPr lang="en-GB" sz="2000" dirty="0"/>
              <a:t> </a:t>
            </a:r>
            <a:r>
              <a:rPr lang="en-GB" sz="2000" dirty="0" err="1"/>
              <a:t>i</a:t>
            </a:r>
            <a:r>
              <a:rPr lang="en-GB" sz="2000" dirty="0"/>
              <a:t> </a:t>
            </a:r>
            <a:r>
              <a:rPr lang="en-GB" sz="2000" dirty="0" err="1"/>
              <a:t>gwarancyjną</a:t>
            </a:r>
            <a:r>
              <a:rPr lang="en-GB" sz="2000" dirty="0"/>
              <a:t>. </a:t>
            </a:r>
            <a:r>
              <a:rPr lang="en-GB" sz="2000" dirty="0" err="1"/>
              <a:t>Zapobiegają</a:t>
            </a:r>
            <a:r>
              <a:rPr lang="en-GB" sz="2000" dirty="0"/>
              <a:t> </a:t>
            </a:r>
            <a:r>
              <a:rPr lang="en-GB" sz="2000" dirty="0" err="1"/>
              <a:t>tworzeniu</a:t>
            </a:r>
            <a:r>
              <a:rPr lang="en-GB" sz="2000" dirty="0"/>
              <a:t> </a:t>
            </a:r>
            <a:r>
              <a:rPr lang="en-GB" sz="2000" dirty="0" err="1"/>
              <a:t>sądów</a:t>
            </a:r>
            <a:r>
              <a:rPr lang="en-GB" sz="2000" dirty="0"/>
              <a:t> </a:t>
            </a:r>
            <a:r>
              <a:rPr lang="en-GB" sz="2000" i="1" dirty="0"/>
              <a:t>ad hoc</a:t>
            </a:r>
            <a:r>
              <a:rPr lang="pl-PL" sz="2000" dirty="0"/>
              <a:t> </a:t>
            </a:r>
            <a:r>
              <a:rPr lang="en-GB" sz="2000" dirty="0" err="1"/>
              <a:t>właściwych</a:t>
            </a:r>
            <a:r>
              <a:rPr lang="en-GB" sz="2000" dirty="0"/>
              <a:t> do </a:t>
            </a:r>
            <a:r>
              <a:rPr lang="en-GB" sz="2000" dirty="0" err="1"/>
              <a:t>rozpoznania</a:t>
            </a:r>
            <a:r>
              <a:rPr lang="en-GB" sz="2000" dirty="0"/>
              <a:t> </a:t>
            </a:r>
            <a:r>
              <a:rPr lang="en-GB" sz="2000" dirty="0" err="1"/>
              <a:t>sprawy</a:t>
            </a:r>
            <a:r>
              <a:rPr lang="en-GB" sz="2000" dirty="0"/>
              <a:t> oraz </a:t>
            </a:r>
            <a:r>
              <a:rPr lang="en-GB" sz="2000" dirty="0" err="1"/>
              <a:t>pozwalają</a:t>
            </a:r>
            <a:r>
              <a:rPr lang="en-GB" sz="2000" dirty="0"/>
              <a:t> </a:t>
            </a:r>
            <a:r>
              <a:rPr lang="en-GB" sz="2000" dirty="0" err="1"/>
              <a:t>każdemu</a:t>
            </a:r>
            <a:r>
              <a:rPr lang="en-GB" sz="2000" dirty="0"/>
              <a:t>, </a:t>
            </a:r>
            <a:r>
              <a:rPr lang="en-GB" sz="2000" dirty="0" err="1"/>
              <a:t>samodzielnie</a:t>
            </a:r>
            <a:r>
              <a:rPr lang="en-GB" sz="2000" dirty="0"/>
              <a:t> </a:t>
            </a:r>
            <a:r>
              <a:rPr lang="en-GB" sz="2000" dirty="0" err="1"/>
              <a:t>ustalić</a:t>
            </a:r>
            <a:r>
              <a:rPr lang="en-GB" sz="2000" dirty="0"/>
              <a:t>, </a:t>
            </a:r>
            <a:r>
              <a:rPr lang="en-GB" sz="2000" dirty="0" err="1"/>
              <a:t>jaki</a:t>
            </a:r>
            <a:r>
              <a:rPr lang="en-GB" sz="2000" dirty="0"/>
              <a:t> </a:t>
            </a:r>
            <a:r>
              <a:rPr lang="en-GB" sz="2000" dirty="0" err="1"/>
              <a:t>sąd</a:t>
            </a:r>
            <a:r>
              <a:rPr lang="en-GB" sz="2000" dirty="0"/>
              <a:t> jest </a:t>
            </a:r>
            <a:r>
              <a:rPr lang="en-GB" sz="2000" dirty="0" err="1"/>
              <a:t>właściwy</a:t>
            </a:r>
            <a:r>
              <a:rPr lang="en-GB" sz="2000" dirty="0"/>
              <a:t> w </a:t>
            </a:r>
            <a:r>
              <a:rPr lang="en-GB" sz="2000" dirty="0" err="1"/>
              <a:t>jego</a:t>
            </a:r>
            <a:r>
              <a:rPr lang="en-GB" sz="2000" dirty="0"/>
              <a:t> </a:t>
            </a:r>
            <a:r>
              <a:rPr lang="en-GB" sz="2000" dirty="0" err="1"/>
              <a:t>sprawie</a:t>
            </a:r>
            <a:r>
              <a:rPr lang="pl-PL" sz="2000" dirty="0"/>
              <a:t>.</a:t>
            </a:r>
            <a:endParaRPr lang="en-GB" sz="2000" dirty="0"/>
          </a:p>
        </p:txBody>
      </p:sp>
    </p:spTree>
    <p:extLst>
      <p:ext uri="{BB962C8B-B14F-4D97-AF65-F5344CB8AC3E}">
        <p14:creationId xmlns:p14="http://schemas.microsoft.com/office/powerpoint/2010/main" val="132083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711426601"/>
              </p:ext>
            </p:extLst>
          </p:nvPr>
        </p:nvGraphicFramePr>
        <p:xfrm>
          <a:off x="3137835" y="125128"/>
          <a:ext cx="11001675" cy="662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4"/>
          <p:cNvSpPr txBox="1"/>
          <p:nvPr/>
        </p:nvSpPr>
        <p:spPr>
          <a:xfrm>
            <a:off x="1039266" y="2176903"/>
            <a:ext cx="3413465" cy="2677656"/>
          </a:xfrm>
          <a:prstGeom prst="rect">
            <a:avLst/>
          </a:prstGeom>
          <a:noFill/>
        </p:spPr>
        <p:txBody>
          <a:bodyPr wrap="square" rtlCol="0">
            <a:spAutoFit/>
          </a:bodyPr>
          <a:lstStyle/>
          <a:p>
            <a:r>
              <a:rPr lang="pl-PL" sz="2400" b="1" dirty="0"/>
              <a:t>Uczestnik procesu – </a:t>
            </a:r>
            <a:r>
              <a:rPr lang="pl-PL" sz="2400" i="1" dirty="0">
                <a:solidFill>
                  <a:schemeClr val="bg1"/>
                </a:solidFill>
              </a:rPr>
              <a:t>kategoria zbiorcza, obejmująca każdą osobę, która w procesie spełnia funkcję wyznaczoną jej przez prawo procesowe</a:t>
            </a:r>
          </a:p>
        </p:txBody>
      </p:sp>
    </p:spTree>
    <p:extLst>
      <p:ext uri="{BB962C8B-B14F-4D97-AF65-F5344CB8AC3E}">
        <p14:creationId xmlns:p14="http://schemas.microsoft.com/office/powerpoint/2010/main" val="521009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29EB81-8BDE-4CA0-AD21-3C17FE447C40}"/>
              </a:ext>
            </a:extLst>
          </p:cNvPr>
          <p:cNvSpPr>
            <a:spLocks noGrp="1"/>
          </p:cNvSpPr>
          <p:nvPr>
            <p:ph type="title"/>
          </p:nvPr>
        </p:nvSpPr>
        <p:spPr/>
        <p:txBody>
          <a:bodyPr/>
          <a:lstStyle/>
          <a:p>
            <a:r>
              <a:rPr lang="pl-PL" dirty="0"/>
              <a:t>Właściwość sądu</a:t>
            </a:r>
            <a:endParaRPr lang="en-GB" dirty="0"/>
          </a:p>
        </p:txBody>
      </p:sp>
      <p:sp>
        <p:nvSpPr>
          <p:cNvPr id="3" name="Symbol zastępczy zawartości 2">
            <a:extLst>
              <a:ext uri="{FF2B5EF4-FFF2-40B4-BE49-F238E27FC236}">
                <a16:creationId xmlns:a16="http://schemas.microsoft.com/office/drawing/2014/main" id="{2AEE9F92-1569-4B5F-845D-415D7A6CE0A5}"/>
              </a:ext>
            </a:extLst>
          </p:cNvPr>
          <p:cNvSpPr>
            <a:spLocks noGrp="1"/>
          </p:cNvSpPr>
          <p:nvPr>
            <p:ph idx="1"/>
          </p:nvPr>
        </p:nvSpPr>
        <p:spPr>
          <a:xfrm>
            <a:off x="4387611" y="308225"/>
            <a:ext cx="7581782" cy="6298058"/>
          </a:xfrm>
        </p:spPr>
        <p:txBody>
          <a:bodyPr>
            <a:normAutofit/>
          </a:bodyPr>
          <a:lstStyle/>
          <a:p>
            <a:pPr algn="ctr"/>
            <a:r>
              <a:rPr lang="pl-PL" b="1" dirty="0"/>
              <a:t>Postanowienie SA w Krakowie z 13.08.2013 r. </a:t>
            </a:r>
            <a:r>
              <a:rPr lang="pl-PL" b="1" dirty="0" err="1"/>
              <a:t>IIAKo</a:t>
            </a:r>
            <a:r>
              <a:rPr lang="pl-PL" b="1" dirty="0"/>
              <a:t> 80/13 </a:t>
            </a:r>
          </a:p>
          <a:p>
            <a:pPr algn="just"/>
            <a:r>
              <a:rPr lang="pl-PL" b="1" dirty="0">
                <a:solidFill>
                  <a:schemeClr val="accent1"/>
                </a:solidFill>
              </a:rPr>
              <a:t>Właściwość miejscowa sądu to nie tylko uprawnienie, ale i obowiązek rozpoznania sprawy. Rozpoznanie sprawy przez sąd z góry przewidziany ustawą ma nie tyle cel porządkowy, co gwarancyjny. Nie chodzi jedynie o zapobieganie sporom kompetencyjnym, ale o to, by strony z góry wiedziały, który sąd będzie orzekał w ich sprawie</a:t>
            </a:r>
            <a:r>
              <a:rPr lang="pl-PL" dirty="0"/>
              <a:t>. Na gwarancyjną funkcję odnośnych unormowań Sąd Apelacyjny już poprzednio zwracał uwagę w swym orzecznictwie. </a:t>
            </a:r>
            <a:r>
              <a:rPr lang="pl-PL" b="1" u="sng" dirty="0"/>
              <a:t>Normy prawne kreujące właściwość miejscową sądu powinny być odczytywane w powiązaniu z art. 45 ust. 1 Konstytucji RP, który gwarantuje rozpoznawanie sprawy przez właściwy sąd. Zasadą winno być osądzenie sprawy w sądzie właściwym miejscowo do jej rozpoznania, a odejście od tej reguły powinno być wyjątkowe.</a:t>
            </a:r>
            <a:r>
              <a:rPr lang="pl-PL" b="1" dirty="0"/>
              <a:t> </a:t>
            </a:r>
            <a:r>
              <a:rPr lang="pl-PL" dirty="0"/>
              <a:t>Dlatego przepis art. 36 k.p.k., przewidujący tzw. właściwość z delegacji jako odstępstwo od właściwości miejscowej sądu uregulowanej w art. 31 k.p.k., podlega ścisłej wykładni, a korzystanie z niego powinno być ostrożne.</a:t>
            </a:r>
            <a:endParaRPr lang="en-GB" dirty="0"/>
          </a:p>
        </p:txBody>
      </p:sp>
    </p:spTree>
    <p:extLst>
      <p:ext uri="{BB962C8B-B14F-4D97-AF65-F5344CB8AC3E}">
        <p14:creationId xmlns:p14="http://schemas.microsoft.com/office/powerpoint/2010/main" val="13219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Właściwość rzeczowa </a:t>
            </a:r>
          </a:p>
        </p:txBody>
      </p:sp>
      <p:sp>
        <p:nvSpPr>
          <p:cNvPr id="3" name="Symbol zastępczy zawartości 2"/>
          <p:cNvSpPr>
            <a:spLocks noGrp="1"/>
          </p:cNvSpPr>
          <p:nvPr>
            <p:ph idx="1"/>
          </p:nvPr>
        </p:nvSpPr>
        <p:spPr>
          <a:xfrm>
            <a:off x="4284324" y="0"/>
            <a:ext cx="7633697" cy="6858000"/>
          </a:xfrm>
        </p:spPr>
        <p:txBody>
          <a:bodyPr>
            <a:normAutofit lnSpcReduction="10000"/>
          </a:bodyPr>
          <a:lstStyle/>
          <a:p>
            <a:pPr marL="0" indent="0" algn="ctr">
              <a:buNone/>
            </a:pPr>
            <a:r>
              <a:rPr lang="pl-PL" b="1" dirty="0">
                <a:solidFill>
                  <a:schemeClr val="accent6"/>
                </a:solidFill>
              </a:rPr>
              <a:t>Upoważnienie (obowiązek) sądu do rozpoznania sprawy w I instancji. </a:t>
            </a:r>
          </a:p>
          <a:p>
            <a:pPr algn="just"/>
            <a:r>
              <a:rPr lang="pl-PL" dirty="0"/>
              <a:t>Art. 24. § 1. Sąd rejonowy orzeka w pierwszej instancji we wszystkich sprawach, z wyjątkiem spraw przekazanych ustawą do właściwości innego sądu.  </a:t>
            </a:r>
          </a:p>
          <a:p>
            <a:pPr lvl="1" algn="just"/>
            <a:r>
              <a:rPr lang="pl-PL" b="1" dirty="0">
                <a:solidFill>
                  <a:schemeClr val="accent1"/>
                </a:solidFill>
              </a:rPr>
              <a:t>Domniemanie właściwości sądu rejonowego </a:t>
            </a:r>
          </a:p>
          <a:p>
            <a:pPr algn="just"/>
            <a:r>
              <a:rPr lang="pl-PL" dirty="0"/>
              <a:t>Art. 25. § 1.Sąd okręgowy orzeka w pierwszej instancji w sprawach o następujące przestępstwa: </a:t>
            </a:r>
          </a:p>
          <a:p>
            <a:pPr lvl="1" algn="just"/>
            <a:r>
              <a:rPr lang="pl-PL" dirty="0"/>
              <a:t>1) o zbrodnie określone w Kodeksie karnym oraz w ustawach szczególnych; </a:t>
            </a:r>
          </a:p>
          <a:p>
            <a:pPr lvl="1" algn="just"/>
            <a:r>
              <a:rPr lang="pl-PL" dirty="0"/>
              <a:t>o występki określone w rozdziałach XVI i XVII oraz w art. 140-142, art. 148 § 4 i 5, art. 148a, art. 149, art. 150 § 1, art. 151-154, art. 158 § 3, art. 163 § 3 i 4, art. 165 § 1, 3 i 4, art. 166 § 1, art. 173 § 3 i 4, art. 185 § 2, art. 189a § 2, art. 210 § 2, art. 211a, art. 252 § 3, art. 258 § 1-3, art. 265 § 1 i 2, art. 269, art. 278 § 1, 2 i 3a w zw. z art. 294 § 1 lub 2, art. 284 § 1 i 2 w zw. z art. 294 § 1 lub 2, art. 286 § 1 w zw. z art. 294 § 1 lub 2, art. 287 § 1 w zw. z art. 294 § 1 lub 2, art. 296 § 3 oraz art. 299 Kodeksu karnego;</a:t>
            </a:r>
          </a:p>
          <a:p>
            <a:pPr lvl="1" algn="just"/>
            <a:r>
              <a:rPr lang="pl-PL" dirty="0"/>
              <a:t>3) o występki, które z mocy przepisu szczególnego należą do właściwości sądu okręgowego. </a:t>
            </a:r>
          </a:p>
          <a:p>
            <a:pPr algn="just"/>
            <a:r>
              <a:rPr lang="pl-PL" dirty="0"/>
              <a:t>Właściwość rzeczowa sądu ustalana jest na podstawie opisu czynu zarzuconego oskarżonemu w skardze oskarżyciela, niezależnie od ewentualnych jego modyfikacji dokonanych w trakcie postępowania.</a:t>
            </a:r>
          </a:p>
        </p:txBody>
      </p:sp>
    </p:spTree>
    <p:extLst>
      <p:ext uri="{BB962C8B-B14F-4D97-AF65-F5344CB8AC3E}">
        <p14:creationId xmlns:p14="http://schemas.microsoft.com/office/powerpoint/2010/main" val="198773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Właściwość funkcjonalna </a:t>
            </a:r>
          </a:p>
        </p:txBody>
      </p:sp>
      <p:sp>
        <p:nvSpPr>
          <p:cNvPr id="3" name="Symbol zastępczy zawartości 2"/>
          <p:cNvSpPr>
            <a:spLocks noGrp="1"/>
          </p:cNvSpPr>
          <p:nvPr>
            <p:ph idx="1"/>
          </p:nvPr>
        </p:nvSpPr>
        <p:spPr>
          <a:xfrm>
            <a:off x="5118447" y="164387"/>
            <a:ext cx="6281873" cy="6482993"/>
          </a:xfrm>
        </p:spPr>
        <p:txBody>
          <a:bodyPr>
            <a:normAutofit fontScale="92500" lnSpcReduction="10000"/>
          </a:bodyPr>
          <a:lstStyle/>
          <a:p>
            <a:pPr marL="0" indent="0" algn="ctr">
              <a:buNone/>
            </a:pPr>
            <a:r>
              <a:rPr lang="pl-PL" b="1" dirty="0">
                <a:solidFill>
                  <a:schemeClr val="accent6"/>
                </a:solidFill>
              </a:rPr>
              <a:t>Uprawnienie sądu do dokonywania określonych czynności postępowania karnego.</a:t>
            </a:r>
          </a:p>
          <a:p>
            <a:pPr marL="0" indent="0" algn="ctr">
              <a:buNone/>
            </a:pPr>
            <a:endParaRPr lang="pl-PL" b="1" dirty="0">
              <a:solidFill>
                <a:schemeClr val="accent6"/>
              </a:solidFill>
            </a:endParaRPr>
          </a:p>
          <a:p>
            <a:pPr algn="just"/>
            <a:r>
              <a:rPr lang="pl-PL" dirty="0"/>
              <a:t>1)rozpoznawanie środków odwoławczych od orzeczeń sądu I instancji; </a:t>
            </a:r>
          </a:p>
          <a:p>
            <a:pPr algn="just"/>
            <a:r>
              <a:rPr lang="pl-PL" dirty="0"/>
              <a:t>2) rozpoznawanie nadzwyczajnych środków zaskarżenia (kasacji, wniosku o wznowienie postępowania); </a:t>
            </a:r>
          </a:p>
          <a:p>
            <a:pPr algn="just"/>
            <a:r>
              <a:rPr lang="pl-PL" dirty="0"/>
              <a:t>3)dokonywanie czynności w postępowaniu przygotowawczym (art.329 § 1 i 2); </a:t>
            </a:r>
          </a:p>
          <a:p>
            <a:pPr algn="just"/>
            <a:r>
              <a:rPr lang="pl-PL" dirty="0"/>
              <a:t>4) rozpoznawanie kwestii incydentalnych w toku postępowania jurysdykcyjnego (np. w przedmiocie stosowania środków zapobiegawczych, wyłączenia sędziego, stosowania kar porządkowych); </a:t>
            </a:r>
          </a:p>
          <a:p>
            <a:pPr algn="just"/>
            <a:r>
              <a:rPr lang="pl-PL" dirty="0"/>
              <a:t>5)dokonywanie czynności procesowych w postępowaniach po uprawomocnieniu się wyroku </a:t>
            </a:r>
          </a:p>
          <a:p>
            <a:pPr algn="just"/>
            <a:r>
              <a:rPr lang="pl-PL" dirty="0"/>
              <a:t>6) dokonywanie czynności w ramach współpracy międzynarodowej w sprawach karnych (np. wydawanie ENA, orzekanie w przedmiocie przekazania z terytorium Polski osoby ściganej ENA).</a:t>
            </a:r>
          </a:p>
        </p:txBody>
      </p:sp>
    </p:spTree>
    <p:extLst>
      <p:ext uri="{BB962C8B-B14F-4D97-AF65-F5344CB8AC3E}">
        <p14:creationId xmlns:p14="http://schemas.microsoft.com/office/powerpoint/2010/main" val="116116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Właściwość miejscowa </a:t>
            </a:r>
          </a:p>
        </p:txBody>
      </p:sp>
      <p:sp>
        <p:nvSpPr>
          <p:cNvPr id="3" name="Symbol zastępczy zawartości 2"/>
          <p:cNvSpPr>
            <a:spLocks noGrp="1"/>
          </p:cNvSpPr>
          <p:nvPr>
            <p:ph idx="1"/>
          </p:nvPr>
        </p:nvSpPr>
        <p:spPr/>
        <p:txBody>
          <a:bodyPr>
            <a:normAutofit/>
          </a:bodyPr>
          <a:lstStyle/>
          <a:p>
            <a:pPr algn="ctr"/>
            <a:r>
              <a:rPr lang="pl-PL" b="1" dirty="0">
                <a:solidFill>
                  <a:schemeClr val="accent6"/>
                </a:solidFill>
              </a:rPr>
              <a:t>Upoważnienie sądu do rozpoznania danej sprawy ze względu na jego siedzibę oraz miejsce zdarzenia, które ma dla tej sprawy znaczenie. </a:t>
            </a:r>
          </a:p>
          <a:p>
            <a:r>
              <a:rPr lang="pl-PL" dirty="0"/>
              <a:t>1. Każdy sąd ma określną właściwość (por. art. 20 prawa o ustroju sądów powszechnych) </a:t>
            </a:r>
          </a:p>
          <a:p>
            <a:pPr lvl="1"/>
            <a:r>
              <a:rPr lang="pl-PL" dirty="0"/>
              <a:t>Obszary właściwości sądów powszechnych określa rozporządzenie Ministra Sprawiedliwości z 7.10.2014 r. w sprawie ustalenia siedzib i obszarów właściwości sądów apelacyjnych, sądów okręgowych i sądów rejonowych. </a:t>
            </a:r>
          </a:p>
          <a:p>
            <a:r>
              <a:rPr lang="pl-PL" dirty="0"/>
              <a:t>2. Na właściwość miejscową sądu ma wpływ zdarzenie, które jest przedmiotem postępowania.</a:t>
            </a:r>
          </a:p>
        </p:txBody>
      </p:sp>
    </p:spTree>
    <p:extLst>
      <p:ext uri="{BB962C8B-B14F-4D97-AF65-F5344CB8AC3E}">
        <p14:creationId xmlns:p14="http://schemas.microsoft.com/office/powerpoint/2010/main" val="3768167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869031-3AC2-4DD5-B5E5-771C6CB09943}"/>
              </a:ext>
            </a:extLst>
          </p:cNvPr>
          <p:cNvSpPr>
            <a:spLocks noGrp="1"/>
          </p:cNvSpPr>
          <p:nvPr>
            <p:ph type="title"/>
          </p:nvPr>
        </p:nvSpPr>
        <p:spPr/>
        <p:txBody>
          <a:bodyPr/>
          <a:lstStyle/>
          <a:p>
            <a:r>
              <a:rPr lang="pl-PL" dirty="0"/>
              <a:t>Właściwość miejscowa</a:t>
            </a:r>
            <a:endParaRPr lang="en-GB" dirty="0"/>
          </a:p>
        </p:txBody>
      </p:sp>
      <p:sp>
        <p:nvSpPr>
          <p:cNvPr id="3" name="Symbol zastępczy zawartości 2">
            <a:extLst>
              <a:ext uri="{FF2B5EF4-FFF2-40B4-BE49-F238E27FC236}">
                <a16:creationId xmlns:a16="http://schemas.microsoft.com/office/drawing/2014/main" id="{A20552EE-8C5C-41A7-B50D-D3E66E495AD1}"/>
              </a:ext>
            </a:extLst>
          </p:cNvPr>
          <p:cNvSpPr>
            <a:spLocks noGrp="1"/>
          </p:cNvSpPr>
          <p:nvPr>
            <p:ph idx="1"/>
          </p:nvPr>
        </p:nvSpPr>
        <p:spPr/>
        <p:txBody>
          <a:bodyPr>
            <a:normAutofit fontScale="92500" lnSpcReduction="10000"/>
          </a:bodyPr>
          <a:lstStyle/>
          <a:p>
            <a:pPr marL="457200" indent="-457200" algn="just">
              <a:buFont typeface="+mj-lt"/>
              <a:buAutoNum type="arabicPeriod"/>
            </a:pPr>
            <a:r>
              <a:rPr lang="pl-PL" dirty="0"/>
              <a:t>Miejscowo właściwy do rozpoznania sprawy jest sąd, w którego okręgu popełniono przestępstwo (art. 31 § 1) </a:t>
            </a:r>
          </a:p>
          <a:p>
            <a:pPr marL="457200" indent="-457200" algn="just">
              <a:buFont typeface="+mj-lt"/>
              <a:buAutoNum type="arabicPeriod"/>
            </a:pPr>
            <a:r>
              <a:rPr lang="pl-PL" dirty="0"/>
              <a:t>Jeżeli przestępstwo popełniono na polskim statku wodnym lub powietrznym, a § 1 nie może mieć zastosowania, właściwy jest sąd macierzystego portu statku. </a:t>
            </a:r>
          </a:p>
          <a:p>
            <a:pPr marL="457200" indent="-457200" algn="just">
              <a:buFont typeface="+mj-lt"/>
              <a:buAutoNum type="arabicPeriod"/>
            </a:pPr>
            <a:r>
              <a:rPr lang="pl-PL" dirty="0"/>
              <a:t>Jeżeli nie można ustalić miejsca popełnienia przestępstwa, właściwy jest sąd, w którego okręgu: </a:t>
            </a:r>
          </a:p>
          <a:p>
            <a:pPr marL="630936" lvl="1" indent="-457200" algn="just">
              <a:buFont typeface="+mj-lt"/>
              <a:buAutoNum type="arabicPeriod"/>
            </a:pPr>
            <a:r>
              <a:rPr lang="pl-PL" dirty="0"/>
              <a:t>ujawniono przestępstwo, </a:t>
            </a:r>
          </a:p>
          <a:p>
            <a:pPr marL="630936" lvl="1" indent="-457200" algn="just">
              <a:buFont typeface="+mj-lt"/>
              <a:buAutoNum type="arabicPeriod"/>
            </a:pPr>
            <a:r>
              <a:rPr lang="pl-PL" dirty="0"/>
              <a:t>ujęto oskarżonego, </a:t>
            </a:r>
          </a:p>
          <a:p>
            <a:pPr marL="630936" lvl="1" indent="-457200" algn="just">
              <a:buFont typeface="+mj-lt"/>
              <a:buAutoNum type="arabicPeriod"/>
            </a:pPr>
            <a:r>
              <a:rPr lang="pl-PL" dirty="0"/>
              <a:t>oskarżony przed popełnieniem przestępstwa stale mieszkał lub czasowo przebywał </a:t>
            </a:r>
          </a:p>
          <a:p>
            <a:pPr marL="0" indent="0" algn="just">
              <a:buNone/>
            </a:pPr>
            <a:r>
              <a:rPr lang="pl-PL" dirty="0"/>
              <a:t>-</a:t>
            </a:r>
            <a:r>
              <a:rPr lang="pl-PL" b="1" dirty="0"/>
              <a:t> zależnie od tego, gdzie najpierw wszczęto postępowanie przygotowawcze </a:t>
            </a:r>
            <a:r>
              <a:rPr lang="pl-PL" dirty="0"/>
              <a:t>(art. 32 § 1) Tzw. reguła wyprzedzania </a:t>
            </a:r>
          </a:p>
          <a:p>
            <a:pPr marL="457200" indent="-457200" algn="just">
              <a:buFont typeface="+mj-lt"/>
              <a:buAutoNum type="arabicPeriod" startAt="4"/>
            </a:pPr>
            <a:r>
              <a:rPr lang="pl-PL" dirty="0"/>
              <a:t>Jeżeli nie można ustalić właściwości miejscowej sądu według przepisów poprzedzających, sprawę rozpoznaje sąd właściwy dla dzielnicy Śródmieście miasta stołecznego Warszawy. (art. 32 § 3)</a:t>
            </a:r>
            <a:endParaRPr lang="en-GB" dirty="0"/>
          </a:p>
        </p:txBody>
      </p:sp>
    </p:spTree>
    <p:extLst>
      <p:ext uri="{BB962C8B-B14F-4D97-AF65-F5344CB8AC3E}">
        <p14:creationId xmlns:p14="http://schemas.microsoft.com/office/powerpoint/2010/main" val="2891803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C90B29-13BD-4D0D-B9EA-D2CFFB4527C0}"/>
              </a:ext>
            </a:extLst>
          </p:cNvPr>
          <p:cNvSpPr>
            <a:spLocks noGrp="1"/>
          </p:cNvSpPr>
          <p:nvPr>
            <p:ph type="title"/>
          </p:nvPr>
        </p:nvSpPr>
        <p:spPr/>
        <p:txBody>
          <a:bodyPr/>
          <a:lstStyle/>
          <a:p>
            <a:r>
              <a:rPr lang="pl-PL" dirty="0"/>
              <a:t>Właściwość miejscowa </a:t>
            </a:r>
            <a:endParaRPr lang="en-GB" dirty="0"/>
          </a:p>
        </p:txBody>
      </p:sp>
      <p:sp>
        <p:nvSpPr>
          <p:cNvPr id="3" name="Symbol zastępczy zawartości 2">
            <a:extLst>
              <a:ext uri="{FF2B5EF4-FFF2-40B4-BE49-F238E27FC236}">
                <a16:creationId xmlns:a16="http://schemas.microsoft.com/office/drawing/2014/main" id="{6C313BB4-DCAF-4ADF-906F-9C6379EDAA1C}"/>
              </a:ext>
            </a:extLst>
          </p:cNvPr>
          <p:cNvSpPr>
            <a:spLocks noGrp="1"/>
          </p:cNvSpPr>
          <p:nvPr>
            <p:ph idx="1"/>
          </p:nvPr>
        </p:nvSpPr>
        <p:spPr/>
        <p:txBody>
          <a:bodyPr/>
          <a:lstStyle/>
          <a:p>
            <a:pPr algn="just"/>
            <a:r>
              <a:rPr lang="pl-PL" dirty="0"/>
              <a:t>Zasada – sąd właściwy według </a:t>
            </a:r>
            <a:r>
              <a:rPr lang="pl-PL" b="1" dirty="0"/>
              <a:t>miejsca popełnienia przestępstwa</a:t>
            </a:r>
            <a:r>
              <a:rPr lang="pl-PL" dirty="0"/>
              <a:t>. </a:t>
            </a:r>
          </a:p>
          <a:p>
            <a:pPr algn="just"/>
            <a:r>
              <a:rPr lang="pl-PL" dirty="0"/>
              <a:t>Gdy miejsca popełnienia przestępstwa nie da się ustalić – </a:t>
            </a:r>
            <a:r>
              <a:rPr lang="pl-PL" b="1" dirty="0"/>
              <a:t>sąd najbardziej właściwy dla oskarżonego</a:t>
            </a:r>
            <a:r>
              <a:rPr lang="pl-PL" dirty="0"/>
              <a:t> ze względu na jego miejsce pobytu/zamieszkania/stałe przebywanie ewentualnie sąd właściwy dla miasta stołecznego Warszawy. </a:t>
            </a:r>
          </a:p>
          <a:p>
            <a:pPr algn="just"/>
            <a:r>
              <a:rPr lang="pl-PL" dirty="0"/>
              <a:t>Reguła wyprzedzania ma zastosowanie do kryteriów pomocniczych ustalania właściwości miejscowej.  </a:t>
            </a:r>
            <a:endParaRPr lang="en-GB" dirty="0"/>
          </a:p>
        </p:txBody>
      </p:sp>
    </p:spTree>
    <p:extLst>
      <p:ext uri="{BB962C8B-B14F-4D97-AF65-F5344CB8AC3E}">
        <p14:creationId xmlns:p14="http://schemas.microsoft.com/office/powerpoint/2010/main" val="409381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6FF954-3FC0-44A7-BEF2-1522E8A45F56}"/>
              </a:ext>
            </a:extLst>
          </p:cNvPr>
          <p:cNvSpPr>
            <a:spLocks noGrp="1"/>
          </p:cNvSpPr>
          <p:nvPr>
            <p:ph type="title"/>
          </p:nvPr>
        </p:nvSpPr>
        <p:spPr/>
        <p:txBody>
          <a:bodyPr>
            <a:normAutofit fontScale="90000"/>
          </a:bodyPr>
          <a:lstStyle/>
          <a:p>
            <a:r>
              <a:rPr lang="pl-PL" dirty="0"/>
              <a:t>Postanowienie SA w Krakowie z 8.05.2019 r., </a:t>
            </a:r>
            <a:br>
              <a:rPr lang="pl-PL" dirty="0"/>
            </a:br>
            <a:r>
              <a:rPr lang="pl-PL" dirty="0"/>
              <a:t>II </a:t>
            </a:r>
            <a:r>
              <a:rPr lang="pl-PL" dirty="0" err="1"/>
              <a:t>AKz</a:t>
            </a:r>
            <a:r>
              <a:rPr lang="pl-PL" dirty="0"/>
              <a:t> 224/19</a:t>
            </a:r>
            <a:endParaRPr lang="en-GB" dirty="0"/>
          </a:p>
        </p:txBody>
      </p:sp>
      <p:sp>
        <p:nvSpPr>
          <p:cNvPr id="3" name="Symbol zastępczy zawartości 2">
            <a:extLst>
              <a:ext uri="{FF2B5EF4-FFF2-40B4-BE49-F238E27FC236}">
                <a16:creationId xmlns:a16="http://schemas.microsoft.com/office/drawing/2014/main" id="{6FEA3DBF-1320-4791-A77B-0060B00242E5}"/>
              </a:ext>
            </a:extLst>
          </p:cNvPr>
          <p:cNvSpPr>
            <a:spLocks noGrp="1"/>
          </p:cNvSpPr>
          <p:nvPr>
            <p:ph idx="1"/>
          </p:nvPr>
        </p:nvSpPr>
        <p:spPr>
          <a:xfrm>
            <a:off x="4674742" y="534255"/>
            <a:ext cx="7243281" cy="6205591"/>
          </a:xfrm>
        </p:spPr>
        <p:txBody>
          <a:bodyPr>
            <a:normAutofit/>
          </a:bodyPr>
          <a:lstStyle/>
          <a:p>
            <a:pPr algn="just"/>
            <a:r>
              <a:rPr lang="pl-PL" dirty="0"/>
              <a:t>Skoro sprawca działał w jednym miejscu (w Krakowie), a skutek jego działania nastąpił w innym miejscu (w Sopocie), to miejscem popełnienia przestępstwa będzie zarówno to pierwsze (Kraków), jak i to drugie (Sopot). Zachodzi stan </a:t>
            </a:r>
            <a:r>
              <a:rPr lang="pl-PL" dirty="0" err="1"/>
              <a:t>wielomiejscowości</a:t>
            </a:r>
            <a:r>
              <a:rPr lang="pl-PL" dirty="0"/>
              <a:t>, co aktualizuje regułę kolizyjną, zgodnie z którą właściwość miejscową należy ustalić, biorąc pod uwagę miejsce, w którym najpierw wszczęto postępowanie przygotowawcze (art. 31 § 3 k.p.k.).</a:t>
            </a:r>
          </a:p>
          <a:p>
            <a:pPr algn="just"/>
            <a:r>
              <a:rPr lang="pl-PL" dirty="0"/>
              <a:t>Skoro oskarżony działał w Krakowie przy ul. Bora Komorowskiego, a skutek jego działania nastąpił w Sopocie, to miejscem popełnienia przestępstwa jest i Kraków i Sopot. W ustalaniu właściwości miejscowej sądu aktualizuje się reguła kolizyjna, wedle której właściwość miejscową należy ustalić, biorąc pod uwagę miejsce, w którym najpierw wszczęto postępowanie przygotowawcze (art. 31 § 3 k.p.k.). Skoro postępowanie wszczęto najpierw w Krakowie, to właściwy miejscowo w sprawie o ten czyn jest Sąd Rejonowy dla Krakowa Nowej Huty w Krakowie.</a:t>
            </a:r>
          </a:p>
          <a:p>
            <a:pPr algn="just"/>
            <a:endParaRPr lang="en-GB" dirty="0"/>
          </a:p>
        </p:txBody>
      </p:sp>
    </p:spTree>
    <p:extLst>
      <p:ext uri="{BB962C8B-B14F-4D97-AF65-F5344CB8AC3E}">
        <p14:creationId xmlns:p14="http://schemas.microsoft.com/office/powerpoint/2010/main" val="1011818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800"/>
              <a:t>Właściwość z łączności spraw</a:t>
            </a:r>
          </a:p>
        </p:txBody>
      </p:sp>
      <p:sp>
        <p:nvSpPr>
          <p:cNvPr id="3" name="Symbol zastępczy zawartości 2"/>
          <p:cNvSpPr>
            <a:spLocks noGrp="1"/>
          </p:cNvSpPr>
          <p:nvPr>
            <p:ph idx="1"/>
          </p:nvPr>
        </p:nvSpPr>
        <p:spPr>
          <a:xfrm>
            <a:off x="-8501" y="0"/>
            <a:ext cx="6947840" cy="6858000"/>
          </a:xfrm>
        </p:spPr>
        <p:txBody>
          <a:bodyPr>
            <a:normAutofit lnSpcReduction="10000"/>
          </a:bodyPr>
          <a:lstStyle/>
          <a:p>
            <a:pPr>
              <a:lnSpc>
                <a:spcPct val="110000"/>
              </a:lnSpc>
            </a:pPr>
            <a:r>
              <a:rPr lang="pl-PL" dirty="0"/>
              <a:t>Właściwość z łączności rozpoznanie związanych ze sobą w ustawowo określony sposób spraw przynajmniej dwóch oskarżonych (łączność przedmiotowa), spraw o różne czyny jednego oskarżonego(łączność podmiotowa) lub łączenie spraw na podstawie obu powyższych kryteriów (tzw. łączność mieszana). </a:t>
            </a:r>
          </a:p>
          <a:p>
            <a:pPr>
              <a:lnSpc>
                <a:spcPct val="110000"/>
              </a:lnSpc>
            </a:pPr>
            <a:r>
              <a:rPr lang="pl-PL" dirty="0"/>
              <a:t>art. 33 – łączność podmiotowa (jeden oskarżony, wiele przestępstw) </a:t>
            </a:r>
          </a:p>
          <a:p>
            <a:pPr lvl="1">
              <a:lnSpc>
                <a:spcPct val="110000"/>
              </a:lnSpc>
            </a:pPr>
            <a:r>
              <a:rPr lang="pl-PL" sz="1800" dirty="0"/>
              <a:t>§ 1 Jeżeli tę samą osobę oskarżono o kilka przestępstw, </a:t>
            </a:r>
            <a:r>
              <a:rPr lang="pl-PL" sz="1800" b="1" u="sng" dirty="0"/>
              <a:t>a sprawy należą do właściwości różnych sądów tego samego rzędu</a:t>
            </a:r>
            <a:r>
              <a:rPr lang="pl-PL" sz="1800" dirty="0"/>
              <a:t>, właściwy jest sąd, w którego okręgu najpierw wszczęto postępowanie przygotowawcze. </a:t>
            </a:r>
            <a:r>
              <a:rPr lang="pl-PL" sz="1800" dirty="0">
                <a:sym typeface="Wingdings" panose="05000000000000000000" pitchFamily="2" charset="2"/>
              </a:rPr>
              <a:t> </a:t>
            </a:r>
            <a:r>
              <a:rPr lang="pl-PL" sz="1800" dirty="0"/>
              <a:t>reguła wyprzedzania </a:t>
            </a:r>
          </a:p>
          <a:p>
            <a:pPr lvl="1">
              <a:lnSpc>
                <a:spcPct val="110000"/>
              </a:lnSpc>
            </a:pPr>
            <a:r>
              <a:rPr lang="pl-PL" sz="1800" dirty="0"/>
              <a:t>§2. Jeżeli sprawy należą do </a:t>
            </a:r>
            <a:r>
              <a:rPr lang="pl-PL" sz="1800" b="1" dirty="0"/>
              <a:t>właściwości sądów różnego rzędu, sprawę rozpoznaje sąd wyższego rzędu</a:t>
            </a:r>
            <a:r>
              <a:rPr lang="pl-PL" sz="1800" dirty="0"/>
              <a:t>. </a:t>
            </a:r>
          </a:p>
          <a:p>
            <a:pPr>
              <a:lnSpc>
                <a:spcPct val="110000"/>
              </a:lnSpc>
            </a:pPr>
            <a:r>
              <a:rPr lang="pl-PL" dirty="0"/>
              <a:t>art. 34</a:t>
            </a:r>
          </a:p>
          <a:p>
            <a:pPr lvl="1">
              <a:lnSpc>
                <a:spcPct val="110000"/>
              </a:lnSpc>
            </a:pPr>
            <a:r>
              <a:rPr lang="pl-PL" sz="1800" dirty="0"/>
              <a:t>§ 1. Sąd właściwy dla sprawców przestępstw jest również właściwy dla pomocników, podżegaczy oraz innych osób, których przestępstwo pozostaje w ścisłym związku z przestępstwem sprawcy, jeżeli postępowanie przeciwko nim toczy się jednocześnie. </a:t>
            </a:r>
          </a:p>
          <a:p>
            <a:pPr lvl="1">
              <a:lnSpc>
                <a:spcPct val="110000"/>
              </a:lnSpc>
            </a:pPr>
            <a:r>
              <a:rPr lang="pl-PL" sz="1800" dirty="0"/>
              <a:t>§ 2. Sprawy osób wymienionych w § 1 powinny być połączone we wspólnym postępowaniu; przepis art. 33 stosuje się odpowiednio. </a:t>
            </a:r>
          </a:p>
        </p:txBody>
      </p:sp>
    </p:spTree>
    <p:extLst>
      <p:ext uri="{BB962C8B-B14F-4D97-AF65-F5344CB8AC3E}">
        <p14:creationId xmlns:p14="http://schemas.microsoft.com/office/powerpoint/2010/main" val="333085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F003CC-3D63-2EF6-7CF6-BD54F7C597C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0D9A63-56EA-203B-8575-520C17F48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60595E9-7066-9D7B-B171-6C0A6A969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Freeform: Shape 11">
            <a:extLst>
              <a:ext uri="{FF2B5EF4-FFF2-40B4-BE49-F238E27FC236}">
                <a16:creationId xmlns:a16="http://schemas.microsoft.com/office/drawing/2014/main" id="{0F991037-B4B7-DBFB-A564-F5A80B1ED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Shape 13">
            <a:extLst>
              <a:ext uri="{FF2B5EF4-FFF2-40B4-BE49-F238E27FC236}">
                <a16:creationId xmlns:a16="http://schemas.microsoft.com/office/drawing/2014/main" id="{D67BF9FB-0D03-D325-460F-F47D6AB2B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Shape 15">
            <a:extLst>
              <a:ext uri="{FF2B5EF4-FFF2-40B4-BE49-F238E27FC236}">
                <a16:creationId xmlns:a16="http://schemas.microsoft.com/office/drawing/2014/main" id="{8C3829FA-EE95-40D7-50A9-4D5B641FA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E4E591D6-FC4F-0DBD-05D3-C561A0B20F29}"/>
              </a:ext>
            </a:extLst>
          </p:cNvPr>
          <p:cNvSpPr>
            <a:spLocks noGrp="1"/>
          </p:cNvSpPr>
          <p:nvPr>
            <p:ph type="title"/>
          </p:nvPr>
        </p:nvSpPr>
        <p:spPr>
          <a:xfrm>
            <a:off x="7874928" y="1134142"/>
            <a:ext cx="3456122" cy="4589717"/>
          </a:xfrm>
        </p:spPr>
        <p:txBody>
          <a:bodyPr>
            <a:normAutofit/>
          </a:bodyPr>
          <a:lstStyle/>
          <a:p>
            <a:pPr algn="l"/>
            <a:r>
              <a:rPr lang="pl-PL" sz="4800"/>
              <a:t>Właściwość z łączności spraw</a:t>
            </a:r>
          </a:p>
        </p:txBody>
      </p:sp>
      <p:sp>
        <p:nvSpPr>
          <p:cNvPr id="3" name="Symbol zastępczy zawartości 2">
            <a:extLst>
              <a:ext uri="{FF2B5EF4-FFF2-40B4-BE49-F238E27FC236}">
                <a16:creationId xmlns:a16="http://schemas.microsoft.com/office/drawing/2014/main" id="{6B3D88FC-71B7-7C3D-8691-F7B4D5001B6C}"/>
              </a:ext>
            </a:extLst>
          </p:cNvPr>
          <p:cNvSpPr>
            <a:spLocks noGrp="1"/>
          </p:cNvSpPr>
          <p:nvPr>
            <p:ph idx="1"/>
          </p:nvPr>
        </p:nvSpPr>
        <p:spPr>
          <a:xfrm>
            <a:off x="-8502" y="0"/>
            <a:ext cx="7333975" cy="6858000"/>
          </a:xfrm>
        </p:spPr>
        <p:txBody>
          <a:bodyPr>
            <a:normAutofit/>
          </a:bodyPr>
          <a:lstStyle/>
          <a:p>
            <a:pPr>
              <a:lnSpc>
                <a:spcPct val="110000"/>
              </a:lnSpc>
            </a:pPr>
            <a:r>
              <a:rPr lang="pl-PL" dirty="0"/>
              <a:t>art. 34</a:t>
            </a:r>
          </a:p>
          <a:p>
            <a:pPr lvl="1">
              <a:lnSpc>
                <a:spcPct val="110000"/>
              </a:lnSpc>
            </a:pPr>
            <a:r>
              <a:rPr lang="pl-PL" sz="1800" dirty="0"/>
              <a:t>§  3.   Jeżeli łączne rozpoznanie spraw, o których mowa w § 2, jest istotnie utrudnione z uwagi na przyczyny określone w art. 22 § 1 lub inne ważne powody, można wyłączyć i odrębnie rozpoznać sprawę poszczególnych osób lub o poszczególne czyny, chyba że przeszkoda nie ma charakteru długotrwałego lub kontynuowanie postępowania nie narusza prawa do obrony oskarżonego, którego odpowiedzialności karnej przeszkoda dotyczy.</a:t>
            </a:r>
          </a:p>
          <a:p>
            <a:pPr lvl="1">
              <a:lnSpc>
                <a:spcPct val="110000"/>
              </a:lnSpc>
            </a:pPr>
            <a:r>
              <a:rPr lang="pl-PL" sz="1800" dirty="0"/>
              <a:t>§  4.  Sprawa wyłączona po otwarciu przewodu sądowego podlega rozpoznaniu przez sąd, który dokonał wyłączenia, chyba że nie jest on właściwy rzeczowo.</a:t>
            </a:r>
          </a:p>
          <a:p>
            <a:pPr lvl="1">
              <a:lnSpc>
                <a:spcPct val="110000"/>
              </a:lnSpc>
            </a:pPr>
            <a:r>
              <a:rPr lang="pl-PL" sz="1800" dirty="0"/>
              <a:t>§  5.   Jeżeli sprawa wyłączona po otwarciu przewodu sądowego podlega rozpoznaniu przez sąd, który dokonał wyłączenia, można prowadzić ją w dalszym ciągu w tym samym składzie, chyba że wskutek wyłączenia zaistniała okoliczność określona w art. 41 § 1.</a:t>
            </a:r>
          </a:p>
          <a:p>
            <a:pPr lvl="1">
              <a:lnSpc>
                <a:spcPct val="110000"/>
              </a:lnSpc>
            </a:pPr>
            <a:r>
              <a:rPr lang="pl-PL" sz="1800" dirty="0"/>
              <a:t>§  6.   Na postanowienie o wyłączeniu sprawy do odrębnego rozpoznania wydane po otwarciu przewodu sądowego przysługuje zażalenie prokuratorowi oraz stronie, której sprawę do odrębnego rozpoznania wyłączono.</a:t>
            </a:r>
          </a:p>
        </p:txBody>
      </p:sp>
      <p:sp>
        <p:nvSpPr>
          <p:cNvPr id="5" name="pole tekstowe 4">
            <a:extLst>
              <a:ext uri="{FF2B5EF4-FFF2-40B4-BE49-F238E27FC236}">
                <a16:creationId xmlns:a16="http://schemas.microsoft.com/office/drawing/2014/main" id="{5DA5E6C0-E07C-6BA6-6374-0165AD0CF0CE}"/>
              </a:ext>
            </a:extLst>
          </p:cNvPr>
          <p:cNvSpPr txBox="1"/>
          <p:nvPr/>
        </p:nvSpPr>
        <p:spPr>
          <a:xfrm>
            <a:off x="8119289" y="5263752"/>
            <a:ext cx="3915147" cy="923330"/>
          </a:xfrm>
          <a:prstGeom prst="rect">
            <a:avLst/>
          </a:prstGeom>
          <a:noFill/>
        </p:spPr>
        <p:txBody>
          <a:bodyPr wrap="square" rtlCol="0">
            <a:spAutoFit/>
          </a:bodyPr>
          <a:lstStyle/>
          <a:p>
            <a:pPr algn="ctr"/>
            <a:r>
              <a:rPr lang="pl-PL" b="1" dirty="0">
                <a:solidFill>
                  <a:srgbClr val="FFC000"/>
                </a:solidFill>
              </a:rPr>
              <a:t>W projekcie nowelizacji Komisji Kodyfikacyjnej ten przepis wraca do brzmienia sprzed 14.03.2024 r. </a:t>
            </a:r>
            <a:endParaRPr lang="en-GB" b="1" dirty="0">
              <a:solidFill>
                <a:srgbClr val="FFC000"/>
              </a:solidFill>
            </a:endParaRPr>
          </a:p>
        </p:txBody>
      </p:sp>
    </p:spTree>
    <p:extLst>
      <p:ext uri="{BB962C8B-B14F-4D97-AF65-F5344CB8AC3E}">
        <p14:creationId xmlns:p14="http://schemas.microsoft.com/office/powerpoint/2010/main" val="241853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D7C5CDC-AF18-434A-8BEA-05904FF505D5}"/>
              </a:ext>
            </a:extLst>
          </p:cNvPr>
          <p:cNvSpPr>
            <a:spLocks noGrp="1"/>
          </p:cNvSpPr>
          <p:nvPr>
            <p:ph type="title"/>
          </p:nvPr>
        </p:nvSpPr>
        <p:spPr>
          <a:xfrm>
            <a:off x="645459" y="960120"/>
            <a:ext cx="3865695" cy="4171278"/>
          </a:xfrm>
        </p:spPr>
        <p:txBody>
          <a:bodyPr>
            <a:normAutofit/>
          </a:bodyPr>
          <a:lstStyle/>
          <a:p>
            <a:pPr algn="r"/>
            <a:r>
              <a:rPr lang="pl-PL" sz="4400">
                <a:solidFill>
                  <a:schemeClr val="tx1"/>
                </a:solidFill>
              </a:rPr>
              <a:t>Właściwość z łączności spraw</a:t>
            </a:r>
            <a:endParaRPr lang="en-GB" sz="4400">
              <a:solidFill>
                <a:schemeClr val="tx1"/>
              </a:solidFill>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144B946-17E1-4F74-9050-B0A4D38580BD}"/>
              </a:ext>
            </a:extLst>
          </p:cNvPr>
          <p:cNvSpPr>
            <a:spLocks noGrp="1"/>
          </p:cNvSpPr>
          <p:nvPr>
            <p:ph idx="1"/>
          </p:nvPr>
        </p:nvSpPr>
        <p:spPr>
          <a:xfrm>
            <a:off x="4622801" y="276225"/>
            <a:ext cx="7307261" cy="5403851"/>
          </a:xfrm>
        </p:spPr>
        <p:txBody>
          <a:bodyPr>
            <a:normAutofit/>
          </a:bodyPr>
          <a:lstStyle/>
          <a:p>
            <a:pPr algn="just">
              <a:lnSpc>
                <a:spcPct val="110000"/>
              </a:lnSpc>
            </a:pPr>
            <a:r>
              <a:rPr lang="pl-PL" sz="1400" b="1" dirty="0"/>
              <a:t>Postanowienie SA w Katowicach z 4.04.2012 r., II </a:t>
            </a:r>
            <a:r>
              <a:rPr lang="pl-PL" sz="1400" b="1" dirty="0" err="1"/>
              <a:t>AKz</a:t>
            </a:r>
            <a:r>
              <a:rPr lang="pl-PL" sz="1400" b="1" dirty="0"/>
              <a:t> 206/12 </a:t>
            </a:r>
          </a:p>
          <a:p>
            <a:pPr algn="just">
              <a:lnSpc>
                <a:spcPct val="110000"/>
              </a:lnSpc>
            </a:pPr>
            <a:r>
              <a:rPr lang="pl-PL" sz="1400" dirty="0"/>
              <a:t>(…) łączność spraw, o której mowa w </a:t>
            </a:r>
            <a:r>
              <a:rPr lang="pl-PL" sz="1400" b="1" dirty="0"/>
              <a:t>art. 33 § 1 k.p.k. </a:t>
            </a:r>
            <a:r>
              <a:rPr lang="pl-PL" sz="1400" dirty="0"/>
              <a:t>niewątpliwie w zamyśle ustawodawcy miała doprowadzić do sytuacji, aby osoba oskarżona o różne przestępstwa, popełnione nierzadko w tym samym czasie, w związku z prowadzeniem określonej działalności w ramach grupy przestępczej, odpowiadając w jednym procesie, mogła spotkać się z właściwie wyważoną represją karną, </a:t>
            </a:r>
            <a:r>
              <a:rPr lang="pl-PL" sz="1400" b="1" dirty="0"/>
              <a:t>uwzględniającą całokształt jej działalności przestępczej.</a:t>
            </a:r>
            <a:r>
              <a:rPr lang="pl-PL" sz="1400" dirty="0"/>
              <a:t> Z drugiej strony, jeśli postawa takiego sprawcy wskazuje na możliwość wysnucia wniosku o nagromadzeniu okoliczności łagodzących, czy ewentualności np. nadzwyczajnego złagodzenia kary, wspólne rozpoznanie sprawy o wszystkie zarzucone przestępstwa niewątpliwie leży w jego interesie. </a:t>
            </a:r>
          </a:p>
          <a:p>
            <a:pPr algn="just">
              <a:lnSpc>
                <a:spcPct val="110000"/>
              </a:lnSpc>
            </a:pPr>
            <a:r>
              <a:rPr lang="pl-PL" sz="1400" b="1" dirty="0"/>
              <a:t>Łączność przedmiotowa, o której mowa w art. 34 § 1 i 2 k.p.k. powinna natomiast zabezpieczyć prawidłowość wyrokowania, trudniejszą do osiągnięcia w odrębnych procesach, oraz wyeliminować mnożenie kosztów procesu a także zapewnić szybkość postępowania.</a:t>
            </a:r>
            <a:r>
              <a:rPr lang="pl-PL" sz="1400" dirty="0"/>
              <a:t> </a:t>
            </a:r>
          </a:p>
          <a:p>
            <a:pPr algn="just">
              <a:lnSpc>
                <a:spcPct val="110000"/>
              </a:lnSpc>
            </a:pPr>
            <a:r>
              <a:rPr lang="pl-PL" sz="1400" dirty="0"/>
              <a:t>Odstępstwo od tej zasady przewidziane w art. 34 § 3 k.p.k. winno być wyjątkiem (…). Oczywistym bowiem jest, że taki podział przedmiotowej sprawy, spowoduje wbrew twierdzeniom Sądu I instancji zwiększenie kosztów procesu i w praktyce wydłuży czas potrzebny na jej rozpoznanie. Wbrew wywodom zawartym w uzasadnieniu zaskarżonego postanowienia, stworzenie sytuacji, w której dwaj główni oskarżeni tymczasowo aresztowani będą musieli być dowożeni na rozprawy w dwóch sądach, przy znanych powszechnie trudnościach z tym związanych, nie wpłynie na zdynamizowanie procesu, a wręcz przeciwnie, wywoła wiele perturbacji i problemów natury procesowej.</a:t>
            </a:r>
            <a:endParaRPr lang="en-GB" sz="1400" dirty="0"/>
          </a:p>
        </p:txBody>
      </p:sp>
    </p:spTree>
    <p:extLst>
      <p:ext uri="{BB962C8B-B14F-4D97-AF65-F5344CB8AC3E}">
        <p14:creationId xmlns:p14="http://schemas.microsoft.com/office/powerpoint/2010/main" val="247630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Organy procesowe</a:t>
            </a:r>
          </a:p>
        </p:txBody>
      </p:sp>
      <p:sp>
        <p:nvSpPr>
          <p:cNvPr id="6" name="Symbol zastępczy tekstu 5"/>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978610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86711B-E45B-4337-82B2-BB91C1C21629}"/>
              </a:ext>
            </a:extLst>
          </p:cNvPr>
          <p:cNvSpPr>
            <a:spLocks noGrp="1"/>
          </p:cNvSpPr>
          <p:nvPr>
            <p:ph type="title"/>
          </p:nvPr>
        </p:nvSpPr>
        <p:spPr/>
        <p:txBody>
          <a:bodyPr/>
          <a:lstStyle/>
          <a:p>
            <a:r>
              <a:rPr lang="pl-PL" dirty="0"/>
              <a:t>Właściwość z łączności spraw </a:t>
            </a:r>
            <a:endParaRPr lang="en-GB" dirty="0"/>
          </a:p>
        </p:txBody>
      </p:sp>
      <p:sp>
        <p:nvSpPr>
          <p:cNvPr id="3" name="Symbol zastępczy zawartości 2">
            <a:extLst>
              <a:ext uri="{FF2B5EF4-FFF2-40B4-BE49-F238E27FC236}">
                <a16:creationId xmlns:a16="http://schemas.microsoft.com/office/drawing/2014/main" id="{565810EE-7B30-496B-8777-5E3B412EC8A9}"/>
              </a:ext>
            </a:extLst>
          </p:cNvPr>
          <p:cNvSpPr>
            <a:spLocks noGrp="1"/>
          </p:cNvSpPr>
          <p:nvPr>
            <p:ph idx="1"/>
          </p:nvPr>
        </p:nvSpPr>
        <p:spPr>
          <a:xfrm>
            <a:off x="4664467" y="164387"/>
            <a:ext cx="7284378" cy="6472719"/>
          </a:xfrm>
        </p:spPr>
        <p:txBody>
          <a:bodyPr>
            <a:normAutofit lnSpcReduction="10000"/>
          </a:bodyPr>
          <a:lstStyle/>
          <a:p>
            <a:pPr algn="just"/>
            <a:r>
              <a:rPr lang="pl-PL" dirty="0"/>
              <a:t>Postanowienie z 17.01.2018 r., II </a:t>
            </a:r>
            <a:r>
              <a:rPr lang="pl-PL" dirty="0" err="1"/>
              <a:t>AKz</a:t>
            </a:r>
            <a:r>
              <a:rPr lang="pl-PL" dirty="0"/>
              <a:t> 27/18</a:t>
            </a:r>
          </a:p>
          <a:p>
            <a:pPr lvl="1" algn="just"/>
            <a:r>
              <a:rPr lang="pl-PL" dirty="0"/>
              <a:t>Przepis art. 33 § 1 i 2 k.p.k. ma na celu dążenie do łączenia spraw o czyny popełnione przez tego samego oskarżonego, a prowadzone w różnych postępowaniach przygotowawczych, tak by osoba ta objęta była jednym aktem oskarżenia. Jeżeli więc taka osoba popełniła kilka przestępstw, a sprawy należą do właściwości różnych sądów tego samego rzędu, to wówczas właściwy jest ten sąd, w którego okręgu najpierw wszczęto postępowanie przygotowawcze. Jeżeli zaś sprawy takie należą do właściwości sądów różnego rzędu, to zgodnie z regułą sprawę rozpoznaje sąd wyższego rzędu. Podkreślić należy, iż przepis ten nie dotyczy natomiast takich sytuacji, gdy wobec oskarżonego sporządzono wiele aktów oskarżenia, co do różnych czynów, i co do których odrębnie były prowadzone postępowania przygotowawcze i to w różnych miejscach.</a:t>
            </a:r>
          </a:p>
          <a:p>
            <a:pPr lvl="1" algn="just"/>
            <a:endParaRPr lang="pl-PL" dirty="0"/>
          </a:p>
          <a:p>
            <a:pPr algn="just"/>
            <a:r>
              <a:rPr lang="pl-PL" dirty="0"/>
              <a:t>Wyrok SN z 4.05.2016 r., V KK 65/16</a:t>
            </a:r>
          </a:p>
          <a:p>
            <a:pPr lvl="1" algn="just"/>
            <a:r>
              <a:rPr lang="pl-PL" dirty="0"/>
              <a:t>W sprawach złożonych przedmiotowo, gdy jedna ze spraw należy do właściwości rzeczowej sądu wyższego rzędu, względy ekonomii procesowej przemawiają za rozpoznaniem przez ten sąd także sprawy należącej do właściwości rzeczowej sądu niższego rzędu, gdy występuje łączność podmiotowa. Chodzi bowiem o "niedzielenie" spraw z uwagi na różną właściwość sądu do rozpoznania poszczególnych czynów (spraw), gdy oskarżoną o te czyny jest ta sama osoba (art. 33 § 1 k.p.k.).</a:t>
            </a:r>
          </a:p>
        </p:txBody>
      </p:sp>
    </p:spTree>
    <p:extLst>
      <p:ext uri="{BB962C8B-B14F-4D97-AF65-F5344CB8AC3E}">
        <p14:creationId xmlns:p14="http://schemas.microsoft.com/office/powerpoint/2010/main" val="208195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856034" y="-435853"/>
            <a:ext cx="9720263" cy="1500188"/>
          </a:xfrm>
        </p:spPr>
        <p:txBody>
          <a:bodyPr/>
          <a:lstStyle/>
          <a:p>
            <a:r>
              <a:rPr lang="pl-PL" dirty="0"/>
              <a:t>Właściwość z delegacji </a:t>
            </a:r>
          </a:p>
        </p:txBody>
      </p:sp>
      <p:sp>
        <p:nvSpPr>
          <p:cNvPr id="3" name="Symbol zastępczy zawartości 2"/>
          <p:cNvSpPr>
            <a:spLocks noGrp="1"/>
          </p:cNvSpPr>
          <p:nvPr>
            <p:ph idx="4294967295"/>
          </p:nvPr>
        </p:nvSpPr>
        <p:spPr>
          <a:xfrm>
            <a:off x="0" y="314241"/>
            <a:ext cx="12211050" cy="1174750"/>
          </a:xfrm>
        </p:spPr>
        <p:txBody>
          <a:bodyPr/>
          <a:lstStyle/>
          <a:p>
            <a:pPr algn="ctr"/>
            <a:r>
              <a:rPr lang="pl-PL" b="1" dirty="0">
                <a:solidFill>
                  <a:schemeClr val="accent6"/>
                </a:solidFill>
              </a:rPr>
              <a:t>Właściwość z delegacji polega na przekazaniu sprawy zawisłej przed sądem właściwym do rozpoznania innemu sądowi ze względu na szczególne okoliczności wskazane w ustawie</a:t>
            </a:r>
          </a:p>
        </p:txBody>
      </p:sp>
      <p:graphicFrame>
        <p:nvGraphicFramePr>
          <p:cNvPr id="4" name="Diagram 3">
            <a:extLst>
              <a:ext uri="{FF2B5EF4-FFF2-40B4-BE49-F238E27FC236}">
                <a16:creationId xmlns:a16="http://schemas.microsoft.com/office/drawing/2014/main" id="{C25213DD-D34D-4E48-BDA9-686677CAC25D}"/>
              </a:ext>
            </a:extLst>
          </p:cNvPr>
          <p:cNvGraphicFramePr/>
          <p:nvPr>
            <p:extLst>
              <p:ext uri="{D42A27DB-BD31-4B8C-83A1-F6EECF244321}">
                <p14:modId xmlns:p14="http://schemas.microsoft.com/office/powerpoint/2010/main" val="2804056399"/>
              </p:ext>
            </p:extLst>
          </p:nvPr>
        </p:nvGraphicFramePr>
        <p:xfrm>
          <a:off x="-19778" y="314241"/>
          <a:ext cx="12211778" cy="7081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4352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F274F5D2-480E-411D-A7DE-790882D38A58}"/>
              </a:ext>
            </a:extLst>
          </p:cNvPr>
          <p:cNvSpPr>
            <a:spLocks noGrp="1"/>
          </p:cNvSpPr>
          <p:nvPr>
            <p:ph type="title"/>
          </p:nvPr>
        </p:nvSpPr>
        <p:spPr>
          <a:xfrm>
            <a:off x="7874928" y="1134142"/>
            <a:ext cx="3456122" cy="4589717"/>
          </a:xfrm>
        </p:spPr>
        <p:txBody>
          <a:bodyPr>
            <a:normAutofit/>
          </a:bodyPr>
          <a:lstStyle/>
          <a:p>
            <a:pPr algn="l"/>
            <a:r>
              <a:rPr lang="pl-PL" sz="4800"/>
              <a:t>Właściwość z delegacji</a:t>
            </a:r>
            <a:endParaRPr lang="en-GB" sz="4800"/>
          </a:p>
        </p:txBody>
      </p:sp>
      <p:sp>
        <p:nvSpPr>
          <p:cNvPr id="3" name="Symbol zastępczy zawartości 2">
            <a:extLst>
              <a:ext uri="{FF2B5EF4-FFF2-40B4-BE49-F238E27FC236}">
                <a16:creationId xmlns:a16="http://schemas.microsoft.com/office/drawing/2014/main" id="{2FB25610-53AF-4301-87F0-832BCC59C421}"/>
              </a:ext>
            </a:extLst>
          </p:cNvPr>
          <p:cNvSpPr>
            <a:spLocks noGrp="1"/>
          </p:cNvSpPr>
          <p:nvPr>
            <p:ph idx="1"/>
          </p:nvPr>
        </p:nvSpPr>
        <p:spPr>
          <a:xfrm>
            <a:off x="195209" y="164387"/>
            <a:ext cx="6996701" cy="6482993"/>
          </a:xfrm>
        </p:spPr>
        <p:txBody>
          <a:bodyPr>
            <a:normAutofit/>
          </a:bodyPr>
          <a:lstStyle/>
          <a:p>
            <a:pPr marL="0" indent="0" algn="just">
              <a:lnSpc>
                <a:spcPct val="110000"/>
              </a:lnSpc>
              <a:buNone/>
            </a:pPr>
            <a:r>
              <a:rPr lang="pl-PL" sz="1400" b="1" dirty="0"/>
              <a:t>Postanowienie SN z 27.08.2015 r., III KO 83/15 </a:t>
            </a:r>
          </a:p>
          <a:p>
            <a:pPr marL="0" indent="0" algn="just">
              <a:lnSpc>
                <a:spcPct val="110000"/>
              </a:lnSpc>
              <a:buNone/>
            </a:pPr>
            <a:r>
              <a:rPr lang="pl-PL" sz="1400" i="1" dirty="0"/>
              <a:t>(warunki przekazania sprawy w trybie art. 37 k.p.k.) </a:t>
            </a:r>
          </a:p>
          <a:p>
            <a:pPr algn="just">
              <a:lnSpc>
                <a:spcPct val="110000"/>
              </a:lnSpc>
            </a:pPr>
            <a:r>
              <a:rPr lang="pl-PL" sz="1400" dirty="0"/>
              <a:t>Bezsporne jest, że przepis art. 37 k.p.k. ma charakter wyjątkowy. Przewiduje bowiem odstępstwo od ustawowych reguł określenia właściwości miejscowej sądu. </a:t>
            </a:r>
            <a:r>
              <a:rPr lang="pl-PL" sz="1400" b="1" dirty="0"/>
              <a:t>Stąd też jego zastosowanie może nastąpić tylko wtedy, gdy zaistniałe w sprawie okoliczności jednoznacznie świadczą o tym, że jej pozostawienie do rozpoznania sądowi miejscowo właściwemu byłoby sprzeczne z dobrem wymiaru sprawiedliwości.</a:t>
            </a:r>
            <a:r>
              <a:rPr lang="pl-PL" sz="1400" dirty="0"/>
              <a:t> Takimi okolicznościami mogą zaś być tego rodzaju sytuacje, które mogą wywierać wpływ na swobodę orzekania lub stwarzać przekonanie (nawet w istocie mylne, jakkolwiek powzięte w oparciu o racjonalne przesłanki) o braku warunków do rozpoznania danej sprawy w sposób w pełni obiektywny. </a:t>
            </a:r>
          </a:p>
          <a:p>
            <a:pPr algn="just">
              <a:lnSpc>
                <a:spcPct val="110000"/>
              </a:lnSpc>
            </a:pPr>
            <a:r>
              <a:rPr lang="pl-PL" sz="1400" dirty="0"/>
              <a:t>(…) przekonanie o braku możliwości do obiektywnego rozpoznania sprawy przez sąd miejscowo właściwy oparte być powinno na racjonalnych przesłankach. Przekonanie takie, oparte tylko na przypuszczeniach i założeniach o charakterze hipotetycznym, nie jest wystarczające dla odstąpienia od reguł właściwości miejscowej, których zadaniem jest między innymi gwarantowanie niezawisłości sądu. </a:t>
            </a:r>
          </a:p>
          <a:p>
            <a:pPr algn="just">
              <a:lnSpc>
                <a:spcPct val="110000"/>
              </a:lnSpc>
            </a:pPr>
            <a:r>
              <a:rPr lang="pl-PL" sz="1400" dirty="0"/>
              <a:t>(…) </a:t>
            </a:r>
            <a:r>
              <a:rPr lang="pl-PL" sz="1400" b="1" dirty="0"/>
              <a:t>wyjątkowy w swej istocie przepis art. 37 k.p.k. nie powinien również być traktowany jako podstawa do podejmowania prób przekazania innemu sądowi spraw o dużym stopniu uciążliwości, czy z innych względów kłopotliwych</a:t>
            </a:r>
            <a:r>
              <a:rPr lang="pl-PL" sz="1400" dirty="0"/>
              <a:t>. W czasie sprawowania urzędu sędziego konieczna jest umiejętność sprostania różnym wyzwaniom.</a:t>
            </a:r>
          </a:p>
          <a:p>
            <a:pPr algn="just">
              <a:lnSpc>
                <a:spcPct val="110000"/>
              </a:lnSpc>
            </a:pPr>
            <a:endParaRPr lang="en-GB" sz="1400" dirty="0"/>
          </a:p>
        </p:txBody>
      </p:sp>
    </p:spTree>
    <p:extLst>
      <p:ext uri="{BB962C8B-B14F-4D97-AF65-F5344CB8AC3E}">
        <p14:creationId xmlns:p14="http://schemas.microsoft.com/office/powerpoint/2010/main" val="4097412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A415F9-D148-46A8-A48A-D92DB2AABBD0}"/>
              </a:ext>
            </a:extLst>
          </p:cNvPr>
          <p:cNvSpPr>
            <a:spLocks noGrp="1"/>
          </p:cNvSpPr>
          <p:nvPr>
            <p:ph type="title"/>
          </p:nvPr>
        </p:nvSpPr>
        <p:spPr/>
        <p:txBody>
          <a:bodyPr/>
          <a:lstStyle/>
          <a:p>
            <a:r>
              <a:rPr lang="pl-PL" dirty="0"/>
              <a:t>Właściwość z delegacji </a:t>
            </a:r>
            <a:endParaRPr lang="en-GB" dirty="0"/>
          </a:p>
        </p:txBody>
      </p:sp>
      <p:sp>
        <p:nvSpPr>
          <p:cNvPr id="3" name="Symbol zastępczy zawartości 2">
            <a:extLst>
              <a:ext uri="{FF2B5EF4-FFF2-40B4-BE49-F238E27FC236}">
                <a16:creationId xmlns:a16="http://schemas.microsoft.com/office/drawing/2014/main" id="{923D12B4-57BB-4038-B081-570B46E0B3FF}"/>
              </a:ext>
            </a:extLst>
          </p:cNvPr>
          <p:cNvSpPr>
            <a:spLocks noGrp="1"/>
          </p:cNvSpPr>
          <p:nvPr>
            <p:ph idx="1"/>
          </p:nvPr>
        </p:nvSpPr>
        <p:spPr>
          <a:xfrm>
            <a:off x="4530903" y="339047"/>
            <a:ext cx="7304926" cy="6123398"/>
          </a:xfrm>
        </p:spPr>
        <p:txBody>
          <a:bodyPr>
            <a:normAutofit/>
          </a:bodyPr>
          <a:lstStyle/>
          <a:p>
            <a:pPr algn="just"/>
            <a:r>
              <a:rPr lang="pl-PL" dirty="0"/>
              <a:t>Postanowienie SN z 13.01.2022 r., I KO 78/21 </a:t>
            </a:r>
          </a:p>
          <a:p>
            <a:pPr lvl="1" algn="just"/>
            <a:r>
              <a:rPr lang="pl-PL" dirty="0"/>
              <a:t>Przez "dobro wymiaru sprawiedliwości", jako wyłączną, ale i konieczną przesłankę zastosowania w danej sprawie określonej w art. 37 k.p.k. instytucji, należy rozumieć także potrzebę skutecznego przeprowadzenia procesu w sytuacjach, w których wydaje się to mało realne bez odstępstwa od reguły wynikającej z art. 31 § 1 k.p.k., a więc zasady właściwości miejscowej sądu. Stąd też, jeżeli ustalony i potwierdzony zły stan zdrowia oskarżonego w ogóle wyklucza możliwość jego uczestnictwa w procesie przed sądem terytorialnie właściwym, odległym od miejsca zamieszkania oskarżonego, bądź wprawdzie nie czyni tego aż tak kategorycznie, ale znacznie utrudnia jego obecność na rozprawie w tym sądzie ze względu na narażanie zdrowia i życia tego oskarżonego na poważne niebezpieczeństwo, to wówczas "dobro wymiaru sprawiedliwości" wymaga, aby sprawę przekazać do sądu miejsca zamieszkania oskarżonego.</a:t>
            </a:r>
          </a:p>
          <a:p>
            <a:pPr algn="just"/>
            <a:endParaRPr lang="en-GB" dirty="0"/>
          </a:p>
        </p:txBody>
      </p:sp>
    </p:spTree>
    <p:extLst>
      <p:ext uri="{BB962C8B-B14F-4D97-AF65-F5344CB8AC3E}">
        <p14:creationId xmlns:p14="http://schemas.microsoft.com/office/powerpoint/2010/main" val="2236704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F18847-DA6D-4FC7-B57C-E348B75BC12C}"/>
              </a:ext>
            </a:extLst>
          </p:cNvPr>
          <p:cNvSpPr>
            <a:spLocks noGrp="1"/>
          </p:cNvSpPr>
          <p:nvPr>
            <p:ph type="title"/>
          </p:nvPr>
        </p:nvSpPr>
        <p:spPr/>
        <p:txBody>
          <a:bodyPr/>
          <a:lstStyle/>
          <a:p>
            <a:r>
              <a:rPr lang="pl-PL" dirty="0"/>
              <a:t>Właściwość z delegacji </a:t>
            </a:r>
            <a:endParaRPr lang="en-GB" dirty="0"/>
          </a:p>
        </p:txBody>
      </p:sp>
      <p:sp>
        <p:nvSpPr>
          <p:cNvPr id="3" name="Symbol zastępczy zawartości 2">
            <a:extLst>
              <a:ext uri="{FF2B5EF4-FFF2-40B4-BE49-F238E27FC236}">
                <a16:creationId xmlns:a16="http://schemas.microsoft.com/office/drawing/2014/main" id="{020F37E8-14AE-4573-9E15-8BF919C9BFD2}"/>
              </a:ext>
            </a:extLst>
          </p:cNvPr>
          <p:cNvSpPr>
            <a:spLocks noGrp="1"/>
          </p:cNvSpPr>
          <p:nvPr>
            <p:ph idx="1"/>
          </p:nvPr>
        </p:nvSpPr>
        <p:spPr/>
        <p:txBody>
          <a:bodyPr/>
          <a:lstStyle/>
          <a:p>
            <a:pPr algn="just"/>
            <a:r>
              <a:rPr lang="pl-PL" dirty="0"/>
              <a:t>Postanowienie SN z 13.05.2020 r., V KO 40/20</a:t>
            </a:r>
          </a:p>
          <a:p>
            <a:pPr algn="just"/>
            <a:r>
              <a:rPr lang="pl-PL" dirty="0"/>
              <a:t>Autorytet i powaga wymiaru sprawiedliwości wymaga, aby sądy nie ulegały presji opinii publicznej ani nie popadały w zwątpienie co do własnych kompetencji w zakresie prowadzenia rzetelnego procesu. Tylko stanowcza i konsekwentna nieustępliwość w tym względzie sprzyjać będzie kształtowaniu się pozytywnego wizerunku organów trzeciej władzy, minimalizując tym samym wątpliwości co do obiektywizmu i niezawisłości w rozpoznawaniu przyszłych, podobnych spraw.</a:t>
            </a:r>
          </a:p>
          <a:p>
            <a:pPr algn="just"/>
            <a:endParaRPr lang="en-GB" dirty="0"/>
          </a:p>
        </p:txBody>
      </p:sp>
    </p:spTree>
    <p:extLst>
      <p:ext uri="{BB962C8B-B14F-4D97-AF65-F5344CB8AC3E}">
        <p14:creationId xmlns:p14="http://schemas.microsoft.com/office/powerpoint/2010/main" val="3088071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34CC89-8458-4E83-8A00-0ADC8EEA8852}"/>
              </a:ext>
            </a:extLst>
          </p:cNvPr>
          <p:cNvSpPr>
            <a:spLocks noGrp="1"/>
          </p:cNvSpPr>
          <p:nvPr>
            <p:ph type="title"/>
          </p:nvPr>
        </p:nvSpPr>
        <p:spPr/>
        <p:txBody>
          <a:bodyPr>
            <a:normAutofit fontScale="90000"/>
          </a:bodyPr>
          <a:lstStyle/>
          <a:p>
            <a:r>
              <a:rPr lang="pl-PL" dirty="0"/>
              <a:t>Badanie z urzędu właściwości sądu </a:t>
            </a:r>
            <a:endParaRPr lang="en-GB" dirty="0"/>
          </a:p>
        </p:txBody>
      </p:sp>
      <p:sp>
        <p:nvSpPr>
          <p:cNvPr id="3" name="Symbol zastępczy zawartości 2">
            <a:extLst>
              <a:ext uri="{FF2B5EF4-FFF2-40B4-BE49-F238E27FC236}">
                <a16:creationId xmlns:a16="http://schemas.microsoft.com/office/drawing/2014/main" id="{3ABC1278-3FE6-474D-88ED-A9FC5FB369C9}"/>
              </a:ext>
            </a:extLst>
          </p:cNvPr>
          <p:cNvSpPr>
            <a:spLocks noGrp="1"/>
          </p:cNvSpPr>
          <p:nvPr>
            <p:ph idx="1"/>
          </p:nvPr>
        </p:nvSpPr>
        <p:spPr/>
        <p:txBody>
          <a:bodyPr>
            <a:normAutofit/>
          </a:bodyPr>
          <a:lstStyle/>
          <a:p>
            <a:pPr algn="just"/>
            <a:r>
              <a:rPr lang="pl-PL" dirty="0"/>
              <a:t>Art. 35. § 1. </a:t>
            </a:r>
            <a:r>
              <a:rPr lang="pl-PL" b="1" dirty="0">
                <a:solidFill>
                  <a:schemeClr val="accent5"/>
                </a:solidFill>
              </a:rPr>
              <a:t>Sąd bada z urzędu swą właściwość, a w razie stwierdzenia swej niewłaściwości przekazuje sprawę właściwemu sądowi lub innemu organowi</a:t>
            </a:r>
            <a:r>
              <a:rPr lang="pl-PL" dirty="0"/>
              <a:t>. </a:t>
            </a:r>
          </a:p>
          <a:p>
            <a:pPr algn="just"/>
            <a:r>
              <a:rPr lang="pl-PL" dirty="0"/>
              <a:t>§ 2. Jeżeli sąd na rozprawie głównej stwierdza, że nie jest właściwy miejscowo lub że właściwy jest sąd niższego rzędu, może przekazać sprawę innemu sądowi jedynie wtedy, gdy powstaje konieczność odroczenia rozprawy.</a:t>
            </a:r>
          </a:p>
          <a:p>
            <a:pPr algn="just"/>
            <a:r>
              <a:rPr lang="pl-PL" dirty="0"/>
              <a:t>§ 3. Na postanowienie w kwestii właściwości przysługuje zażalenie.</a:t>
            </a:r>
          </a:p>
          <a:p>
            <a:pPr algn="just"/>
            <a:endParaRPr lang="pl-PL" dirty="0"/>
          </a:p>
          <a:p>
            <a:pPr marL="0" indent="0" algn="ctr">
              <a:buNone/>
            </a:pPr>
            <a:r>
              <a:rPr lang="pl-PL" b="1" i="1" dirty="0">
                <a:solidFill>
                  <a:schemeClr val="accent5"/>
                </a:solidFill>
              </a:rPr>
              <a:t>Stwierdzenie niewłaściwości wymaga wydania postanowienia oraz określenia w nim sądu lub organu właściwego do rozpoznania danej sprawy.</a:t>
            </a:r>
            <a:endParaRPr lang="en-GB" b="1" i="1" dirty="0">
              <a:solidFill>
                <a:schemeClr val="accent5"/>
              </a:solidFill>
            </a:endParaRPr>
          </a:p>
        </p:txBody>
      </p:sp>
    </p:spTree>
    <p:extLst>
      <p:ext uri="{BB962C8B-B14F-4D97-AF65-F5344CB8AC3E}">
        <p14:creationId xmlns:p14="http://schemas.microsoft.com/office/powerpoint/2010/main" val="1964155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FF7DAF-E6E6-4456-834B-657628734C4C}"/>
              </a:ext>
            </a:extLst>
          </p:cNvPr>
          <p:cNvSpPr>
            <a:spLocks noGrp="1"/>
          </p:cNvSpPr>
          <p:nvPr>
            <p:ph type="title"/>
          </p:nvPr>
        </p:nvSpPr>
        <p:spPr/>
        <p:txBody>
          <a:bodyPr>
            <a:normAutofit fontScale="90000"/>
          </a:bodyPr>
          <a:lstStyle/>
          <a:p>
            <a:r>
              <a:rPr lang="pl-PL" dirty="0"/>
              <a:t>Naruszenie przepisów o właściwości rzeczowej </a:t>
            </a:r>
            <a:endParaRPr lang="en-GB" dirty="0"/>
          </a:p>
        </p:txBody>
      </p:sp>
      <p:sp>
        <p:nvSpPr>
          <p:cNvPr id="3" name="Symbol zastępczy zawartości 2">
            <a:extLst>
              <a:ext uri="{FF2B5EF4-FFF2-40B4-BE49-F238E27FC236}">
                <a16:creationId xmlns:a16="http://schemas.microsoft.com/office/drawing/2014/main" id="{568C480F-AB1D-4457-A670-BE2D0FA49980}"/>
              </a:ext>
            </a:extLst>
          </p:cNvPr>
          <p:cNvSpPr>
            <a:spLocks noGrp="1"/>
          </p:cNvSpPr>
          <p:nvPr>
            <p:ph idx="1"/>
          </p:nvPr>
        </p:nvSpPr>
        <p:spPr>
          <a:xfrm>
            <a:off x="4654192" y="174661"/>
            <a:ext cx="7168999" cy="6134699"/>
          </a:xfrm>
        </p:spPr>
        <p:txBody>
          <a:bodyPr/>
          <a:lstStyle/>
          <a:p>
            <a:pPr algn="just"/>
            <a:r>
              <a:rPr lang="pl-PL" dirty="0"/>
              <a:t>Jeżeli sąd wyższego rzędu orzekał zamiast sądu niższego rzędu (sąd okręgowy orzekał w sprawie, w której powinien orzekać sąd rejonowy) – </a:t>
            </a:r>
            <a:r>
              <a:rPr lang="pl-PL" b="1" dirty="0"/>
              <a:t>względna przyczyna odwoławcza</a:t>
            </a:r>
            <a:r>
              <a:rPr lang="pl-PL" dirty="0"/>
              <a:t>, jeżeli zostanie wykazane, że naruszenie przepisów o właściwości mogło mieć wpływ na treść orzeczenia. </a:t>
            </a:r>
            <a:r>
              <a:rPr lang="pl-PL" dirty="0">
                <a:sym typeface="Wingdings" panose="05000000000000000000" pitchFamily="2" charset="2"/>
              </a:rPr>
              <a:t> bardzo trudne do wykazania </a:t>
            </a:r>
            <a:endParaRPr lang="pl-PL" dirty="0"/>
          </a:p>
          <a:p>
            <a:pPr algn="just"/>
            <a:r>
              <a:rPr lang="pl-PL" dirty="0"/>
              <a:t>Jeżeli sąd niższego rzędu orzekał w sprawie, w której powinien orzekać sąd wyższego rzędu (sąd rejonowy orzekał w sprawie, w której powinien orzekać sąd okręgowy) – </a:t>
            </a:r>
            <a:r>
              <a:rPr lang="pl-PL" b="1" u="sng" dirty="0"/>
              <a:t>bezwzględna przyczyna odwoławcza</a:t>
            </a:r>
            <a:r>
              <a:rPr lang="pl-PL" dirty="0"/>
              <a:t>, uchylenie orzeczenia niezależnie od granic zaskarżenia i podniesionych zarzutów, art. 439 § 1 pkt 4.</a:t>
            </a:r>
            <a:endParaRPr lang="en-GB" dirty="0"/>
          </a:p>
        </p:txBody>
      </p:sp>
    </p:spTree>
    <p:extLst>
      <p:ext uri="{BB962C8B-B14F-4D97-AF65-F5344CB8AC3E}">
        <p14:creationId xmlns:p14="http://schemas.microsoft.com/office/powerpoint/2010/main" val="3901628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5D7B64-0B71-4030-B109-B9D6EC4FED0D}"/>
              </a:ext>
            </a:extLst>
          </p:cNvPr>
          <p:cNvSpPr>
            <a:spLocks noGrp="1"/>
          </p:cNvSpPr>
          <p:nvPr>
            <p:ph type="title"/>
          </p:nvPr>
        </p:nvSpPr>
        <p:spPr/>
        <p:txBody>
          <a:bodyPr/>
          <a:lstStyle/>
          <a:p>
            <a:r>
              <a:rPr lang="pl-PL" dirty="0"/>
              <a:t>Spory o właściwość </a:t>
            </a:r>
            <a:endParaRPr lang="en-GB" dirty="0"/>
          </a:p>
        </p:txBody>
      </p:sp>
      <p:sp>
        <p:nvSpPr>
          <p:cNvPr id="3" name="Symbol zastępczy zawartości 2">
            <a:extLst>
              <a:ext uri="{FF2B5EF4-FFF2-40B4-BE49-F238E27FC236}">
                <a16:creationId xmlns:a16="http://schemas.microsoft.com/office/drawing/2014/main" id="{2F9515D8-AC6D-4B6C-8840-051DD3C8B67A}"/>
              </a:ext>
            </a:extLst>
          </p:cNvPr>
          <p:cNvSpPr>
            <a:spLocks noGrp="1"/>
          </p:cNvSpPr>
          <p:nvPr>
            <p:ph idx="1"/>
          </p:nvPr>
        </p:nvSpPr>
        <p:spPr>
          <a:xfrm>
            <a:off x="4387610" y="172092"/>
            <a:ext cx="7643427" cy="6513816"/>
          </a:xfrm>
        </p:spPr>
        <p:txBody>
          <a:bodyPr>
            <a:normAutofit/>
          </a:bodyPr>
          <a:lstStyle/>
          <a:p>
            <a:r>
              <a:rPr lang="pl-PL" dirty="0"/>
              <a:t>Art. 38. § 1. Spór o właściwość między sądami rozstrzyga ostatecznie sąd wyższego rzędu właściwy ze względu na siedzibę sądu, który pierwszy wszczął spór. Spór o właściwość między sądem rejonowym a sądem okręgowym rozstrzyga sąd apelacyjny, a spór o właściwość między sądem apelacyjnym a innym sądem powszechnym - Sąd Najwyższy.</a:t>
            </a:r>
          </a:p>
          <a:p>
            <a:r>
              <a:rPr lang="pl-PL" dirty="0"/>
              <a:t>§  2.  W czasie trwania sporu każdy z tych sądów przedsiębierze czynności niecierpiące zwłoki.</a:t>
            </a:r>
          </a:p>
          <a:p>
            <a:r>
              <a:rPr lang="pl-PL" dirty="0"/>
              <a:t>Spory mogą być: </a:t>
            </a:r>
          </a:p>
          <a:p>
            <a:pPr lvl="1"/>
            <a:r>
              <a:rPr lang="pl-PL" dirty="0"/>
              <a:t>pozytywne – dwa sądy uważają, że są właściwe (rzadki przypadek) </a:t>
            </a:r>
          </a:p>
          <a:p>
            <a:pPr lvl="1"/>
            <a:r>
              <a:rPr lang="pl-PL" dirty="0"/>
              <a:t>negatywne – żaden z sądów nie uważa, że jest właściwy do rozpoznania sprawy </a:t>
            </a:r>
          </a:p>
          <a:p>
            <a:pPr lvl="1"/>
            <a:r>
              <a:rPr lang="pl-PL" dirty="0"/>
              <a:t>Sąd wyższego rzędu może przekazać sprawę do rozpoznania według właściwości także takiemu sądowi niższego rzędu, który nie pozostawał dotychczas w sporze kompetencyjnym (postanowienie SA w Katowicach z 15.10.2008r., II </a:t>
            </a:r>
            <a:r>
              <a:rPr lang="pl-PL" dirty="0" err="1"/>
              <a:t>AKo</a:t>
            </a:r>
            <a:r>
              <a:rPr lang="pl-PL" dirty="0"/>
              <a:t> 216/08)</a:t>
            </a:r>
            <a:endParaRPr lang="en-GB" dirty="0"/>
          </a:p>
        </p:txBody>
      </p:sp>
    </p:spTree>
    <p:extLst>
      <p:ext uri="{BB962C8B-B14F-4D97-AF65-F5344CB8AC3E}">
        <p14:creationId xmlns:p14="http://schemas.microsoft.com/office/powerpoint/2010/main" val="411846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Bezstronność sędziowska – wyłączenie sędziego </a:t>
            </a:r>
          </a:p>
        </p:txBody>
      </p:sp>
      <p:sp>
        <p:nvSpPr>
          <p:cNvPr id="3" name="Symbol zastępczy zawartości 2"/>
          <p:cNvSpPr>
            <a:spLocks noGrp="1"/>
          </p:cNvSpPr>
          <p:nvPr>
            <p:ph idx="1"/>
          </p:nvPr>
        </p:nvSpPr>
        <p:spPr>
          <a:xfrm>
            <a:off x="4387610" y="92467"/>
            <a:ext cx="7352106" cy="6583635"/>
          </a:xfrm>
        </p:spPr>
        <p:txBody>
          <a:bodyPr>
            <a:normAutofit fontScale="92500"/>
          </a:bodyPr>
          <a:lstStyle/>
          <a:p>
            <a:pPr algn="just"/>
            <a:r>
              <a:rPr lang="pl-PL" dirty="0"/>
              <a:t>Bezstronność sądu – jeden z filarów współczesnego wymiaru sprawiedliwości.</a:t>
            </a:r>
          </a:p>
          <a:p>
            <a:pPr algn="just"/>
            <a:r>
              <a:rPr lang="pl-PL" dirty="0"/>
              <a:t>Dwa aspekty bezstronności:</a:t>
            </a:r>
          </a:p>
          <a:p>
            <a:pPr lvl="1" algn="just"/>
            <a:r>
              <a:rPr lang="pl-PL" b="1" dirty="0"/>
              <a:t>obiektywny</a:t>
            </a:r>
            <a:r>
              <a:rPr lang="pl-PL" dirty="0"/>
              <a:t> („</a:t>
            </a:r>
            <a:r>
              <a:rPr lang="pl-PL" i="1" dirty="0"/>
              <a:t>nie tylko to, by sędzia orzekający w sprawie zachowywał się zawsze rzeczywiście zgodnie ze standardami niezawisłości i bezstronności, lecz także by w ocenie zewnętrznej zachowanie sędziego odpowiadało takim standardom” – wyrok TK z 20 lipca 2004 r., sygn. SK 19/02 oraz „istnieje interes publiczny (dobro wspólne) polegający na ukształtowaniu zewnętrznego obrazu wymiaru sprawiedliwości, tworzącego w społeczeństwie przekonanie, iż sąd jest bezstronny (…) Jedynie sądy złożone z bezstronnych sędziów, których postępowanie także na zewnątrz ich urzędu służy obrazowi bezstronnego wymiaru sprawiedliwości stwarzają, w odbiorze społecznym, gwarancje sprawiedliwego rozpatrzenia sprawy - w wyrok z 27 stycznia 1999 r., sygn. K 1/98”)</a:t>
            </a:r>
            <a:r>
              <a:rPr lang="pl-PL" dirty="0"/>
              <a:t> </a:t>
            </a:r>
          </a:p>
          <a:p>
            <a:pPr lvl="1" algn="just"/>
            <a:r>
              <a:rPr lang="pl-PL" b="1" dirty="0"/>
              <a:t>subiektywny</a:t>
            </a:r>
            <a:r>
              <a:rPr lang="pl-PL" dirty="0"/>
              <a:t> (sędzia musi być wewnętrznie przekonany, że jest w stanie wydać wyrok bez faworyzowania któregoś z uczestników postępowania). </a:t>
            </a:r>
          </a:p>
          <a:p>
            <a:pPr algn="just"/>
            <a:r>
              <a:rPr lang="pl-PL" dirty="0"/>
              <a:t>Ważna także bezstronność zewnętrzna – ważna z punktu widzenia społecznego odbioru wymiaru sprawiedliwości. Chodzi o ukształtowanie zewnętrznego obrazu wymiaru sprawiedliwości tworzącego w społeczeństwie przekonanie, że sąd jest bezstronny, czego wyrazem jest m.in. zakaz prowadzenia działalności publicznej przez sędziego. </a:t>
            </a:r>
          </a:p>
          <a:p>
            <a:pPr algn="just"/>
            <a:r>
              <a:rPr lang="pl-PL" dirty="0"/>
              <a:t>Jedną z gwarancji bezstronności jest instytucja wyłączenia sędziego.</a:t>
            </a:r>
          </a:p>
          <a:p>
            <a:pPr algn="just"/>
            <a:endParaRPr lang="pl-PL" dirty="0"/>
          </a:p>
        </p:txBody>
      </p:sp>
    </p:spTree>
    <p:extLst>
      <p:ext uri="{BB962C8B-B14F-4D97-AF65-F5344CB8AC3E}">
        <p14:creationId xmlns:p14="http://schemas.microsoft.com/office/powerpoint/2010/main" val="2966097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Wyłączenie sędziego </a:t>
            </a:r>
          </a:p>
        </p:txBody>
      </p:sp>
      <p:sp>
        <p:nvSpPr>
          <p:cNvPr id="4" name="Symbol zastępczy tekstu 3"/>
          <p:cNvSpPr>
            <a:spLocks noGrp="1"/>
          </p:cNvSpPr>
          <p:nvPr>
            <p:ph type="body" idx="1"/>
          </p:nvPr>
        </p:nvSpPr>
        <p:spPr>
          <a:xfrm>
            <a:off x="5037911" y="193311"/>
            <a:ext cx="6265088" cy="685800"/>
          </a:xfrm>
        </p:spPr>
        <p:txBody>
          <a:bodyPr>
            <a:normAutofit fontScale="92500" lnSpcReduction="10000"/>
          </a:bodyPr>
          <a:lstStyle/>
          <a:p>
            <a:r>
              <a:rPr lang="pl-PL" dirty="0" err="1"/>
              <a:t>Iudex</a:t>
            </a:r>
            <a:r>
              <a:rPr lang="pl-PL" dirty="0"/>
              <a:t> </a:t>
            </a:r>
            <a:r>
              <a:rPr lang="pl-PL" dirty="0" err="1"/>
              <a:t>inhabilis</a:t>
            </a:r>
            <a:r>
              <a:rPr lang="pl-PL" dirty="0"/>
              <a:t> (wyłączenie z mocy prawa)</a:t>
            </a:r>
          </a:p>
        </p:txBody>
      </p:sp>
      <p:sp>
        <p:nvSpPr>
          <p:cNvPr id="5" name="Symbol zastępczy zawartości 4"/>
          <p:cNvSpPr>
            <a:spLocks noGrp="1"/>
          </p:cNvSpPr>
          <p:nvPr>
            <p:ph sz="half" idx="2"/>
          </p:nvPr>
        </p:nvSpPr>
        <p:spPr>
          <a:xfrm>
            <a:off x="5207498" y="983458"/>
            <a:ext cx="6264350" cy="1696853"/>
          </a:xfrm>
        </p:spPr>
        <p:txBody>
          <a:bodyPr>
            <a:noAutofit/>
          </a:bodyPr>
          <a:lstStyle/>
          <a:p>
            <a:pPr algn="just"/>
            <a:r>
              <a:rPr lang="pl-PL" sz="1600" dirty="0"/>
              <a:t>art. 40 k.p.k. – wyłączenie sędziego ze względu na: </a:t>
            </a:r>
          </a:p>
          <a:p>
            <a:pPr marL="630936" lvl="1" indent="-457200" algn="just">
              <a:buFont typeface="+mj-lt"/>
              <a:buAutoNum type="arabicPeriod"/>
            </a:pPr>
            <a:r>
              <a:rPr lang="pl-PL" b="1" dirty="0"/>
              <a:t>zagrożenie dla bezstronności wynikające ze związku sprawy z interesem prywatnym sędziego lub interesem bliskiej mu osoby </a:t>
            </a:r>
            <a:r>
              <a:rPr lang="pl-PL" dirty="0"/>
              <a:t>(art. 40 § 1 pkt 1–3) </a:t>
            </a:r>
          </a:p>
          <a:p>
            <a:pPr marL="630936" lvl="1" indent="-457200" algn="just">
              <a:buFont typeface="+mj-lt"/>
              <a:buAutoNum type="arabicPeriod"/>
            </a:pPr>
            <a:r>
              <a:rPr lang="pl-PL" b="1" dirty="0"/>
              <a:t>kontakt sędziego z daną sprawą w innej roli niż organu orzekającego </a:t>
            </a:r>
            <a:r>
              <a:rPr lang="pl-PL" dirty="0"/>
              <a:t>(art. 40 § 1 pkt 4, 5, 10)</a:t>
            </a:r>
          </a:p>
          <a:p>
            <a:pPr marL="630936" lvl="1" indent="-457200" algn="just">
              <a:buFont typeface="+mj-lt"/>
              <a:buAutoNum type="arabicPeriod"/>
            </a:pPr>
            <a:r>
              <a:rPr lang="pl-PL" b="1" dirty="0"/>
              <a:t>sędzia wydał w sprawie rozstrzygnięcie, które zostało zaskarżone </a:t>
            </a:r>
            <a:r>
              <a:rPr lang="pl-PL" dirty="0"/>
              <a:t>(art. 40 § 1 pkt 6, 7, 9 oraz art. 40 § 3)</a:t>
            </a:r>
          </a:p>
          <a:p>
            <a:pPr marL="0" indent="0" algn="just">
              <a:buNone/>
            </a:pPr>
            <a:r>
              <a:rPr lang="pl-PL" sz="1600" dirty="0"/>
              <a:t>Poza art. 40 wyłączenie z mocy prawa na podstawie art. 517g § 3 </a:t>
            </a:r>
          </a:p>
        </p:txBody>
      </p:sp>
      <p:sp>
        <p:nvSpPr>
          <p:cNvPr id="6" name="Symbol zastępczy tekstu 5"/>
          <p:cNvSpPr>
            <a:spLocks noGrp="1"/>
          </p:cNvSpPr>
          <p:nvPr>
            <p:ph type="body" sz="quarter" idx="3"/>
          </p:nvPr>
        </p:nvSpPr>
        <p:spPr>
          <a:xfrm>
            <a:off x="5038585" y="4481512"/>
            <a:ext cx="6264414" cy="685800"/>
          </a:xfrm>
        </p:spPr>
        <p:txBody>
          <a:bodyPr>
            <a:normAutofit fontScale="92500" lnSpcReduction="10000"/>
          </a:bodyPr>
          <a:lstStyle/>
          <a:p>
            <a:r>
              <a:rPr lang="pl-PL" dirty="0" err="1"/>
              <a:t>Iudex</a:t>
            </a:r>
            <a:r>
              <a:rPr lang="pl-PL" dirty="0"/>
              <a:t> </a:t>
            </a:r>
            <a:r>
              <a:rPr lang="pl-PL" dirty="0" err="1"/>
              <a:t>suspectus</a:t>
            </a:r>
            <a:r>
              <a:rPr lang="pl-PL" dirty="0"/>
              <a:t> (wyłączenie na mocy postanowienia sądu)</a:t>
            </a:r>
          </a:p>
        </p:txBody>
      </p:sp>
      <p:sp>
        <p:nvSpPr>
          <p:cNvPr id="7" name="Symbol zastępczy zawartości 6"/>
          <p:cNvSpPr>
            <a:spLocks noGrp="1"/>
          </p:cNvSpPr>
          <p:nvPr>
            <p:ph sz="quarter" idx="4"/>
          </p:nvPr>
        </p:nvSpPr>
        <p:spPr>
          <a:xfrm>
            <a:off x="5098562" y="5139826"/>
            <a:ext cx="6265588" cy="1704060"/>
          </a:xfrm>
        </p:spPr>
        <p:txBody>
          <a:bodyPr>
            <a:normAutofit fontScale="77500" lnSpcReduction="20000"/>
          </a:bodyPr>
          <a:lstStyle/>
          <a:p>
            <a:pPr algn="just"/>
            <a:r>
              <a:rPr lang="pl-PL" dirty="0"/>
              <a:t>art. 41 k.p.k. </a:t>
            </a:r>
          </a:p>
          <a:p>
            <a:pPr algn="just"/>
            <a:r>
              <a:rPr lang="pl-PL" dirty="0"/>
              <a:t>wszelkiego rodzaju okoliczności rodzące uzasadnione wątpliwości odnośnie do bezstronności sądu</a:t>
            </a:r>
          </a:p>
          <a:p>
            <a:pPr algn="just"/>
            <a:r>
              <a:rPr lang="pl-PL" dirty="0"/>
              <a:t>Jeżeli strona występuje z wnioskiem o wyłączenie musi go uprawdopodobnić, tj. wskazać, że w konkretnej sprawie np. zachodzi konflikt interesów </a:t>
            </a:r>
          </a:p>
        </p:txBody>
      </p:sp>
      <p:pic>
        <p:nvPicPr>
          <p:cNvPr id="2050" name="Picture 2" descr="Znalezione obrazy dla zapytania iudex inhabilis">
            <a:extLst>
              <a:ext uri="{FF2B5EF4-FFF2-40B4-BE49-F238E27FC236}">
                <a16:creationId xmlns:a16="http://schemas.microsoft.com/office/drawing/2014/main" id="{4716E847-6882-4646-83D7-6B5269797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834" y="5543"/>
            <a:ext cx="2699161" cy="228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Definicja </a:t>
            </a:r>
          </a:p>
        </p:txBody>
      </p:sp>
      <p:sp>
        <p:nvSpPr>
          <p:cNvPr id="3" name="Symbol zastępczy zawartości 2"/>
          <p:cNvSpPr>
            <a:spLocks noGrp="1"/>
          </p:cNvSpPr>
          <p:nvPr>
            <p:ph idx="1"/>
          </p:nvPr>
        </p:nvSpPr>
        <p:spPr>
          <a:xfrm>
            <a:off x="4860338" y="606287"/>
            <a:ext cx="6969109" cy="3691393"/>
          </a:xfrm>
        </p:spPr>
        <p:txBody>
          <a:bodyPr>
            <a:normAutofit/>
          </a:bodyPr>
          <a:lstStyle/>
          <a:p>
            <a:pPr algn="just"/>
            <a:r>
              <a:rPr lang="pl-PL" dirty="0"/>
              <a:t>Organy procesowe to organy państwowe </a:t>
            </a:r>
            <a:r>
              <a:rPr lang="pl-PL" b="1" dirty="0"/>
              <a:t>uprawnione do wydawania decyzji procesowych w określonych etapach procesu</a:t>
            </a:r>
            <a:r>
              <a:rPr lang="pl-PL" dirty="0"/>
              <a:t>, niezależnie od innych uprawnień. </a:t>
            </a:r>
          </a:p>
          <a:p>
            <a:pPr marL="0" indent="0" algn="r">
              <a:buNone/>
            </a:pPr>
            <a:r>
              <a:rPr lang="pl-PL" sz="1800" dirty="0"/>
              <a:t>S. Waltoś, P. Hofmański, </a:t>
            </a:r>
            <a:r>
              <a:rPr lang="pl-PL" sz="1800" i="1" dirty="0"/>
              <a:t>Proces karny. Zarys systemu, </a:t>
            </a:r>
          </a:p>
          <a:p>
            <a:pPr marL="0" indent="0" algn="r">
              <a:buNone/>
            </a:pPr>
            <a:r>
              <a:rPr lang="pl-PL" sz="1800" dirty="0"/>
              <a:t>Warszawa 2013, s. 152</a:t>
            </a:r>
          </a:p>
          <a:p>
            <a:pPr marL="0" indent="0" algn="ctr">
              <a:buNone/>
            </a:pPr>
            <a:r>
              <a:rPr lang="pl-PL" b="1" dirty="0"/>
              <a:t>Podział organów procesowych według</a:t>
            </a:r>
            <a:r>
              <a:rPr lang="pl-PL" dirty="0"/>
              <a:t>: </a:t>
            </a:r>
          </a:p>
        </p:txBody>
      </p:sp>
      <p:graphicFrame>
        <p:nvGraphicFramePr>
          <p:cNvPr id="4" name="Diagram 3"/>
          <p:cNvGraphicFramePr/>
          <p:nvPr>
            <p:extLst>
              <p:ext uri="{D42A27DB-BD31-4B8C-83A1-F6EECF244321}">
                <p14:modId xmlns:p14="http://schemas.microsoft.com/office/powerpoint/2010/main" val="2735480374"/>
              </p:ext>
            </p:extLst>
          </p:nvPr>
        </p:nvGraphicFramePr>
        <p:xfrm>
          <a:off x="4860338" y="4456706"/>
          <a:ext cx="7160126" cy="1876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301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Wyłączenie sędziego </a:t>
            </a:r>
          </a:p>
        </p:txBody>
      </p:sp>
      <p:sp>
        <p:nvSpPr>
          <p:cNvPr id="3" name="Symbol zastępczy zawartości 2"/>
          <p:cNvSpPr>
            <a:spLocks noGrp="1"/>
          </p:cNvSpPr>
          <p:nvPr>
            <p:ph idx="1"/>
          </p:nvPr>
        </p:nvSpPr>
        <p:spPr>
          <a:xfrm>
            <a:off x="4962418" y="585627"/>
            <a:ext cx="6944447" cy="5723733"/>
          </a:xfrm>
        </p:spPr>
        <p:txBody>
          <a:bodyPr>
            <a:normAutofit lnSpcReduction="10000"/>
          </a:bodyPr>
          <a:lstStyle/>
          <a:p>
            <a:pPr algn="just"/>
            <a:r>
              <a:rPr lang="pl-PL" dirty="0"/>
              <a:t>Wyłączenie sędziego </a:t>
            </a:r>
            <a:r>
              <a:rPr lang="pl-PL" b="1" u="sng" dirty="0"/>
              <a:t>z mocy prawa </a:t>
            </a:r>
            <a:r>
              <a:rPr lang="pl-PL" dirty="0"/>
              <a:t>jest odstępstwem od reguły, zgodnie z którą każdy sędzia jest władny do orzekania w sprawie należącej do właściwości sądu, w którym orzeka. </a:t>
            </a:r>
            <a:r>
              <a:rPr lang="pl-PL" i="1" dirty="0"/>
              <a:t>U podstaw tego wyłączenia leży uznanie, że w wypadkach wskazanych w ustawie sędzia z założenia może nie być bezstronny ze względu na własny interes, interes osób mu bliskich (art. 40 § 1 pkt 1, 2 i 3 k.p.k.), z uwagi na to, że występował wcześniej w danym postępowaniu w określonej roli procesowej (art. 40 § 1 pkt 4, 5, 10 k.p.k.) lub brał udział w podjęciu decyzji procesowej, która w dalszym toku procesu została zaskarżona lub uchylona (art. 40 § 1 pkt 6, 7, 9 i art. 40 § 3 k.p.k.).</a:t>
            </a:r>
            <a:r>
              <a:rPr lang="pl-PL" dirty="0"/>
              <a:t> </a:t>
            </a:r>
          </a:p>
          <a:p>
            <a:pPr algn="just"/>
            <a:r>
              <a:rPr lang="pl-PL" dirty="0"/>
              <a:t>Sędzia związany ze sprawą bądź ze stroną nie musi być stronniczy. </a:t>
            </a:r>
            <a:r>
              <a:rPr lang="pl-PL" b="1" dirty="0"/>
              <a:t>Celem instytucji z art. 40 k.p.k. jest jednak uniknięcie sytuacji, w której byłyby wątpliwości co do bezstronności a niemożliwym byłoby udowodnienie nieprawdziwości takiego podejrzenia</a:t>
            </a:r>
            <a:r>
              <a:rPr lang="pl-PL" dirty="0"/>
              <a:t>. Takie same funkcje spełnia art. 41 k.p.k. (wyłączenie na mocy postanowienia sądu). Przepis ten nakłada na sędziego obowiązek złożenia wniosku o wyłączenie jeżeli ujawni się okoliczność uzasadniająca wątpliwości co do jego bezstronności.</a:t>
            </a:r>
          </a:p>
        </p:txBody>
      </p:sp>
    </p:spTree>
    <p:extLst>
      <p:ext uri="{BB962C8B-B14F-4D97-AF65-F5344CB8AC3E}">
        <p14:creationId xmlns:p14="http://schemas.microsoft.com/office/powerpoint/2010/main" val="4244673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Iudex</a:t>
            </a:r>
            <a:r>
              <a:rPr lang="pl-PL" dirty="0"/>
              <a:t> </a:t>
            </a:r>
            <a:r>
              <a:rPr lang="pl-PL" dirty="0" err="1"/>
              <a:t>inhabilis</a:t>
            </a:r>
            <a:endParaRPr lang="pl-PL" dirty="0"/>
          </a:p>
        </p:txBody>
      </p:sp>
      <p:sp>
        <p:nvSpPr>
          <p:cNvPr id="3" name="Symbol zastępczy zawartości 2"/>
          <p:cNvSpPr>
            <a:spLocks noGrp="1"/>
          </p:cNvSpPr>
          <p:nvPr>
            <p:ph idx="1"/>
          </p:nvPr>
        </p:nvSpPr>
        <p:spPr>
          <a:xfrm>
            <a:off x="4387610" y="404836"/>
            <a:ext cx="7222188" cy="6453164"/>
          </a:xfrm>
        </p:spPr>
        <p:txBody>
          <a:bodyPr>
            <a:normAutofit fontScale="92500" lnSpcReduction="20000"/>
          </a:bodyPr>
          <a:lstStyle/>
          <a:p>
            <a:pPr algn="just"/>
            <a:r>
              <a:rPr lang="pl-PL" b="1" dirty="0"/>
              <a:t>Postanowienie SN z 2.08.2006 r., z dnia 2 sierpnia 2006 r., II KK 2/06</a:t>
            </a:r>
            <a:endParaRPr lang="pl-PL" dirty="0"/>
          </a:p>
          <a:p>
            <a:pPr lvl="1" algn="just"/>
            <a:r>
              <a:rPr lang="pl-PL" dirty="0"/>
              <a:t>Orzekanie w sprawie przez sędziego, który uprzednio brał udział w wydaniu postanowienia w przedmiocie tymczasowego aresztowania, nie sposób postrzegać jako naruszenie prawa.</a:t>
            </a:r>
          </a:p>
          <a:p>
            <a:pPr algn="just"/>
            <a:r>
              <a:rPr lang="pl-PL" b="1" dirty="0"/>
              <a:t>Postanowienie SN z 2 .10. 2013 r., WK 15/13</a:t>
            </a:r>
            <a:endParaRPr lang="pl-PL" dirty="0"/>
          </a:p>
          <a:p>
            <a:pPr lvl="1" algn="just"/>
            <a:r>
              <a:rPr lang="pl-PL" dirty="0"/>
              <a:t>W kodeksie postępowania karnego nie ma zakazu kilkakrotnego orzekania przez tego samego sędziego w tej samej sprawie w instancji odwoławczej. Zgodnie z brzmieniem art. 40 § 1 pkt 7 k.p.k. tylko sędzia, który brał udział w wydaniu orzeczenia, które zostało uchylone jest wyłączony z mocy prawa od udziału w sprawie. Wskazana podstawa wyłączenia jest uwarunkowana wyłącznie potrzebą wyeliminowania od orzekania sędziego, który uprzednio brał udział w wydaniu orzeczenia, które w toku dalszego procesu zostało uchylone przez instancję odwoławczą, a sprawa wróciła do ponownego rozpoznania. </a:t>
            </a:r>
            <a:r>
              <a:rPr lang="pl-PL" b="1" dirty="0"/>
              <a:t>Ta przesłanka wyłączenia nie może zatem dotyczyć sędziego, który kilkakrotnie orzekał w danej sprawie w drugiej instancji, w sytuacji, gdy wydane przez niego orzeczenia nie zostały uchylone.</a:t>
            </a:r>
            <a:endParaRPr lang="pl-PL" dirty="0"/>
          </a:p>
          <a:p>
            <a:pPr lvl="1" algn="just"/>
            <a:r>
              <a:rPr lang="pl-PL" dirty="0"/>
              <a:t>W tym kontekście podnieść jednak należało, że katalog powodów wyłączenia sędziego z mocy prawa od rozpoznania sprawy - określony w art. 40 § 1 k.p.k.- ma charakter zamknięty i niedopuszczalne jest stosowanie wykładni rozszerzającej tego przepisu.</a:t>
            </a:r>
          </a:p>
          <a:p>
            <a:r>
              <a:rPr lang="pl-PL" b="1" dirty="0"/>
              <a:t>Postanowienie SN z 20.10.2015 r., III KK 346/15</a:t>
            </a:r>
            <a:endParaRPr lang="pl-PL" dirty="0"/>
          </a:p>
          <a:p>
            <a:pPr lvl="1"/>
            <a:r>
              <a:rPr lang="pl-PL" dirty="0"/>
              <a:t>Istotą instytucji wyłączenia sędziego, który brał udział w wydaniu zaskarżonego orzeczenia lub wydał zaskarżone zarządzenie jest zapobieżenie sytuacji, w której sędzia kontrolowałby swoje wcześniejsze rozstrzygnięcia, albowiem byłoby to nie do pogodzenia z koniecznością zapewnienia obiektywizmu w postępowaniu.</a:t>
            </a:r>
          </a:p>
          <a:p>
            <a:pPr algn="just"/>
            <a:endParaRPr lang="pl-PL" dirty="0"/>
          </a:p>
          <a:p>
            <a:pPr algn="just"/>
            <a:endParaRPr lang="pl-PL" dirty="0"/>
          </a:p>
        </p:txBody>
      </p:sp>
    </p:spTree>
    <p:extLst>
      <p:ext uri="{BB962C8B-B14F-4D97-AF65-F5344CB8AC3E}">
        <p14:creationId xmlns:p14="http://schemas.microsoft.com/office/powerpoint/2010/main" val="3193621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F84EDF-1C93-47F4-87C3-63EEB90777B7}"/>
              </a:ext>
            </a:extLst>
          </p:cNvPr>
          <p:cNvSpPr>
            <a:spLocks noGrp="1"/>
          </p:cNvSpPr>
          <p:nvPr>
            <p:ph type="title"/>
          </p:nvPr>
        </p:nvSpPr>
        <p:spPr/>
        <p:txBody>
          <a:bodyPr/>
          <a:lstStyle/>
          <a:p>
            <a:r>
              <a:rPr lang="pl-PL" dirty="0" err="1"/>
              <a:t>Iudex</a:t>
            </a:r>
            <a:r>
              <a:rPr lang="pl-PL" dirty="0"/>
              <a:t> </a:t>
            </a:r>
            <a:r>
              <a:rPr lang="pl-PL" dirty="0" err="1"/>
              <a:t>inhabilis</a:t>
            </a:r>
            <a:r>
              <a:rPr lang="pl-PL" dirty="0"/>
              <a:t> </a:t>
            </a:r>
            <a:endParaRPr lang="en-GB" dirty="0"/>
          </a:p>
        </p:txBody>
      </p:sp>
      <p:sp>
        <p:nvSpPr>
          <p:cNvPr id="3" name="Symbol zastępczy zawartości 2">
            <a:extLst>
              <a:ext uri="{FF2B5EF4-FFF2-40B4-BE49-F238E27FC236}">
                <a16:creationId xmlns:a16="http://schemas.microsoft.com/office/drawing/2014/main" id="{1C6C7D3D-D49B-48B5-9137-6912E454B353}"/>
              </a:ext>
            </a:extLst>
          </p:cNvPr>
          <p:cNvSpPr>
            <a:spLocks noGrp="1"/>
          </p:cNvSpPr>
          <p:nvPr>
            <p:ph idx="1"/>
          </p:nvPr>
        </p:nvSpPr>
        <p:spPr>
          <a:xfrm>
            <a:off x="4674742" y="215757"/>
            <a:ext cx="6725578" cy="6369977"/>
          </a:xfrm>
        </p:spPr>
        <p:txBody>
          <a:bodyPr>
            <a:normAutofit/>
          </a:bodyPr>
          <a:lstStyle/>
          <a:p>
            <a:pPr algn="just"/>
            <a:r>
              <a:rPr lang="pl-PL" dirty="0"/>
              <a:t>Postanowienie SN z 8.08.2023 r., II KO 90/23</a:t>
            </a:r>
          </a:p>
          <a:p>
            <a:pPr lvl="1" algn="just"/>
            <a:r>
              <a:rPr lang="pl-PL" dirty="0"/>
              <a:t>Pojęcie "sprawy", o jakim mowa w art. 40 i art. 41 § 1 k.p.k. odnosi się zarówno do sprawy głównej, rozumianej jako orzekanie w głównym przedmiocie procesu, jak również postępowań incydentalnych, w tym takich, które mają miejsce w ramach sprawy głównej. Bezstronny musi być bowiem nie tylko sędzia, który rozpozna sprawę w głównym nurcie procesu, ale także sędzia, który rozpozna sprawę incydentalną, ale wkraczającą w sferę ochrony wolności i praw jednostki, w tym przypadku wniosek o wyłączenie sędziego.</a:t>
            </a:r>
          </a:p>
          <a:p>
            <a:pPr lvl="1" algn="just"/>
            <a:r>
              <a:rPr lang="pl-PL" dirty="0"/>
              <a:t>Zob. także: I KZP 22/22</a:t>
            </a:r>
          </a:p>
          <a:p>
            <a:pPr algn="just"/>
            <a:r>
              <a:rPr lang="pl-PL" dirty="0"/>
              <a:t>Postanowienie SN z 8.08.2023 r., III KK 22/23</a:t>
            </a:r>
          </a:p>
          <a:p>
            <a:pPr lvl="1" algn="just"/>
            <a:r>
              <a:rPr lang="pl-PL" dirty="0"/>
              <a:t>Bezstronny musi być nie tylko sędzia, który rozpozna sprawę w głównym nurcie procesu, ale także sędzia, który rozpozna sprawę incydentalną, ale wkraczającą w sferę ochrony wolności i praw jednostki, w tym przypadku wniosek o wyłączenie sędziego. Ostatecznie rozstrzygnięcie w tej incydentalnej sprawie ma przecież wpływ na ukształtowanie składu Sądu Najwyższego w przedmiocie zasadności samej kasacji.</a:t>
            </a:r>
          </a:p>
          <a:p>
            <a:pPr lvl="1" algn="just"/>
            <a:endParaRPr lang="en-GB" dirty="0"/>
          </a:p>
        </p:txBody>
      </p:sp>
    </p:spTree>
    <p:extLst>
      <p:ext uri="{BB962C8B-B14F-4D97-AF65-F5344CB8AC3E}">
        <p14:creationId xmlns:p14="http://schemas.microsoft.com/office/powerpoint/2010/main" val="1416774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Iudex</a:t>
            </a:r>
            <a:r>
              <a:rPr lang="pl-PL" dirty="0"/>
              <a:t> </a:t>
            </a:r>
            <a:r>
              <a:rPr lang="pl-PL" dirty="0" err="1"/>
              <a:t>suspectus</a:t>
            </a:r>
            <a:r>
              <a:rPr lang="pl-PL" dirty="0"/>
              <a:t> </a:t>
            </a:r>
          </a:p>
        </p:txBody>
      </p:sp>
      <p:sp>
        <p:nvSpPr>
          <p:cNvPr id="3" name="Symbol zastępczy zawartości 2"/>
          <p:cNvSpPr>
            <a:spLocks noGrp="1"/>
          </p:cNvSpPr>
          <p:nvPr>
            <p:ph idx="1"/>
          </p:nvPr>
        </p:nvSpPr>
        <p:spPr>
          <a:xfrm>
            <a:off x="5044610" y="739739"/>
            <a:ext cx="6872087" cy="5729887"/>
          </a:xfrm>
        </p:spPr>
        <p:txBody>
          <a:bodyPr>
            <a:normAutofit fontScale="92500" lnSpcReduction="10000"/>
          </a:bodyPr>
          <a:lstStyle/>
          <a:p>
            <a:pPr algn="just"/>
            <a:r>
              <a:rPr lang="pl-PL" dirty="0"/>
              <a:t> </a:t>
            </a:r>
            <a:r>
              <a:rPr lang="pl-PL" b="1" dirty="0"/>
              <a:t>Postanowienie Sądu Najwyższego SN </a:t>
            </a:r>
            <a:r>
              <a:rPr lang="pl-PL" dirty="0"/>
              <a:t>z </a:t>
            </a:r>
            <a:r>
              <a:rPr lang="pl-PL" b="1" dirty="0"/>
              <a:t>11.01. 2012 r., III KK 214/11</a:t>
            </a:r>
            <a:endParaRPr lang="pl-PL" dirty="0"/>
          </a:p>
          <a:p>
            <a:pPr lvl="1" algn="just"/>
            <a:r>
              <a:rPr lang="pl-PL" dirty="0"/>
              <a:t>Wątpliwość co do bezstronności sędziego (art. 41 § 1 k.p.k.) musi istnieć obiektywnie i poddawać się zewnętrznej weryfikacji oraz ocenie, a nie być tylko subiektywnym przekonaniem określonej osoby.</a:t>
            </a:r>
          </a:p>
          <a:p>
            <a:pPr algn="just"/>
            <a:r>
              <a:rPr lang="pl-PL" dirty="0"/>
              <a:t> </a:t>
            </a:r>
            <a:r>
              <a:rPr lang="pl-PL" b="1" dirty="0"/>
              <a:t>Postanowienie Sądu Najwyższego z 10.07.2001 r., II KKN 538/98</a:t>
            </a:r>
            <a:endParaRPr lang="pl-PL" dirty="0"/>
          </a:p>
          <a:p>
            <a:pPr lvl="1" algn="just"/>
            <a:r>
              <a:rPr lang="pl-PL" dirty="0"/>
              <a:t> Sam fakt, że biorący udział w sprawie sędzia, który pełniąc niegdyś obowiązki prokuratora oskarżał oskarżonego w innej sprawie, podobnie jak i sam jedynie fakt rozstrzygania zupełnie innej sprawy oskarżonego przez tego samego sędziego nie stanowią okoliczności powodujących wątpliwość co do bezstronności tego sędziego w aktualnie prowadzonym postępowaniu.</a:t>
            </a:r>
          </a:p>
          <a:p>
            <a:pPr algn="just"/>
            <a:r>
              <a:rPr lang="pl-PL" b="1" dirty="0"/>
              <a:t>Uchwała SN z 26.04.2007 r., I KZP 9/07</a:t>
            </a:r>
            <a:endParaRPr lang="pl-PL" dirty="0"/>
          </a:p>
          <a:p>
            <a:pPr lvl="1" algn="just"/>
            <a:r>
              <a:rPr lang="pl-PL" b="1" dirty="0"/>
              <a:t> </a:t>
            </a:r>
            <a:r>
              <a:rPr lang="pl-PL" dirty="0"/>
              <a:t>W wypadku, gdy materiał dowodowy, na podstawie którego orzeczono w przedmiocie odpowiedzialności karnej jednego ze sprawców czynu, miałby stanowić podstawę dowodową orzeczenia w przedmiocie odpowiedzialności karnej także i innego współsprawcy (podżegacza lub pomocnika) tego samego czynu, sędzia, który dokonał oceny dowodów w odniesieniu do jednej z tych osób, powinien być wyłączony od udziału w sprawie dotyczącej pozostałych, z uwagi na istnienie okoliczności, która "mogłaby wywołać uzasadnioną wątpliwość co do jego bezstronności" w rozumieniu art. 41 § 1 k.p.k.</a:t>
            </a:r>
          </a:p>
        </p:txBody>
      </p:sp>
    </p:spTree>
    <p:extLst>
      <p:ext uri="{BB962C8B-B14F-4D97-AF65-F5344CB8AC3E}">
        <p14:creationId xmlns:p14="http://schemas.microsoft.com/office/powerpoint/2010/main" val="246925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Iudex</a:t>
            </a:r>
            <a:r>
              <a:rPr lang="pl-PL" dirty="0"/>
              <a:t> </a:t>
            </a:r>
            <a:r>
              <a:rPr lang="pl-PL" dirty="0" err="1"/>
              <a:t>suspectus</a:t>
            </a:r>
            <a:r>
              <a:rPr lang="pl-PL" dirty="0"/>
              <a:t> </a:t>
            </a:r>
          </a:p>
        </p:txBody>
      </p:sp>
      <p:sp>
        <p:nvSpPr>
          <p:cNvPr id="3" name="Symbol zastępczy zawartości 2"/>
          <p:cNvSpPr>
            <a:spLocks noGrp="1"/>
          </p:cNvSpPr>
          <p:nvPr>
            <p:ph idx="1"/>
          </p:nvPr>
        </p:nvSpPr>
        <p:spPr>
          <a:xfrm>
            <a:off x="4798031" y="565079"/>
            <a:ext cx="7069504" cy="6012702"/>
          </a:xfrm>
        </p:spPr>
        <p:txBody>
          <a:bodyPr>
            <a:normAutofit fontScale="85000" lnSpcReduction="10000"/>
          </a:bodyPr>
          <a:lstStyle/>
          <a:p>
            <a:pPr marL="0" indent="0" algn="ctr">
              <a:buNone/>
            </a:pPr>
            <a:r>
              <a:rPr lang="pl-PL" sz="2800" b="1" dirty="0"/>
              <a:t>Wyrok SN z 29.02.2016 r., SNO 82/15</a:t>
            </a:r>
            <a:endParaRPr lang="pl-PL" sz="2800" dirty="0"/>
          </a:p>
          <a:p>
            <a:pPr algn="just"/>
            <a:r>
              <a:rPr lang="pl-PL" b="1" dirty="0"/>
              <a:t> </a:t>
            </a:r>
            <a:r>
              <a:rPr lang="pl-PL" dirty="0"/>
              <a:t>Każdy sędzia przed złożeniem żądania w trybie art. 41 § 1 k.p.k. winien ocenić okoliczności, jeżeli takie występują, które w jego ocenie mogą usprawiedliwiać jego wyłączenie na wniosek strony i uzasadniać ewentualny zarzut bezstronności przy rozpoznawaniu sprawy. Jednakże ta ocena okoliczności dokonywana przez sędziego będzie zawsze subiektywna i dlatego winna zostać poddana obiektywnej kontroli sądu orzekającego w trybie art. 42 k.p.k., który jest jedynie uprawniony do kontroli poprawności oceny okoliczności poczynionej przez sędziego, a więc oceny czy żądanie sędziego jest zasadne w konkretnym układzie faktycznym.</a:t>
            </a:r>
          </a:p>
          <a:p>
            <a:pPr algn="just"/>
            <a:r>
              <a:rPr lang="pl-PL" dirty="0"/>
              <a:t>Należy jednak pamiętać, że przepisy o wyłączeniu sędziego mają charakter norm wyjątkowych, czego wyrazem jest między innymi treść § 15 Zbioru Zasad Etyki Zawodowej Sędziów, który stanowi, że sędzia może złożyć wniosek o wyłączenie go od rozpoznania sprawy tylko wtedy, gdy istnieją do tego uzasadnione podstawy. Niedopuszczalne jest nadużywanie instytucji wyłączenia sędziego. Zasada ta </a:t>
            </a:r>
            <a:r>
              <a:rPr lang="pl-PL" b="1" dirty="0"/>
              <a:t>nakazuje więc sędziemu powściągliwość w inicjowaniu postępowania o wyłączenie, a zbyt pochopne występowanie z takim wnioskiem byłoby złamaniem tej zasady etycznej.</a:t>
            </a:r>
          </a:p>
          <a:p>
            <a:pPr algn="just"/>
            <a:r>
              <a:rPr lang="pl-PL" dirty="0"/>
              <a:t>Naruszenie art. 41 § 1 k.p.k. z zasady nie wypełnia znamion przewinienia dyscyplinarnego. Jednakże nie można wykluczyć, że obraza tego przepisu w konkretnej sytuacji przybierze charakter obrazy rażącej i oczywistej. Będzie to miało miejsce zwłaszcza w wypadku stwierdzenia złych intencji sędziego.</a:t>
            </a:r>
          </a:p>
        </p:txBody>
      </p:sp>
    </p:spTree>
    <p:extLst>
      <p:ext uri="{BB962C8B-B14F-4D97-AF65-F5344CB8AC3E}">
        <p14:creationId xmlns:p14="http://schemas.microsoft.com/office/powerpoint/2010/main" val="1712133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20451C-EF1B-4AC5-A90D-07FD1630F67E}"/>
              </a:ext>
            </a:extLst>
          </p:cNvPr>
          <p:cNvSpPr>
            <a:spLocks noGrp="1"/>
          </p:cNvSpPr>
          <p:nvPr>
            <p:ph type="title"/>
          </p:nvPr>
        </p:nvSpPr>
        <p:spPr/>
        <p:txBody>
          <a:bodyPr/>
          <a:lstStyle/>
          <a:p>
            <a:r>
              <a:rPr lang="pl-PL" dirty="0" err="1"/>
              <a:t>Iudex</a:t>
            </a:r>
            <a:r>
              <a:rPr lang="pl-PL" dirty="0"/>
              <a:t> </a:t>
            </a:r>
            <a:r>
              <a:rPr lang="pl-PL" dirty="0" err="1"/>
              <a:t>suspectus</a:t>
            </a:r>
            <a:r>
              <a:rPr lang="pl-PL" dirty="0"/>
              <a:t> </a:t>
            </a:r>
            <a:endParaRPr lang="en-GB" dirty="0"/>
          </a:p>
        </p:txBody>
      </p:sp>
      <p:sp>
        <p:nvSpPr>
          <p:cNvPr id="3" name="Symbol zastępczy zawartości 2">
            <a:extLst>
              <a:ext uri="{FF2B5EF4-FFF2-40B4-BE49-F238E27FC236}">
                <a16:creationId xmlns:a16="http://schemas.microsoft.com/office/drawing/2014/main" id="{ABD8E47F-A759-4BB5-A49A-B89EF4B7A887}"/>
              </a:ext>
            </a:extLst>
          </p:cNvPr>
          <p:cNvSpPr>
            <a:spLocks noGrp="1"/>
          </p:cNvSpPr>
          <p:nvPr>
            <p:ph idx="1"/>
          </p:nvPr>
        </p:nvSpPr>
        <p:spPr>
          <a:xfrm>
            <a:off x="4623371" y="-1"/>
            <a:ext cx="7438490" cy="6616557"/>
          </a:xfrm>
        </p:spPr>
        <p:txBody>
          <a:bodyPr>
            <a:normAutofit/>
          </a:bodyPr>
          <a:lstStyle/>
          <a:p>
            <a:pPr algn="just"/>
            <a:r>
              <a:rPr lang="pl-PL" dirty="0"/>
              <a:t>Postanowienie SN z 5.10.2023, II KK 232/23</a:t>
            </a:r>
          </a:p>
          <a:p>
            <a:pPr lvl="1" algn="just"/>
            <a:r>
              <a:rPr lang="pl-PL" dirty="0"/>
              <a:t>Zgodnie z art. 41 § 1 k.p.k. sędzia ulega wyłączeniu, jeżeli istnieje okoliczność tego rodzaju, że mogłaby wywołać uzasadnioną wątpliwość co do jego bezstronności w danej sprawie. Należy ją rozumieć jako obiektywną bezstronność sędziego, w tym zarówno subiektywne poczucie sędziego co do własnej bezstronności, jak i jego bezstronność w odbiorze zewnętrznym, opartą na zobiektywizowanych przesłankach oraz analizowaną przez odwołanie się do oceny sytuacji dokonanej przez przeciętnego, rozsądnie rozumującego obserwatora procesu.</a:t>
            </a:r>
          </a:p>
          <a:p>
            <a:pPr algn="just"/>
            <a:r>
              <a:rPr lang="pl-PL" dirty="0"/>
              <a:t>Postanowienie SN z 7.09.2023 r., II K 26/23</a:t>
            </a:r>
          </a:p>
          <a:p>
            <a:pPr lvl="1" algn="just"/>
            <a:r>
              <a:rPr lang="pl-PL" dirty="0"/>
              <a:t>Zaistnienie przesłanek z art. 41 § 1 k.p.k. nie wymaga stwierdzenia rzeczywistej stronniczości sędziego, lecz wyłącznie wystąpienia zobiektywizowanych czynników, które mogłyby w odbiorze zewnętrznym rodzić uzasadnione wątpliwości co do jego bezstronności. Branie udziału przez sędziego w rozpoznawaniu sprawy, w której z uwagi na powiązania przedmiotowo - podmiotowe wypowiedział się co do oceny dowodów będących podstawą ustaleń faktycznych we wcześniej rozpoznawanej przez siebie sprawie stanowi zazwyczaj podstawę do wyłączenia sędziego.</a:t>
            </a:r>
          </a:p>
          <a:p>
            <a:pPr lvl="1" algn="just"/>
            <a:endParaRPr lang="en-GB" dirty="0"/>
          </a:p>
        </p:txBody>
      </p:sp>
    </p:spTree>
    <p:extLst>
      <p:ext uri="{BB962C8B-B14F-4D97-AF65-F5344CB8AC3E}">
        <p14:creationId xmlns:p14="http://schemas.microsoft.com/office/powerpoint/2010/main" val="2138875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839788"/>
            <a:ext cx="9718675" cy="1500187"/>
          </a:xfrm>
        </p:spPr>
        <p:txBody>
          <a:bodyPr/>
          <a:lstStyle/>
          <a:p>
            <a:r>
              <a:rPr lang="pl-PL" dirty="0"/>
              <a:t>Tryb wyłączenia sędziego </a:t>
            </a:r>
          </a:p>
        </p:txBody>
      </p:sp>
      <p:sp>
        <p:nvSpPr>
          <p:cNvPr id="4" name="Symbol zastępczy tekstu 3"/>
          <p:cNvSpPr>
            <a:spLocks noGrp="1"/>
          </p:cNvSpPr>
          <p:nvPr>
            <p:ph type="body" idx="4294967295"/>
          </p:nvPr>
        </p:nvSpPr>
        <p:spPr>
          <a:xfrm>
            <a:off x="0" y="1720850"/>
            <a:ext cx="4754563" cy="822325"/>
          </a:xfrm>
        </p:spPr>
        <p:txBody>
          <a:bodyPr/>
          <a:lstStyle/>
          <a:p>
            <a:pPr algn="ctr"/>
            <a:r>
              <a:rPr lang="pl-PL" dirty="0" err="1"/>
              <a:t>Iudex</a:t>
            </a:r>
            <a:r>
              <a:rPr lang="pl-PL" dirty="0"/>
              <a:t> </a:t>
            </a:r>
            <a:r>
              <a:rPr lang="pl-PL" dirty="0" err="1"/>
              <a:t>inhabilis</a:t>
            </a:r>
            <a:r>
              <a:rPr lang="pl-PL" dirty="0"/>
              <a:t> </a:t>
            </a:r>
          </a:p>
        </p:txBody>
      </p:sp>
      <p:sp>
        <p:nvSpPr>
          <p:cNvPr id="5" name="Symbol zastępczy zawartości 4"/>
          <p:cNvSpPr>
            <a:spLocks noGrp="1"/>
          </p:cNvSpPr>
          <p:nvPr>
            <p:ph sz="half" idx="4294967295"/>
          </p:nvPr>
        </p:nvSpPr>
        <p:spPr>
          <a:xfrm>
            <a:off x="0" y="2543175"/>
            <a:ext cx="4754563" cy="3341688"/>
          </a:xfrm>
        </p:spPr>
        <p:txBody>
          <a:bodyPr>
            <a:normAutofit fontScale="92500" lnSpcReduction="20000"/>
          </a:bodyPr>
          <a:lstStyle/>
          <a:p>
            <a:pPr algn="just"/>
            <a:r>
              <a:rPr lang="pl-PL" dirty="0"/>
              <a:t>Sędzia ma obowiązek stwierdzić swoje wyłączenie przez złożenie oświadczenia na piśmie do akt sprawy. </a:t>
            </a:r>
          </a:p>
          <a:p>
            <a:pPr algn="just"/>
            <a:r>
              <a:rPr lang="pl-PL" dirty="0"/>
              <a:t>Oświadczenie sędziego ma charakter deklaratoryjny. </a:t>
            </a:r>
          </a:p>
          <a:p>
            <a:pPr algn="just"/>
            <a:r>
              <a:rPr lang="pl-PL" dirty="0"/>
              <a:t>Jeżeli sędzia wbrew obowiązkowi nie złoży oświadczenia – wyłączenie na podstawie art. 40 </a:t>
            </a:r>
            <a:r>
              <a:rPr lang="pl-PL" b="1" dirty="0"/>
              <a:t>stwierdza</a:t>
            </a:r>
            <a:r>
              <a:rPr lang="pl-PL" dirty="0"/>
              <a:t> sąd postanowieniem. </a:t>
            </a:r>
          </a:p>
          <a:p>
            <a:pPr lvl="1" algn="just"/>
            <a:r>
              <a:rPr lang="pl-PL" dirty="0"/>
              <a:t>w takiej sytuacji sąd orzeka a urzędu albo na wniosek strony </a:t>
            </a:r>
          </a:p>
          <a:p>
            <a:pPr lvl="1" algn="just"/>
            <a:r>
              <a:rPr lang="pl-PL" dirty="0"/>
              <a:t>orzeka sąd przed którym sprawa się toczy </a:t>
            </a:r>
          </a:p>
        </p:txBody>
      </p:sp>
      <p:sp>
        <p:nvSpPr>
          <p:cNvPr id="6" name="Symbol zastępczy tekstu 5"/>
          <p:cNvSpPr>
            <a:spLocks noGrp="1"/>
          </p:cNvSpPr>
          <p:nvPr>
            <p:ph type="body" sz="quarter" idx="4294967295"/>
          </p:nvPr>
        </p:nvSpPr>
        <p:spPr>
          <a:xfrm>
            <a:off x="7437438" y="1720850"/>
            <a:ext cx="4754562" cy="822325"/>
          </a:xfrm>
        </p:spPr>
        <p:txBody>
          <a:bodyPr/>
          <a:lstStyle/>
          <a:p>
            <a:pPr algn="ctr"/>
            <a:r>
              <a:rPr lang="pl-PL" dirty="0" err="1"/>
              <a:t>Iudex</a:t>
            </a:r>
            <a:r>
              <a:rPr lang="pl-PL" dirty="0"/>
              <a:t> </a:t>
            </a:r>
            <a:r>
              <a:rPr lang="pl-PL" dirty="0" err="1"/>
              <a:t>suspectus</a:t>
            </a:r>
            <a:r>
              <a:rPr lang="pl-PL" dirty="0"/>
              <a:t> </a:t>
            </a:r>
          </a:p>
        </p:txBody>
      </p:sp>
      <p:sp>
        <p:nvSpPr>
          <p:cNvPr id="7" name="Symbol zastępczy zawartości 6"/>
          <p:cNvSpPr>
            <a:spLocks noGrp="1"/>
          </p:cNvSpPr>
          <p:nvPr>
            <p:ph sz="quarter" idx="4294967295"/>
          </p:nvPr>
        </p:nvSpPr>
        <p:spPr>
          <a:xfrm>
            <a:off x="6364288" y="2543175"/>
            <a:ext cx="5827712" cy="3341688"/>
          </a:xfrm>
        </p:spPr>
        <p:txBody>
          <a:bodyPr>
            <a:normAutofit fontScale="85000" lnSpcReduction="10000"/>
          </a:bodyPr>
          <a:lstStyle/>
          <a:p>
            <a:pPr algn="just"/>
            <a:r>
              <a:rPr lang="pl-PL" dirty="0"/>
              <a:t>Wyłączenie na mocy postanowienia sądu. Postanowienie o wyłączeniu ma charakter </a:t>
            </a:r>
            <a:r>
              <a:rPr lang="pl-PL" b="1" dirty="0"/>
              <a:t>konstytutywny</a:t>
            </a:r>
            <a:r>
              <a:rPr lang="pl-PL" dirty="0"/>
              <a:t>. </a:t>
            </a:r>
          </a:p>
          <a:p>
            <a:pPr algn="just"/>
            <a:r>
              <a:rPr lang="pl-PL" dirty="0"/>
              <a:t>Sędzia może złożyć żądanie o wyłączeniu z przyczyn określonych w art. 41 lub strona może złożyć wniosek o wyłączenie albo sąd działając z urzędu. </a:t>
            </a:r>
          </a:p>
          <a:p>
            <a:pPr algn="just"/>
            <a:r>
              <a:rPr lang="pl-PL" dirty="0"/>
              <a:t>Strona może złożyć wniosek o wyłączenie z przyczyn z art. 41 </a:t>
            </a:r>
            <a:r>
              <a:rPr lang="pl-PL" b="1" dirty="0"/>
              <a:t>wyłącznie do rozpoczęcia przewodu sądowego</a:t>
            </a:r>
            <a:r>
              <a:rPr lang="pl-PL" dirty="0"/>
              <a:t>, chyba że </a:t>
            </a:r>
            <a:r>
              <a:rPr lang="pl-PL" b="1" dirty="0"/>
              <a:t>przyczyna wyłączenia powstała lub stała się stronie wiadoma dopiero po rozpoczęciu przewodu sądowego</a:t>
            </a:r>
            <a:r>
              <a:rPr lang="pl-PL" dirty="0"/>
              <a:t> (termin prekluzyjny). Gdy wniosek zostanie złożony na późniejszym etapie postępowania, pozostawia się go bez rozpoznania (art. 42 § 2)</a:t>
            </a:r>
          </a:p>
        </p:txBody>
      </p:sp>
      <p:sp>
        <p:nvSpPr>
          <p:cNvPr id="8" name="Prostokąt 7"/>
          <p:cNvSpPr/>
          <p:nvPr/>
        </p:nvSpPr>
        <p:spPr>
          <a:xfrm>
            <a:off x="252632" y="5773070"/>
            <a:ext cx="5279923"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306373" y="5773070"/>
            <a:ext cx="5279923" cy="646331"/>
          </a:xfrm>
          <a:prstGeom prst="rect">
            <a:avLst/>
          </a:prstGeom>
          <a:noFill/>
        </p:spPr>
        <p:txBody>
          <a:bodyPr wrap="square" rtlCol="0">
            <a:spAutoFit/>
          </a:bodyPr>
          <a:lstStyle/>
          <a:p>
            <a:pPr algn="ctr"/>
            <a:r>
              <a:rPr lang="pl-PL" dirty="0"/>
              <a:t>Termin z art. 42 k.p.k. NIE MA ZASTOSOWANIA do wyłączenia z mocy prawa!</a:t>
            </a:r>
          </a:p>
        </p:txBody>
      </p:sp>
      <p:sp>
        <p:nvSpPr>
          <p:cNvPr id="10" name="pole tekstowe 9"/>
          <p:cNvSpPr txBox="1"/>
          <p:nvPr/>
        </p:nvSpPr>
        <p:spPr>
          <a:xfrm>
            <a:off x="6990736" y="5885286"/>
            <a:ext cx="5201264"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pl-PL" sz="1400" dirty="0"/>
              <a:t>Wniosek o wyłączenie sędziego musi być skonkretyzowany, a strona ma obowiązek uprawdopodobnić okoliczności w nim wskazane, w tym także to, że przyczyna wyłączenia stała się jej wiadoma na późniejszym etapie postępowania </a:t>
            </a:r>
          </a:p>
        </p:txBody>
      </p:sp>
      <p:cxnSp>
        <p:nvCxnSpPr>
          <p:cNvPr id="12" name="Łącznik prosty ze strzałką 11"/>
          <p:cNvCxnSpPr/>
          <p:nvPr/>
        </p:nvCxnSpPr>
        <p:spPr>
          <a:xfrm flipV="1">
            <a:off x="11170107" y="1078282"/>
            <a:ext cx="0" cy="1044382"/>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13" name="pole tekstowe 12"/>
          <p:cNvSpPr txBox="1"/>
          <p:nvPr/>
        </p:nvSpPr>
        <p:spPr>
          <a:xfrm>
            <a:off x="6282813" y="1064"/>
            <a:ext cx="5909187"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pl-PL" sz="1600" b="1" dirty="0"/>
              <a:t>Art.41a.</a:t>
            </a:r>
            <a:r>
              <a:rPr lang="pl-PL" sz="1600" dirty="0"/>
              <a:t>Wniosek o wyłączenie sędziego oparty na tych samych podstawach faktycznych co wniosek wcześniej rozpoznany pozostawia się bez rozpoznania; przepisu art. 42 § 3 nie stosuje się.</a:t>
            </a:r>
          </a:p>
        </p:txBody>
      </p:sp>
    </p:spTree>
    <p:extLst>
      <p:ext uri="{BB962C8B-B14F-4D97-AF65-F5344CB8AC3E}">
        <p14:creationId xmlns:p14="http://schemas.microsoft.com/office/powerpoint/2010/main" val="1639167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Skutki procesowe orzekania przez sędziego, który powinien być wyłączony od orzekania</a:t>
            </a:r>
          </a:p>
        </p:txBody>
      </p:sp>
      <p:sp>
        <p:nvSpPr>
          <p:cNvPr id="4" name="Symbol zastępczy tekstu 3"/>
          <p:cNvSpPr>
            <a:spLocks noGrp="1"/>
          </p:cNvSpPr>
          <p:nvPr>
            <p:ph type="body" idx="1"/>
          </p:nvPr>
        </p:nvSpPr>
        <p:spPr>
          <a:xfrm>
            <a:off x="5125305" y="220261"/>
            <a:ext cx="6265088" cy="685800"/>
          </a:xfrm>
        </p:spPr>
        <p:txBody>
          <a:bodyPr/>
          <a:lstStyle/>
          <a:p>
            <a:pPr algn="ctr"/>
            <a:r>
              <a:rPr lang="pl-PL" dirty="0" err="1"/>
              <a:t>Iudex</a:t>
            </a:r>
            <a:r>
              <a:rPr lang="pl-PL" dirty="0"/>
              <a:t> </a:t>
            </a:r>
            <a:r>
              <a:rPr lang="pl-PL" dirty="0" err="1"/>
              <a:t>inhabilis</a:t>
            </a:r>
            <a:r>
              <a:rPr lang="pl-PL" dirty="0"/>
              <a:t>  </a:t>
            </a:r>
          </a:p>
        </p:txBody>
      </p:sp>
      <p:sp>
        <p:nvSpPr>
          <p:cNvPr id="5" name="Symbol zastępczy zawartości 4"/>
          <p:cNvSpPr>
            <a:spLocks noGrp="1"/>
          </p:cNvSpPr>
          <p:nvPr>
            <p:ph sz="half" idx="2"/>
          </p:nvPr>
        </p:nvSpPr>
        <p:spPr>
          <a:xfrm>
            <a:off x="5126043" y="1053591"/>
            <a:ext cx="6264350" cy="2010622"/>
          </a:xfrm>
        </p:spPr>
        <p:txBody>
          <a:bodyPr>
            <a:normAutofit fontScale="85000" lnSpcReduction="10000"/>
          </a:bodyPr>
          <a:lstStyle/>
          <a:p>
            <a:pPr algn="just"/>
            <a:r>
              <a:rPr lang="pl-PL" dirty="0"/>
              <a:t>bezwzględna przyczyna odwoławcza – art. 439 § 1 </a:t>
            </a:r>
          </a:p>
          <a:p>
            <a:pPr algn="just"/>
            <a:r>
              <a:rPr lang="pl-PL" dirty="0"/>
              <a:t>w wydaniu orzeczenia brała udział osoba nieuprawniona lub niezdolna do orzekania bądź podlegająca wyłączeniu na podstawie art. 40</a:t>
            </a:r>
          </a:p>
          <a:p>
            <a:pPr algn="just"/>
            <a:r>
              <a:rPr lang="pl-PL" dirty="0"/>
              <a:t>Uchylenie orzeczenia niezależnie od granic zaskarżenia i podniesionych zarzutów. Sąd rozpoznając środek zaskarżenia bada z urzędu, czy nie zachodzą przyczyny wskazane w art. 439 </a:t>
            </a:r>
          </a:p>
        </p:txBody>
      </p:sp>
      <p:sp>
        <p:nvSpPr>
          <p:cNvPr id="6" name="Symbol zastępczy tekstu 5"/>
          <p:cNvSpPr>
            <a:spLocks noGrp="1"/>
          </p:cNvSpPr>
          <p:nvPr>
            <p:ph type="body" sz="quarter" idx="3"/>
          </p:nvPr>
        </p:nvSpPr>
        <p:spPr/>
        <p:txBody>
          <a:bodyPr/>
          <a:lstStyle/>
          <a:p>
            <a:pPr algn="ctr"/>
            <a:r>
              <a:rPr lang="pl-PL" dirty="0" err="1"/>
              <a:t>Iudex</a:t>
            </a:r>
            <a:r>
              <a:rPr lang="pl-PL" dirty="0"/>
              <a:t> </a:t>
            </a:r>
            <a:r>
              <a:rPr lang="pl-PL" dirty="0" err="1"/>
              <a:t>suspectus</a:t>
            </a:r>
            <a:r>
              <a:rPr lang="pl-PL" dirty="0"/>
              <a:t> </a:t>
            </a:r>
          </a:p>
        </p:txBody>
      </p:sp>
      <p:sp>
        <p:nvSpPr>
          <p:cNvPr id="7" name="Symbol zastępczy zawartości 6"/>
          <p:cNvSpPr>
            <a:spLocks noGrp="1"/>
          </p:cNvSpPr>
          <p:nvPr>
            <p:ph sz="quarter" idx="4"/>
          </p:nvPr>
        </p:nvSpPr>
        <p:spPr/>
        <p:txBody>
          <a:bodyPr>
            <a:normAutofit fontScale="85000" lnSpcReduction="10000"/>
          </a:bodyPr>
          <a:lstStyle/>
          <a:p>
            <a:pPr algn="just"/>
            <a:r>
              <a:rPr lang="pl-PL" dirty="0"/>
              <a:t>Względna przyczyna odwoławcza. </a:t>
            </a:r>
          </a:p>
          <a:p>
            <a:pPr algn="just"/>
            <a:r>
              <a:rPr lang="pl-PL" dirty="0"/>
              <a:t>Jeżeli środek zaskarżenia wnosi podmiot profesjonalny sąd może uchylić orzeczenie, konieczne jest wskazanie w apelacji/zażaleniu/kasacji, że naruszono art. 41 i wykazanie, że naruszenie tego przepisu miało wpływ na treść rozstrzygnięcia. </a:t>
            </a:r>
          </a:p>
        </p:txBody>
      </p:sp>
    </p:spTree>
    <p:extLst>
      <p:ext uri="{BB962C8B-B14F-4D97-AF65-F5344CB8AC3E}">
        <p14:creationId xmlns:p14="http://schemas.microsoft.com/office/powerpoint/2010/main" val="219761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274320"/>
            <a:ext cx="9720072" cy="1499616"/>
          </a:xfrm>
        </p:spPr>
        <p:txBody>
          <a:bodyPr/>
          <a:lstStyle/>
          <a:p>
            <a:r>
              <a:rPr lang="pl-PL" dirty="0"/>
              <a:t>Skład sądu na rozprawie </a:t>
            </a:r>
          </a:p>
        </p:txBody>
      </p:sp>
      <p:graphicFrame>
        <p:nvGraphicFramePr>
          <p:cNvPr id="4" name="Symbol zastępczy zawartości 3">
            <a:extLst>
              <a:ext uri="{FF2B5EF4-FFF2-40B4-BE49-F238E27FC236}">
                <a16:creationId xmlns:a16="http://schemas.microsoft.com/office/drawing/2014/main" id="{3CF4E9F2-27A5-43FA-B283-F837BED6017F}"/>
              </a:ext>
            </a:extLst>
          </p:cNvPr>
          <p:cNvGraphicFramePr>
            <a:graphicFrameLocks noGrp="1"/>
          </p:cNvGraphicFramePr>
          <p:nvPr>
            <p:ph idx="1"/>
            <p:extLst>
              <p:ext uri="{D42A27DB-BD31-4B8C-83A1-F6EECF244321}">
                <p14:modId xmlns:p14="http://schemas.microsoft.com/office/powerpoint/2010/main" val="272677637"/>
              </p:ext>
            </p:extLst>
          </p:nvPr>
        </p:nvGraphicFramePr>
        <p:xfrm>
          <a:off x="205740" y="182880"/>
          <a:ext cx="11503152" cy="5851322"/>
        </p:xfrm>
        <a:graphic>
          <a:graphicData uri="http://schemas.openxmlformats.org/drawingml/2006/table">
            <a:tbl>
              <a:tblPr firstRow="1" bandRow="1">
                <a:tableStyleId>{F5AB1C69-6EDB-4FF4-983F-18BD219EF322}</a:tableStyleId>
              </a:tblPr>
              <a:tblGrid>
                <a:gridCol w="5751576">
                  <a:extLst>
                    <a:ext uri="{9D8B030D-6E8A-4147-A177-3AD203B41FA5}">
                      <a16:colId xmlns:a16="http://schemas.microsoft.com/office/drawing/2014/main" val="182989014"/>
                    </a:ext>
                  </a:extLst>
                </a:gridCol>
                <a:gridCol w="5751576">
                  <a:extLst>
                    <a:ext uri="{9D8B030D-6E8A-4147-A177-3AD203B41FA5}">
                      <a16:colId xmlns:a16="http://schemas.microsoft.com/office/drawing/2014/main" val="1456213827"/>
                    </a:ext>
                  </a:extLst>
                </a:gridCol>
              </a:tblGrid>
              <a:tr h="457619">
                <a:tc>
                  <a:txBody>
                    <a:bodyPr/>
                    <a:lstStyle/>
                    <a:p>
                      <a:pPr algn="ctr"/>
                      <a:r>
                        <a:rPr lang="pl-PL" dirty="0"/>
                        <a:t>Postępowanie przed sądem I instancji</a:t>
                      </a:r>
                      <a:endParaRPr lang="en-GB" dirty="0"/>
                    </a:p>
                  </a:txBody>
                  <a:tcPr/>
                </a:tc>
                <a:tc>
                  <a:txBody>
                    <a:bodyPr/>
                    <a:lstStyle/>
                    <a:p>
                      <a:pPr algn="ctr"/>
                      <a:r>
                        <a:rPr lang="pl-PL" dirty="0"/>
                        <a:t>Postępowanie przed sądem II instancji i w postępowaniu kasacyjnym </a:t>
                      </a:r>
                      <a:endParaRPr lang="en-GB" dirty="0"/>
                    </a:p>
                  </a:txBody>
                  <a:tcPr/>
                </a:tc>
                <a:extLst>
                  <a:ext uri="{0D108BD9-81ED-4DB2-BD59-A6C34878D82A}">
                    <a16:rowId xmlns:a16="http://schemas.microsoft.com/office/drawing/2014/main" val="3264080837"/>
                  </a:ext>
                </a:extLst>
              </a:tr>
              <a:tr h="457619">
                <a:tc>
                  <a:txBody>
                    <a:bodyPr/>
                    <a:lstStyle/>
                    <a:p>
                      <a:r>
                        <a:rPr lang="en-GB" dirty="0"/>
                        <a:t>1</a:t>
                      </a:r>
                      <a:r>
                        <a:rPr lang="pl-PL" dirty="0"/>
                        <a:t> </a:t>
                      </a:r>
                      <a:r>
                        <a:rPr lang="en-GB" dirty="0" err="1"/>
                        <a:t>sędzia</a:t>
                      </a:r>
                      <a:r>
                        <a:rPr lang="pl-PL" dirty="0"/>
                        <a:t> </a:t>
                      </a:r>
                      <a:r>
                        <a:rPr lang="en-GB" dirty="0"/>
                        <a:t>–</a:t>
                      </a:r>
                      <a:r>
                        <a:rPr lang="pl-PL" dirty="0"/>
                        <a:t> </a:t>
                      </a:r>
                      <a:r>
                        <a:rPr lang="en-GB" dirty="0" err="1"/>
                        <a:t>zasada</a:t>
                      </a:r>
                      <a:r>
                        <a:rPr lang="pl-PL" dirty="0"/>
                        <a:t> </a:t>
                      </a:r>
                      <a:r>
                        <a:rPr lang="en-GB" dirty="0"/>
                        <a:t>(art.</a:t>
                      </a:r>
                      <a:r>
                        <a:rPr lang="pl-PL" dirty="0"/>
                        <a:t> </a:t>
                      </a:r>
                      <a:r>
                        <a:rPr lang="en-GB" dirty="0"/>
                        <a:t>28</a:t>
                      </a:r>
                      <a:r>
                        <a:rPr lang="pl-PL" dirty="0"/>
                        <a:t> </a:t>
                      </a:r>
                      <a:r>
                        <a:rPr lang="en-GB" dirty="0"/>
                        <a:t>§</a:t>
                      </a:r>
                      <a:r>
                        <a:rPr lang="pl-PL" dirty="0"/>
                        <a:t> </a:t>
                      </a:r>
                      <a:r>
                        <a:rPr lang="en-GB" dirty="0"/>
                        <a:t>1</a:t>
                      </a:r>
                      <a:r>
                        <a:rPr lang="pl-PL" dirty="0"/>
                        <a:t>)</a:t>
                      </a:r>
                      <a:endParaRPr lang="en-GB" dirty="0"/>
                    </a:p>
                  </a:txBody>
                  <a:tcPr/>
                </a:tc>
                <a:tc>
                  <a:txBody>
                    <a:bodyPr/>
                    <a:lstStyle/>
                    <a:p>
                      <a:r>
                        <a:rPr lang="pl-PL" dirty="0"/>
                        <a:t>3 sędziów – na rozprawie w postępowaniu apelacyjnym i kasacyjnym (art. 29 § 1)</a:t>
                      </a:r>
                      <a:endParaRPr lang="en-GB" dirty="0"/>
                    </a:p>
                  </a:txBody>
                  <a:tcPr/>
                </a:tc>
                <a:extLst>
                  <a:ext uri="{0D108BD9-81ED-4DB2-BD59-A6C34878D82A}">
                    <a16:rowId xmlns:a16="http://schemas.microsoft.com/office/drawing/2014/main" val="2416431819"/>
                  </a:ext>
                </a:extLst>
              </a:tr>
              <a:tr h="1526210">
                <a:tc>
                  <a:txBody>
                    <a:bodyPr/>
                    <a:lstStyle/>
                    <a:p>
                      <a:r>
                        <a:rPr lang="pl-PL" dirty="0"/>
                        <a:t>1sędzia i 2 ławników  </a:t>
                      </a:r>
                    </a:p>
                    <a:p>
                      <a:pPr marL="285750" indent="-285750">
                        <a:buFont typeface="Arial" panose="020B0604020202020204" pitchFamily="34" charset="0"/>
                        <a:buChar char="•"/>
                      </a:pPr>
                      <a:r>
                        <a:rPr lang="pl-PL" dirty="0"/>
                        <a:t>W sprawach o zbrodnie (art. 28 § 2) </a:t>
                      </a:r>
                    </a:p>
                    <a:p>
                      <a:pPr marL="285750" indent="-285750">
                        <a:buFont typeface="Arial" panose="020B0604020202020204" pitchFamily="34" charset="0"/>
                        <a:buChar char="•"/>
                      </a:pPr>
                      <a:r>
                        <a:rPr lang="pl-PL" dirty="0"/>
                        <a:t>Ze względu na szczególną zawiłość sprawy lub jej wagę, gdy tak postanowi sąd pierwszej instancji (art. 28 § 3)</a:t>
                      </a:r>
                      <a:endParaRPr lang="en-GB" dirty="0"/>
                    </a:p>
                  </a:txBody>
                  <a:tcPr/>
                </a:tc>
                <a:tc>
                  <a:txBody>
                    <a:bodyPr/>
                    <a:lstStyle/>
                    <a:p>
                      <a:r>
                        <a:rPr lang="pl-PL" dirty="0"/>
                        <a:t>Apelację od wyroku sądu rejonowego, jeżeli postępowanie przygotowawcze prowadzono w formie dochodzenia, rozpoznaje sąd w składzie 1 sędziego (art. 449 § 1) </a:t>
                      </a:r>
                    </a:p>
                    <a:p>
                      <a:pPr marL="285750" indent="-285750">
                        <a:buFont typeface="Arial" panose="020B0604020202020204" pitchFamily="34" charset="0"/>
                        <a:buChar char="•"/>
                      </a:pPr>
                      <a:r>
                        <a:rPr lang="pl-PL" dirty="0"/>
                        <a:t>Chyba że </a:t>
                      </a:r>
                      <a:r>
                        <a:rPr lang="pl-PL" b="1" dirty="0"/>
                        <a:t>prezes sądu </a:t>
                      </a:r>
                      <a:r>
                        <a:rPr lang="pl-PL" dirty="0"/>
                        <a:t>postanowi inaczej – wtedy ma zastosowanie art. 28 § 3</a:t>
                      </a:r>
                      <a:endParaRPr lang="en-GB" dirty="0"/>
                    </a:p>
                  </a:txBody>
                  <a:tcPr/>
                </a:tc>
                <a:extLst>
                  <a:ext uri="{0D108BD9-81ED-4DB2-BD59-A6C34878D82A}">
                    <a16:rowId xmlns:a16="http://schemas.microsoft.com/office/drawing/2014/main" val="1228658570"/>
                  </a:ext>
                </a:extLst>
              </a:tr>
              <a:tr h="1307592">
                <a:tc>
                  <a:txBody>
                    <a:bodyPr/>
                    <a:lstStyle/>
                    <a:p>
                      <a:r>
                        <a:rPr lang="pl-PL" dirty="0"/>
                        <a:t>2 sędziów i 3 ławników </a:t>
                      </a:r>
                    </a:p>
                    <a:p>
                      <a:pPr marL="285750" indent="-285750">
                        <a:buFont typeface="Arial" panose="020B0604020202020204" pitchFamily="34" charset="0"/>
                        <a:buChar char="•"/>
                      </a:pPr>
                      <a:r>
                        <a:rPr lang="pl-PL" dirty="0"/>
                        <a:t>W sprawach o przestępstwa, za które ustawa przewiduje karę dożywotniego pozbawienia wolności (art. 28 § 4)</a:t>
                      </a:r>
                      <a:endParaRPr lang="en-GB" dirty="0"/>
                    </a:p>
                  </a:txBody>
                  <a:tcPr/>
                </a:tc>
                <a:tc>
                  <a:txBody>
                    <a:bodyPr/>
                    <a:lstStyle/>
                    <a:p>
                      <a:r>
                        <a:rPr lang="pl-PL" dirty="0"/>
                        <a:t>5 sędziów zawodowych </a:t>
                      </a:r>
                    </a:p>
                    <a:p>
                      <a:r>
                        <a:rPr lang="pl-PL" dirty="0"/>
                        <a:t>Apelację lub kasację od wyroku orzekającego karę dożywotniego pozbawienia wolności lub wnoszącą o taką karę rozpoznaje sąd w składzie pięciu sędziów. (art. 29 § 2)</a:t>
                      </a:r>
                      <a:endParaRPr lang="en-GB" dirty="0"/>
                    </a:p>
                  </a:txBody>
                  <a:tcPr/>
                </a:tc>
                <a:extLst>
                  <a:ext uri="{0D108BD9-81ED-4DB2-BD59-A6C34878D82A}">
                    <a16:rowId xmlns:a16="http://schemas.microsoft.com/office/drawing/2014/main" val="710566958"/>
                  </a:ext>
                </a:extLst>
              </a:tr>
              <a:tr h="457619">
                <a:tc>
                  <a:txBody>
                    <a:bodyPr/>
                    <a:lstStyle/>
                    <a:p>
                      <a:r>
                        <a:rPr lang="pl-PL" dirty="0"/>
                        <a:t>3 sędziów zawodowych </a:t>
                      </a:r>
                    </a:p>
                    <a:p>
                      <a:pPr marL="285750" indent="-285750">
                        <a:buFont typeface="Arial" panose="020B0604020202020204" pitchFamily="34" charset="0"/>
                        <a:buChar char="•"/>
                      </a:pPr>
                      <a:r>
                        <a:rPr lang="pl-PL" dirty="0"/>
                        <a:t>Ze względu na szczególną zawiłość sprawy lub jej wagę sąd pierwszej instancji może postanowić o jej rozpoznaniu w składzie trzech sędziów (art. 28 § 3)</a:t>
                      </a:r>
                      <a:endParaRPr lang="en-GB" dirty="0"/>
                    </a:p>
                  </a:txBody>
                  <a:tcPr/>
                </a:tc>
                <a:tc>
                  <a:txBody>
                    <a:bodyPr/>
                    <a:lstStyle/>
                    <a:p>
                      <a:r>
                        <a:rPr lang="pl-PL" dirty="0"/>
                        <a:t>7 sędziów zawodowych </a:t>
                      </a:r>
                    </a:p>
                    <a:p>
                      <a:pPr marL="285750" indent="-285750">
                        <a:buFont typeface="Arial" panose="020B0604020202020204" pitchFamily="34" charset="0"/>
                        <a:buChar char="•"/>
                      </a:pPr>
                      <a:r>
                        <a:rPr lang="pl-PL" dirty="0"/>
                        <a:t>Jeżeli kasacja dotyczy orzeczenia Sądu Najwyższego wydanego w innym składzie niż jednoosobowy, </a:t>
                      </a:r>
                    </a:p>
                    <a:p>
                      <a:pPr marL="285750" indent="-285750">
                        <a:buFont typeface="Arial" panose="020B0604020202020204" pitchFamily="34" charset="0"/>
                        <a:buChar char="•"/>
                      </a:pPr>
                      <a:r>
                        <a:rPr lang="pl-PL" dirty="0"/>
                        <a:t>chyba że orzeczenie zostało wydane jednoosobowo; w takim wypadku Sąd Najwyższy orzeka w składzie 3 sędziów (art.534 § 2)</a:t>
                      </a:r>
                      <a:endParaRPr lang="en-GB" dirty="0"/>
                    </a:p>
                  </a:txBody>
                  <a:tcPr/>
                </a:tc>
                <a:extLst>
                  <a:ext uri="{0D108BD9-81ED-4DB2-BD59-A6C34878D82A}">
                    <a16:rowId xmlns:a16="http://schemas.microsoft.com/office/drawing/2014/main" val="2794726338"/>
                  </a:ext>
                </a:extLst>
              </a:tr>
            </a:tbl>
          </a:graphicData>
        </a:graphic>
      </p:graphicFrame>
    </p:spTree>
    <p:extLst>
      <p:ext uri="{BB962C8B-B14F-4D97-AF65-F5344CB8AC3E}">
        <p14:creationId xmlns:p14="http://schemas.microsoft.com/office/powerpoint/2010/main" val="2001930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9888CCA-554B-4843-9E48-5C2B46F2BA56}"/>
              </a:ext>
            </a:extLst>
          </p:cNvPr>
          <p:cNvSpPr>
            <a:spLocks noGrp="1"/>
          </p:cNvSpPr>
          <p:nvPr>
            <p:ph type="title" idx="4294967295"/>
          </p:nvPr>
        </p:nvSpPr>
        <p:spPr>
          <a:xfrm>
            <a:off x="0" y="-57150"/>
            <a:ext cx="9720263" cy="1500188"/>
          </a:xfrm>
        </p:spPr>
        <p:txBody>
          <a:bodyPr/>
          <a:lstStyle/>
          <a:p>
            <a:r>
              <a:rPr lang="pl-PL" dirty="0"/>
              <a:t>Skład sądu na posiedzeniu</a:t>
            </a:r>
            <a:endParaRPr lang="en-GB" dirty="0"/>
          </a:p>
        </p:txBody>
      </p:sp>
      <p:sp>
        <p:nvSpPr>
          <p:cNvPr id="5" name="Symbol zastępczy tekstu 4">
            <a:extLst>
              <a:ext uri="{FF2B5EF4-FFF2-40B4-BE49-F238E27FC236}">
                <a16:creationId xmlns:a16="http://schemas.microsoft.com/office/drawing/2014/main" id="{68BE7A93-1CD3-4873-B775-F42DD47FB71B}"/>
              </a:ext>
            </a:extLst>
          </p:cNvPr>
          <p:cNvSpPr>
            <a:spLocks noGrp="1"/>
          </p:cNvSpPr>
          <p:nvPr>
            <p:ph type="body" idx="4294967295"/>
          </p:nvPr>
        </p:nvSpPr>
        <p:spPr>
          <a:xfrm>
            <a:off x="0" y="1443038"/>
            <a:ext cx="5259388" cy="822325"/>
          </a:xfrm>
        </p:spPr>
        <p:txBody>
          <a:bodyPr>
            <a:normAutofit fontScale="85000" lnSpcReduction="10000"/>
          </a:bodyPr>
          <a:lstStyle/>
          <a:p>
            <a:pPr algn="ctr"/>
            <a:r>
              <a:rPr lang="pl-PL" dirty="0"/>
              <a:t>Art. 30 § 1 - sąd (rejonowy, okręgowy, apelacyjny, SN ) na posiedzeniu, w I instancji, </a:t>
            </a:r>
            <a:r>
              <a:rPr lang="pl-PL" b="1" dirty="0"/>
              <a:t>orzeka jednoosobowo </a:t>
            </a:r>
            <a:r>
              <a:rPr lang="pl-PL" dirty="0"/>
              <a:t>– zasada</a:t>
            </a:r>
            <a:endParaRPr lang="en-GB" dirty="0"/>
          </a:p>
        </p:txBody>
      </p:sp>
      <p:sp>
        <p:nvSpPr>
          <p:cNvPr id="6" name="Symbol zastępczy zawartości 5">
            <a:extLst>
              <a:ext uri="{FF2B5EF4-FFF2-40B4-BE49-F238E27FC236}">
                <a16:creationId xmlns:a16="http://schemas.microsoft.com/office/drawing/2014/main" id="{203A366C-D316-4964-BF41-5DB797962431}"/>
              </a:ext>
            </a:extLst>
          </p:cNvPr>
          <p:cNvSpPr>
            <a:spLocks noGrp="1"/>
          </p:cNvSpPr>
          <p:nvPr>
            <p:ph sz="half" idx="4294967295"/>
          </p:nvPr>
        </p:nvSpPr>
        <p:spPr>
          <a:xfrm>
            <a:off x="0" y="2116138"/>
            <a:ext cx="3971925" cy="4741862"/>
          </a:xfrm>
        </p:spPr>
        <p:txBody>
          <a:bodyPr>
            <a:normAutofit fontScale="85000" lnSpcReduction="20000"/>
          </a:bodyPr>
          <a:lstStyle/>
          <a:p>
            <a:pPr algn="just"/>
            <a:r>
              <a:rPr lang="pl-PL" dirty="0"/>
              <a:t>KPK przewiduje wyjątki: </a:t>
            </a:r>
          </a:p>
          <a:p>
            <a:pPr marL="630936" lvl="1" indent="-457200" algn="just">
              <a:buFont typeface="+mj-lt"/>
              <a:buAutoNum type="arabicPeriod"/>
            </a:pPr>
            <a:r>
              <a:rPr lang="pl-PL" dirty="0"/>
              <a:t>ze względu na szczególną zawiłość sprawy lub jej wagę – prezes sądu może zarządzić jej rozpoznanie w składzie 3 sędziów (art. 30 § 1);</a:t>
            </a:r>
          </a:p>
          <a:p>
            <a:pPr marL="630936" lvl="1" indent="-457200" algn="just">
              <a:buFont typeface="+mj-lt"/>
              <a:buAutoNum type="arabicPeriod"/>
            </a:pPr>
            <a:r>
              <a:rPr lang="pl-PL" dirty="0"/>
              <a:t>sprostowanie protokołu rozprawy, gdy przewodniczący nie przychyli się do wniosku o sprostowanie (art. 153 § 1) – w składzie rozpoznającym sprawę </a:t>
            </a:r>
          </a:p>
          <a:p>
            <a:pPr marL="630936" lvl="1" indent="-457200" algn="just">
              <a:buFont typeface="+mj-lt"/>
              <a:buAutoNum type="arabicPeriod"/>
            </a:pPr>
            <a:r>
              <a:rPr lang="pl-PL" dirty="0"/>
              <a:t>w trakcie przerwy w rozprawie (art. 403) – w składzie rozpoznającym sprawę </a:t>
            </a:r>
          </a:p>
          <a:p>
            <a:pPr marL="630936" lvl="1" indent="-457200" algn="just">
              <a:buFont typeface="+mj-lt"/>
              <a:buAutoNum type="arabicPeriod"/>
            </a:pPr>
            <a:r>
              <a:rPr lang="pl-PL" dirty="0"/>
              <a:t>orzekanie przez sąd w przedmiocie wznowienia postępowania – w składzie trzyosobowym (art. 544 § 1 i 2); </a:t>
            </a:r>
          </a:p>
          <a:p>
            <a:pPr marL="630936" lvl="1" indent="-457200" algn="just">
              <a:buFont typeface="+mj-lt"/>
              <a:buAutoNum type="arabicPeriod"/>
            </a:pPr>
            <a:r>
              <a:rPr lang="pl-PL" dirty="0"/>
              <a:t>rozpoznawanie prośby o ułaskawienie (art. 562 § 1)–w składzie, który rozpoznawał sprawę </a:t>
            </a:r>
          </a:p>
          <a:p>
            <a:pPr marL="630936" lvl="1" indent="-457200" algn="just">
              <a:buFont typeface="+mj-lt"/>
              <a:buAutoNum type="arabicPeriod"/>
            </a:pPr>
            <a:r>
              <a:rPr lang="pl-PL" dirty="0"/>
              <a:t>gdy Prezes SN tak zarządzi (art. 534 § 1) – w składzie 3 sędziów.</a:t>
            </a:r>
            <a:endParaRPr lang="en-GB" dirty="0"/>
          </a:p>
        </p:txBody>
      </p:sp>
      <p:sp>
        <p:nvSpPr>
          <p:cNvPr id="7" name="Symbol zastępczy tekstu 6">
            <a:extLst>
              <a:ext uri="{FF2B5EF4-FFF2-40B4-BE49-F238E27FC236}">
                <a16:creationId xmlns:a16="http://schemas.microsoft.com/office/drawing/2014/main" id="{ED246502-F2E9-4EB3-AC6E-8D56CCB314FD}"/>
              </a:ext>
            </a:extLst>
          </p:cNvPr>
          <p:cNvSpPr>
            <a:spLocks noGrp="1"/>
          </p:cNvSpPr>
          <p:nvPr>
            <p:ph type="body" sz="quarter" idx="4294967295"/>
          </p:nvPr>
        </p:nvSpPr>
        <p:spPr>
          <a:xfrm>
            <a:off x="5395118" y="1324246"/>
            <a:ext cx="6421437" cy="1054100"/>
          </a:xfrm>
        </p:spPr>
        <p:txBody>
          <a:bodyPr>
            <a:normAutofit fontScale="85000" lnSpcReduction="10000"/>
          </a:bodyPr>
          <a:lstStyle/>
          <a:p>
            <a:pPr algn="ctr"/>
            <a:r>
              <a:rPr lang="pl-PL" b="1" dirty="0"/>
              <a:t>Sąd odwoławczy (orzekający w II instancji, niezależnie, czy jest to sąd rejonowy, okręgowy, apelacyjny, czy SN) orzekając na posiedzeniu - art. 30 § 2 KPK – orzeka jednoosobowo</a:t>
            </a:r>
            <a:r>
              <a:rPr lang="pl-PL" dirty="0"/>
              <a:t>. Z następującymi wyjątkami:</a:t>
            </a:r>
            <a:endParaRPr lang="en-GB" dirty="0"/>
          </a:p>
        </p:txBody>
      </p:sp>
      <p:sp>
        <p:nvSpPr>
          <p:cNvPr id="8" name="Symbol zastępczy zawartości 7">
            <a:extLst>
              <a:ext uri="{FF2B5EF4-FFF2-40B4-BE49-F238E27FC236}">
                <a16:creationId xmlns:a16="http://schemas.microsoft.com/office/drawing/2014/main" id="{3EF25B94-6222-4630-A30C-48137DDB84A8}"/>
              </a:ext>
            </a:extLst>
          </p:cNvPr>
          <p:cNvSpPr>
            <a:spLocks noGrp="1"/>
          </p:cNvSpPr>
          <p:nvPr>
            <p:ph sz="quarter" idx="4294967295"/>
          </p:nvPr>
        </p:nvSpPr>
        <p:spPr>
          <a:xfrm>
            <a:off x="5019675" y="2505870"/>
            <a:ext cx="7172325" cy="4741862"/>
          </a:xfrm>
        </p:spPr>
        <p:txBody>
          <a:bodyPr>
            <a:normAutofit fontScale="62500" lnSpcReduction="20000"/>
          </a:bodyPr>
          <a:lstStyle/>
          <a:p>
            <a:pPr marL="457200" indent="-457200" algn="just">
              <a:buFont typeface="+mj-lt"/>
              <a:buAutoNum type="arabicPeriod"/>
            </a:pPr>
            <a:r>
              <a:rPr lang="pl-PL" dirty="0"/>
              <a:t>orzekanie w przedmiocie środka zaskarżenia, gdy zaskarżone orzeczenie wydano w składzie innym niż jednoosobowy (art. 30 § 2) –3 sędziów; </a:t>
            </a:r>
          </a:p>
          <a:p>
            <a:pPr marL="457200" indent="-457200" algn="just">
              <a:buFont typeface="+mj-lt"/>
              <a:buAutoNum type="arabicPeriod"/>
            </a:pPr>
            <a:r>
              <a:rPr lang="pl-PL" dirty="0"/>
              <a:t>orzekanie w przedmiocie środka zaskarżenia, gdy ze względu na szczególną zawiłość sprawy lub jej wagę prezes sądu zarządzi jej rozpoznanie w składzie rozszerzonym – w składzie 3 sędziów; </a:t>
            </a:r>
          </a:p>
          <a:p>
            <a:pPr marL="457200" indent="-457200" algn="just">
              <a:buFont typeface="+mj-lt"/>
              <a:buAutoNum type="arabicPeriod"/>
            </a:pPr>
            <a:r>
              <a:rPr lang="pl-PL" dirty="0"/>
              <a:t>rozpoznawanie zażalenia na postanowienie sądu apelacyjnego w przedmiocie przedłużenia stosowania tymczasowego aresztowania ponad okresy wskazane w art. 263 § 4 (art. 263 § 5) – w składzie 3 sędziów; </a:t>
            </a:r>
          </a:p>
          <a:p>
            <a:pPr marL="457200" indent="-457200" algn="just">
              <a:buFont typeface="+mj-lt"/>
              <a:buAutoNum type="arabicPeriod"/>
            </a:pPr>
            <a:r>
              <a:rPr lang="pl-PL" dirty="0"/>
              <a:t>rozpoznawanie zażalenia na postanowienie w przedmiocie zatrzymania i przymusowego doprowadzenia oskarżonego wydanego na podstawie art. 75 § 2 (art. 75 § 3) – w składzie 3 sędziów; </a:t>
            </a:r>
          </a:p>
          <a:p>
            <a:pPr marL="457200" indent="-457200" algn="just">
              <a:buFont typeface="+mj-lt"/>
              <a:buAutoNum type="arabicPeriod"/>
            </a:pPr>
            <a:r>
              <a:rPr lang="pl-PL" dirty="0"/>
              <a:t>rozpoznawanie zażalenia na postanowienie w przedmiocie zatrzymania i przymusowego doprowadzenia oskarżonego wydanego na podstawie art. 376 § 1 i art. 377 § 1 – w składzie równorzędnym do rozpoznającego sprawę</a:t>
            </a:r>
          </a:p>
          <a:p>
            <a:pPr marL="457200" indent="-457200" algn="just">
              <a:buFont typeface="+mj-lt"/>
              <a:buAutoNum type="arabicPeriod"/>
            </a:pPr>
            <a:r>
              <a:rPr lang="pl-PL" dirty="0"/>
              <a:t>rozpoznawanie zażalenia na postanowienie w przedmiocie wniosku o uchylenie lub zmianę środka zapobiegawczego wydanego na podstawie art. 254 § 1 (art. 254 § 3)– w składzie 3 sędziów; </a:t>
            </a:r>
          </a:p>
          <a:p>
            <a:pPr marL="457200" indent="-457200" algn="just">
              <a:buFont typeface="+mj-lt"/>
              <a:buAutoNum type="arabicPeriod"/>
            </a:pPr>
            <a:r>
              <a:rPr lang="pl-PL" dirty="0"/>
              <a:t>orzekanie w ramach tzw. instancji poziomej w przedmiocie zażaleń wskazanychwart.426 § 2 – w składzie równorzędnym do rozpoznającego sprawę </a:t>
            </a:r>
          </a:p>
          <a:p>
            <a:pPr marL="457200" indent="-457200" algn="just">
              <a:buFont typeface="+mj-lt"/>
              <a:buAutoNum type="arabicPeriod"/>
            </a:pPr>
            <a:r>
              <a:rPr lang="pl-PL" dirty="0"/>
              <a:t>rozpoznawanie zażalenia na postanowienie w przedmiocie odmowy przyjęcia wniosku o wznowienie postępowania w warunkach wskazanych w art. 545 § 3 (art. 545 § 3 </a:t>
            </a:r>
            <a:r>
              <a:rPr lang="pl-PL" dirty="0" err="1"/>
              <a:t>zd</a:t>
            </a:r>
            <a:r>
              <a:rPr lang="pl-PL" dirty="0"/>
              <a:t>. 2)–w składzie 3 sędziów</a:t>
            </a:r>
            <a:endParaRPr lang="en-GB" dirty="0"/>
          </a:p>
        </p:txBody>
      </p:sp>
    </p:spTree>
    <p:extLst>
      <p:ext uri="{BB962C8B-B14F-4D97-AF65-F5344CB8AC3E}">
        <p14:creationId xmlns:p14="http://schemas.microsoft.com/office/powerpoint/2010/main" val="117049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Organy procesowe </a:t>
            </a:r>
          </a:p>
        </p:txBody>
      </p:sp>
      <p:sp>
        <p:nvSpPr>
          <p:cNvPr id="3" name="Symbol zastępczy zawartości 2"/>
          <p:cNvSpPr>
            <a:spLocks noGrp="1"/>
          </p:cNvSpPr>
          <p:nvPr>
            <p:ph idx="1"/>
          </p:nvPr>
        </p:nvSpPr>
        <p:spPr>
          <a:xfrm>
            <a:off x="5261918" y="-71458"/>
            <a:ext cx="6281873" cy="5248622"/>
          </a:xfrm>
        </p:spPr>
        <p:txBody>
          <a:bodyPr/>
          <a:lstStyle/>
          <a:p>
            <a:r>
              <a:rPr lang="pl-PL" dirty="0"/>
              <a:t>Powołanie określonego organu państwowego do danej roli procesowej musi wynikać z ustawy </a:t>
            </a:r>
          </a:p>
          <a:p>
            <a:endParaRPr lang="pl-PL" dirty="0"/>
          </a:p>
          <a:p>
            <a:r>
              <a:rPr lang="pl-PL" dirty="0"/>
              <a:t>Ważne! </a:t>
            </a:r>
          </a:p>
          <a:p>
            <a:r>
              <a:rPr lang="pl-PL" b="1" u="sng" dirty="0"/>
              <a:t>Należy odróżnić organ od osoby fizycznej, przez którą organ ten działa! </a:t>
            </a:r>
          </a:p>
        </p:txBody>
      </p:sp>
      <p:graphicFrame>
        <p:nvGraphicFramePr>
          <p:cNvPr id="4" name="Diagram 3"/>
          <p:cNvGraphicFramePr/>
          <p:nvPr>
            <p:extLst>
              <p:ext uri="{D42A27DB-BD31-4B8C-83A1-F6EECF244321}">
                <p14:modId xmlns:p14="http://schemas.microsoft.com/office/powerpoint/2010/main" val="2356913267"/>
              </p:ext>
            </p:extLst>
          </p:nvPr>
        </p:nvGraphicFramePr>
        <p:xfrm>
          <a:off x="6164979" y="4067966"/>
          <a:ext cx="4475749" cy="288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5"/>
          <p:cNvCxnSpPr/>
          <p:nvPr/>
        </p:nvCxnSpPr>
        <p:spPr>
          <a:xfrm flipH="1">
            <a:off x="7892714" y="4700267"/>
            <a:ext cx="1020278" cy="1819175"/>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6582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Referendarz sądowy </a:t>
            </a:r>
          </a:p>
        </p:txBody>
      </p:sp>
      <p:sp>
        <p:nvSpPr>
          <p:cNvPr id="3" name="Symbol zastępczy zawartości 2"/>
          <p:cNvSpPr>
            <a:spLocks noGrp="1"/>
          </p:cNvSpPr>
          <p:nvPr>
            <p:ph idx="1"/>
          </p:nvPr>
        </p:nvSpPr>
        <p:spPr/>
        <p:txBody>
          <a:bodyPr>
            <a:normAutofit/>
          </a:bodyPr>
          <a:lstStyle/>
          <a:p>
            <a:pPr algn="just"/>
            <a:r>
              <a:rPr lang="pl-PL" dirty="0"/>
              <a:t>„Idea powołania (...) nowego funkcjonariusza wynika z potrzeby </a:t>
            </a:r>
            <a:r>
              <a:rPr lang="pl-PL" b="1" dirty="0"/>
              <a:t>odciążenia sędziów od wykonywania zadań, które nie stanowią sprawowania wymiaru sprawiedliwości</a:t>
            </a:r>
            <a:r>
              <a:rPr lang="pl-PL" dirty="0"/>
              <a:t>. Nie narusza to zatem konstytucyjnej zasady, że wymiar sprawiedliwości sprawują sądy (...). Powinno to sprzyjać łagodzeniu niebezpiecznych dla wymiaru sprawiedliwości skutków poważnych niedoborów kadry sędziowskiej i </a:t>
            </a:r>
            <a:r>
              <a:rPr lang="pl-PL" b="1" dirty="0"/>
              <a:t>eliminowaniu powstawania zaległości </a:t>
            </a:r>
            <a:r>
              <a:rPr lang="pl-PL" dirty="0"/>
              <a:t>w sprawach mających znaczenie dla zachowania płynności obrotu gospodarczego”</a:t>
            </a:r>
          </a:p>
          <a:p>
            <a:pPr marL="0" indent="0" algn="just">
              <a:buNone/>
            </a:pPr>
            <a:r>
              <a:rPr lang="pl-PL" dirty="0"/>
              <a:t>Referendarze sądowi wykonują czynności </a:t>
            </a:r>
            <a:r>
              <a:rPr lang="pl-PL" b="1" dirty="0"/>
              <a:t>inne niż sprawowanie wymiaru sprawiedliwości</a:t>
            </a:r>
            <a:r>
              <a:rPr lang="pl-PL" dirty="0"/>
              <a:t>. Są to czynności m.in. z zakresu ochrony praw jednostki. </a:t>
            </a:r>
          </a:p>
        </p:txBody>
      </p:sp>
    </p:spTree>
    <p:extLst>
      <p:ext uri="{BB962C8B-B14F-4D97-AF65-F5344CB8AC3E}">
        <p14:creationId xmlns:p14="http://schemas.microsoft.com/office/powerpoint/2010/main" val="1623714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Referendarz sądowy </a:t>
            </a:r>
          </a:p>
        </p:txBody>
      </p:sp>
      <p:sp>
        <p:nvSpPr>
          <p:cNvPr id="3" name="Symbol zastępczy zawartości 2"/>
          <p:cNvSpPr>
            <a:spLocks noGrp="1"/>
          </p:cNvSpPr>
          <p:nvPr>
            <p:ph idx="1"/>
          </p:nvPr>
        </p:nvSpPr>
        <p:spPr/>
        <p:txBody>
          <a:bodyPr>
            <a:normAutofit/>
          </a:bodyPr>
          <a:lstStyle/>
          <a:p>
            <a:pPr algn="just"/>
            <a:r>
              <a:rPr lang="pl-PL" dirty="0"/>
              <a:t>Na konieczność odciążenia sędziów i wprowadzenie organów, które nie byłyby uprawnione do sprawowania wymiaru sprawiedliwości (nie posiadałyby kompetencji ostatecznego rozstrzygania sporów prawnych) zwracał uwagę Komitet Ministrów Rady Europy w Zaleceniach R 86/12 z 16 września 1986 r. dotyczących środków zapobiegania nadmiernemu obciążeniu sądów i zmniejszania tego obciążenia. (por. pkt II zaleceń). </a:t>
            </a:r>
          </a:p>
          <a:p>
            <a:pPr algn="just"/>
            <a:r>
              <a:rPr lang="pl-PL" dirty="0"/>
              <a:t>Odciążenie sędziów sprzyja realizacji postulatu rozstrzygnięcia sprawy w rozsądnym terminie – por. art. 6 ust. 1 EKPC, art. 45 Konstytucji, art. 2 § 1 pkt. 4 k.p.k. </a:t>
            </a:r>
          </a:p>
        </p:txBody>
      </p:sp>
    </p:spTree>
    <p:extLst>
      <p:ext uri="{BB962C8B-B14F-4D97-AF65-F5344CB8AC3E}">
        <p14:creationId xmlns:p14="http://schemas.microsoft.com/office/powerpoint/2010/main" val="2186287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Referendarz sądowy </a:t>
            </a:r>
          </a:p>
        </p:txBody>
      </p:sp>
      <p:sp>
        <p:nvSpPr>
          <p:cNvPr id="3" name="Symbol zastępczy zawartości 2"/>
          <p:cNvSpPr>
            <a:spLocks noGrp="1"/>
          </p:cNvSpPr>
          <p:nvPr>
            <p:ph idx="1"/>
          </p:nvPr>
        </p:nvSpPr>
        <p:spPr>
          <a:xfrm>
            <a:off x="4643919" y="123289"/>
            <a:ext cx="7284378" cy="6472719"/>
          </a:xfrm>
        </p:spPr>
        <p:txBody>
          <a:bodyPr>
            <a:normAutofit fontScale="85000" lnSpcReduction="10000"/>
          </a:bodyPr>
          <a:lstStyle/>
          <a:p>
            <a:pPr algn="just"/>
            <a:r>
              <a:rPr lang="pl-PL" dirty="0"/>
              <a:t>Ważne przepisy o pozycji ustrojowej referendarza sądowego z Prawa o ustroju sądów powszechnych:</a:t>
            </a:r>
          </a:p>
          <a:p>
            <a:pPr algn="just"/>
            <a:r>
              <a:rPr lang="pl-PL" dirty="0"/>
              <a:t>art. 150 § 3 - Referendarza mianuje i rozwiązuje z nim stosunek pracy prezes sądu apelacyjnego</a:t>
            </a:r>
          </a:p>
          <a:p>
            <a:pPr algn="just"/>
            <a:r>
              <a:rPr lang="pl-PL" dirty="0"/>
              <a:t>art. 151 § 1 – W zakresie wykonywanych obowiązków </a:t>
            </a:r>
            <a:r>
              <a:rPr lang="pl-PL" b="1" dirty="0"/>
              <a:t>referendarz jest niezależny co do treści wydawanych orzeczeń</a:t>
            </a:r>
            <a:r>
              <a:rPr lang="pl-PL" dirty="0"/>
              <a:t> i zarządzeń określonych w ustawach.</a:t>
            </a:r>
          </a:p>
          <a:p>
            <a:pPr algn="just"/>
            <a:r>
              <a:rPr lang="pl-PL" dirty="0"/>
              <a:t>art. 151a § 1 – Referendarz może zostać przeniesiony na inne miejsce służbowe tylko za jego zgodą. Przeniesienia na inne miejsce służbowe na obszarze danej apelacji dokonuje prezes sądu apelacyjnego, a poza obszar apelacji - Minister Sprawiedliwości.</a:t>
            </a:r>
          </a:p>
          <a:p>
            <a:pPr algn="just"/>
            <a:r>
              <a:rPr lang="pl-PL" dirty="0"/>
              <a:t>art. 151a § 10 - Rozwiązanie stosunku pracy z referendarzem może nastąpić w drodze wypowiedzenia w przypadku:</a:t>
            </a:r>
          </a:p>
          <a:p>
            <a:pPr lvl="1" algn="just"/>
            <a:r>
              <a:rPr lang="pl-PL" dirty="0"/>
              <a:t>uzyskania dwukrotnej, następującej po sobie, negatywnej okresowej oceny;</a:t>
            </a:r>
          </a:p>
          <a:p>
            <a:pPr lvl="1" algn="just"/>
            <a:r>
              <a:rPr lang="pl-PL" dirty="0"/>
              <a:t>zniesienia sądu lub jego reorganizacji, powodującej utratę możliwości dalszego zatrudnienia referendarza;</a:t>
            </a:r>
          </a:p>
          <a:p>
            <a:pPr lvl="1" algn="just"/>
            <a:r>
              <a:rPr lang="pl-PL" dirty="0"/>
              <a:t>uznania przez lekarza orzecznika Zakładu Ubezpieczeń Społecznych za trwale niezdolnego do pełnienia obowiązków referendarza;</a:t>
            </a:r>
          </a:p>
          <a:p>
            <a:pPr lvl="1" algn="just"/>
            <a:r>
              <a:rPr lang="pl-PL" dirty="0"/>
              <a:t>skazania referendarza za przestępstwo inne niż wymienione w § 16 (W przypadku utraty obywatelstwa polskiego lub skazania za umyślnie popełnione przestępstwo ścigane z urzędu lub przestępstwo skarbowe, stosunek pracy z referendarzem rozwiązuje się bez wypowiedzenia. Stosunek pracy z referendarzem może być rozwiązany bez wypowiedzenia z przyczyn określonych w art. 53 Kodeksu pracy)</a:t>
            </a:r>
          </a:p>
        </p:txBody>
      </p:sp>
    </p:spTree>
    <p:extLst>
      <p:ext uri="{BB962C8B-B14F-4D97-AF65-F5344CB8AC3E}">
        <p14:creationId xmlns:p14="http://schemas.microsoft.com/office/powerpoint/2010/main" val="1666914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Referendarz sądowy </a:t>
            </a:r>
          </a:p>
        </p:txBody>
      </p:sp>
      <p:sp>
        <p:nvSpPr>
          <p:cNvPr id="3" name="Symbol zastępczy zawartości 2"/>
          <p:cNvSpPr>
            <a:spLocks noGrp="1"/>
          </p:cNvSpPr>
          <p:nvPr>
            <p:ph idx="1"/>
          </p:nvPr>
        </p:nvSpPr>
        <p:spPr/>
        <p:txBody>
          <a:bodyPr>
            <a:normAutofit fontScale="92500" lnSpcReduction="20000"/>
          </a:bodyPr>
          <a:lstStyle/>
          <a:p>
            <a:pPr algn="just"/>
            <a:r>
              <a:rPr lang="pl-PL" dirty="0"/>
              <a:t>Co referendarz sądowy może w postępowaniu karnym: </a:t>
            </a:r>
          </a:p>
          <a:p>
            <a:pPr marL="630936" lvl="1" indent="-457200" algn="just">
              <a:buFont typeface="+mj-lt"/>
              <a:buAutoNum type="arabicPeriod"/>
            </a:pPr>
            <a:r>
              <a:rPr lang="pl-PL" dirty="0"/>
              <a:t>art. 23a – skierować sprawę do postępowania mediacyjnego</a:t>
            </a:r>
          </a:p>
          <a:p>
            <a:pPr marL="630936" lvl="1" indent="-457200" algn="just">
              <a:buFont typeface="+mj-lt"/>
              <a:buAutoNum type="arabicPeriod"/>
            </a:pPr>
            <a:r>
              <a:rPr lang="pl-PL" dirty="0"/>
              <a:t>art. 57 § 2– umorzyć postępowanie po odstąpieniu od oskarżenia przez oskarżyciela posiłkowego, gdy w postępowaniu sądowym nie bierze udziału oskarżyciel publiczny</a:t>
            </a:r>
          </a:p>
          <a:p>
            <a:pPr marL="630936" lvl="1" indent="-457200" algn="just">
              <a:buFont typeface="+mj-lt"/>
              <a:buAutoNum type="arabicPeriod"/>
            </a:pPr>
            <a:r>
              <a:rPr lang="pl-PL" dirty="0"/>
              <a:t>art. 61 § 1 – wydać postanowienie o zawieszeniu postępowania w przypadku śmierci oskarżyciela prywatnego</a:t>
            </a:r>
          </a:p>
          <a:p>
            <a:pPr marL="630936" lvl="1" indent="-457200" algn="just">
              <a:buFont typeface="+mj-lt"/>
              <a:buAutoNum type="arabicPeriod"/>
            </a:pPr>
            <a:r>
              <a:rPr lang="pl-PL" dirty="0"/>
              <a:t>art. 61 § 2 – wydać postanowienie o umorzeniu postępowania, jeżeli po śmierci oskarżyciela prywatnego uprawnione osoby nie wstąpią w jego prawa </a:t>
            </a:r>
          </a:p>
          <a:p>
            <a:pPr marL="630936" lvl="1" indent="-457200" algn="just">
              <a:buFont typeface="+mj-lt"/>
              <a:buAutoNum type="arabicPeriod"/>
            </a:pPr>
            <a:r>
              <a:rPr lang="pl-PL" dirty="0"/>
              <a:t>art. 81 § 1 i 2 – wyznacza obrońcę lub pełnomocnika z urzędu;</a:t>
            </a:r>
          </a:p>
          <a:p>
            <a:pPr marL="630936" lvl="1" indent="-457200" algn="just">
              <a:buFont typeface="+mj-lt"/>
              <a:buAutoNum type="arabicPeriod"/>
            </a:pPr>
            <a:r>
              <a:rPr lang="pl-PL" dirty="0"/>
              <a:t>art. 107 § 1– nadaje klauzulę wykonalności orzeczeniu, które może zostać wydane w drodze egzekucji (por. np. art. 293 § 5 – klauzula wykonalności przy postanowieniu o zabezpieczeniu majątkowym)</a:t>
            </a:r>
          </a:p>
          <a:p>
            <a:pPr marL="630936" lvl="1" indent="-457200" algn="just">
              <a:buFont typeface="+mj-lt"/>
              <a:buAutoNum type="arabicPeriod"/>
            </a:pPr>
            <a:r>
              <a:rPr lang="pl-PL" dirty="0"/>
              <a:t>art. 120 § 3 – wzywać uczestnika postępowania do uzupełnienia braków formalnych pisma</a:t>
            </a:r>
          </a:p>
          <a:p>
            <a:pPr marL="630936" lvl="1" indent="-457200" algn="just">
              <a:buFont typeface="+mj-lt"/>
              <a:buAutoNum type="arabicPeriod"/>
            </a:pPr>
            <a:r>
              <a:rPr lang="pl-PL" dirty="0"/>
              <a:t>art. 338 § 1– zarządza doręczenie odpisu aktu oskarżenia oskarżonemu</a:t>
            </a:r>
          </a:p>
          <a:p>
            <a:pPr marL="630936" lvl="1" indent="-457200" algn="just">
              <a:buFont typeface="+mj-lt"/>
              <a:buAutoNum type="arabicPeriod"/>
            </a:pPr>
            <a:r>
              <a:rPr lang="pl-PL" dirty="0"/>
              <a:t>art. 489 § 1– może prowadzić posiedzenie pojednawcze w trybie prywatnoskargowym.	</a:t>
            </a:r>
          </a:p>
          <a:p>
            <a:pPr algn="just"/>
            <a:endParaRPr lang="pl-PL" dirty="0"/>
          </a:p>
        </p:txBody>
      </p:sp>
    </p:spTree>
    <p:extLst>
      <p:ext uri="{BB962C8B-B14F-4D97-AF65-F5344CB8AC3E}">
        <p14:creationId xmlns:p14="http://schemas.microsoft.com/office/powerpoint/2010/main" val="1051086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Referendarz sądowy </a:t>
            </a:r>
          </a:p>
        </p:txBody>
      </p:sp>
      <p:sp>
        <p:nvSpPr>
          <p:cNvPr id="3" name="Symbol zastępczy zawartości 2"/>
          <p:cNvSpPr>
            <a:spLocks noGrp="1"/>
          </p:cNvSpPr>
          <p:nvPr>
            <p:ph idx="1"/>
          </p:nvPr>
        </p:nvSpPr>
        <p:spPr/>
        <p:txBody>
          <a:bodyPr/>
          <a:lstStyle/>
          <a:p>
            <a:pPr algn="just"/>
            <a:r>
              <a:rPr lang="pl-PL" dirty="0"/>
              <a:t>Ważne – od orzeczeń referendarza sądowego przysługuje </a:t>
            </a:r>
            <a:r>
              <a:rPr lang="pl-PL" b="1" u="sng" dirty="0"/>
              <a:t>sprzeciw </a:t>
            </a:r>
            <a:r>
              <a:rPr lang="pl-PL" dirty="0"/>
              <a:t>do sądu, który jest właściwy do rozpoznania danej sprawy </a:t>
            </a:r>
          </a:p>
          <a:p>
            <a:pPr algn="just"/>
            <a:r>
              <a:rPr lang="pl-PL" dirty="0"/>
              <a:t>por. art. 93a </a:t>
            </a:r>
          </a:p>
        </p:txBody>
      </p:sp>
    </p:spTree>
    <p:extLst>
      <p:ext uri="{BB962C8B-B14F-4D97-AF65-F5344CB8AC3E}">
        <p14:creationId xmlns:p14="http://schemas.microsoft.com/office/powerpoint/2010/main" val="2536021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9" name="Freeform: Shape 48">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 name="Freeform: Shape 50">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Shape 52">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800"/>
              <a:t>Prokurator </a:t>
            </a:r>
          </a:p>
        </p:txBody>
      </p:sp>
      <p:sp>
        <p:nvSpPr>
          <p:cNvPr id="3" name="Symbol zastępczy zawartości 2"/>
          <p:cNvSpPr>
            <a:spLocks noGrp="1"/>
          </p:cNvSpPr>
          <p:nvPr>
            <p:ph idx="1"/>
          </p:nvPr>
        </p:nvSpPr>
        <p:spPr>
          <a:xfrm>
            <a:off x="798577" y="803186"/>
            <a:ext cx="5427137" cy="5248622"/>
          </a:xfrm>
        </p:spPr>
        <p:txBody>
          <a:bodyPr>
            <a:normAutofit/>
          </a:bodyPr>
          <a:lstStyle/>
          <a:p>
            <a:pPr>
              <a:lnSpc>
                <a:spcPct val="110000"/>
              </a:lnSpc>
            </a:pPr>
            <a:r>
              <a:rPr lang="pl-PL" sz="1600" dirty="0"/>
              <a:t>Organem procesowym jest </a:t>
            </a:r>
            <a:r>
              <a:rPr lang="pl-PL" sz="1600" b="1" dirty="0"/>
              <a:t>prokurator </a:t>
            </a:r>
            <a:r>
              <a:rPr lang="pl-PL" sz="1600" dirty="0"/>
              <a:t>a nie </a:t>
            </a:r>
            <a:r>
              <a:rPr lang="pl-PL" sz="1600" b="1" dirty="0"/>
              <a:t>prokuratura!</a:t>
            </a:r>
          </a:p>
          <a:p>
            <a:pPr>
              <a:lnSpc>
                <a:spcPct val="110000"/>
              </a:lnSpc>
            </a:pPr>
            <a:r>
              <a:rPr lang="pl-PL" sz="1600" dirty="0"/>
              <a:t>art. 2 ustawy z dnia 28 stycznia 2016 r. Prawo o Prokuraturze </a:t>
            </a:r>
          </a:p>
          <a:p>
            <a:pPr marL="0" indent="0">
              <a:lnSpc>
                <a:spcPct val="110000"/>
              </a:lnSpc>
              <a:buNone/>
            </a:pPr>
            <a:r>
              <a:rPr lang="pl-PL" sz="1600" dirty="0"/>
              <a:t>Prokuratura wykonuje </a:t>
            </a:r>
            <a:r>
              <a:rPr lang="pl-PL" sz="1600" b="1" dirty="0"/>
              <a:t>zadania w zakresie ścigania przestępstw oraz stoi na straży praworządności</a:t>
            </a:r>
          </a:p>
          <a:p>
            <a:pPr marL="0" indent="0">
              <a:lnSpc>
                <a:spcPct val="110000"/>
              </a:lnSpc>
              <a:buNone/>
            </a:pPr>
            <a:r>
              <a:rPr lang="pl-PL" sz="1600" dirty="0"/>
              <a:t>Art. 3 ustawy o Prokuraturze stanowi, że zadania prokuratury wykonują Prokurator Generalny, Prokurator Krajowy, pozostali zastępcy Prokuratora Generalnego oraz podlegli im prokuratorzy wykonują  i podlegli mu prokuratorzy m.in. poprzez:</a:t>
            </a:r>
          </a:p>
          <a:p>
            <a:pPr>
              <a:lnSpc>
                <a:spcPct val="110000"/>
              </a:lnSpc>
              <a:buFontTx/>
              <a:buChar char="-"/>
            </a:pPr>
            <a:r>
              <a:rPr lang="pl-PL" sz="1600" dirty="0"/>
              <a:t>prowadzenie lub nadzorowanie postępowania przygotowawczego w sprawach karnych oraz sprawowanie funkcji oskarżyciela publicznego przed sądami</a:t>
            </a:r>
          </a:p>
          <a:p>
            <a:pPr>
              <a:lnSpc>
                <a:spcPct val="110000"/>
              </a:lnSpc>
              <a:buFontTx/>
              <a:buChar char="-"/>
            </a:pPr>
            <a:r>
              <a:rPr lang="pl-PL" sz="1600" dirty="0"/>
              <a:t>współpracę z jednostkami naukowymi w zakresie prowadzenia badań dotyczących problematyki przestępczości, jej zwalczania i zapobiegania oraz kontroli</a:t>
            </a:r>
          </a:p>
          <a:p>
            <a:pPr>
              <a:lnSpc>
                <a:spcPct val="110000"/>
              </a:lnSpc>
            </a:pPr>
            <a:endParaRPr lang="pl-PL" sz="1600" dirty="0"/>
          </a:p>
        </p:txBody>
      </p:sp>
    </p:spTree>
    <p:extLst>
      <p:ext uri="{BB962C8B-B14F-4D97-AF65-F5344CB8AC3E}">
        <p14:creationId xmlns:p14="http://schemas.microsoft.com/office/powerpoint/2010/main" val="2071699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 name="Freeform: Shape 4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 name="Freeform: Shape 4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 name="Freeform: Shape 4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400" dirty="0"/>
              <a:t> </a:t>
            </a:r>
            <a:br>
              <a:rPr lang="pl-PL" sz="4400" dirty="0"/>
            </a:br>
            <a:r>
              <a:rPr lang="pl-PL" sz="4400" i="1" dirty="0"/>
              <a:t>Zasady </a:t>
            </a:r>
            <a:r>
              <a:rPr lang="pl-PL" sz="4400" i="1" dirty="0" err="1"/>
              <a:t>organizacyjno</a:t>
            </a:r>
            <a:r>
              <a:rPr lang="pl-PL" sz="4400" i="1" dirty="0"/>
              <a:t> ustrojowe prokuratury:</a:t>
            </a:r>
            <a:endParaRPr lang="pl-PL" sz="4400" dirty="0"/>
          </a:p>
        </p:txBody>
      </p:sp>
      <p:sp>
        <p:nvSpPr>
          <p:cNvPr id="3" name="Symbol zastępczy zawartości 2"/>
          <p:cNvSpPr>
            <a:spLocks noGrp="1"/>
          </p:cNvSpPr>
          <p:nvPr>
            <p:ph idx="1"/>
          </p:nvPr>
        </p:nvSpPr>
        <p:spPr>
          <a:xfrm>
            <a:off x="-8502" y="71919"/>
            <a:ext cx="7560007" cy="6606283"/>
          </a:xfrm>
        </p:spPr>
        <p:txBody>
          <a:bodyPr>
            <a:normAutofit/>
          </a:bodyPr>
          <a:lstStyle/>
          <a:p>
            <a:pPr marL="457200" indent="-457200" algn="just">
              <a:lnSpc>
                <a:spcPct val="110000"/>
              </a:lnSpc>
              <a:buFont typeface="+mj-lt"/>
              <a:buAutoNum type="arabicPeriod"/>
            </a:pPr>
            <a:r>
              <a:rPr lang="pl-PL" sz="1400" u="sng" dirty="0"/>
              <a:t>zasada niezależności </a:t>
            </a:r>
            <a:r>
              <a:rPr lang="pl-PL" sz="1400" dirty="0"/>
              <a:t>– art. 7 § 1 </a:t>
            </a:r>
            <a:r>
              <a:rPr lang="pl-PL" sz="1400" dirty="0">
                <a:sym typeface="Wingdings" panose="05000000000000000000" pitchFamily="2" charset="2"/>
              </a:rPr>
              <a:t> zupełnie inny wymiar niezależności prokuratora w porównaniu z zasadą niezależności sądów </a:t>
            </a:r>
          </a:p>
          <a:p>
            <a:pPr marL="173736" lvl="1" indent="0" algn="just">
              <a:lnSpc>
                <a:spcPct val="110000"/>
              </a:lnSpc>
              <a:buNone/>
            </a:pPr>
            <a:r>
              <a:rPr lang="pl-PL" sz="1400" dirty="0">
                <a:sym typeface="Wingdings" panose="05000000000000000000" pitchFamily="2" charset="2"/>
              </a:rPr>
              <a:t>Prokurator przy wykonywaniu czynności określonych w ustawach jest niezależny, z zastrzeżeniem przepisów art. 7 § 2-6 oraz art. 8 i art. 9</a:t>
            </a:r>
          </a:p>
          <a:p>
            <a:pPr marL="342900" indent="-342900" algn="just">
              <a:lnSpc>
                <a:spcPct val="110000"/>
              </a:lnSpc>
              <a:buFont typeface="+mj-lt"/>
              <a:buAutoNum type="arabicPeriod"/>
            </a:pPr>
            <a:r>
              <a:rPr lang="pl-PL" sz="1400" u="sng" dirty="0">
                <a:sym typeface="Wingdings" panose="05000000000000000000" pitchFamily="2" charset="2"/>
              </a:rPr>
              <a:t>zasada hierarchicznego podporządkowania </a:t>
            </a:r>
            <a:r>
              <a:rPr lang="pl-PL" sz="1400" dirty="0">
                <a:sym typeface="Wingdings" panose="05000000000000000000" pitchFamily="2" charset="2"/>
              </a:rPr>
              <a:t>– art. 7 </a:t>
            </a:r>
            <a:r>
              <a:rPr lang="pl-PL" sz="1400" dirty="0"/>
              <a:t>§</a:t>
            </a:r>
            <a:r>
              <a:rPr lang="pl-PL" sz="1400" dirty="0">
                <a:sym typeface="Wingdings" panose="05000000000000000000" pitchFamily="2" charset="2"/>
              </a:rPr>
              <a:t> 2 </a:t>
            </a:r>
          </a:p>
          <a:p>
            <a:pPr marL="173736" lvl="1" indent="0" algn="just">
              <a:lnSpc>
                <a:spcPct val="110000"/>
              </a:lnSpc>
              <a:buNone/>
            </a:pPr>
            <a:r>
              <a:rPr lang="pl-PL" sz="1400" dirty="0"/>
              <a:t>Prokurator jest obowiązany wykonywać zarządzenia, wytyczne i polecenia prokuratora przełożonego. Polecenie dotyczące treści czynności procesowej prokurator przełożony wydaje na piśmie, a na żądanie prokuratora - wraz z uzasadnieniem. W razie przeszkody w doręczeniu polecenia w formie pisemnej dopuszczalne jest przekazanie polecenia ustnie, z tym że przełożony jest obowiązany niezwłocznie potwierdzić je na piśmie. Polecenie włącza się do akt podręcznych sprawy. Prokurator przełożony uprawniony jest do zmiany lub uchylenia decyzji prokuratora podległego. Zmiana lub uchylenie decyzji wymagają formy pisemnej i są włączane do akt sprawy</a:t>
            </a:r>
          </a:p>
          <a:p>
            <a:pPr marL="342900" indent="-342900" algn="just">
              <a:lnSpc>
                <a:spcPct val="110000"/>
              </a:lnSpc>
              <a:buFont typeface="+mj-lt"/>
              <a:buAutoNum type="arabicPeriod"/>
            </a:pPr>
            <a:r>
              <a:rPr lang="pl-PL" sz="1400" u="sng" dirty="0"/>
              <a:t>zasada jednolitości i niepodzielności prokuratury </a:t>
            </a:r>
            <a:endParaRPr lang="pl-PL" sz="1400" dirty="0"/>
          </a:p>
          <a:p>
            <a:pPr marL="128016" lvl="1" indent="0" algn="just">
              <a:lnSpc>
                <a:spcPct val="110000"/>
              </a:lnSpc>
              <a:buNone/>
            </a:pPr>
            <a:r>
              <a:rPr lang="pl-PL" sz="1400" dirty="0"/>
              <a:t>Z procesowego punktu widzenia, nie ma różnicy, który prokurator zajmuje się sprawą, ponieważ zawsze przy wykonywaniu czynności procesowych reprezentuje prokuraturę jako całość </a:t>
            </a:r>
          </a:p>
          <a:p>
            <a:pPr marL="297180" indent="-342900" algn="just">
              <a:lnSpc>
                <a:spcPct val="110000"/>
              </a:lnSpc>
              <a:buFont typeface="+mj-lt"/>
              <a:buAutoNum type="arabicPeriod"/>
            </a:pPr>
            <a:r>
              <a:rPr lang="pl-PL" sz="1400" u="sng" dirty="0"/>
              <a:t>zasada substytucji </a:t>
            </a:r>
            <a:r>
              <a:rPr lang="pl-PL" sz="1400" dirty="0"/>
              <a:t>– art. 9 § 1</a:t>
            </a:r>
          </a:p>
          <a:p>
            <a:pPr marL="128016" lvl="1" indent="0" algn="just">
              <a:lnSpc>
                <a:spcPct val="110000"/>
              </a:lnSpc>
              <a:buNone/>
            </a:pPr>
            <a:r>
              <a:rPr lang="pl-PL" sz="1400" dirty="0"/>
              <a:t>Prokurator przełożony może powierzyć podległym prokuratorom wykonywanie czynności należących do jego zakresu działania, chyba że ustawa zastrzega określoną czynność wyłącznie do jego właściwości. </a:t>
            </a:r>
          </a:p>
          <a:p>
            <a:pPr marL="297180" indent="-342900" algn="just">
              <a:lnSpc>
                <a:spcPct val="110000"/>
              </a:lnSpc>
              <a:buFont typeface="+mj-lt"/>
              <a:buAutoNum type="arabicPeriod"/>
            </a:pPr>
            <a:r>
              <a:rPr lang="pl-PL" sz="1400" u="sng" dirty="0"/>
              <a:t>zasada dewolucji </a:t>
            </a:r>
            <a:r>
              <a:rPr lang="pl-PL" sz="1400" dirty="0"/>
              <a:t>– art. 9 § 2  </a:t>
            </a:r>
          </a:p>
          <a:p>
            <a:pPr marL="173736" lvl="1" indent="0" algn="just">
              <a:lnSpc>
                <a:spcPct val="110000"/>
              </a:lnSpc>
              <a:buNone/>
            </a:pPr>
            <a:r>
              <a:rPr lang="pl-PL" sz="1400" dirty="0"/>
              <a:t>Prokurator przełożony może przejmować sprawy prowadzone przez prokuratorów podległych i wykonywać ich czynności, chyba że przepisy ustawy stanowią inaczej. </a:t>
            </a:r>
          </a:p>
        </p:txBody>
      </p:sp>
    </p:spTree>
    <p:extLst>
      <p:ext uri="{BB962C8B-B14F-4D97-AF65-F5344CB8AC3E}">
        <p14:creationId xmlns:p14="http://schemas.microsoft.com/office/powerpoint/2010/main" val="1535147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1FCC5B-1701-4C20-8CBB-61904911C086}"/>
              </a:ext>
            </a:extLst>
          </p:cNvPr>
          <p:cNvSpPr>
            <a:spLocks noGrp="1"/>
          </p:cNvSpPr>
          <p:nvPr>
            <p:ph type="title" idx="4294967295"/>
          </p:nvPr>
        </p:nvSpPr>
        <p:spPr>
          <a:xfrm>
            <a:off x="0" y="365125"/>
            <a:ext cx="11846103" cy="1325563"/>
          </a:xfrm>
        </p:spPr>
        <p:txBody>
          <a:bodyPr>
            <a:normAutofit/>
          </a:bodyPr>
          <a:lstStyle/>
          <a:p>
            <a:r>
              <a:rPr lang="pl-PL" dirty="0"/>
              <a:t>Zasady organizacyjne prokuratury art. 7-9 </a:t>
            </a:r>
            <a:r>
              <a:rPr lang="pl-PL" dirty="0" err="1"/>
              <a:t>pr.prok</a:t>
            </a:r>
            <a:r>
              <a:rPr lang="pl-PL" dirty="0"/>
              <a:t>. </a:t>
            </a:r>
          </a:p>
        </p:txBody>
      </p:sp>
      <p:graphicFrame>
        <p:nvGraphicFramePr>
          <p:cNvPr id="4" name="Symbol zastępczy zawartości 3">
            <a:extLst>
              <a:ext uri="{FF2B5EF4-FFF2-40B4-BE49-F238E27FC236}">
                <a16:creationId xmlns:a16="http://schemas.microsoft.com/office/drawing/2014/main" id="{48108D48-B3C6-4D9A-ADB4-F2EADCC57AB4}"/>
              </a:ext>
            </a:extLst>
          </p:cNvPr>
          <p:cNvGraphicFramePr>
            <a:graphicFrameLocks noGrp="1"/>
          </p:cNvGraphicFramePr>
          <p:nvPr>
            <p:ph idx="4294967295"/>
          </p:nvPr>
        </p:nvGraphicFramePr>
        <p:xfrm>
          <a:off x="0" y="1546225"/>
          <a:ext cx="12279313" cy="531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859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Rola prokuratora w postępowaniu karnym </a:t>
            </a:r>
          </a:p>
        </p:txBody>
      </p:sp>
      <p:sp>
        <p:nvSpPr>
          <p:cNvPr id="3" name="Symbol zastępczy zawartości 2"/>
          <p:cNvSpPr>
            <a:spLocks noGrp="1"/>
          </p:cNvSpPr>
          <p:nvPr>
            <p:ph idx="1"/>
          </p:nvPr>
        </p:nvSpPr>
        <p:spPr>
          <a:xfrm>
            <a:off x="4387610" y="544530"/>
            <a:ext cx="7461089" cy="5764830"/>
          </a:xfrm>
        </p:spPr>
        <p:txBody>
          <a:bodyPr>
            <a:normAutofit/>
          </a:bodyPr>
          <a:lstStyle/>
          <a:p>
            <a:pPr algn="just"/>
            <a:r>
              <a:rPr lang="pl-PL" dirty="0"/>
              <a:t>Jest </a:t>
            </a:r>
            <a:r>
              <a:rPr lang="pl-PL" b="1" dirty="0"/>
              <a:t>organem kierowniczym postępowania przygotowawczego </a:t>
            </a:r>
            <a:r>
              <a:rPr lang="pl-PL" dirty="0"/>
              <a:t>- tzw. </a:t>
            </a:r>
            <a:r>
              <a:rPr lang="pl-PL" i="1" dirty="0"/>
              <a:t>dominus </a:t>
            </a:r>
            <a:r>
              <a:rPr lang="pl-PL" i="1" dirty="0" err="1"/>
              <a:t>litis</a:t>
            </a:r>
            <a:r>
              <a:rPr lang="pl-PL" i="1" dirty="0"/>
              <a:t>, </a:t>
            </a:r>
            <a:r>
              <a:rPr lang="pl-PL" dirty="0"/>
              <a:t>prowadzi lub nadzoruje śledztwa lub dochodzenia, posiada szerokie uprawnienia m.in. decyduje o stosowaniu nie izolacyjnych środków zapobiegawczych (np. poręczenia majątkowego, dozoru Policji). </a:t>
            </a:r>
          </a:p>
          <a:p>
            <a:pPr algn="just"/>
            <a:r>
              <a:rPr lang="pl-PL" dirty="0"/>
              <a:t>Pełni funkcję oskarżyciela publicznego, czyli jest </a:t>
            </a:r>
            <a:r>
              <a:rPr lang="pl-PL" u="sng" dirty="0"/>
              <a:t>stroną w postępowaniu jurysdykcyjnym. </a:t>
            </a:r>
          </a:p>
          <a:p>
            <a:pPr algn="just"/>
            <a:r>
              <a:rPr lang="pl-PL" dirty="0"/>
              <a:t>Jest rzecznikiem interesu społecznego (strażnik praworządności) – szczególnie ta rola jest widoczna w postępowaniu wykonawczym (por. m.in. art. 22 § 1 </a:t>
            </a:r>
            <a:r>
              <a:rPr lang="pl-PL" dirty="0" err="1"/>
              <a:t>k.k.w</a:t>
            </a:r>
            <a:r>
              <a:rPr lang="pl-PL" dirty="0"/>
              <a:t>.). W k.p.k. warto zwrócić uwagę na art. 60 § 1 k.p.k. – prokurator może wszcząć postępowanie w sprawie o przestępstwo prywatnoskargowe lub wstąpić do postępowania już wszczętego przez oskarżyciela prywatnego jeżeli wymaga tego interes społeczny. </a:t>
            </a:r>
          </a:p>
          <a:p>
            <a:pPr algn="just"/>
            <a:r>
              <a:rPr lang="pl-PL" dirty="0"/>
              <a:t>Ważne – prokurator jest związany zasadą obiektywizmu nie tylko na podstawie art. 4 k.p.k., ale też art. 6 prawa o Prokuraturze – „</a:t>
            </a:r>
            <a:r>
              <a:rPr lang="pl-PL" i="1" dirty="0"/>
              <a:t>prokurator jest obowiązany do podejmowania działań określonych w ustawach, kierując się zasadą bezstronności i równego traktowania wszystkich obywateli”.</a:t>
            </a:r>
          </a:p>
          <a:p>
            <a:pPr algn="just"/>
            <a:endParaRPr lang="pl-PL" dirty="0"/>
          </a:p>
        </p:txBody>
      </p:sp>
    </p:spTree>
    <p:extLst>
      <p:ext uri="{BB962C8B-B14F-4D97-AF65-F5344CB8AC3E}">
        <p14:creationId xmlns:p14="http://schemas.microsoft.com/office/powerpoint/2010/main" val="2799622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800" dirty="0"/>
              <a:t>Prokurator – wyłączenie, przesłanki, tryb</a:t>
            </a:r>
          </a:p>
        </p:txBody>
      </p:sp>
      <p:sp>
        <p:nvSpPr>
          <p:cNvPr id="3" name="Symbol zastępczy zawartości 2"/>
          <p:cNvSpPr>
            <a:spLocks noGrp="1"/>
          </p:cNvSpPr>
          <p:nvPr>
            <p:ph idx="1"/>
          </p:nvPr>
        </p:nvSpPr>
        <p:spPr/>
        <p:txBody>
          <a:bodyPr>
            <a:normAutofit/>
          </a:bodyPr>
          <a:lstStyle/>
          <a:p>
            <a:pPr marL="0" indent="0" algn="just">
              <a:buNone/>
            </a:pPr>
            <a:r>
              <a:rPr lang="pl-PL" dirty="0"/>
              <a:t>Art. 47 </a:t>
            </a:r>
          </a:p>
          <a:p>
            <a:pPr marL="128016" lvl="1" indent="0" algn="just">
              <a:buNone/>
            </a:pPr>
            <a:r>
              <a:rPr lang="pl-PL" dirty="0"/>
              <a:t>§1. Przepisy art. 40 § 1 pkt 1-4, 6 i 10, § 2 oraz art. 41, 41a i 42 </a:t>
            </a:r>
            <a:r>
              <a:rPr lang="pl-PL" b="1" u="sng" dirty="0">
                <a:solidFill>
                  <a:schemeClr val="accent3"/>
                </a:solidFill>
              </a:rPr>
              <a:t>stosuje się odpowiednio do prokuratora</a:t>
            </a:r>
            <a:r>
              <a:rPr lang="pl-PL" b="1" dirty="0">
                <a:solidFill>
                  <a:schemeClr val="accent3"/>
                </a:solidFill>
              </a:rPr>
              <a:t>,</a:t>
            </a:r>
            <a:r>
              <a:rPr lang="pl-PL" dirty="0"/>
              <a:t> innych osób prowadzących postępowanie przygotowawcze oraz innych oskarżycieli publicznych.</a:t>
            </a:r>
          </a:p>
          <a:p>
            <a:pPr marL="128016" lvl="1" indent="0" algn="just">
              <a:buNone/>
            </a:pPr>
            <a:r>
              <a:rPr lang="pl-PL" dirty="0"/>
              <a:t>§2. Osoby wymienione w § 1 ulegają również wyłączeniu, </a:t>
            </a:r>
            <a:r>
              <a:rPr lang="pl-PL" b="1" i="1" dirty="0">
                <a:solidFill>
                  <a:schemeClr val="accent4"/>
                </a:solidFill>
              </a:rPr>
              <a:t>jeżeli brały udział w sprawie jako obrońca, pełnomocnik, przedstawiciel społeczny albo przedstawiciel ustawowy strony.</a:t>
            </a:r>
          </a:p>
          <a:p>
            <a:pPr marL="0" indent="-45720" algn="just">
              <a:buNone/>
            </a:pPr>
            <a:r>
              <a:rPr lang="pl-PL" dirty="0"/>
              <a:t>Art. 48</a:t>
            </a:r>
          </a:p>
          <a:p>
            <a:pPr marL="173736" lvl="1" indent="-45720" algn="just">
              <a:buNone/>
            </a:pPr>
            <a:r>
              <a:rPr lang="pl-PL" dirty="0"/>
              <a:t>§1. O </a:t>
            </a:r>
            <a:r>
              <a:rPr lang="pl-PL" b="1" i="1" dirty="0"/>
              <a:t>wyłączeniu prowadzącego lub nadzorującego postępowanie przygotowawcze </a:t>
            </a:r>
            <a:r>
              <a:rPr lang="pl-PL" dirty="0"/>
              <a:t>oraz oskarżyciela publicznego </a:t>
            </a:r>
            <a:r>
              <a:rPr lang="pl-PL" b="1" u="sng" dirty="0">
                <a:solidFill>
                  <a:schemeClr val="accent6"/>
                </a:solidFill>
              </a:rPr>
              <a:t>orzeka prokurator nadzorujący postępowanie lub bezpośrednio przełożony</a:t>
            </a:r>
            <a:r>
              <a:rPr lang="pl-PL" dirty="0"/>
              <a:t>.</a:t>
            </a:r>
          </a:p>
          <a:p>
            <a:pPr marL="173736" lvl="1" indent="-45720" algn="just">
              <a:buNone/>
            </a:pPr>
            <a:r>
              <a:rPr lang="pl-PL" dirty="0"/>
              <a:t>§2.  </a:t>
            </a:r>
            <a:r>
              <a:rPr lang="pl-PL" i="1" dirty="0"/>
              <a:t>Czynności dokonane przez osobę podlegającą wyłączeniu, zanim ono nastąpiło, nie są z tej przyczyny bezskuteczne</a:t>
            </a:r>
            <a:r>
              <a:rPr lang="pl-PL" dirty="0"/>
              <a:t>; jednakże czynność dowodową należy na żądanie strony, w miarę możności, powtórzyć.</a:t>
            </a:r>
            <a:endParaRPr lang="pl-PL" b="1" i="1" dirty="0">
              <a:solidFill>
                <a:schemeClr val="accent4"/>
              </a:solidFill>
            </a:endParaRPr>
          </a:p>
        </p:txBody>
      </p:sp>
      <p:sp>
        <p:nvSpPr>
          <p:cNvPr id="6" name="pole tekstowe 5"/>
          <p:cNvSpPr txBox="1"/>
          <p:nvPr/>
        </p:nvSpPr>
        <p:spPr>
          <a:xfrm>
            <a:off x="9656064" y="0"/>
            <a:ext cx="253593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l-PL" sz="1600" dirty="0"/>
              <a:t>wniosek o wyłączenie oparty na tych samych podstawach faktycznych co wcześniej oddalony można pozostawić bez rozpoznania </a:t>
            </a:r>
          </a:p>
        </p:txBody>
      </p:sp>
      <p:cxnSp>
        <p:nvCxnSpPr>
          <p:cNvPr id="5" name="Łącznik prosty ze strzałką 4"/>
          <p:cNvCxnSpPr/>
          <p:nvPr/>
        </p:nvCxnSpPr>
        <p:spPr>
          <a:xfrm flipV="1">
            <a:off x="6846838" y="682789"/>
            <a:ext cx="2443808" cy="8868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34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a:t>Organy procesowe w kolejnych stadiach postępowania</a:t>
            </a:r>
          </a:p>
        </p:txBody>
      </p:sp>
      <p:sp>
        <p:nvSpPr>
          <p:cNvPr id="5" name="Symbol zastępczy tekstu 4"/>
          <p:cNvSpPr>
            <a:spLocks noGrp="1"/>
          </p:cNvSpPr>
          <p:nvPr>
            <p:ph type="body" idx="1"/>
          </p:nvPr>
        </p:nvSpPr>
        <p:spPr/>
        <p:txBody>
          <a:bodyPr/>
          <a:lstStyle/>
          <a:p>
            <a:r>
              <a:rPr lang="pl-PL" dirty="0"/>
              <a:t>Organy postępowania przygotowawczego </a:t>
            </a:r>
          </a:p>
        </p:txBody>
      </p:sp>
      <p:sp>
        <p:nvSpPr>
          <p:cNvPr id="6" name="Symbol zastępczy zawartości 5"/>
          <p:cNvSpPr>
            <a:spLocks noGrp="1"/>
          </p:cNvSpPr>
          <p:nvPr>
            <p:ph sz="half" idx="2"/>
          </p:nvPr>
        </p:nvSpPr>
        <p:spPr>
          <a:xfrm>
            <a:off x="5125305" y="1488984"/>
            <a:ext cx="6791712" cy="2347519"/>
          </a:xfrm>
        </p:spPr>
        <p:txBody>
          <a:bodyPr>
            <a:normAutofit fontScale="85000" lnSpcReduction="10000"/>
          </a:bodyPr>
          <a:lstStyle/>
          <a:p>
            <a:pPr marL="457200" indent="-457200" algn="just">
              <a:buFont typeface="+mj-lt"/>
              <a:buAutoNum type="arabicPeriod"/>
            </a:pPr>
            <a:r>
              <a:rPr lang="pl-PL" dirty="0"/>
              <a:t>prokurator </a:t>
            </a:r>
          </a:p>
          <a:p>
            <a:pPr marL="457200" indent="-457200" algn="just">
              <a:buFont typeface="+mj-lt"/>
              <a:buAutoNum type="arabicPeriod"/>
            </a:pPr>
            <a:r>
              <a:rPr lang="pl-PL" dirty="0"/>
              <a:t>sąd – w wypadkach wskazanych w ustawie np. gdy stosuje tymczasowe aresztowanie </a:t>
            </a:r>
          </a:p>
          <a:p>
            <a:pPr marL="457200" indent="-457200" algn="just">
              <a:buFont typeface="+mj-lt"/>
              <a:buAutoNum type="arabicPeriod"/>
            </a:pPr>
            <a:r>
              <a:rPr lang="pl-PL" dirty="0"/>
              <a:t>referendarz sądowy (np. gdy wydaje decyzję o wyznaczeniu obrońcy z urzędu)</a:t>
            </a:r>
          </a:p>
          <a:p>
            <a:pPr marL="457200" indent="-457200" algn="just">
              <a:buFont typeface="+mj-lt"/>
              <a:buAutoNum type="arabicPeriod"/>
            </a:pPr>
            <a:r>
              <a:rPr lang="pl-PL" dirty="0"/>
              <a:t>inne organy prowadzące postępowanie przygotowawcze (m.in. Policja, ABW, CBA, ŻW, Służba Celna, Straż Graniczna, organy z rozporządzenia MS wskazane w art. 325d) </a:t>
            </a:r>
          </a:p>
        </p:txBody>
      </p:sp>
      <p:sp>
        <p:nvSpPr>
          <p:cNvPr id="7" name="Symbol zastępczy tekstu 6"/>
          <p:cNvSpPr>
            <a:spLocks noGrp="1"/>
          </p:cNvSpPr>
          <p:nvPr>
            <p:ph type="body" sz="quarter" idx="3"/>
          </p:nvPr>
        </p:nvSpPr>
        <p:spPr/>
        <p:txBody>
          <a:bodyPr/>
          <a:lstStyle/>
          <a:p>
            <a:r>
              <a:rPr lang="pl-PL" dirty="0"/>
              <a:t>Ograny postępowania sądowego </a:t>
            </a:r>
          </a:p>
        </p:txBody>
      </p:sp>
      <p:sp>
        <p:nvSpPr>
          <p:cNvPr id="8" name="Symbol zastępczy zawartości 7"/>
          <p:cNvSpPr>
            <a:spLocks noGrp="1"/>
          </p:cNvSpPr>
          <p:nvPr>
            <p:ph sz="quarter" idx="4"/>
          </p:nvPr>
        </p:nvSpPr>
        <p:spPr>
          <a:xfrm>
            <a:off x="5118447" y="4351687"/>
            <a:ext cx="6265588" cy="2176902"/>
          </a:xfrm>
        </p:spPr>
        <p:txBody>
          <a:bodyPr>
            <a:normAutofit fontScale="85000" lnSpcReduction="10000"/>
          </a:bodyPr>
          <a:lstStyle/>
          <a:p>
            <a:pPr marL="457200" indent="-457200" algn="just">
              <a:buFont typeface="+mj-lt"/>
              <a:buAutoNum type="arabicPeriod"/>
            </a:pPr>
            <a:r>
              <a:rPr lang="pl-PL" dirty="0"/>
              <a:t>sąd </a:t>
            </a:r>
          </a:p>
          <a:p>
            <a:pPr marL="457200" indent="-457200" algn="just">
              <a:buFont typeface="+mj-lt"/>
              <a:buAutoNum type="arabicPeriod"/>
            </a:pPr>
            <a:r>
              <a:rPr lang="pl-PL" dirty="0"/>
              <a:t>prezes sądu, przewodniczący wydziału, upoważniony sędzia</a:t>
            </a:r>
          </a:p>
          <a:p>
            <a:pPr marL="457200" indent="-457200" algn="just">
              <a:buFont typeface="+mj-lt"/>
              <a:buAutoNum type="arabicPeriod"/>
            </a:pPr>
            <a:r>
              <a:rPr lang="pl-PL" dirty="0"/>
              <a:t>referendarz sądowy </a:t>
            </a:r>
          </a:p>
          <a:p>
            <a:pPr marL="457200" indent="-457200" algn="just">
              <a:buFont typeface="+mj-lt"/>
              <a:buAutoNum type="arabicPeriod"/>
            </a:pPr>
            <a:r>
              <a:rPr lang="pl-PL" dirty="0"/>
              <a:t>przewodniczący rozprawy </a:t>
            </a:r>
          </a:p>
        </p:txBody>
      </p:sp>
    </p:spTree>
    <p:extLst>
      <p:ext uri="{BB962C8B-B14F-4D97-AF65-F5344CB8AC3E}">
        <p14:creationId xmlns:p14="http://schemas.microsoft.com/office/powerpoint/2010/main" val="2455742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263722" y="59990"/>
            <a:ext cx="9720263" cy="1204912"/>
          </a:xfrm>
        </p:spPr>
        <p:txBody>
          <a:bodyPr>
            <a:normAutofit/>
          </a:bodyPr>
          <a:lstStyle/>
          <a:p>
            <a:r>
              <a:rPr lang="pl-PL" dirty="0"/>
              <a:t>Prokurator - wyłączenie, przesłanki, tryb</a:t>
            </a:r>
          </a:p>
        </p:txBody>
      </p:sp>
      <p:sp>
        <p:nvSpPr>
          <p:cNvPr id="3" name="Symbol zastępczy zawartości 2"/>
          <p:cNvSpPr>
            <a:spLocks noGrp="1"/>
          </p:cNvSpPr>
          <p:nvPr>
            <p:ph idx="4294967295"/>
          </p:nvPr>
        </p:nvSpPr>
        <p:spPr>
          <a:xfrm>
            <a:off x="-123290" y="1632285"/>
            <a:ext cx="12192000" cy="5459413"/>
          </a:xfrm>
        </p:spPr>
        <p:txBody>
          <a:bodyPr>
            <a:normAutofit fontScale="77500" lnSpcReduction="20000"/>
          </a:bodyPr>
          <a:lstStyle/>
          <a:p>
            <a:pPr algn="ctr"/>
            <a:r>
              <a:rPr lang="pl-PL" b="1" dirty="0"/>
              <a:t>„</a:t>
            </a:r>
            <a:r>
              <a:rPr lang="pl-PL" b="1" dirty="0">
                <a:solidFill>
                  <a:schemeClr val="accent6"/>
                </a:solidFill>
              </a:rPr>
              <a:t>Prokurator bezpośrednio przełożony</a:t>
            </a:r>
            <a:r>
              <a:rPr lang="pl-PL" dirty="0"/>
              <a:t>”</a:t>
            </a:r>
          </a:p>
          <a:p>
            <a:pPr algn="ctr"/>
            <a:r>
              <a:rPr lang="pl-PL" dirty="0"/>
              <a:t>art. 31 prawa o prokuraturze </a:t>
            </a:r>
          </a:p>
          <a:p>
            <a:pPr algn="just"/>
            <a:r>
              <a:rPr lang="pl-PL" dirty="0"/>
              <a:t>Prokuratorami bezpośrednio przełożonymi są:</a:t>
            </a:r>
          </a:p>
          <a:p>
            <a:pPr marL="630936" lvl="1" indent="-457200" algn="just">
              <a:buFont typeface="+mj-lt"/>
              <a:buAutoNum type="arabicPeriod"/>
            </a:pPr>
            <a:r>
              <a:rPr lang="pl-PL" dirty="0"/>
              <a:t>Prokurator Generalny - w stosunku do Prokuratora Krajowego i pozostałych zastępców Prokuratora Generalnego oraz zastępcy Prokuratora Krajowego;</a:t>
            </a:r>
          </a:p>
          <a:p>
            <a:pPr marL="630936" lvl="1" indent="-457200" algn="just">
              <a:buFont typeface="+mj-lt"/>
              <a:buAutoNum type="arabicPeriod"/>
            </a:pPr>
            <a:r>
              <a:rPr lang="pl-PL" dirty="0"/>
              <a:t>Prokurator Krajowy - w stosunku do prokuratorów pełniących czynności w Prokuraturze Krajowej, dyrektorów departamentów Prokuratury Krajowej oraz prokuratorów regionalnych;</a:t>
            </a:r>
          </a:p>
          <a:p>
            <a:pPr marL="630936" lvl="1" indent="-457200" algn="just">
              <a:buFont typeface="+mj-lt"/>
              <a:buAutoNum type="arabicPeriod"/>
            </a:pPr>
            <a:r>
              <a:rPr lang="pl-PL" dirty="0"/>
              <a:t>pozostali zastępcy Prokuratora Generalnego, w zakresie zleconych czynności - w stosunku do prokuratorów pełniących czynności w Prokuraturze Krajowej, dyrektorów departamentów Prokuratury Krajowej oraz prokuratorów regionalnych;</a:t>
            </a:r>
          </a:p>
          <a:p>
            <a:pPr marL="630936" lvl="1" indent="-457200" algn="just">
              <a:buFont typeface="+mj-lt"/>
              <a:buAutoNum type="arabicPeriod"/>
            </a:pPr>
            <a:r>
              <a:rPr lang="pl-PL" dirty="0"/>
              <a:t>Dyrektor Departamentu do Spraw Przestępczości Zorganizowanej i Korupcji - w stosunku do naczelników Wydziałów Zamiejscowych Departamentu do Spraw Przestępczości Zorganizowanej i Korupcji Prokuratury Krajowej i prokuratorów pełniących czynności w tych wydziałach;</a:t>
            </a:r>
          </a:p>
          <a:p>
            <a:pPr marL="630936" lvl="1" indent="-457200" algn="just">
              <a:buFont typeface="+mj-lt"/>
              <a:buAutoNum type="arabicPeriod"/>
            </a:pPr>
            <a:r>
              <a:rPr lang="pl-PL" dirty="0"/>
              <a:t>prokuratorzy regionalni i prokuratorzy okręgowi oraz, w zakresie zleconych czynności, ich zastępcy - w stosunku do prokuratorów pełniących czynności w danej jednostce oraz w stosunku do kierowników jednostek organizacyjnych prokuratury bezpośrednio niższego stopnia na obszarze działania danej jednostki, z zastrzeżeniem pkt 6;</a:t>
            </a:r>
          </a:p>
          <a:p>
            <a:pPr marL="630936" lvl="1" indent="-457200" algn="just">
              <a:buFont typeface="+mj-lt"/>
              <a:buAutoNum type="arabicPeriod"/>
            </a:pPr>
            <a:r>
              <a:rPr lang="pl-PL" dirty="0"/>
              <a:t>kierownicy ośrodków zamiejscowych prokuratur okręgowych oraz, w zakresie zleconych czynności, ich zastępcy - w stosunku do prokuratorów pełniących czynności w danym ośrodku oraz prokuratorów rejonowych na obszarze działania danego ośrodka zamiejscowego prokuratury okręgowej;</a:t>
            </a:r>
          </a:p>
          <a:p>
            <a:pPr marL="630936" lvl="1" indent="-457200" algn="just">
              <a:buFont typeface="+mj-lt"/>
              <a:buAutoNum type="arabicPeriod"/>
            </a:pPr>
            <a:r>
              <a:rPr lang="pl-PL" dirty="0"/>
              <a:t>prokuratorzy rejonowi oraz, w zakresie zleconych czynności, ich zastępcy - w stosunku do prokuratorów danej prokuratury rejonowej;</a:t>
            </a:r>
          </a:p>
          <a:p>
            <a:pPr marL="630936" lvl="1" indent="-457200" algn="just">
              <a:buFont typeface="+mj-lt"/>
              <a:buAutoNum type="arabicPeriod"/>
            </a:pPr>
            <a:r>
              <a:rPr lang="pl-PL" dirty="0"/>
              <a:t>kierownicy ośrodków zamiejscowych prokuratur rejonowych - w stosunku do prokuratorów pełniących czynności w danym ośrodku.</a:t>
            </a:r>
          </a:p>
          <a:p>
            <a:pPr algn="just"/>
            <a:r>
              <a:rPr lang="pl-PL" dirty="0"/>
              <a:t>§  2. Prokurator kierujący komórką organizacyjną w jednostce organizacyjnej prokuratury jest zwierzchnikiem służbowym w stosunku do prokuratorów wykonujących czynności w tej komórce.</a:t>
            </a:r>
          </a:p>
          <a:p>
            <a:pPr algn="just"/>
            <a:r>
              <a:rPr lang="pl-PL" dirty="0"/>
              <a:t>§  3. W zakresie czynnej służby wojskowej prokuratorzy do spraw wojskowych będący żołnierzami zawodowymi podlegają Ministrowi Obrony Narodowej.</a:t>
            </a:r>
          </a:p>
        </p:txBody>
      </p:sp>
      <p:sp>
        <p:nvSpPr>
          <p:cNvPr id="4" name="pole tekstowe 3"/>
          <p:cNvSpPr txBox="1"/>
          <p:nvPr/>
        </p:nvSpPr>
        <p:spPr>
          <a:xfrm>
            <a:off x="8284465" y="33796"/>
            <a:ext cx="4002786" cy="2462213"/>
          </a:xfrm>
          <a:prstGeom prst="rect">
            <a:avLst/>
          </a:prstGeom>
          <a:noFill/>
        </p:spPr>
        <p:txBody>
          <a:bodyPr wrap="square" rtlCol="0">
            <a:spAutoFit/>
          </a:bodyPr>
          <a:lstStyle/>
          <a:p>
            <a:pPr algn="just"/>
            <a:r>
              <a:rPr lang="pl-PL" sz="1400" b="1" u="sng" dirty="0">
                <a:solidFill>
                  <a:schemeClr val="accent6"/>
                </a:solidFill>
              </a:rPr>
              <a:t>Prokurator nadrzędny </a:t>
            </a:r>
            <a:r>
              <a:rPr lang="pl-PL" sz="1400" dirty="0"/>
              <a:t>– art. 33 § 1 ustawy Prawo o prokuraturze – </a:t>
            </a:r>
            <a:r>
              <a:rPr lang="pl-PL" sz="1400" i="1" u="sng" dirty="0"/>
              <a:t>prokuratorem nadrzędnym jest prokurator kierujący jednostką organizacyjną wyższego stopnia lub prokurator delegowany do niej w zakresie zleconych mu czynności  </a:t>
            </a:r>
          </a:p>
          <a:p>
            <a:pPr algn="just"/>
            <a:endParaRPr lang="pl-PL" sz="1400" i="1" u="sng" dirty="0"/>
          </a:p>
          <a:p>
            <a:pPr algn="just"/>
            <a:r>
              <a:rPr lang="pl-PL" sz="1400" dirty="0"/>
              <a:t>§  2. W sprawach czynności prowadzonych przez prokuratora w </a:t>
            </a:r>
            <a:r>
              <a:rPr lang="pl-PL" sz="1400" i="1" dirty="0"/>
              <a:t>Prokuraturze</a:t>
            </a:r>
            <a:r>
              <a:rPr lang="pl-PL" sz="1400" dirty="0"/>
              <a:t> Krajowej lub w Głównej Komisji prokuratorem nadrzędnym jest Prokurator Generalny</a:t>
            </a:r>
            <a:endParaRPr lang="pl-PL" sz="1400" i="1" u="sng" dirty="0"/>
          </a:p>
        </p:txBody>
      </p:sp>
    </p:spTree>
    <p:extLst>
      <p:ext uri="{BB962C8B-B14F-4D97-AF65-F5344CB8AC3E}">
        <p14:creationId xmlns:p14="http://schemas.microsoft.com/office/powerpoint/2010/main" val="4241649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Pomocnicy organów procesowych </a:t>
            </a:r>
          </a:p>
        </p:txBody>
      </p:sp>
      <p:sp>
        <p:nvSpPr>
          <p:cNvPr id="3" name="Symbol zastępczy tekstu 2"/>
          <p:cNvSpPr>
            <a:spLocks noGrp="1"/>
          </p:cNvSpPr>
          <p:nvPr>
            <p:ph type="body" idx="1"/>
          </p:nvPr>
        </p:nvSpPr>
        <p:spPr/>
        <p:txBody>
          <a:bodyPr/>
          <a:lstStyle/>
          <a:p>
            <a:endParaRPr lang="pl-PL"/>
          </a:p>
        </p:txBody>
      </p:sp>
    </p:spTree>
    <p:extLst>
      <p:ext uri="{BB962C8B-B14F-4D97-AF65-F5344CB8AC3E}">
        <p14:creationId xmlns:p14="http://schemas.microsoft.com/office/powerpoint/2010/main" val="2403274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Pomocnicy organów procesowych </a:t>
            </a:r>
          </a:p>
        </p:txBody>
      </p:sp>
      <p:sp>
        <p:nvSpPr>
          <p:cNvPr id="5" name="Symbol zastępczy zawartości 4"/>
          <p:cNvSpPr>
            <a:spLocks noGrp="1"/>
          </p:cNvSpPr>
          <p:nvPr>
            <p:ph idx="1"/>
          </p:nvPr>
        </p:nvSpPr>
        <p:spPr/>
        <p:txBody>
          <a:bodyPr>
            <a:normAutofit/>
          </a:bodyPr>
          <a:lstStyle/>
          <a:p>
            <a:pPr algn="just"/>
            <a:r>
              <a:rPr lang="pl-PL" i="1" dirty="0">
                <a:solidFill>
                  <a:schemeClr val="accent6"/>
                </a:solidFill>
              </a:rPr>
              <a:t>Osoba ułatwiająca organowi procesowemu wykonywanie jego funkcji</a:t>
            </a:r>
            <a:endParaRPr lang="pl-PL" dirty="0">
              <a:solidFill>
                <a:schemeClr val="accent6"/>
              </a:solidFill>
            </a:endParaRPr>
          </a:p>
          <a:p>
            <a:pPr algn="just"/>
            <a:r>
              <a:rPr lang="pl-PL" dirty="0"/>
              <a:t>1. specjaliści – osoby wykonujące czynności techniczne podczas oględzin, eksperymentu procesowego, zatrzymania, przeszukania itp. (por. art. 205 i 206)</a:t>
            </a:r>
          </a:p>
          <a:p>
            <a:pPr algn="just"/>
            <a:r>
              <a:rPr lang="pl-PL" dirty="0"/>
              <a:t>2. protokolanci i stenografowie - art. 144 – 146 </a:t>
            </a:r>
          </a:p>
          <a:p>
            <a:pPr lvl="1" algn="just"/>
            <a:r>
              <a:rPr lang="pl-PL" dirty="0"/>
              <a:t>ważne! Art. 146 § 1 Protokolant i stenograf ulegają wyłączeniu z tych samych powodów co sędzia</a:t>
            </a:r>
          </a:p>
          <a:p>
            <a:pPr algn="just"/>
            <a:r>
              <a:rPr lang="pl-PL" dirty="0"/>
              <a:t>3. tłumacze – art. 204 np. wyznaczani dla osoby, która nie włada w wystarczającym stopniu językiem polskim, wzywani do przesłuchania osoby głuchej lub niemej, jeżeli nie wystarcza porozumiewanie się z nią w języku polskim </a:t>
            </a:r>
          </a:p>
          <a:p>
            <a:pPr algn="just"/>
            <a:r>
              <a:rPr lang="pl-PL" dirty="0"/>
              <a:t>4. konwojenci Policji</a:t>
            </a:r>
          </a:p>
          <a:p>
            <a:pPr lvl="1" algn="just"/>
            <a:endParaRPr lang="pl-PL" dirty="0"/>
          </a:p>
          <a:p>
            <a:pPr lvl="1" algn="just"/>
            <a:endParaRPr lang="pl-PL" dirty="0">
              <a:solidFill>
                <a:schemeClr val="accent6"/>
              </a:solidFill>
            </a:endParaRPr>
          </a:p>
          <a:p>
            <a:pPr algn="just"/>
            <a:endParaRPr lang="pl-PL" dirty="0"/>
          </a:p>
        </p:txBody>
      </p:sp>
    </p:spTree>
    <p:extLst>
      <p:ext uri="{BB962C8B-B14F-4D97-AF65-F5344CB8AC3E}">
        <p14:creationId xmlns:p14="http://schemas.microsoft.com/office/powerpoint/2010/main" val="424333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Strony procesowe </a:t>
            </a:r>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3453778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idx="4294967295"/>
          </p:nvPr>
        </p:nvSpPr>
        <p:spPr>
          <a:xfrm>
            <a:off x="-1" y="0"/>
            <a:ext cx="11589249" cy="2457450"/>
          </a:xfrm>
        </p:spPr>
        <p:txBody>
          <a:bodyPr>
            <a:normAutofit/>
          </a:bodyPr>
          <a:lstStyle/>
          <a:p>
            <a:r>
              <a:rPr lang="pl-PL" dirty="0"/>
              <a:t>Strony postępowania w kolejnych stadiach procesu</a:t>
            </a:r>
          </a:p>
        </p:txBody>
      </p:sp>
      <p:graphicFrame>
        <p:nvGraphicFramePr>
          <p:cNvPr id="6" name="Symbol zastępczy zawartości 5"/>
          <p:cNvGraphicFramePr>
            <a:graphicFrameLocks noGrp="1"/>
          </p:cNvGraphicFramePr>
          <p:nvPr>
            <p:ph idx="4294967295"/>
            <p:extLst>
              <p:ext uri="{D42A27DB-BD31-4B8C-83A1-F6EECF244321}">
                <p14:modId xmlns:p14="http://schemas.microsoft.com/office/powerpoint/2010/main" val="3988005414"/>
              </p:ext>
            </p:extLst>
          </p:nvPr>
        </p:nvGraphicFramePr>
        <p:xfrm>
          <a:off x="-1719263" y="1637506"/>
          <a:ext cx="9720263" cy="451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Łącznik prosty ze strzałką 7"/>
          <p:cNvCxnSpPr/>
          <p:nvPr/>
        </p:nvCxnSpPr>
        <p:spPr>
          <a:xfrm flipV="1">
            <a:off x="6629400" y="2924175"/>
            <a:ext cx="1000125" cy="971550"/>
          </a:xfrm>
          <a:prstGeom prst="straightConnector1">
            <a:avLst/>
          </a:prstGeom>
          <a:ln w="28575">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flipV="1">
            <a:off x="6629400" y="4175665"/>
            <a:ext cx="1257300" cy="28575"/>
          </a:xfrm>
          <a:prstGeom prst="straightConnector1">
            <a:avLst/>
          </a:prstGeom>
          <a:ln w="28575">
            <a:solidFill>
              <a:schemeClr val="accent5"/>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6629400" y="4484180"/>
            <a:ext cx="1257300" cy="819001"/>
          </a:xfrm>
          <a:prstGeom prst="straightConnector1">
            <a:avLst/>
          </a:prstGeom>
          <a:ln w="28575">
            <a:solidFill>
              <a:schemeClr val="accent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7734300" y="2615059"/>
            <a:ext cx="2428875" cy="461665"/>
          </a:xfrm>
          <a:prstGeom prst="rect">
            <a:avLst/>
          </a:prstGeom>
          <a:noFill/>
        </p:spPr>
        <p:txBody>
          <a:bodyPr wrap="square" rtlCol="0">
            <a:spAutoFit/>
          </a:bodyPr>
          <a:lstStyle/>
          <a:p>
            <a:r>
              <a:rPr lang="pl-PL" sz="2300" dirty="0"/>
              <a:t>publiczny </a:t>
            </a:r>
          </a:p>
        </p:txBody>
      </p:sp>
      <p:sp>
        <p:nvSpPr>
          <p:cNvPr id="15" name="pole tekstowe 14"/>
          <p:cNvSpPr txBox="1"/>
          <p:nvPr/>
        </p:nvSpPr>
        <p:spPr>
          <a:xfrm>
            <a:off x="7886700" y="3895725"/>
            <a:ext cx="2447925" cy="446276"/>
          </a:xfrm>
          <a:prstGeom prst="rect">
            <a:avLst/>
          </a:prstGeom>
          <a:noFill/>
        </p:spPr>
        <p:txBody>
          <a:bodyPr wrap="square" rtlCol="0">
            <a:spAutoFit/>
          </a:bodyPr>
          <a:lstStyle/>
          <a:p>
            <a:r>
              <a:rPr lang="pl-PL" sz="2300" dirty="0"/>
              <a:t>posiłkowy </a:t>
            </a:r>
          </a:p>
        </p:txBody>
      </p:sp>
      <p:sp>
        <p:nvSpPr>
          <p:cNvPr id="16" name="pole tekstowe 15"/>
          <p:cNvSpPr txBox="1"/>
          <p:nvPr/>
        </p:nvSpPr>
        <p:spPr>
          <a:xfrm>
            <a:off x="7734300" y="5213789"/>
            <a:ext cx="2790825" cy="446276"/>
          </a:xfrm>
          <a:prstGeom prst="rect">
            <a:avLst/>
          </a:prstGeom>
          <a:noFill/>
        </p:spPr>
        <p:txBody>
          <a:bodyPr wrap="square" rtlCol="0">
            <a:spAutoFit/>
          </a:bodyPr>
          <a:lstStyle/>
          <a:p>
            <a:r>
              <a:rPr lang="pl-PL" sz="2300" dirty="0"/>
              <a:t>prywatny </a:t>
            </a:r>
          </a:p>
        </p:txBody>
      </p:sp>
      <p:cxnSp>
        <p:nvCxnSpPr>
          <p:cNvPr id="18" name="Łącznik prosty ze strzałką 17"/>
          <p:cNvCxnSpPr/>
          <p:nvPr/>
        </p:nvCxnSpPr>
        <p:spPr>
          <a:xfrm flipV="1">
            <a:off x="9548812" y="3335682"/>
            <a:ext cx="962025" cy="760068"/>
          </a:xfrm>
          <a:prstGeom prst="straightConnector1">
            <a:avLst/>
          </a:prstGeom>
          <a:ln w="28575">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a:off x="9548812" y="4292820"/>
            <a:ext cx="962025" cy="723899"/>
          </a:xfrm>
          <a:prstGeom prst="straightConnector1">
            <a:avLst/>
          </a:prstGeom>
          <a:ln w="28575">
            <a:solidFill>
              <a:schemeClr val="accent3"/>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10510837" y="2956620"/>
            <a:ext cx="2009775" cy="446276"/>
          </a:xfrm>
          <a:prstGeom prst="rect">
            <a:avLst/>
          </a:prstGeom>
          <a:noFill/>
        </p:spPr>
        <p:txBody>
          <a:bodyPr wrap="square" rtlCol="0">
            <a:spAutoFit/>
          </a:bodyPr>
          <a:lstStyle/>
          <a:p>
            <a:r>
              <a:rPr lang="pl-PL" sz="2300" dirty="0"/>
              <a:t>subsydiarny</a:t>
            </a:r>
          </a:p>
        </p:txBody>
      </p:sp>
      <p:sp>
        <p:nvSpPr>
          <p:cNvPr id="24" name="pole tekstowe 23"/>
          <p:cNvSpPr txBox="1"/>
          <p:nvPr/>
        </p:nvSpPr>
        <p:spPr>
          <a:xfrm>
            <a:off x="10510837" y="4949595"/>
            <a:ext cx="1562100" cy="446276"/>
          </a:xfrm>
          <a:prstGeom prst="rect">
            <a:avLst/>
          </a:prstGeom>
          <a:noFill/>
        </p:spPr>
        <p:txBody>
          <a:bodyPr wrap="square" rtlCol="0">
            <a:spAutoFit/>
          </a:bodyPr>
          <a:lstStyle/>
          <a:p>
            <a:r>
              <a:rPr lang="pl-PL" sz="2300" dirty="0"/>
              <a:t>uboczny </a:t>
            </a:r>
          </a:p>
        </p:txBody>
      </p:sp>
      <p:cxnSp>
        <p:nvCxnSpPr>
          <p:cNvPr id="14" name="Łącznik prosty ze strzałką 13">
            <a:extLst>
              <a:ext uri="{FF2B5EF4-FFF2-40B4-BE49-F238E27FC236}">
                <a16:creationId xmlns:a16="http://schemas.microsoft.com/office/drawing/2014/main" id="{0E4339DE-A187-4B5F-B8D6-8469DA20AF2B}"/>
              </a:ext>
            </a:extLst>
          </p:cNvPr>
          <p:cNvCxnSpPr/>
          <p:nvPr/>
        </p:nvCxnSpPr>
        <p:spPr>
          <a:xfrm flipV="1">
            <a:off x="9677772" y="4146436"/>
            <a:ext cx="1257300" cy="28575"/>
          </a:xfrm>
          <a:prstGeom prst="straightConnector1">
            <a:avLst/>
          </a:prstGeom>
          <a:ln w="28575">
            <a:solidFill>
              <a:schemeClr val="accent5"/>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Prostokąt 1">
            <a:extLst>
              <a:ext uri="{FF2B5EF4-FFF2-40B4-BE49-F238E27FC236}">
                <a16:creationId xmlns:a16="http://schemas.microsoft.com/office/drawing/2014/main" id="{6E3A0992-0379-4C7A-90D2-922FDC0EF02C}"/>
              </a:ext>
            </a:extLst>
          </p:cNvPr>
          <p:cNvSpPr/>
          <p:nvPr/>
        </p:nvSpPr>
        <p:spPr>
          <a:xfrm>
            <a:off x="10935072" y="3911084"/>
            <a:ext cx="1243802" cy="369332"/>
          </a:xfrm>
          <a:prstGeom prst="rect">
            <a:avLst/>
          </a:prstGeom>
        </p:spPr>
        <p:txBody>
          <a:bodyPr wrap="none">
            <a:spAutoFit/>
          </a:bodyPr>
          <a:lstStyle/>
          <a:p>
            <a:r>
              <a:rPr lang="pl-PL" dirty="0"/>
              <a:t>samoistny</a:t>
            </a:r>
            <a:endParaRPr lang="en-GB" dirty="0"/>
          </a:p>
        </p:txBody>
      </p:sp>
    </p:spTree>
    <p:extLst>
      <p:ext uri="{BB962C8B-B14F-4D97-AF65-F5344CB8AC3E}">
        <p14:creationId xmlns:p14="http://schemas.microsoft.com/office/powerpoint/2010/main" val="2026326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41275"/>
            <a:ext cx="9720263" cy="1498600"/>
          </a:xfrm>
        </p:spPr>
        <p:txBody>
          <a:bodyPr/>
          <a:lstStyle/>
          <a:p>
            <a:r>
              <a:rPr lang="pl-PL" dirty="0"/>
              <a:t>Pojęcie strony </a:t>
            </a:r>
          </a:p>
        </p:txBody>
      </p:sp>
      <p:sp>
        <p:nvSpPr>
          <p:cNvPr id="3" name="Symbol zastępczy zawartości 2"/>
          <p:cNvSpPr>
            <a:spLocks noGrp="1"/>
          </p:cNvSpPr>
          <p:nvPr>
            <p:ph idx="4294967295"/>
          </p:nvPr>
        </p:nvSpPr>
        <p:spPr>
          <a:xfrm>
            <a:off x="0" y="1169988"/>
            <a:ext cx="12192000" cy="981075"/>
          </a:xfrm>
        </p:spPr>
        <p:txBody>
          <a:bodyPr>
            <a:normAutofit/>
          </a:bodyPr>
          <a:lstStyle/>
          <a:p>
            <a:r>
              <a:rPr lang="pl-PL" dirty="0"/>
              <a:t>Strona to </a:t>
            </a:r>
            <a:r>
              <a:rPr lang="pl-PL" b="1" i="1" dirty="0"/>
              <a:t>podmiot posiadający interes prawny w korzystnym dla siebie rozstrzygnięciu o przedmiocie procesu. </a:t>
            </a:r>
          </a:p>
          <a:p>
            <a:pPr algn="ctr"/>
            <a:r>
              <a:rPr lang="pl-PL" dirty="0"/>
              <a:t>Podziały na „kategorie” stron procesowych </a:t>
            </a:r>
          </a:p>
        </p:txBody>
      </p:sp>
      <p:graphicFrame>
        <p:nvGraphicFramePr>
          <p:cNvPr id="4" name="Diagram 3"/>
          <p:cNvGraphicFramePr/>
          <p:nvPr>
            <p:extLst>
              <p:ext uri="{D42A27DB-BD31-4B8C-83A1-F6EECF244321}">
                <p14:modId xmlns:p14="http://schemas.microsoft.com/office/powerpoint/2010/main" val="2468826785"/>
              </p:ext>
            </p:extLst>
          </p:nvPr>
        </p:nvGraphicFramePr>
        <p:xfrm>
          <a:off x="0" y="1927670"/>
          <a:ext cx="5991227" cy="4048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337552498"/>
              </p:ext>
            </p:extLst>
          </p:nvPr>
        </p:nvGraphicFramePr>
        <p:xfrm>
          <a:off x="6394450" y="2342006"/>
          <a:ext cx="5797550" cy="3219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pole tekstowe 5"/>
          <p:cNvSpPr txBox="1"/>
          <p:nvPr/>
        </p:nvSpPr>
        <p:spPr>
          <a:xfrm>
            <a:off x="315914" y="5810841"/>
            <a:ext cx="11753850" cy="646331"/>
          </a:xfrm>
          <a:prstGeom prst="rect">
            <a:avLst/>
          </a:prstGeom>
          <a:noFill/>
        </p:spPr>
        <p:txBody>
          <a:bodyPr wrap="square" rtlCol="0">
            <a:spAutoFit/>
          </a:bodyPr>
          <a:lstStyle/>
          <a:p>
            <a:r>
              <a:rPr lang="pl-PL" dirty="0"/>
              <a:t>Wyróżniamy jeszcze </a:t>
            </a:r>
            <a:r>
              <a:rPr lang="pl-PL" b="1" dirty="0"/>
              <a:t>strony zasadnicze</a:t>
            </a:r>
            <a:r>
              <a:rPr lang="pl-PL" dirty="0"/>
              <a:t> i </a:t>
            </a:r>
            <a:r>
              <a:rPr lang="pl-PL" b="1" dirty="0">
                <a:solidFill>
                  <a:schemeClr val="accent2"/>
                </a:solidFill>
              </a:rPr>
              <a:t>strony szczególne</a:t>
            </a:r>
            <a:r>
              <a:rPr lang="pl-PL" dirty="0"/>
              <a:t> (np. interwenient w postępowaniu karnoskarbowym). </a:t>
            </a:r>
          </a:p>
          <a:p>
            <a:endParaRPr lang="pl-PL" dirty="0"/>
          </a:p>
        </p:txBody>
      </p:sp>
    </p:spTree>
    <p:extLst>
      <p:ext uri="{BB962C8B-B14F-4D97-AF65-F5344CB8AC3E}">
        <p14:creationId xmlns:p14="http://schemas.microsoft.com/office/powerpoint/2010/main" val="29620886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Rodzaje stron procesowych </a:t>
            </a:r>
          </a:p>
        </p:txBody>
      </p:sp>
      <p:sp>
        <p:nvSpPr>
          <p:cNvPr id="3" name="Symbol zastępczy zawartości 2"/>
          <p:cNvSpPr>
            <a:spLocks noGrp="1"/>
          </p:cNvSpPr>
          <p:nvPr>
            <p:ph idx="1"/>
          </p:nvPr>
        </p:nvSpPr>
        <p:spPr/>
        <p:txBody>
          <a:bodyPr/>
          <a:lstStyle/>
          <a:p>
            <a:pPr algn="just"/>
            <a:r>
              <a:rPr lang="pl-PL" dirty="0"/>
              <a:t>Stroną czynną będzie zatem oskarżyciel – publiczny, posiłkowy, prywatny </a:t>
            </a:r>
          </a:p>
          <a:p>
            <a:pPr algn="just"/>
            <a:r>
              <a:rPr lang="pl-PL" dirty="0"/>
              <a:t>Stroną bierną – oskarżony w postępowaniu jurysdykcyjnym oraz podejrzany w postępowaniu przygotowawczym </a:t>
            </a:r>
          </a:p>
        </p:txBody>
      </p:sp>
    </p:spTree>
    <p:extLst>
      <p:ext uri="{BB962C8B-B14F-4D97-AF65-F5344CB8AC3E}">
        <p14:creationId xmlns:p14="http://schemas.microsoft.com/office/powerpoint/2010/main" val="3092618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28A1D4-7491-59BC-149F-8D0E08C52C1B}"/>
              </a:ext>
            </a:extLst>
          </p:cNvPr>
          <p:cNvSpPr>
            <a:spLocks noGrp="1"/>
          </p:cNvSpPr>
          <p:nvPr>
            <p:ph type="title"/>
          </p:nvPr>
        </p:nvSpPr>
        <p:spPr/>
        <p:txBody>
          <a:bodyPr>
            <a:normAutofit fontScale="90000"/>
          </a:bodyPr>
          <a:lstStyle/>
          <a:p>
            <a:r>
              <a:rPr lang="pl-PL" dirty="0"/>
              <a:t>Strona w znaczeniu formalnym i materialnym </a:t>
            </a:r>
            <a:endParaRPr lang="en-GB" dirty="0"/>
          </a:p>
        </p:txBody>
      </p:sp>
      <p:sp>
        <p:nvSpPr>
          <p:cNvPr id="3" name="Symbol zastępczy zawartości 2">
            <a:extLst>
              <a:ext uri="{FF2B5EF4-FFF2-40B4-BE49-F238E27FC236}">
                <a16:creationId xmlns:a16="http://schemas.microsoft.com/office/drawing/2014/main" id="{57415019-BB0B-D502-E51A-EBE0ABC55F33}"/>
              </a:ext>
            </a:extLst>
          </p:cNvPr>
          <p:cNvSpPr>
            <a:spLocks noGrp="1"/>
          </p:cNvSpPr>
          <p:nvPr>
            <p:ph idx="1"/>
          </p:nvPr>
        </p:nvSpPr>
        <p:spPr/>
        <p:txBody>
          <a:bodyPr/>
          <a:lstStyle/>
          <a:p>
            <a:r>
              <a:rPr lang="pl-PL" dirty="0"/>
              <a:t>Podział klasycznie występujący w postępowaniu cywilnym. Opierając się na doktrynie </a:t>
            </a:r>
            <a:r>
              <a:rPr lang="pl-PL" dirty="0" err="1"/>
              <a:t>kpc</a:t>
            </a:r>
            <a:r>
              <a:rPr lang="pl-PL" dirty="0"/>
              <a:t> można uznać, że w postępowaniu karnym </a:t>
            </a:r>
          </a:p>
          <a:p>
            <a:pPr algn="just"/>
            <a:r>
              <a:rPr lang="pl-PL" dirty="0"/>
              <a:t>Stroną w znaczeniu formalnym jest jednostka oznaczona jako strona danego procesu, tj. jednostka, która występuje w danym procesie we własnym imieniu jako oskarżyciel albo oskarżony. </a:t>
            </a:r>
          </a:p>
          <a:p>
            <a:pPr algn="just"/>
            <a:r>
              <a:rPr lang="pl-PL" dirty="0"/>
              <a:t>Stroną w znaczeniu materialnym jest podmiot objęty działaniem normy prawnej indywidualno-konkretnej przytoczonej w skardze oskarżycielskiej. </a:t>
            </a:r>
            <a:endParaRPr lang="en-GB" dirty="0"/>
          </a:p>
        </p:txBody>
      </p:sp>
    </p:spTree>
    <p:extLst>
      <p:ext uri="{BB962C8B-B14F-4D97-AF65-F5344CB8AC3E}">
        <p14:creationId xmlns:p14="http://schemas.microsoft.com/office/powerpoint/2010/main" val="341619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Oskarżyciel publiczny</a:t>
            </a:r>
          </a:p>
        </p:txBody>
      </p:sp>
      <p:sp>
        <p:nvSpPr>
          <p:cNvPr id="3" name="Symbol zastępczy zawartości 2"/>
          <p:cNvSpPr>
            <a:spLocks noGrp="1"/>
          </p:cNvSpPr>
          <p:nvPr>
            <p:ph idx="1"/>
          </p:nvPr>
        </p:nvSpPr>
        <p:spPr/>
        <p:txBody>
          <a:bodyPr>
            <a:normAutofit lnSpcReduction="10000"/>
          </a:bodyPr>
          <a:lstStyle/>
          <a:p>
            <a:pPr algn="just"/>
            <a:r>
              <a:rPr lang="pl-PL" dirty="0"/>
              <a:t>Art. 45 § 1  </a:t>
            </a:r>
            <a:r>
              <a:rPr lang="pl-PL" b="1" dirty="0"/>
              <a:t>Oskarżycielem publicznym przed wszystkimi sądami jest </a:t>
            </a:r>
            <a:r>
              <a:rPr lang="pl-PL" b="1" dirty="0">
                <a:solidFill>
                  <a:schemeClr val="accent6"/>
                </a:solidFill>
              </a:rPr>
              <a:t>prokurator</a:t>
            </a:r>
            <a:r>
              <a:rPr lang="pl-PL" dirty="0"/>
              <a:t>.</a:t>
            </a:r>
          </a:p>
          <a:p>
            <a:pPr algn="just"/>
            <a:r>
              <a:rPr lang="pl-PL" dirty="0"/>
              <a:t>§ 2. Inny organ państwowy może być oskarżycielem publicznym z mocy szczególnych przepisów ustawy.</a:t>
            </a:r>
          </a:p>
          <a:p>
            <a:pPr lvl="1" algn="just"/>
            <a:r>
              <a:rPr lang="pl-PL" dirty="0"/>
              <a:t>por. rozporządzenie MS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a:t>
            </a:r>
          </a:p>
          <a:p>
            <a:pPr lvl="1" algn="just"/>
            <a:r>
              <a:rPr lang="pl-PL" dirty="0"/>
              <a:t>np. uprawnienia do wnoszenia i popierania oskarżenia przed sądem pierwszej instancji przysługują także organom Straży Granicznej w sprawach o przestępstwa z art. 137, 264, 270, 273 i art. 275-277 k.k., art. 147 ustawy z dnia 13 czerwca 2003 r. o cudzoziemcach oraz art. 125 ustawy z dnia 13 czerwca 2003 r. o udzielaniu cudzoziemcom ochrony na terytorium Rzeczypospolitej Polskiej</a:t>
            </a:r>
          </a:p>
          <a:p>
            <a:pPr lvl="1" algn="just"/>
            <a:endParaRPr lang="pl-PL" dirty="0"/>
          </a:p>
          <a:p>
            <a:pPr algn="just"/>
            <a:endParaRPr lang="pl-PL" dirty="0"/>
          </a:p>
        </p:txBody>
      </p:sp>
    </p:spTree>
    <p:extLst>
      <p:ext uri="{BB962C8B-B14F-4D97-AF65-F5344CB8AC3E}">
        <p14:creationId xmlns:p14="http://schemas.microsoft.com/office/powerpoint/2010/main" val="39291721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Oskarżyciel publiczny</a:t>
            </a:r>
          </a:p>
        </p:txBody>
      </p:sp>
      <p:sp>
        <p:nvSpPr>
          <p:cNvPr id="3" name="Symbol zastępczy zawartości 2"/>
          <p:cNvSpPr>
            <a:spLocks noGrp="1"/>
          </p:cNvSpPr>
          <p:nvPr>
            <p:ph idx="1"/>
          </p:nvPr>
        </p:nvSpPr>
        <p:spPr>
          <a:xfrm>
            <a:off x="4387610" y="82193"/>
            <a:ext cx="7588080" cy="6593910"/>
          </a:xfrm>
        </p:spPr>
        <p:txBody>
          <a:bodyPr>
            <a:normAutofit/>
          </a:bodyPr>
          <a:lstStyle/>
          <a:p>
            <a:pPr algn="just"/>
            <a:r>
              <a:rPr lang="pl-PL" dirty="0"/>
              <a:t>Postępowaniem sądowym rządzi zasada skargowości tzn. postępowanie przed sądem warunkowane jest wniesieniem odpowiedniej skargi przez uprawnionego oskarżyciela. </a:t>
            </a:r>
          </a:p>
          <a:p>
            <a:pPr algn="just"/>
            <a:r>
              <a:rPr lang="pl-PL" dirty="0"/>
              <a:t>Sąd nie może z własnej inicjatywy wszcząć postępowania w kwestii odpowiedzialności karnej, musi oczekiwać na skargę uprawnionego oskarżyciela, na akt oskarżenia. Akt oskarżenia otwiera postępowanie jurysdykcyjne, zakreślając jednocześnie granice przedmiotowe i podmiotowe rozpoznania sprawy. Sąd nie może orzekać w sprawie oskarżonego nieobjętego aktem oskarżenia ani też w odniesieniu do czynu, który nie jest przedmiotem skargi.</a:t>
            </a:r>
          </a:p>
          <a:p>
            <a:pPr algn="just"/>
            <a:r>
              <a:rPr lang="pl-PL" dirty="0"/>
              <a:t>art. 14 §  1. Wszczęcie postępowania sądowego następuje na żądanie uprawnionego oskarżyciela lub innego uprawnionego podmiotu. </a:t>
            </a:r>
          </a:p>
          <a:p>
            <a:pPr algn="just"/>
            <a:r>
              <a:rPr lang="pl-PL" dirty="0"/>
              <a:t>Art. 46 – W sprawach o przestępstwa ścigane z oskarżenia publicznego udział prokuratora w rozprawie jest obowiązkowy, jeżeli ustawa nie stanowi inaczej.</a:t>
            </a:r>
          </a:p>
          <a:p>
            <a:pPr algn="just"/>
            <a:r>
              <a:rPr lang="pl-PL" dirty="0"/>
              <a:t>Ustawa stanowi inaczej – art. 46 § 2 – jeżeli postępowanie przygotowawcze zakończyło się w formie dochodzenia, </a:t>
            </a:r>
            <a:r>
              <a:rPr lang="pl-PL" b="1" dirty="0"/>
              <a:t>niestawiennictwo oskarżyciela publicznego na rozprawie nie tamuje jej toku</a:t>
            </a:r>
            <a:r>
              <a:rPr lang="pl-PL" dirty="0"/>
              <a:t>. Przewodniczący lub sąd mogą uznać obecność oskarżyciela publicznego za obowiązkową. </a:t>
            </a:r>
          </a:p>
        </p:txBody>
      </p:sp>
    </p:spTree>
    <p:extLst>
      <p:ext uri="{BB962C8B-B14F-4D97-AF65-F5344CB8AC3E}">
        <p14:creationId xmlns:p14="http://schemas.microsoft.com/office/powerpoint/2010/main" val="81233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445677-89AB-4496-82E9-70D36D9F2B23}"/>
              </a:ext>
            </a:extLst>
          </p:cNvPr>
          <p:cNvSpPr>
            <a:spLocks noGrp="1"/>
          </p:cNvSpPr>
          <p:nvPr>
            <p:ph type="title"/>
          </p:nvPr>
        </p:nvSpPr>
        <p:spPr/>
        <p:txBody>
          <a:bodyPr/>
          <a:lstStyle/>
          <a:p>
            <a:r>
              <a:rPr lang="pl-PL" dirty="0"/>
              <a:t>Zasada obiektywizmu </a:t>
            </a:r>
            <a:endParaRPr lang="en-GB" dirty="0"/>
          </a:p>
        </p:txBody>
      </p:sp>
      <p:pic>
        <p:nvPicPr>
          <p:cNvPr id="14" name="Symbol zastępczy zawartości 13">
            <a:extLst>
              <a:ext uri="{FF2B5EF4-FFF2-40B4-BE49-F238E27FC236}">
                <a16:creationId xmlns:a16="http://schemas.microsoft.com/office/drawing/2014/main" id="{437E1022-5C59-4094-BE58-B54F751BC5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56353" y="4263887"/>
            <a:ext cx="1613819" cy="2382838"/>
          </a:xfrm>
        </p:spPr>
      </p:pic>
      <p:sp>
        <p:nvSpPr>
          <p:cNvPr id="12" name="Symbol zastępczy zawartości 11">
            <a:extLst>
              <a:ext uri="{FF2B5EF4-FFF2-40B4-BE49-F238E27FC236}">
                <a16:creationId xmlns:a16="http://schemas.microsoft.com/office/drawing/2014/main" id="{401FE6B6-7CDB-443B-B083-600EBD28C42C}"/>
              </a:ext>
            </a:extLst>
          </p:cNvPr>
          <p:cNvSpPr>
            <a:spLocks noGrp="1"/>
          </p:cNvSpPr>
          <p:nvPr>
            <p:ph sz="half" idx="2"/>
          </p:nvPr>
        </p:nvSpPr>
        <p:spPr>
          <a:xfrm>
            <a:off x="5118447" y="487017"/>
            <a:ext cx="6272022" cy="5568731"/>
          </a:xfrm>
        </p:spPr>
        <p:txBody>
          <a:bodyPr>
            <a:normAutofit/>
          </a:bodyPr>
          <a:lstStyle/>
          <a:p>
            <a:pPr algn="just"/>
            <a:r>
              <a:rPr lang="pl-PL" dirty="0"/>
              <a:t>Zasada prawnie zdefiniowana, zasada reguła, zasada konstytucyjna i konwencyjna (w odniesieniu do jednego aspektu - bezstronności sądu). </a:t>
            </a:r>
          </a:p>
          <a:p>
            <a:pPr algn="just"/>
            <a:r>
              <a:rPr lang="pl-PL" dirty="0"/>
              <a:t>Źródła zasady bezstronności - art. 45 ust. 1 Konstytucji, art. 6 ust. 1 EKPC, art. 47 KPP, art. 14 ust. 1 </a:t>
            </a:r>
            <a:r>
              <a:rPr lang="pl-PL" dirty="0" err="1"/>
              <a:t>MPPOiP</a:t>
            </a:r>
            <a:r>
              <a:rPr lang="pl-PL" dirty="0"/>
              <a:t>, art. 4 k.p.k. </a:t>
            </a:r>
          </a:p>
          <a:p>
            <a:pPr algn="just"/>
            <a:r>
              <a:rPr lang="pl-PL" dirty="0"/>
              <a:t>W procesie karnym zasadą bezstronności związany jest nie tylko sąd, ale wszystkie organy procesowe i niektórzy uczestnicy postępowania tacy jak: protokolanci, biegli, pomocnicy organów procesowych, ławnicy (art. 4 </a:t>
            </a:r>
            <a:r>
              <a:rPr lang="pl-PL" dirty="0" err="1"/>
              <a:t>k.p.k</a:t>
            </a:r>
            <a:r>
              <a:rPr lang="pl-PL" dirty="0"/>
              <a:t>). </a:t>
            </a:r>
          </a:p>
          <a:p>
            <a:pPr algn="just"/>
            <a:r>
              <a:rPr lang="pl-PL" dirty="0"/>
              <a:t>Zasada bezstronności obowiązuje również prokuratora. </a:t>
            </a:r>
          </a:p>
          <a:p>
            <a:pPr lvl="1" algn="just"/>
            <a:r>
              <a:rPr lang="pl-PL" dirty="0"/>
              <a:t>art. 6 ustawy o Prokuraturze - Prokurator jest obowiązany do podejmowania działań określonych w ustawach, kierując się zasadą bezstronności i równego traktowania wszystkich obywateli.</a:t>
            </a:r>
            <a:endParaRPr lang="en-GB" dirty="0"/>
          </a:p>
        </p:txBody>
      </p:sp>
    </p:spTree>
    <p:extLst>
      <p:ext uri="{BB962C8B-B14F-4D97-AF65-F5344CB8AC3E}">
        <p14:creationId xmlns:p14="http://schemas.microsoft.com/office/powerpoint/2010/main" val="18777687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Oskarżyciel publiczny</a:t>
            </a:r>
          </a:p>
        </p:txBody>
      </p:sp>
      <p:sp>
        <p:nvSpPr>
          <p:cNvPr id="3" name="Symbol zastępczy zawartości 2"/>
          <p:cNvSpPr>
            <a:spLocks noGrp="1"/>
          </p:cNvSpPr>
          <p:nvPr>
            <p:ph idx="1"/>
          </p:nvPr>
        </p:nvSpPr>
        <p:spPr>
          <a:xfrm>
            <a:off x="4530902" y="647273"/>
            <a:ext cx="7366129" cy="5662088"/>
          </a:xfrm>
        </p:spPr>
        <p:txBody>
          <a:bodyPr>
            <a:normAutofit fontScale="92500" lnSpcReduction="10000"/>
          </a:bodyPr>
          <a:lstStyle/>
          <a:p>
            <a:pPr algn="just"/>
            <a:r>
              <a:rPr lang="pl-PL" dirty="0"/>
              <a:t>Jeżeli po skierowaniu sprawy do rozpoznania przez sąd, oskarżyciel publiczny uzna, że nie ma wystarczających podstaw do postawienia określonej osoby w stan oskarżenia może </a:t>
            </a:r>
            <a:r>
              <a:rPr lang="pl-PL" b="1" dirty="0"/>
              <a:t>cofnąć akt oskarżenia. </a:t>
            </a:r>
            <a:endParaRPr lang="pl-PL" dirty="0"/>
          </a:p>
          <a:p>
            <a:pPr algn="just"/>
            <a:r>
              <a:rPr lang="pl-PL" dirty="0"/>
              <a:t>art. 14 § 2. Oskarżyciel publiczny może cofnąć akt oskarżenia </a:t>
            </a:r>
            <a:r>
              <a:rPr lang="pl-PL" b="1" dirty="0">
                <a:solidFill>
                  <a:schemeClr val="accent6"/>
                </a:solidFill>
              </a:rPr>
              <a:t>do czasu rozpoczęcia przewodu sądowego na pierwszej rozprawie głównej. </a:t>
            </a:r>
            <a:r>
              <a:rPr lang="pl-PL" b="1" dirty="0"/>
              <a:t>W toku przewodu sądowego</a:t>
            </a:r>
            <a:r>
              <a:rPr lang="pl-PL" dirty="0"/>
              <a:t> przed sądem pierwszej instancji cofnięcie aktu oskarżenia dopuszczalne jest </a:t>
            </a:r>
            <a:r>
              <a:rPr lang="pl-PL" b="1" dirty="0">
                <a:solidFill>
                  <a:schemeClr val="accent2"/>
                </a:solidFill>
              </a:rPr>
              <a:t>jedynie za zgodą oskarżonego</a:t>
            </a:r>
            <a:r>
              <a:rPr lang="pl-PL" dirty="0"/>
              <a:t>. Ponowne wniesienie aktu oskarżenia przeciwko tej samej osobie o ten sam czyn jest niedopuszczalne.</a:t>
            </a:r>
          </a:p>
          <a:p>
            <a:pPr algn="just"/>
            <a:r>
              <a:rPr lang="pl-PL" dirty="0"/>
              <a:t>Ważne – prokurator wstępując do postępowania wszczętego przez oskarżyciela subsydiarnego może – za zgodą tego oskarżyciela – cofnąć akt oskarżenia mimo, że nie był autorem skargi. </a:t>
            </a:r>
          </a:p>
          <a:p>
            <a:pPr lvl="1" algn="just"/>
            <a:r>
              <a:rPr lang="pl-PL" dirty="0"/>
              <a:t>Art. 55 §  4 - Do sprawy wszczętej na podstawie aktu oskarżenia wniesionego przez oskarżyciela posiłkowego może w każdym czasie wstąpić prokurator, stając się oskarżycielem publicznym. Postępowanie toczy się wówczas z oskarżenia publicznego, a pokrzywdzony, który wniósł akt oskarżenia, korzysta z praw oskarżyciela posiłkowego, o którym mowa w art. 54. </a:t>
            </a:r>
            <a:r>
              <a:rPr lang="pl-PL" b="1" dirty="0"/>
              <a:t>Cofnięcie aktu oskarżenia przez oskarżyciela publicznego jest dopuszczalne jedynie za zgodną pokrzywdzonego, który wniósł akt oskarżenia</a:t>
            </a:r>
            <a:r>
              <a:rPr lang="pl-PL" dirty="0"/>
              <a:t>. </a:t>
            </a:r>
          </a:p>
        </p:txBody>
      </p:sp>
    </p:spTree>
    <p:extLst>
      <p:ext uri="{BB962C8B-B14F-4D97-AF65-F5344CB8AC3E}">
        <p14:creationId xmlns:p14="http://schemas.microsoft.com/office/powerpoint/2010/main" val="4027103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613043" y="0"/>
            <a:ext cx="3498850" cy="2457450"/>
          </a:xfrm>
        </p:spPr>
        <p:txBody>
          <a:bodyPr/>
          <a:lstStyle/>
          <a:p>
            <a:r>
              <a:rPr lang="pl-PL" dirty="0"/>
              <a:t>Pokrzywdzony</a:t>
            </a:r>
          </a:p>
        </p:txBody>
      </p:sp>
      <p:sp>
        <p:nvSpPr>
          <p:cNvPr id="3" name="Symbol zastępczy zawartości 2"/>
          <p:cNvSpPr>
            <a:spLocks noGrp="1"/>
          </p:cNvSpPr>
          <p:nvPr>
            <p:ph idx="4294967295"/>
          </p:nvPr>
        </p:nvSpPr>
        <p:spPr>
          <a:xfrm>
            <a:off x="390526" y="1835150"/>
            <a:ext cx="6891338" cy="4022725"/>
          </a:xfrm>
        </p:spPr>
        <p:txBody>
          <a:bodyPr>
            <a:normAutofit fontScale="92500" lnSpcReduction="10000"/>
          </a:bodyPr>
          <a:lstStyle/>
          <a:p>
            <a:pPr algn="ctr"/>
            <a:r>
              <a:rPr lang="pl-PL" b="1" dirty="0"/>
              <a:t>Definicja pokrzywdzonego </a:t>
            </a:r>
            <a:r>
              <a:rPr lang="pl-PL" dirty="0"/>
              <a:t>- art. 49 </a:t>
            </a:r>
          </a:p>
          <a:p>
            <a:pPr algn="just"/>
            <a:r>
              <a:rPr lang="pl-PL" dirty="0"/>
              <a:t>§ 1. Pokrzywdzonym jest </a:t>
            </a:r>
            <a:r>
              <a:rPr lang="pl-PL" b="1" i="1" dirty="0">
                <a:solidFill>
                  <a:schemeClr val="accent5"/>
                </a:solidFill>
              </a:rPr>
              <a:t>osoba fizyczna lub prawna</a:t>
            </a:r>
            <a:r>
              <a:rPr lang="pl-PL" dirty="0"/>
              <a:t>, której </a:t>
            </a:r>
            <a:r>
              <a:rPr lang="pl-PL" b="1" dirty="0">
                <a:solidFill>
                  <a:schemeClr val="accent1"/>
                </a:solidFill>
              </a:rPr>
              <a:t>dobro prawne </a:t>
            </a:r>
            <a:r>
              <a:rPr lang="pl-PL" dirty="0"/>
              <a:t>zostało </a:t>
            </a:r>
            <a:r>
              <a:rPr lang="pl-PL" b="1" u="sng" dirty="0">
                <a:solidFill>
                  <a:schemeClr val="accent6"/>
                </a:solidFill>
              </a:rPr>
              <a:t>bezpośrednio</a:t>
            </a:r>
            <a:r>
              <a:rPr lang="pl-PL" dirty="0">
                <a:solidFill>
                  <a:schemeClr val="accent6"/>
                </a:solidFill>
              </a:rPr>
              <a:t> </a:t>
            </a:r>
            <a:r>
              <a:rPr lang="pl-PL" dirty="0"/>
              <a:t>naruszone lub zagrożone przez przestępstwo.</a:t>
            </a:r>
          </a:p>
          <a:p>
            <a:pPr algn="just"/>
            <a:r>
              <a:rPr lang="pl-PL" dirty="0"/>
              <a:t>§ 2. Pokrzywdzonym może być także </a:t>
            </a:r>
            <a:r>
              <a:rPr lang="pl-PL" b="1" i="1" dirty="0"/>
              <a:t>niemająca osobowości prawnej</a:t>
            </a:r>
            <a:r>
              <a:rPr lang="pl-PL" dirty="0"/>
              <a:t>:</a:t>
            </a:r>
          </a:p>
          <a:p>
            <a:pPr algn="just"/>
            <a:r>
              <a:rPr lang="pl-PL" dirty="0"/>
              <a:t>1)   instytucja państwowa lub samorządowa,</a:t>
            </a:r>
          </a:p>
          <a:p>
            <a:pPr algn="just"/>
            <a:r>
              <a:rPr lang="pl-PL" dirty="0"/>
              <a:t>2)   </a:t>
            </a:r>
            <a:r>
              <a:rPr lang="pl-PL" i="1" dirty="0"/>
              <a:t>inna jednostka organizacyjna, której odrębne przepisy przyznają zdolność prawną</a:t>
            </a:r>
            <a:r>
              <a:rPr lang="pl-PL" dirty="0"/>
              <a:t>.</a:t>
            </a:r>
          </a:p>
          <a:p>
            <a:pPr algn="just"/>
            <a:r>
              <a:rPr lang="pl-PL" dirty="0"/>
              <a:t>§ 3. Za pokrzywdzonego </a:t>
            </a:r>
            <a:r>
              <a:rPr lang="pl-PL" dirty="0">
                <a:solidFill>
                  <a:schemeClr val="accent6"/>
                </a:solidFill>
              </a:rPr>
              <a:t>uważa się </a:t>
            </a:r>
            <a:r>
              <a:rPr lang="pl-PL" dirty="0"/>
              <a:t>zakład ubezpieczeń w zakresie, w jakim pokrył szkodę wyrządzoną pokrzywdzonemu przez przestępstwo lub jest zobowiązany do jej pokrycia.</a:t>
            </a:r>
          </a:p>
          <a:p>
            <a:pPr algn="just"/>
            <a:endParaRPr lang="pl-PL" dirty="0"/>
          </a:p>
          <a:p>
            <a:pPr algn="just"/>
            <a:endParaRPr lang="pl-PL" dirty="0"/>
          </a:p>
        </p:txBody>
      </p:sp>
      <p:sp>
        <p:nvSpPr>
          <p:cNvPr id="4" name="pole tekstowe 3"/>
          <p:cNvSpPr txBox="1"/>
          <p:nvPr/>
        </p:nvSpPr>
        <p:spPr>
          <a:xfrm>
            <a:off x="3867149" y="5673209"/>
            <a:ext cx="7934325" cy="369332"/>
          </a:xfrm>
          <a:prstGeom prst="rect">
            <a:avLst/>
          </a:prstGeom>
          <a:noFill/>
        </p:spPr>
        <p:txBody>
          <a:bodyPr wrap="square" rtlCol="0">
            <a:spAutoFit/>
          </a:bodyPr>
          <a:lstStyle/>
          <a:p>
            <a:r>
              <a:rPr lang="pl-PL" b="1" i="1" u="sng" dirty="0">
                <a:solidFill>
                  <a:srgbClr val="FF0000"/>
                </a:solidFill>
              </a:rPr>
              <a:t>Zakład ubezpieczeń to nie to samo co zakład ubezpieczeń społecznych!!!!! </a:t>
            </a:r>
          </a:p>
        </p:txBody>
      </p:sp>
      <p:sp>
        <p:nvSpPr>
          <p:cNvPr id="5" name="pole tekstowe 4"/>
          <p:cNvSpPr txBox="1"/>
          <p:nvPr/>
        </p:nvSpPr>
        <p:spPr>
          <a:xfrm>
            <a:off x="8048625" y="2438400"/>
            <a:ext cx="39243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l-PL" dirty="0"/>
              <a:t>art. 51 § 1 - Za pokrzywdzonego, który nie jest osobą fizyczną, czynności procesowych dokonuje organ uprawniony do działania w jego imieniu. </a:t>
            </a:r>
          </a:p>
          <a:p>
            <a:endParaRPr lang="pl-PL" dirty="0"/>
          </a:p>
          <a:p>
            <a:r>
              <a:rPr lang="pl-PL" dirty="0"/>
              <a:t>czyli np. spółkę z o.o. reprezentuje zarząd </a:t>
            </a:r>
          </a:p>
        </p:txBody>
      </p:sp>
      <p:sp>
        <p:nvSpPr>
          <p:cNvPr id="6" name="pole tekstowe 5"/>
          <p:cNvSpPr txBox="1"/>
          <p:nvPr/>
        </p:nvSpPr>
        <p:spPr>
          <a:xfrm>
            <a:off x="6581776" y="834616"/>
            <a:ext cx="5391149" cy="830997"/>
          </a:xfrm>
          <a:prstGeom prst="rect">
            <a:avLst/>
          </a:prstGeom>
          <a:noFill/>
        </p:spPr>
        <p:txBody>
          <a:bodyPr wrap="square" rtlCol="0">
            <a:spAutoFit/>
          </a:bodyPr>
          <a:lstStyle/>
          <a:p>
            <a:r>
              <a:rPr lang="pl-PL" sz="2400" dirty="0"/>
              <a:t>z mocy prawa – art. 299 – jest stroną w postępowaniu przygotowawczym </a:t>
            </a:r>
          </a:p>
        </p:txBody>
      </p:sp>
    </p:spTree>
    <p:extLst>
      <p:ext uri="{BB962C8B-B14F-4D97-AF65-F5344CB8AC3E}">
        <p14:creationId xmlns:p14="http://schemas.microsoft.com/office/powerpoint/2010/main" val="3715741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374775" y="0"/>
            <a:ext cx="10817225" cy="1500188"/>
          </a:xfrm>
        </p:spPr>
        <p:txBody>
          <a:bodyPr>
            <a:normAutofit/>
          </a:bodyPr>
          <a:lstStyle/>
          <a:p>
            <a:r>
              <a:rPr lang="pl-PL" sz="4000" dirty="0"/>
              <a:t>Definicja pokrzywdzonego – art. 49 </a:t>
            </a:r>
            <a:r>
              <a:rPr lang="pl-PL" sz="4000" dirty="0" err="1"/>
              <a:t>kpk</a:t>
            </a:r>
            <a:endParaRPr lang="pl-PL" sz="4000" dirty="0"/>
          </a:p>
        </p:txBody>
      </p:sp>
      <p:sp>
        <p:nvSpPr>
          <p:cNvPr id="3" name="Symbol zastępczy zawartości 2"/>
          <p:cNvSpPr>
            <a:spLocks noGrp="1"/>
          </p:cNvSpPr>
          <p:nvPr>
            <p:ph idx="4294967295"/>
          </p:nvPr>
        </p:nvSpPr>
        <p:spPr>
          <a:xfrm>
            <a:off x="414374" y="1150545"/>
            <a:ext cx="11037887" cy="5495925"/>
          </a:xfrm>
        </p:spPr>
        <p:txBody>
          <a:bodyPr>
            <a:normAutofit fontScale="85000" lnSpcReduction="10000"/>
          </a:bodyPr>
          <a:lstStyle/>
          <a:p>
            <a:pPr algn="ctr"/>
            <a:r>
              <a:rPr lang="pl-PL" dirty="0"/>
              <a:t>W orzecznictwie i doktrynie przyjmuje się zgodnie </a:t>
            </a:r>
            <a:r>
              <a:rPr lang="pl-PL" b="1" dirty="0"/>
              <a:t>materialną definicję pokrzywdzonego </a:t>
            </a:r>
            <a:r>
              <a:rPr lang="pl-PL" dirty="0"/>
              <a:t>– por. </a:t>
            </a:r>
            <a:r>
              <a:rPr lang="pl-PL" u="sng" dirty="0"/>
              <a:t>uchwała SN z 15.09.1999 r., I KZP 26/99</a:t>
            </a:r>
          </a:p>
          <a:p>
            <a:pPr algn="ctr"/>
            <a:r>
              <a:rPr lang="pl-PL" dirty="0">
                <a:solidFill>
                  <a:schemeClr val="accent6"/>
                </a:solidFill>
              </a:rPr>
              <a:t>„Krąg pokrzywdzonych w rozumieniu art. 49 § 1 k.p.k. ograniczony jest zespołem znamion czynu będącego przedmiotem postępowania oraz czynów </a:t>
            </a:r>
            <a:r>
              <a:rPr lang="pl-PL" dirty="0" err="1">
                <a:solidFill>
                  <a:schemeClr val="accent6"/>
                </a:solidFill>
              </a:rPr>
              <a:t>współukaranych</a:t>
            </a:r>
            <a:r>
              <a:rPr lang="pl-PL" dirty="0">
                <a:solidFill>
                  <a:schemeClr val="accent6"/>
                </a:solidFill>
              </a:rPr>
              <a:t>.”</a:t>
            </a:r>
          </a:p>
          <a:p>
            <a:pPr algn="just"/>
            <a:r>
              <a:rPr lang="pl-PL" sz="1700" dirty="0"/>
              <a:t>Sąd Najwyższy doszedł do przekonania, że przepis art. 49 § 1 k.p.k. powinien być interpretowany wąsko, a </a:t>
            </a:r>
            <a:r>
              <a:rPr lang="pl-PL" sz="1700" b="1" dirty="0"/>
              <a:t>zatem pojęcie pokrzywdzonego relatywizuje się jedynie do zespołu znamion przestępstwa będącego przedmiotem postępowania.</a:t>
            </a:r>
            <a:r>
              <a:rPr lang="pl-PL" sz="1700" dirty="0"/>
              <a:t> Nie ma przy tym decydującego znaczenia to, czy fakt pokrzywdzenia konkretnej osoby fizycznej lub prawnej został uzewnętrzniony w opisie czynu zarzucanego sprawcy, a niekiedy nawet w przyjętej kwalifikacji prawnej. Nie może mieć przy tym znaczenia to, czy dobro prawne naruszone lub zagrożone przez przestępstwo jest głównym, czy też ubocznym przedmiotem ochrony na tle konkretnej normy prawnej. Pokrzywdzonym może być również taka osoba, której dobro prawne zostało naruszone lub zagrożone przez czyn stanowiący element przestępstwa ciągłego lub czyn </a:t>
            </a:r>
            <a:r>
              <a:rPr lang="pl-PL" sz="1700" dirty="0" err="1"/>
              <a:t>współukarany</a:t>
            </a:r>
            <a:r>
              <a:rPr lang="pl-PL" sz="1700" dirty="0"/>
              <a:t>. (…) Nie jest zaś w rozumieniu art. 49 § 1 k.p.k. pokrzywdzonym ten, czyje dobro, choćby było dobrem prawnie chronionym, zostało zagrożone lub naruszone przez czyn, który jest przestępstwem, co jednak nie należy do jego ustawowych znamion. </a:t>
            </a:r>
          </a:p>
          <a:p>
            <a:pPr algn="just"/>
            <a:r>
              <a:rPr lang="pl-PL" sz="1700" dirty="0"/>
              <a:t>Zajęcie odmiennego stanowiska prowadziłoby do nadmiernego "rozmycia" pojęcia zdefiniowanego w art. 49 § 1 k.p.k. W szczególności niemal nieograniczony krąg podmiotów mógłby powoływać się na to, iż ich dobra prawnie chronione zostały nawet tylko zagrożone przez czyn będący przestępstwem. </a:t>
            </a:r>
            <a:r>
              <a:rPr lang="pl-PL" sz="1700" u="sng" dirty="0"/>
              <a:t>Przyjęcie wąskiej, materialnej definicji pokrzywdzonego pozwala natomiast na racjonalne ograniczenie tego kręgu do osób, których dobra prawne zostały zagrożone w wyniku przestępstw, które skonstruowane zostały jako przestępstwa z narażenia oraz do przestępstw popełnionych w innych formach stadialnych i zjawiskowych niż dokonanie. Dzięki takiemu ograniczeniu usunięta zostaje sfera uznaniowości organów procesowych, które mogłyby niemalże dowolnie kształtować krąg podmiotów, którym - zdaniem tych organów - przysługują uprawnienia pokrzywdzonych w rozumieniu art. 49 § 1 k.p.k.</a:t>
            </a:r>
          </a:p>
        </p:txBody>
      </p:sp>
    </p:spTree>
    <p:extLst>
      <p:ext uri="{BB962C8B-B14F-4D97-AF65-F5344CB8AC3E}">
        <p14:creationId xmlns:p14="http://schemas.microsoft.com/office/powerpoint/2010/main" val="11129186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Pokrzywdzony </a:t>
            </a:r>
          </a:p>
        </p:txBody>
      </p:sp>
      <p:sp>
        <p:nvSpPr>
          <p:cNvPr id="3" name="Symbol zastępczy zawartości 2"/>
          <p:cNvSpPr>
            <a:spLocks noGrp="1"/>
          </p:cNvSpPr>
          <p:nvPr>
            <p:ph idx="1"/>
          </p:nvPr>
        </p:nvSpPr>
        <p:spPr/>
        <p:txBody>
          <a:bodyPr>
            <a:normAutofit/>
          </a:bodyPr>
          <a:lstStyle/>
          <a:p>
            <a:pPr algn="just"/>
            <a:r>
              <a:rPr lang="pl-PL" dirty="0"/>
              <a:t>W związku z materialną definicją pokrzywdzonego w toku postępowania karnego organy procesowe „nie nadają” statusu pokrzywdzonego – pokrzywdzony albo się jest albo się nim nie jest w związku z prowadzeniem postępowania w sprawie o określone przestępstwo. </a:t>
            </a:r>
          </a:p>
          <a:p>
            <a:pPr algn="just"/>
            <a:r>
              <a:rPr lang="pl-PL" dirty="0"/>
              <a:t>Tzw. przestępstwa bez ofiar – takie, w których nikt nie został bezpośrednio pokrzywdzony, choć czyn mógł w sposób pośredni godzić w dobra prawne określonej osoby. Osoby „pośrednio pokrzywdzone” mają określone prawa na gruncie k.p.k. - por.  art. 306 § 1 pkt 3. </a:t>
            </a:r>
          </a:p>
        </p:txBody>
      </p:sp>
    </p:spTree>
    <p:extLst>
      <p:ext uri="{BB962C8B-B14F-4D97-AF65-F5344CB8AC3E}">
        <p14:creationId xmlns:p14="http://schemas.microsoft.com/office/powerpoint/2010/main" val="29457874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Osoby wykonujące prawa pokrzywdzonego </a:t>
            </a:r>
          </a:p>
        </p:txBody>
      </p:sp>
      <p:sp>
        <p:nvSpPr>
          <p:cNvPr id="3" name="Symbol zastępczy zawartości 2"/>
          <p:cNvSpPr>
            <a:spLocks noGrp="1"/>
          </p:cNvSpPr>
          <p:nvPr>
            <p:ph idx="1"/>
          </p:nvPr>
        </p:nvSpPr>
        <p:spPr>
          <a:xfrm>
            <a:off x="4263774" y="421241"/>
            <a:ext cx="7794875" cy="6199384"/>
          </a:xfrm>
        </p:spPr>
        <p:txBody>
          <a:bodyPr>
            <a:normAutofit fontScale="85000" lnSpcReduction="10000"/>
          </a:bodyPr>
          <a:lstStyle/>
          <a:p>
            <a:pPr algn="just"/>
            <a:r>
              <a:rPr lang="pl-PL" dirty="0"/>
              <a:t>Podmioty, które nie są pokrzywdzonym w rozumieniu art. 49 § 1 i 2, ale wykonują jego prawa zatem uczestniczą w postępowaniu karnym. Są to: </a:t>
            </a:r>
          </a:p>
          <a:p>
            <a:pPr algn="just"/>
            <a:r>
              <a:rPr lang="pl-PL" dirty="0"/>
              <a:t>1. organy Państwowej Inspekcji Pracy jeżeli w zakresie swojego działania ujawniły przestępstwo lub wystąpiły o wszczęcie postępowania (art. 49 § 3a) </a:t>
            </a:r>
            <a:r>
              <a:rPr lang="pl-PL" i="1" dirty="0"/>
              <a:t>w sprawach o przestępstwa przeciwko prawom pracownika (art. 218 – 221) oraz przestępstwo z art. 225 § 2 k.k.</a:t>
            </a:r>
          </a:p>
          <a:p>
            <a:pPr algn="just"/>
            <a:r>
              <a:rPr lang="pl-PL" dirty="0"/>
              <a:t>2. organy kontroli państwowej, </a:t>
            </a:r>
            <a:r>
              <a:rPr lang="pl-PL" b="1" dirty="0"/>
              <a:t>które w zakresie swojego działania </a:t>
            </a:r>
            <a:r>
              <a:rPr lang="pl-PL" dirty="0"/>
              <a:t>ujawniły przestępstwo lub wystąpiły o wszczęcie postępowania (art. 49 § 4) – w sprawach o przestępstwa, którymi wyrządzono szkodę w mieniu instytucji państwowej lub samorządowej lub jednostki organizacyjnej z § 2 </a:t>
            </a:r>
            <a:r>
              <a:rPr lang="pl-PL" u="sng" dirty="0"/>
              <a:t>jeżeli nie działa organ pokrzywdzonej instytucji </a:t>
            </a:r>
          </a:p>
          <a:p>
            <a:pPr algn="just"/>
            <a:r>
              <a:rPr lang="pl-PL" dirty="0"/>
              <a:t>3. przedstawiciel ustawowy małoletniego pokrzywdzonego albo ubezwłasnowolnionego całkowicie albo osoba, pod której </a:t>
            </a:r>
            <a:r>
              <a:rPr lang="pl-PL" b="1" u="sng" dirty="0">
                <a:solidFill>
                  <a:srgbClr val="FF0000"/>
                </a:solidFill>
              </a:rPr>
              <a:t>stałą pieczą</a:t>
            </a:r>
            <a:r>
              <a:rPr lang="pl-PL" dirty="0">
                <a:solidFill>
                  <a:srgbClr val="FF0000"/>
                </a:solidFill>
              </a:rPr>
              <a:t> </a:t>
            </a:r>
            <a:r>
              <a:rPr lang="pl-PL" dirty="0"/>
              <a:t>taki pokrzywdzony pozostaje (art. 51 § 2)</a:t>
            </a:r>
          </a:p>
          <a:p>
            <a:pPr lvl="1" algn="just"/>
            <a:r>
              <a:rPr lang="pl-PL" dirty="0"/>
              <a:t>„wykonuje” = obligatoryjnie występuje w procesie zamiast rzeczywistego pokrzywdzonego </a:t>
            </a:r>
          </a:p>
          <a:p>
            <a:pPr algn="just"/>
            <a:r>
              <a:rPr lang="pl-PL" dirty="0"/>
              <a:t>4. jeżeli pokrzywdzonym jest osoba nieporadna, w szczególności ze względu na wiek lub stan zdrowia, jego prawa </a:t>
            </a:r>
            <a:r>
              <a:rPr lang="pl-PL" b="1" u="sng" dirty="0">
                <a:solidFill>
                  <a:srgbClr val="FF0000"/>
                </a:solidFill>
              </a:rPr>
              <a:t>może wykonywać osoba, pod której PIECZĄ </a:t>
            </a:r>
            <a:r>
              <a:rPr lang="pl-PL" dirty="0"/>
              <a:t>pokrzywdzony pozostaje (art. 51 § 3)</a:t>
            </a:r>
          </a:p>
          <a:p>
            <a:pPr algn="just"/>
            <a:r>
              <a:rPr lang="pl-PL" dirty="0"/>
              <a:t>5. w razie śmierci pokrzywdzonego prawa, które by mu przysługiwały mogą wykonywać osoby najbliższe lub osoby pozostające na jego utrzymaniu, a w wypadku ich braku lub nieujawnienia – prokurator, działając z urzędu (art. 52)</a:t>
            </a:r>
          </a:p>
        </p:txBody>
      </p:sp>
    </p:spTree>
    <p:extLst>
      <p:ext uri="{BB962C8B-B14F-4D97-AF65-F5344CB8AC3E}">
        <p14:creationId xmlns:p14="http://schemas.microsoft.com/office/powerpoint/2010/main" val="11813684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Rodzic jako przedstawiciel ustawowy </a:t>
            </a:r>
          </a:p>
        </p:txBody>
      </p:sp>
      <p:sp>
        <p:nvSpPr>
          <p:cNvPr id="3" name="Symbol zastępczy zawartości 2"/>
          <p:cNvSpPr>
            <a:spLocks noGrp="1"/>
          </p:cNvSpPr>
          <p:nvPr>
            <p:ph idx="1"/>
          </p:nvPr>
        </p:nvSpPr>
        <p:spPr>
          <a:xfrm>
            <a:off x="4541178" y="667820"/>
            <a:ext cx="7446606" cy="5641540"/>
          </a:xfrm>
        </p:spPr>
        <p:txBody>
          <a:bodyPr>
            <a:normAutofit/>
          </a:bodyPr>
          <a:lstStyle/>
          <a:p>
            <a:pPr algn="just"/>
            <a:r>
              <a:rPr lang="pl-PL" dirty="0"/>
              <a:t>Uchwała (7) SN z 30.09.2010 r., I KZP 10/10</a:t>
            </a:r>
          </a:p>
          <a:p>
            <a:pPr algn="ctr"/>
            <a:r>
              <a:rPr lang="pl-PL" dirty="0">
                <a:solidFill>
                  <a:schemeClr val="accent6"/>
                </a:solidFill>
              </a:rPr>
              <a:t>Rodzic małoletniego nie może, działając w charakterze przedstawiciela ustawowego, wykonywać praw tego małoletniego jako pokrzywdzonego w postępowaniu karnym, w tym także w postępowaniu z oskarżenia prywatnego, jeżeli oskarżonym jest drugi z rodziców.</a:t>
            </a:r>
          </a:p>
          <a:p>
            <a:pPr algn="just"/>
            <a:r>
              <a:rPr lang="pl-PL" dirty="0"/>
              <a:t>Chodzi o zapobieganie ewentualnej kolizji interesów przedstawiciela ustawowego pokrzywdzonego i oskarżonego. SN zwraca uwagę, że </a:t>
            </a:r>
            <a:r>
              <a:rPr lang="pl-PL" i="1" dirty="0"/>
              <a:t>w wypadku gdy jeden z rodziców dziecka występuje de facto jako przeciwnik procesowy drugiego rodzica, zachodzić musi uzasadniona obawa związana z trudnością dokonania przez niego obiektywnej oceny sytuacji, mającej przede wszystkim na względzie interes dziecka, a nie swój własny. </a:t>
            </a:r>
          </a:p>
          <a:p>
            <a:pPr algn="just"/>
            <a:r>
              <a:rPr lang="pl-PL" dirty="0"/>
              <a:t>Por. jednak postanowienie SN z 30.03.2016 r. – rodzic może być przedstawicielem ustawowym w sprawie przeciwko drugiemu z rodziców w przypadku przestępstwa </a:t>
            </a:r>
            <a:r>
              <a:rPr lang="pl-PL" dirty="0" err="1"/>
              <a:t>niealimentacji</a:t>
            </a:r>
            <a:r>
              <a:rPr lang="pl-PL" dirty="0"/>
              <a:t> – art. 209 k.k. </a:t>
            </a:r>
          </a:p>
          <a:p>
            <a:pPr algn="just"/>
            <a:endParaRPr lang="pl-PL" dirty="0"/>
          </a:p>
        </p:txBody>
      </p:sp>
    </p:spTree>
    <p:extLst>
      <p:ext uri="{BB962C8B-B14F-4D97-AF65-F5344CB8AC3E}">
        <p14:creationId xmlns:p14="http://schemas.microsoft.com/office/powerpoint/2010/main" val="4215119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Pokrzywdzony</a:t>
            </a:r>
          </a:p>
        </p:txBody>
      </p:sp>
      <p:sp>
        <p:nvSpPr>
          <p:cNvPr id="3" name="Symbol zastępczy zawartości 2"/>
          <p:cNvSpPr>
            <a:spLocks noGrp="1"/>
          </p:cNvSpPr>
          <p:nvPr>
            <p:ph idx="1"/>
          </p:nvPr>
        </p:nvSpPr>
        <p:spPr/>
        <p:txBody>
          <a:bodyPr>
            <a:normAutofit fontScale="85000" lnSpcReduction="10000"/>
          </a:bodyPr>
          <a:lstStyle/>
          <a:p>
            <a:pPr algn="just"/>
            <a:r>
              <a:rPr lang="pl-PL" b="1" i="1" u="sng" dirty="0">
                <a:solidFill>
                  <a:schemeClr val="accent6"/>
                </a:solidFill>
              </a:rPr>
              <a:t>Pokrzywdzony nie jest z mocy prawa stroną w postępowaniu jurysdykcyjnym!!! </a:t>
            </a:r>
            <a:r>
              <a:rPr lang="pl-PL" dirty="0"/>
              <a:t>Może stać się stroną jeżeli – w sprawach publicznoskargowych – będzie działał w charakterze oskarżyciela posiłkowego (ubocznego lub subsydiarnego). </a:t>
            </a:r>
          </a:p>
          <a:p>
            <a:pPr algn="just"/>
            <a:r>
              <a:rPr lang="pl-PL" b="1" dirty="0">
                <a:solidFill>
                  <a:schemeClr val="accent2"/>
                </a:solidFill>
              </a:rPr>
              <a:t>Art. 53. W sprawach o przestępstwa ścigane z oskarżenia publicznego pokrzywdzony może działać jako strona w charakterze oskarżyciela posiłkowego obok oskarżyciela publicznego lub zamiast niego.</a:t>
            </a:r>
          </a:p>
          <a:p>
            <a:pPr algn="just"/>
            <a:r>
              <a:rPr lang="pl-PL" dirty="0"/>
              <a:t>Nawet jeżeli pokrzywdzony nie wstąpi w prawa strony, przysługują mu szczególne uprawnienia. W doktrynie uznaje się, że pokrzywdzony jest </a:t>
            </a:r>
            <a:r>
              <a:rPr lang="pl-PL" i="1" dirty="0"/>
              <a:t>quasi-</a:t>
            </a:r>
            <a:r>
              <a:rPr lang="pl-PL" dirty="0"/>
              <a:t>stroną postępowania sądowego. I tak: </a:t>
            </a:r>
          </a:p>
          <a:p>
            <a:pPr algn="just"/>
            <a:r>
              <a:rPr lang="pl-PL" dirty="0"/>
              <a:t>- pokrzywdzony może sprzeciwić się wnioskowi oskarżonego o skazanie bez rozprawy albo dobrowolne poddanie się karze </a:t>
            </a:r>
          </a:p>
          <a:p>
            <a:pPr algn="just"/>
            <a:r>
              <a:rPr lang="pl-PL" dirty="0"/>
              <a:t>- może wnieść apelację od wyroku warunkowo umarzającego postępowanie wydanego na posiedzeniu </a:t>
            </a:r>
          </a:p>
          <a:p>
            <a:pPr algn="just"/>
            <a:r>
              <a:rPr lang="pl-PL" dirty="0"/>
              <a:t>- może uczestniczyć w posiedzeniach i rozprawach </a:t>
            </a:r>
          </a:p>
          <a:p>
            <a:pPr algn="just"/>
            <a:r>
              <a:rPr lang="pl-PL" dirty="0"/>
              <a:t>- może mieć pełnomocnika </a:t>
            </a:r>
          </a:p>
        </p:txBody>
      </p:sp>
    </p:spTree>
    <p:extLst>
      <p:ext uri="{BB962C8B-B14F-4D97-AF65-F5344CB8AC3E}">
        <p14:creationId xmlns:p14="http://schemas.microsoft.com/office/powerpoint/2010/main" val="33555483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147638"/>
            <a:ext cx="9720263" cy="1498601"/>
          </a:xfrm>
        </p:spPr>
        <p:txBody>
          <a:bodyPr/>
          <a:lstStyle/>
          <a:p>
            <a:r>
              <a:rPr lang="pl-PL" dirty="0"/>
              <a:t>Oskarżyciel posiłkowy</a:t>
            </a:r>
          </a:p>
        </p:txBody>
      </p:sp>
      <p:sp>
        <p:nvSpPr>
          <p:cNvPr id="3" name="Symbol zastępczy zawartości 2"/>
          <p:cNvSpPr>
            <a:spLocks noGrp="1"/>
          </p:cNvSpPr>
          <p:nvPr>
            <p:ph idx="4294967295"/>
          </p:nvPr>
        </p:nvSpPr>
        <p:spPr>
          <a:xfrm>
            <a:off x="0" y="1081088"/>
            <a:ext cx="7691438" cy="5314950"/>
          </a:xfrm>
        </p:spPr>
        <p:txBody>
          <a:bodyPr>
            <a:normAutofit fontScale="85000" lnSpcReduction="10000"/>
          </a:bodyPr>
          <a:lstStyle/>
          <a:p>
            <a:pPr algn="just"/>
            <a:r>
              <a:rPr lang="pl-PL" dirty="0"/>
              <a:t>Zasada - pokrzywdzony w sprawach o przestępstwa ścigane z oskarżenia publicznego może działać w roli oskarżyciela posiłkowego obok lub zamiast oskarżyciela publicznego.</a:t>
            </a:r>
          </a:p>
          <a:p>
            <a:pPr algn="just"/>
            <a:r>
              <a:rPr lang="pl-PL" dirty="0"/>
              <a:t>Jeżeli działa "obok" oskarżyciela publicznego, staje się </a:t>
            </a:r>
            <a:r>
              <a:rPr lang="pl-PL" b="1" dirty="0"/>
              <a:t>oskarżycielem posiłkowym ubocznym</a:t>
            </a:r>
            <a:r>
              <a:rPr lang="pl-PL" dirty="0"/>
              <a:t>. </a:t>
            </a:r>
          </a:p>
          <a:p>
            <a:pPr lvl="1" algn="just"/>
            <a:r>
              <a:rPr lang="pl-PL" dirty="0"/>
              <a:t>Wstępuje do postępowania po wszczętego przez uprawnionego oskarżyciela. </a:t>
            </a:r>
          </a:p>
          <a:p>
            <a:pPr marL="0" indent="-45720" algn="just">
              <a:buNone/>
            </a:pPr>
            <a:r>
              <a:rPr lang="pl-PL" dirty="0"/>
              <a:t>Działa "zamiast" oskarżyciela publicznego :</a:t>
            </a:r>
          </a:p>
          <a:p>
            <a:pPr marL="585216" lvl="1" indent="-457200" algn="just">
              <a:buFont typeface="+mj-lt"/>
              <a:buAutoNum type="arabicPeriod"/>
            </a:pPr>
            <a:r>
              <a:rPr lang="pl-PL" dirty="0"/>
              <a:t>cofnięcie aktu oskarżenia przez oskarżyciela publicznego nie pozbawia uprawnień oskarżyciela posiłkowego. Pokrzywdzony, który uprzednio nie korzystał z uprawnień oskarżyciela posiłkowego może w terminie </a:t>
            </a:r>
            <a:r>
              <a:rPr lang="pl-PL" b="1" dirty="0"/>
              <a:t>14 dni od powiadomienia go o cofnięciu aktu oskarżenia </a:t>
            </a:r>
            <a:r>
              <a:rPr lang="pl-PL" dirty="0"/>
              <a:t>przez oskarżyciela publicznego oświadczyć, że przystępuje do postępowania jako oskarżyciel posiłkowy. </a:t>
            </a:r>
          </a:p>
          <a:p>
            <a:pPr marL="585216" lvl="1" indent="-457200" algn="just">
              <a:buFont typeface="+mj-lt"/>
              <a:buAutoNum type="arabicPeriod"/>
            </a:pPr>
            <a:r>
              <a:rPr lang="pl-PL" dirty="0"/>
              <a:t> wnosi subsydiarny akt oskarżenia (art. 55 § 1) tzn. od początku pokrzywdzony występuje zamiast oskarżyciela publicznego.</a:t>
            </a:r>
          </a:p>
          <a:p>
            <a:pPr algn="just"/>
            <a:r>
              <a:rPr lang="pl-PL" dirty="0"/>
              <a:t>Status oskarżyciela posiłkowego ubocznego ma też pokrzywdzony, który przyłącza się do oskarżyciela subsydiarnego w sytuacji wskazanej w art. 55 § 3.</a:t>
            </a:r>
          </a:p>
          <a:p>
            <a:pPr algn="just"/>
            <a:r>
              <a:rPr lang="pl-PL" b="1" dirty="0">
                <a:solidFill>
                  <a:schemeClr val="accent2"/>
                </a:solidFill>
              </a:rPr>
              <a:t>Każdy oskarżyciel posiłkowy jest samodzielną stroną procesową</a:t>
            </a:r>
            <a:r>
              <a:rPr lang="pl-PL" dirty="0"/>
              <a:t>, działa niezależnie od innych, może też w pełni zaskarżać zapadłe orzeczenia sądów bez ograniczeń co do zakresu zaskarżania</a:t>
            </a:r>
          </a:p>
        </p:txBody>
      </p:sp>
      <p:sp>
        <p:nvSpPr>
          <p:cNvPr id="4" name="pole tekstowe 3"/>
          <p:cNvSpPr txBox="1"/>
          <p:nvPr/>
        </p:nvSpPr>
        <p:spPr>
          <a:xfrm>
            <a:off x="8232980" y="2106456"/>
            <a:ext cx="3657600" cy="261610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600" b="1" dirty="0"/>
              <a:t> </a:t>
            </a:r>
            <a:r>
              <a:rPr lang="pl-PL" b="1" dirty="0"/>
              <a:t>WAŻNE! </a:t>
            </a:r>
          </a:p>
          <a:p>
            <a:pPr algn="ctr"/>
            <a:endParaRPr lang="pl-PL" b="1" dirty="0"/>
          </a:p>
          <a:p>
            <a:pPr algn="just"/>
            <a:r>
              <a:rPr lang="pl-PL" sz="1600" dirty="0"/>
              <a:t>Oskarżenie posiłkowe jest wyłączone w razie wystąpienia przez prokuratora z wnioskiem o umorzenie postępowania z powodu niepoczytalności oskarżonego i zastosowanie środka zabezpieczającego (art. 354 pkt 1). Oskarżenie posiłkowe nie funkcjonuje w trybie nakazowym. </a:t>
            </a:r>
          </a:p>
        </p:txBody>
      </p:sp>
    </p:spTree>
    <p:extLst>
      <p:ext uri="{BB962C8B-B14F-4D97-AF65-F5344CB8AC3E}">
        <p14:creationId xmlns:p14="http://schemas.microsoft.com/office/powerpoint/2010/main" val="36909629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703622523"/>
              </p:ext>
            </p:extLst>
          </p:nvPr>
        </p:nvGraphicFramePr>
        <p:xfrm>
          <a:off x="0" y="0"/>
          <a:ext cx="12115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14300" y="114300"/>
            <a:ext cx="4229100" cy="2308324"/>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r>
              <a:rPr lang="pl-PL" dirty="0"/>
              <a:t>Art. 54 § 1 – Jeżeli akt oskarżenia wniósł oskarżyciel publiczny, pokrzywdzony może </a:t>
            </a:r>
            <a:r>
              <a:rPr lang="pl-PL" b="1" dirty="0"/>
              <a:t>aż do czasu rozpoczęcia przewodu sądowego na rozprawie głównej </a:t>
            </a:r>
            <a:r>
              <a:rPr lang="pl-PL" dirty="0"/>
              <a:t>złożyć oświadczenie, że będzie działał w charakterze oskarżyciela posiłkowego. </a:t>
            </a:r>
          </a:p>
          <a:p>
            <a:r>
              <a:rPr lang="pl-PL" dirty="0"/>
              <a:t>(por. również art. 55 § 3)</a:t>
            </a:r>
          </a:p>
        </p:txBody>
      </p:sp>
      <p:sp>
        <p:nvSpPr>
          <p:cNvPr id="6" name="pole tekstowe 5"/>
          <p:cNvSpPr txBox="1"/>
          <p:nvPr/>
        </p:nvSpPr>
        <p:spPr>
          <a:xfrm>
            <a:off x="8334376" y="1143000"/>
            <a:ext cx="3781425" cy="3693319"/>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r>
              <a:rPr lang="pl-PL" dirty="0"/>
              <a:t>art. 54 § 2.Cofnięcie aktu oskarżenia przez oskarżyciela publicznego nie pozbawia uprawnień oskarżyciela posiłkowego. Pokrzywdzony, który uprzednio nie korzystał z uprawnień oskarżyciela posiłkowego, może w terminie 14 dni od powiadomienia go o cofnięciu przez oskarżyciela publicznego aktu oskarżenia oświadczyć, że przystępuje do postępowania jako oskarżyciel posiłkowy.</a:t>
            </a:r>
          </a:p>
          <a:p>
            <a:endParaRPr lang="pl-PL" dirty="0"/>
          </a:p>
        </p:txBody>
      </p:sp>
      <p:sp>
        <p:nvSpPr>
          <p:cNvPr id="7" name="pole tekstowe 6"/>
          <p:cNvSpPr txBox="1"/>
          <p:nvPr/>
        </p:nvSpPr>
        <p:spPr>
          <a:xfrm>
            <a:off x="3248025" y="5619750"/>
            <a:ext cx="3171825" cy="646331"/>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spAutoFit/>
          </a:bodyPr>
          <a:lstStyle/>
          <a:p>
            <a:r>
              <a:rPr lang="pl-PL" dirty="0"/>
              <a:t>subsydiarny akt oskarżenia – na następnych slajdach  </a:t>
            </a:r>
          </a:p>
        </p:txBody>
      </p:sp>
    </p:spTree>
    <p:extLst>
      <p:ext uri="{BB962C8B-B14F-4D97-AF65-F5344CB8AC3E}">
        <p14:creationId xmlns:p14="http://schemas.microsoft.com/office/powerpoint/2010/main" val="16440795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366838" y="0"/>
            <a:ext cx="10825162" cy="1500188"/>
          </a:xfrm>
        </p:spPr>
        <p:txBody>
          <a:bodyPr/>
          <a:lstStyle/>
          <a:p>
            <a:r>
              <a:rPr lang="pl-PL" dirty="0"/>
              <a:t>Oskarżyciel posiłkowy uboczny</a:t>
            </a:r>
          </a:p>
        </p:txBody>
      </p:sp>
      <p:sp>
        <p:nvSpPr>
          <p:cNvPr id="3" name="Symbol zastępczy zawartości 2"/>
          <p:cNvSpPr>
            <a:spLocks noGrp="1"/>
          </p:cNvSpPr>
          <p:nvPr>
            <p:ph idx="4294967295"/>
          </p:nvPr>
        </p:nvSpPr>
        <p:spPr>
          <a:xfrm>
            <a:off x="0" y="1246188"/>
            <a:ext cx="7283450" cy="5610225"/>
          </a:xfrm>
        </p:spPr>
        <p:txBody>
          <a:bodyPr>
            <a:normAutofit fontScale="92500" lnSpcReduction="20000"/>
          </a:bodyPr>
          <a:lstStyle/>
          <a:p>
            <a:pPr algn="just"/>
            <a:r>
              <a:rPr lang="pl-PL" dirty="0"/>
              <a:t>Oświadczenie pokrzywdzonego z art. 54 § 1 i art. 55 § 3 podlega jedynie kontroli formalnej. Sąd bada, czy pokrzywdzony rzeczywiście jest pokrzywdzonym w rozumieniu definicji z art. 49 § 1 i 2 (np. czy jego dobro prawne zostało bezpośrednio naruszone lub zagrożone przez przestępstwo) i czy dotrzymany został termin (czyli rozpoczęcie przewodu sądowego na rozprawie głównej).  </a:t>
            </a:r>
          </a:p>
          <a:p>
            <a:pPr algn="just"/>
            <a:r>
              <a:rPr lang="pl-PL" b="1" dirty="0"/>
              <a:t>Pokrzywdzony staje się więc oskarżycielem posiłkowym przez sam fakt złożenia oświadczenia</a:t>
            </a:r>
            <a:r>
              <a:rPr lang="pl-PL" dirty="0"/>
              <a:t>! Dopuszczenie go do działania w tym charakterze nie wymaga wydania postanowienia.</a:t>
            </a:r>
          </a:p>
          <a:p>
            <a:pPr algn="just"/>
            <a:r>
              <a:rPr lang="pl-PL" dirty="0"/>
              <a:t>Ważne! </a:t>
            </a:r>
          </a:p>
          <a:p>
            <a:pPr algn="just"/>
            <a:r>
              <a:rPr lang="pl-PL" dirty="0"/>
              <a:t>Art. 56 § 1. – </a:t>
            </a:r>
            <a:r>
              <a:rPr lang="pl-PL" b="1" dirty="0">
                <a:solidFill>
                  <a:schemeClr val="accent3"/>
                </a:solidFill>
              </a:rPr>
              <a:t>Sąd może ograniczyć liczbę oskarżycieli posiłkowych </a:t>
            </a:r>
            <a:r>
              <a:rPr lang="pl-PL" dirty="0"/>
              <a:t>występujących w sprawie, jeżeli jest to </a:t>
            </a:r>
            <a:r>
              <a:rPr lang="pl-PL" b="1" i="1" dirty="0">
                <a:solidFill>
                  <a:schemeClr val="accent1"/>
                </a:solidFill>
              </a:rPr>
              <a:t>konieczne dla zabezpieczenia prawidłowego toku postępowania</a:t>
            </a:r>
            <a:r>
              <a:rPr lang="pl-PL" dirty="0"/>
              <a:t>. Sąd orzeka, że oskarżyciel posiłkowy nie może brać udziału w postępowaniu, gdy bierze w nim już udział określona przez sąd liczba oskarżycieli. </a:t>
            </a:r>
          </a:p>
          <a:p>
            <a:pPr algn="just"/>
            <a:r>
              <a:rPr lang="pl-PL" dirty="0"/>
              <a:t>ciekawe rozwiązanie </a:t>
            </a:r>
            <a:r>
              <a:rPr lang="pl-PL" dirty="0">
                <a:sym typeface="Wingdings" panose="05000000000000000000" pitchFamily="2" charset="2"/>
              </a:rPr>
              <a:t> art. 56 </a:t>
            </a:r>
            <a:r>
              <a:rPr lang="pl-PL" dirty="0"/>
              <a:t>§ 4: prawo do przedstawienia sądowi swojego stanowiska, jeżeli pokrzywdzony z przyczyn określonych w § 1 nie bierze udziału w postępowaniu sądowym w charakterze strony </a:t>
            </a:r>
          </a:p>
        </p:txBody>
      </p:sp>
      <p:sp>
        <p:nvSpPr>
          <p:cNvPr id="7" name="pole tekstowe 6"/>
          <p:cNvSpPr txBox="1"/>
          <p:nvPr/>
        </p:nvSpPr>
        <p:spPr>
          <a:xfrm>
            <a:off x="7970581" y="1247774"/>
            <a:ext cx="3798631"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l-PL" dirty="0"/>
              <a:t>Sąd odmawiając dopuszczenia pokrzywdzonego do działania w charakterze oskarżyciela posiłkowego ubocznego </a:t>
            </a:r>
            <a:r>
              <a:rPr lang="pl-PL" b="1" dirty="0"/>
              <a:t>wydaje postanowienie! </a:t>
            </a:r>
            <a:endParaRPr lang="pl-PL" dirty="0"/>
          </a:p>
          <a:p>
            <a:pPr algn="just"/>
            <a:endParaRPr lang="pl-PL" dirty="0"/>
          </a:p>
          <a:p>
            <a:pPr algn="just"/>
            <a:r>
              <a:rPr lang="pl-PL" dirty="0"/>
              <a:t>Trzy możliwe sytuacje:</a:t>
            </a:r>
          </a:p>
          <a:p>
            <a:pPr marL="342900" indent="-342900" algn="just">
              <a:buFont typeface="+mj-lt"/>
              <a:buAutoNum type="arabicPeriod"/>
            </a:pPr>
            <a:r>
              <a:rPr lang="pl-PL" dirty="0"/>
              <a:t>oświadczenie złożone po terminie </a:t>
            </a:r>
          </a:p>
          <a:p>
            <a:pPr marL="342900" indent="-342900" algn="just">
              <a:buFont typeface="+mj-lt"/>
              <a:buAutoNum type="arabicPeriod"/>
            </a:pPr>
            <a:r>
              <a:rPr lang="pl-PL" dirty="0"/>
              <a:t>oświadczenie złożone przez osobę nieuprawnioną </a:t>
            </a:r>
          </a:p>
          <a:p>
            <a:pPr marL="342900" indent="-342900" algn="just">
              <a:buFont typeface="+mj-lt"/>
              <a:buAutoNum type="arabicPeriod"/>
            </a:pPr>
            <a:r>
              <a:rPr lang="pl-PL" dirty="0"/>
              <a:t>w postępowaniu bierze już określona przez sąd liczba oskarżycieli posiłkowych </a:t>
            </a:r>
          </a:p>
          <a:p>
            <a:pPr algn="just"/>
            <a:endParaRPr lang="pl-PL" dirty="0"/>
          </a:p>
          <a:p>
            <a:pPr algn="just"/>
            <a:r>
              <a:rPr lang="pl-PL" dirty="0"/>
              <a:t>Postanowienie o odmowie dopuszczenia pokrzywdzonego do działania w charakterze oskarżyciela posiłkowego jest </a:t>
            </a:r>
            <a:r>
              <a:rPr lang="pl-PL" b="1" dirty="0"/>
              <a:t>niezaskarżalne </a:t>
            </a:r>
            <a:endParaRPr lang="pl-PL" dirty="0"/>
          </a:p>
        </p:txBody>
      </p:sp>
    </p:spTree>
    <p:extLst>
      <p:ext uri="{BB962C8B-B14F-4D97-AF65-F5344CB8AC3E}">
        <p14:creationId xmlns:p14="http://schemas.microsoft.com/office/powerpoint/2010/main" val="340255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246B4F-CEC3-442B-92D8-BD098634F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5FBD374-0821-4540-A9E6-6DE9419C02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A27E7C5F-F207-4F84-B0E4-B9A900800B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93C59A31-3A05-4470-A4AB-B9FDE6AFF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003BBC92-CD5E-43E2-92E3-416F7222D4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5E9E24BF-C2A3-420A-B4A9-BCEEC2BF6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14E9C41A-D496-46F5-BA6B-9C0BDA513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B2705B6A-ECD1-438B-87EB-5185A04350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960DF715-F99A-4519-818B-5C8496A168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35A62970-D2C4-4E38-BBD1-3F5865C35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EB000C85-44EE-4A15-8A65-5A82B5E549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BEA52102-0A7F-446C-A8D4-0BFBDC5B3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204729B9-8342-4FAA-91AA-6C7916497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E7C0B72D-EF00-46D8-A0B2-C4A9616E28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37A87EDA-7C11-4EEC-AF27-FFFD9D918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3C73D59B-741F-4B2B-89C9-B9219C378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F34FFCC5-A45C-439A-BF42-803BDAD6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7A826C44-2E68-42C7-8CB3-A73A9224AD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3ECF0188-197C-4CC5-926D-417ECCDA27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548C91D9-D18F-4379-B47B-144B159C7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3B68FF2F-116D-48CE-8915-5629872C63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E495B9FA-536B-48D1-8282-5F1E51D1C4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03604607-25F9-440B-AB2A-38B65645B2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65989F4E-E386-486E-9C22-DB9E5592CB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8" name="Rectangle 37">
              <a:extLst>
                <a:ext uri="{FF2B5EF4-FFF2-40B4-BE49-F238E27FC236}">
                  <a16:creationId xmlns:a16="http://schemas.microsoft.com/office/drawing/2014/main" id="{A89D1164-9929-4921-BBBB-874016220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22">
              <a:extLst>
                <a:ext uri="{FF2B5EF4-FFF2-40B4-BE49-F238E27FC236}">
                  <a16:creationId xmlns:a16="http://schemas.microsoft.com/office/drawing/2014/main" id="{B075D074-74F5-4AF6-BD57-3FA04CA12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B10B3EF-C0DF-4ACD-86A9-A0CC0FE20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ytuł 4">
            <a:extLst>
              <a:ext uri="{FF2B5EF4-FFF2-40B4-BE49-F238E27FC236}">
                <a16:creationId xmlns:a16="http://schemas.microsoft.com/office/drawing/2014/main" id="{F6420D7B-2642-4477-8F43-9D41901026FB}"/>
              </a:ext>
            </a:extLst>
          </p:cNvPr>
          <p:cNvSpPr>
            <a:spLocks noGrp="1"/>
          </p:cNvSpPr>
          <p:nvPr>
            <p:ph type="title"/>
          </p:nvPr>
        </p:nvSpPr>
        <p:spPr>
          <a:xfrm>
            <a:off x="888631" y="2358391"/>
            <a:ext cx="3498979" cy="2453676"/>
          </a:xfrm>
        </p:spPr>
        <p:txBody>
          <a:bodyPr>
            <a:normAutofit/>
          </a:bodyPr>
          <a:lstStyle/>
          <a:p>
            <a:r>
              <a:rPr lang="pl-PL" dirty="0"/>
              <a:t>Zasada obiektywizmu </a:t>
            </a:r>
            <a:endParaRPr lang="en-GB" dirty="0"/>
          </a:p>
        </p:txBody>
      </p:sp>
      <p:sp>
        <p:nvSpPr>
          <p:cNvPr id="6" name="Symbol zastępczy zawartości 5">
            <a:extLst>
              <a:ext uri="{FF2B5EF4-FFF2-40B4-BE49-F238E27FC236}">
                <a16:creationId xmlns:a16="http://schemas.microsoft.com/office/drawing/2014/main" id="{E02D83FA-A56B-4CCB-98C9-5D9A9E8C1781}"/>
              </a:ext>
            </a:extLst>
          </p:cNvPr>
          <p:cNvSpPr>
            <a:spLocks noGrp="1"/>
          </p:cNvSpPr>
          <p:nvPr>
            <p:ph idx="1"/>
          </p:nvPr>
        </p:nvSpPr>
        <p:spPr>
          <a:xfrm>
            <a:off x="6079808" y="803186"/>
            <a:ext cx="5320512" cy="5248622"/>
          </a:xfrm>
        </p:spPr>
        <p:txBody>
          <a:bodyPr>
            <a:normAutofit/>
          </a:bodyPr>
          <a:lstStyle/>
          <a:p>
            <a:r>
              <a:rPr lang="pl-PL" dirty="0"/>
              <a:t>Aspekty bezstronności:</a:t>
            </a:r>
            <a:endParaRPr lang="pl-PL"/>
          </a:p>
          <a:p>
            <a:pPr lvl="1"/>
            <a:r>
              <a:rPr lang="pl-PL" b="1" dirty="0"/>
              <a:t>subiektywny</a:t>
            </a:r>
            <a:r>
              <a:rPr lang="pl-PL" dirty="0"/>
              <a:t> - brak uprzedzeń i brak uprzedniego nastawienia do stron i do sprawy; faktyczna bezstronność sędziego, aspekt w zasadzie nieweryfikowalny, </a:t>
            </a:r>
            <a:endParaRPr lang="pl-PL"/>
          </a:p>
          <a:p>
            <a:pPr lvl="1"/>
            <a:r>
              <a:rPr lang="pl-PL" b="1" dirty="0"/>
              <a:t>obiektywny</a:t>
            </a:r>
            <a:r>
              <a:rPr lang="pl-PL" dirty="0"/>
              <a:t> - sędzia swoim zachowaniem nie może powodować sytuacji, które mogłyby rodzić uzasadnione wątpliwości odnośnie do jego bezstronności; </a:t>
            </a:r>
            <a:endParaRPr lang="pl-PL"/>
          </a:p>
          <a:p>
            <a:pPr lvl="1"/>
            <a:r>
              <a:rPr lang="pl-PL" b="1" dirty="0"/>
              <a:t>zewnętrzny</a:t>
            </a:r>
            <a:r>
              <a:rPr lang="pl-PL" dirty="0"/>
              <a:t> - bezstronność sądu dostrzegana przez osoby niezaangażowane bezpośrednio w proces karny (publiczność, media, społeczeństwo) </a:t>
            </a:r>
            <a:endParaRPr lang="en-GB"/>
          </a:p>
        </p:txBody>
      </p:sp>
    </p:spTree>
    <p:extLst>
      <p:ext uri="{BB962C8B-B14F-4D97-AF65-F5344CB8AC3E}">
        <p14:creationId xmlns:p14="http://schemas.microsoft.com/office/powerpoint/2010/main" val="26051734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236307" y="0"/>
            <a:ext cx="11955694" cy="1500188"/>
          </a:xfrm>
        </p:spPr>
        <p:txBody>
          <a:bodyPr>
            <a:normAutofit/>
          </a:bodyPr>
          <a:lstStyle/>
          <a:p>
            <a:r>
              <a:rPr lang="pl-PL" dirty="0"/>
              <a:t>Oskarżyciel posiłkowy subsydiarny (skarga subsydiarna) </a:t>
            </a:r>
          </a:p>
        </p:txBody>
      </p:sp>
      <p:sp>
        <p:nvSpPr>
          <p:cNvPr id="3" name="Symbol zastępczy zawartości 2"/>
          <p:cNvSpPr>
            <a:spLocks noGrp="1"/>
          </p:cNvSpPr>
          <p:nvPr>
            <p:ph idx="4294967295"/>
          </p:nvPr>
        </p:nvSpPr>
        <p:spPr>
          <a:xfrm>
            <a:off x="381000" y="1112551"/>
            <a:ext cx="11430000" cy="5606747"/>
          </a:xfrm>
        </p:spPr>
        <p:txBody>
          <a:bodyPr>
            <a:normAutofit fontScale="92500" lnSpcReduction="10000"/>
          </a:bodyPr>
          <a:lstStyle/>
          <a:p>
            <a:pPr algn="just"/>
            <a:r>
              <a:rPr lang="pl-PL" dirty="0"/>
              <a:t>Art. 55 §  1.   Pokrzywdzony, o którym mowa w art. 330 § 2 zdanie trzecie, w terminie miesiąca od doręczenia mu zawiadomienia o postanowieniu prokuratora nadrzędnego o utrzymaniu w mocy zaskarżonego postanowienia, może wnieść akt oskarżenia do sądu, dołączając po jednym odpisie dla każdego oskarżonego oraz dla prokuratora. Przepis art. 488 § 2 stosuje się odpowiednio. Przepisów art. 339 § 3 pkt 3a i art. 396a nie stosuje się.</a:t>
            </a:r>
          </a:p>
          <a:p>
            <a:pPr lvl="1" algn="just"/>
            <a:r>
              <a:rPr lang="pl-PL" dirty="0"/>
              <a:t>termin miesięczny z art. 55 § 1 to termin prekluzyjny (</a:t>
            </a:r>
            <a:r>
              <a:rPr lang="pl-PL" dirty="0" err="1"/>
              <a:t>nieprzywracalny</a:t>
            </a:r>
            <a:r>
              <a:rPr lang="pl-PL" dirty="0"/>
              <a:t> i nieprzekraczalny); ma charakter gwarancyjny dla domniemanego sprawcy przestępstwa </a:t>
            </a:r>
          </a:p>
          <a:p>
            <a:pPr lvl="1" algn="just"/>
            <a:r>
              <a:rPr lang="pl-PL" dirty="0"/>
              <a:t>Warunki formalne subsydiarnego aktu oskarżenia – art. 332 i 333 § 1</a:t>
            </a:r>
          </a:p>
          <a:p>
            <a:pPr algn="just"/>
            <a:r>
              <a:rPr lang="pl-PL" dirty="0"/>
              <a:t>§  2. Akt oskarżenia wniesiony przez pokrzywdzonego powinien być sporządzony i podpisany przez adwokata, radcę prawnego albo radcę Prokuratorii Generalnej Rzeczypospolitej Polskiej, z zachowaniem warunków określonych w § 2b, art. 332 i art. 333 § 1. </a:t>
            </a:r>
          </a:p>
          <a:p>
            <a:pPr algn="just"/>
            <a:r>
              <a:rPr lang="pl-PL" dirty="0"/>
              <a:t>Akt oskarżenia wniesiony przez pokrzywdzonego powinien być sporządzony i podpisany przez pełnomocnika (przymus adwokacko – radcowski) oraz konieczne jest uiszczenie opłaty </a:t>
            </a:r>
          </a:p>
          <a:p>
            <a:pPr algn="just"/>
            <a:r>
              <a:rPr lang="pl-PL" dirty="0"/>
              <a:t>Pokrzywdzony może złożyć </a:t>
            </a:r>
            <a:r>
              <a:rPr lang="pl-PL" b="1" dirty="0"/>
              <a:t>wniosek o wyznaczenie pełnomocnika z urzędu</a:t>
            </a:r>
            <a:r>
              <a:rPr lang="pl-PL" dirty="0"/>
              <a:t>, który sporządzi akt oskarżenia. Miesięczny termin z art. 55 § 1 ulega zawieszeniu na czas rozpoznania wniosku o przyznanie pomocy prawnej z urzędu. W przypadku wyznaczenia pełnomocnika z urzędu termin do dokonania czynności procesowej przez wyznaczonego przedstawiciela procesowego rozpoczyna bieg od daty doręczenia mu postanowienia lub zarządzenia o tym wyznaczeniu (art. 127a) </a:t>
            </a:r>
          </a:p>
          <a:p>
            <a:pPr marL="0" indent="0" algn="just">
              <a:buNone/>
            </a:pPr>
            <a:r>
              <a:rPr lang="pl-PL" dirty="0"/>
              <a:t>Ciekawe orzeczenie TK - wyrok z dnia 8 stycznia 2013 r., K 18/10</a:t>
            </a:r>
          </a:p>
          <a:p>
            <a:pPr algn="just"/>
            <a:endParaRPr lang="pl-PL" dirty="0"/>
          </a:p>
        </p:txBody>
      </p:sp>
    </p:spTree>
    <p:extLst>
      <p:ext uri="{BB962C8B-B14F-4D97-AF65-F5344CB8AC3E}">
        <p14:creationId xmlns:p14="http://schemas.microsoft.com/office/powerpoint/2010/main" val="31770613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34142"/>
            <a:ext cx="3456122" cy="4589717"/>
          </a:xfrm>
        </p:spPr>
        <p:txBody>
          <a:bodyPr>
            <a:normAutofit/>
          </a:bodyPr>
          <a:lstStyle/>
          <a:p>
            <a:pPr algn="l"/>
            <a:r>
              <a:rPr lang="pl-PL" sz="4800"/>
              <a:t>Subsydiarny akt oskarżenia</a:t>
            </a:r>
          </a:p>
        </p:txBody>
      </p:sp>
      <p:sp>
        <p:nvSpPr>
          <p:cNvPr id="3" name="Symbol zastępczy zawartości 2"/>
          <p:cNvSpPr>
            <a:spLocks noGrp="1"/>
          </p:cNvSpPr>
          <p:nvPr>
            <p:ph idx="1"/>
          </p:nvPr>
        </p:nvSpPr>
        <p:spPr>
          <a:xfrm>
            <a:off x="798577" y="803186"/>
            <a:ext cx="5427137" cy="5248622"/>
          </a:xfrm>
        </p:spPr>
        <p:txBody>
          <a:bodyPr>
            <a:normAutofit/>
          </a:bodyPr>
          <a:lstStyle/>
          <a:p>
            <a:pPr>
              <a:lnSpc>
                <a:spcPct val="110000"/>
              </a:lnSpc>
            </a:pPr>
            <a:r>
              <a:rPr lang="pl-PL" sz="1400"/>
              <a:t>Subsydiarny akt oskarżenia wnosi się w sprawach ściganych z oskarżenia publicznego </a:t>
            </a:r>
          </a:p>
          <a:p>
            <a:pPr>
              <a:lnSpc>
                <a:spcPct val="110000"/>
              </a:lnSpc>
            </a:pPr>
            <a:r>
              <a:rPr lang="pl-PL" sz="1400"/>
              <a:t>To nadal </a:t>
            </a:r>
            <a:r>
              <a:rPr lang="pl-PL" sz="1400" b="1"/>
              <a:t>publiczny akt oskarżenia (skarga publiczna) </a:t>
            </a:r>
            <a:r>
              <a:rPr lang="pl-PL" sz="1400"/>
              <a:t>tylko, że wnoszony przez inny podmiot </a:t>
            </a:r>
          </a:p>
          <a:p>
            <a:pPr>
              <a:lnSpc>
                <a:spcPct val="110000"/>
              </a:lnSpc>
            </a:pPr>
            <a:r>
              <a:rPr lang="pl-PL" sz="140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nSpc>
                <a:spcPct val="110000"/>
              </a:lnSpc>
              <a:buNone/>
            </a:pPr>
            <a:r>
              <a:rPr lang="pl-PL" sz="1400"/>
              <a:t>Wyrok TK z dnia 2 kwietnia 2001 r., sygn. SK 10/00</a:t>
            </a:r>
          </a:p>
          <a:p>
            <a:pPr>
              <a:lnSpc>
                <a:spcPct val="110000"/>
              </a:lnSpc>
            </a:pPr>
            <a:endParaRPr lang="pl-PL" sz="1400"/>
          </a:p>
        </p:txBody>
      </p:sp>
    </p:spTree>
    <p:extLst>
      <p:ext uri="{BB962C8B-B14F-4D97-AF65-F5344CB8AC3E}">
        <p14:creationId xmlns:p14="http://schemas.microsoft.com/office/powerpoint/2010/main" val="7875723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1345914" y="-390418"/>
            <a:ext cx="9720263" cy="1500188"/>
          </a:xfrm>
        </p:spPr>
        <p:txBody>
          <a:bodyPr/>
          <a:lstStyle/>
          <a:p>
            <a:r>
              <a:rPr lang="pl-PL" dirty="0"/>
              <a:t>Tryb wnoszenia skargi subsydiarnej </a:t>
            </a:r>
          </a:p>
        </p:txBody>
      </p:sp>
      <p:sp>
        <p:nvSpPr>
          <p:cNvPr id="6" name="Symbol zastępczy zawartości 5"/>
          <p:cNvSpPr>
            <a:spLocks noGrp="1"/>
          </p:cNvSpPr>
          <p:nvPr>
            <p:ph idx="4294967295"/>
          </p:nvPr>
        </p:nvSpPr>
        <p:spPr>
          <a:xfrm>
            <a:off x="4178595" y="4509444"/>
            <a:ext cx="7177632" cy="2348556"/>
          </a:xfrm>
        </p:spPr>
        <p:style>
          <a:lnRef idx="2">
            <a:schemeClr val="accent5"/>
          </a:lnRef>
          <a:fillRef idx="1">
            <a:schemeClr val="lt1"/>
          </a:fillRef>
          <a:effectRef idx="0">
            <a:schemeClr val="accent5"/>
          </a:effectRef>
          <a:fontRef idx="minor">
            <a:schemeClr val="dk1"/>
          </a:fontRef>
        </p:style>
        <p:txBody>
          <a:bodyPr>
            <a:normAutofit/>
          </a:bodyPr>
          <a:lstStyle/>
          <a:p>
            <a:r>
              <a:rPr lang="pl-PL" sz="1600" dirty="0"/>
              <a:t>Oskarżycielem subsydiarnym może być jedynie ten pokrzywdzony, </a:t>
            </a:r>
            <a:r>
              <a:rPr lang="pl-PL" sz="1600" b="1" dirty="0"/>
              <a:t>który zaskarżył pierwsze postanowienie o odmowie wszczęcia lub o umorzeniu postępowania przygotowawczego</a:t>
            </a:r>
            <a:r>
              <a:rPr lang="pl-PL" sz="1600" dirty="0"/>
              <a:t>, gdy po uchyleniu zaskarżonej decyzji organ prowadzący postępowanie ponownie (powtórnie) wyda takie samo postanowienie jak to, które było uprzednio skarżone.</a:t>
            </a:r>
          </a:p>
          <a:p>
            <a:r>
              <a:rPr lang="pl-PL" sz="1600" dirty="0"/>
              <a:t>Por.: art. 330  </a:t>
            </a:r>
          </a:p>
          <a:p>
            <a:endParaRPr lang="pl-PL" sz="1600" dirty="0"/>
          </a:p>
        </p:txBody>
      </p:sp>
      <p:graphicFrame>
        <p:nvGraphicFramePr>
          <p:cNvPr id="5" name="Diagram 4"/>
          <p:cNvGraphicFramePr/>
          <p:nvPr>
            <p:extLst>
              <p:ext uri="{D42A27DB-BD31-4B8C-83A1-F6EECF244321}">
                <p14:modId xmlns:p14="http://schemas.microsoft.com/office/powerpoint/2010/main" val="2677587772"/>
              </p:ext>
            </p:extLst>
          </p:nvPr>
        </p:nvGraphicFramePr>
        <p:xfrm>
          <a:off x="-718593" y="572343"/>
          <a:ext cx="11553825" cy="6285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5168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Prokurator w postępowaniu zainicjowanym skargą subsydiarną</a:t>
            </a:r>
          </a:p>
        </p:txBody>
      </p:sp>
      <p:sp>
        <p:nvSpPr>
          <p:cNvPr id="3" name="Symbol zastępczy zawartości 2"/>
          <p:cNvSpPr>
            <a:spLocks noGrp="1"/>
          </p:cNvSpPr>
          <p:nvPr>
            <p:ph idx="1"/>
          </p:nvPr>
        </p:nvSpPr>
        <p:spPr/>
        <p:txBody>
          <a:bodyPr>
            <a:normAutofit lnSpcReduction="10000"/>
          </a:bodyPr>
          <a:lstStyle/>
          <a:p>
            <a:pPr algn="ctr"/>
            <a:r>
              <a:rPr lang="pl-PL" b="1" u="sng" dirty="0"/>
              <a:t>Bardzo ważna zmiana!!! </a:t>
            </a:r>
          </a:p>
          <a:p>
            <a:pPr algn="just"/>
            <a:r>
              <a:rPr lang="pl-PL" dirty="0"/>
              <a:t>Do sprawy wszczętej na podstawie aktu oskarżenia wniesionego przez oskarżyciela posiłkowego może w każdym czasie wstąpić prokurator, stając się oskarżycielem publicznym. Postępowanie toczy się wówczas z oskarżenia publicznego, a pokrzywdzony, który wniósł akt oskarżenia, korzysta z praw oskarżyciela posiłkowego, o którym mowa w art. 54. Cofnięcie aktu oskarżenia przez oskarżyciela publicznego jest dopuszczalne jedynie za zgodną pokrzywdzonego, który wniósł akt oskarżenia – art. 55 § 4 </a:t>
            </a:r>
          </a:p>
          <a:p>
            <a:pPr algn="just"/>
            <a:r>
              <a:rPr lang="pl-PL" dirty="0"/>
              <a:t>Prokurator, w sytuacji, gdy dwukrotnie umorzył postępowanie, czyli ze zrezygnował ze ścigania danego przestępstwa, jeżeli zmieni zdanie (przesłanki zmiany decyzji nie są nigdzie sformułowane) może wstąpić do postępowania oskarżyciela subsydiarnego w roli „głównego” oskarżyciela, spychając pokrzywdzonego do roli oskarżyciela posiłkowego. </a:t>
            </a:r>
          </a:p>
        </p:txBody>
      </p:sp>
    </p:spTree>
    <p:extLst>
      <p:ext uri="{BB962C8B-B14F-4D97-AF65-F5344CB8AC3E}">
        <p14:creationId xmlns:p14="http://schemas.microsoft.com/office/powerpoint/2010/main" val="23481627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Prokurator w postępowaniu zainicjowanym skargą subsydiarną</a:t>
            </a:r>
          </a:p>
        </p:txBody>
      </p:sp>
      <p:sp>
        <p:nvSpPr>
          <p:cNvPr id="3" name="Symbol zastępczy zawartości 2"/>
          <p:cNvSpPr>
            <a:spLocks noGrp="1"/>
          </p:cNvSpPr>
          <p:nvPr>
            <p:ph idx="1"/>
          </p:nvPr>
        </p:nvSpPr>
        <p:spPr/>
        <p:txBody>
          <a:bodyPr>
            <a:normAutofit/>
          </a:bodyPr>
          <a:lstStyle/>
          <a:p>
            <a:pPr algn="ctr"/>
            <a:r>
              <a:rPr lang="pl-PL" b="1" u="sng" dirty="0"/>
              <a:t>Bardzo ważna zmiana!!! </a:t>
            </a:r>
          </a:p>
          <a:p>
            <a:pPr algn="just"/>
            <a:r>
              <a:rPr lang="pl-PL" dirty="0"/>
              <a:t> Prokurator, który nie wstąpił do sprawy jako oskarżyciel publiczny, może do niej wstąpić jako uczestnik postępowania, jeżeli uzna, że wymaga tego ochrona praworządności lub interes społeczny; w takim wypadku prokuratorowi przysługują prawa strony, przy czym stosuje się do niego odpowiednio przepisy art. 48, art. 425 § 3 zdanie drugie, art. 425 § 4, art. 427 § 2 i art. 431 § 2. Ilekroć przepisy określają porządek zadawania pytań, zabierania głosu lub wykonywania innych praw, prokurator korzysta z tych praw bezpośrednio po oskarżycielu.</a:t>
            </a:r>
          </a:p>
        </p:txBody>
      </p:sp>
    </p:spTree>
    <p:extLst>
      <p:ext uri="{BB962C8B-B14F-4D97-AF65-F5344CB8AC3E}">
        <p14:creationId xmlns:p14="http://schemas.microsoft.com/office/powerpoint/2010/main" val="33353202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303" y="0"/>
            <a:ext cx="9720072" cy="1499616"/>
          </a:xfrm>
        </p:spPr>
        <p:txBody>
          <a:bodyPr/>
          <a:lstStyle/>
          <a:p>
            <a:r>
              <a:rPr lang="pl-PL" dirty="0"/>
              <a:t>Oskarżyciel prywatny </a:t>
            </a:r>
          </a:p>
        </p:txBody>
      </p:sp>
      <p:sp>
        <p:nvSpPr>
          <p:cNvPr id="3" name="Symbol zastępczy zawartości 2"/>
          <p:cNvSpPr>
            <a:spLocks noGrp="1"/>
          </p:cNvSpPr>
          <p:nvPr>
            <p:ph idx="1"/>
          </p:nvPr>
        </p:nvSpPr>
        <p:spPr>
          <a:xfrm>
            <a:off x="281178" y="1371601"/>
            <a:ext cx="7272147" cy="5400674"/>
          </a:xfrm>
        </p:spPr>
        <p:txBody>
          <a:bodyPr>
            <a:normAutofit fontScale="92500" lnSpcReduction="10000"/>
          </a:bodyPr>
          <a:lstStyle/>
          <a:p>
            <a:r>
              <a:rPr lang="pl-PL" dirty="0"/>
              <a:t>Pokrzywdzony, który wniósł prywatny akt oskarżenia i popiera go w postępowaniu przed sądem. </a:t>
            </a:r>
          </a:p>
          <a:p>
            <a:r>
              <a:rPr lang="pl-PL" dirty="0"/>
              <a:t>Art. 59 </a:t>
            </a:r>
          </a:p>
          <a:p>
            <a:pPr marL="128016" lvl="1" indent="0">
              <a:buNone/>
            </a:pPr>
            <a:r>
              <a:rPr lang="pl-PL" dirty="0"/>
              <a:t>§ 1. Pokrzywdzony może jako oskarżyciel prywatny wnosić i popierać oskarżenie o przestępstwa ścigane z oskarżenia prywatnego.</a:t>
            </a:r>
          </a:p>
          <a:p>
            <a:pPr marL="128016" lvl="1" indent="0">
              <a:buNone/>
            </a:pPr>
            <a:r>
              <a:rPr lang="pl-PL" dirty="0"/>
              <a:t>§ 2. Inny pokrzywdzony tym samym czynem może aż do rozpoczęcia przewodu sądowego na rozprawie głównej przyłączyć się do toczącego się postępowania. </a:t>
            </a:r>
          </a:p>
          <a:p>
            <a:r>
              <a:rPr lang="pl-PL" dirty="0"/>
              <a:t>Wstąpienie w prawa oskarżyciela prywatnego - z chwilą skierowania prywatnego aktu oskarżenia lub złożenia skargi (ustnej lub pisemnej) na Policji (art. 488), którą następnie Policja przesyła do sądu. </a:t>
            </a:r>
          </a:p>
          <a:p>
            <a:r>
              <a:rPr lang="pl-PL" dirty="0"/>
              <a:t>Konsekwencje śmierci (art. 61) - zawieszenie postępowania; osoby najbliższe lub pozostające na utrzymaniu zmarłego mogą wstąpić w prawa oskarżyciela prywatnego. Postanowienie o zawieszeniu postępowania może wydać także referendarz sądowy. Jeżeli w terminie zawitym 3 miesięcy od dnia śmierci oskarżyciela prywatnego osoba uprawniona nie wstąpi w prawa zmarłego, sąd lub referendarz sądowy umarza postępowanie.</a:t>
            </a:r>
          </a:p>
          <a:p>
            <a:endParaRPr lang="pl-PL" dirty="0"/>
          </a:p>
        </p:txBody>
      </p:sp>
      <p:sp>
        <p:nvSpPr>
          <p:cNvPr id="4" name="pole tekstowe 3"/>
          <p:cNvSpPr txBox="1"/>
          <p:nvPr/>
        </p:nvSpPr>
        <p:spPr>
          <a:xfrm>
            <a:off x="7553325" y="1743075"/>
            <a:ext cx="4333875" cy="369331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pl-PL" dirty="0"/>
              <a:t>Możliwe oskarżenie wzajemne i kumulacja ról procesowych. Oskarżony będzie wówczas jednocześnie oskarżycielem prywatnym a oskarżyciel prywatny – oskarżonym. Art. 497 § 1 Oskarżony może aż do rozpoczęcia przewodu sądowego na rozprawie głównej wnieść przeciwko oskarżycielowi prywatnemu będącemu pokrzywdzonym wzajemny akt oskarżenia o ścigany z oskarżenia prywatnego czyn, pozostający w związku z czynem mu zarzucanym. Sąd rozpoznaje wówczas łącznie obie sprawy.</a:t>
            </a:r>
          </a:p>
        </p:txBody>
      </p:sp>
      <p:pic>
        <p:nvPicPr>
          <p:cNvPr id="5" name="Obraz 4"/>
          <p:cNvPicPr>
            <a:picLocks noChangeAspect="1"/>
          </p:cNvPicPr>
          <p:nvPr/>
        </p:nvPicPr>
        <p:blipFill>
          <a:blip r:embed="rId2"/>
          <a:stretch>
            <a:fillRect/>
          </a:stretch>
        </p:blipFill>
        <p:spPr>
          <a:xfrm>
            <a:off x="-21866" y="-24684"/>
            <a:ext cx="12235732" cy="6907367"/>
          </a:xfrm>
          <a:prstGeom prst="rect">
            <a:avLst/>
          </a:prstGeom>
        </p:spPr>
      </p:pic>
    </p:spTree>
    <p:extLst>
      <p:ext uri="{BB962C8B-B14F-4D97-AF65-F5344CB8AC3E}">
        <p14:creationId xmlns:p14="http://schemas.microsoft.com/office/powerpoint/2010/main" val="8577898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AF344E-557F-44C8-921D-5B80E6DF6D82}"/>
              </a:ext>
            </a:extLst>
          </p:cNvPr>
          <p:cNvSpPr>
            <a:spLocks noGrp="1"/>
          </p:cNvSpPr>
          <p:nvPr>
            <p:ph type="title"/>
          </p:nvPr>
        </p:nvSpPr>
        <p:spPr/>
        <p:txBody>
          <a:bodyPr/>
          <a:lstStyle/>
          <a:p>
            <a:r>
              <a:rPr lang="pl-PL" dirty="0"/>
              <a:t>Projekt nowelizacji KPK </a:t>
            </a:r>
            <a:endParaRPr lang="en-GB" dirty="0"/>
          </a:p>
        </p:txBody>
      </p:sp>
      <p:sp>
        <p:nvSpPr>
          <p:cNvPr id="3" name="Symbol zastępczy zawartości 2">
            <a:extLst>
              <a:ext uri="{FF2B5EF4-FFF2-40B4-BE49-F238E27FC236}">
                <a16:creationId xmlns:a16="http://schemas.microsoft.com/office/drawing/2014/main" id="{EADA8E39-77A5-0347-6D07-50AD2DF79427}"/>
              </a:ext>
            </a:extLst>
          </p:cNvPr>
          <p:cNvSpPr>
            <a:spLocks noGrp="1"/>
          </p:cNvSpPr>
          <p:nvPr>
            <p:ph idx="1"/>
          </p:nvPr>
        </p:nvSpPr>
        <p:spPr>
          <a:xfrm>
            <a:off x="4387610" y="0"/>
            <a:ext cx="7804389" cy="6858000"/>
          </a:xfrm>
        </p:spPr>
        <p:txBody>
          <a:bodyPr>
            <a:normAutofit/>
          </a:bodyPr>
          <a:lstStyle/>
          <a:p>
            <a:pPr marL="626110" indent="-302260" algn="just">
              <a:lnSpc>
                <a:spcPct val="150000"/>
              </a:lnSpc>
            </a:pPr>
            <a:r>
              <a:rPr lang="pl-PL" sz="1400" dirty="0">
                <a:effectLst/>
                <a:latin typeface="Times" panose="02020603050405020304" pitchFamily="18" charset="0"/>
                <a:ea typeface="Times New Roman" panose="02020603050405020304" pitchFamily="18" charset="0"/>
                <a:cs typeface="Arial" panose="020B0604020202020204" pitchFamily="34" charset="0"/>
              </a:rPr>
              <a:t>§ 1 i 2</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otrzymują brzmienie:</a:t>
            </a:r>
            <a:endParaRPr lang="en-GB" sz="1400" dirty="0">
              <a:effectLst/>
              <a:latin typeface="Times" panose="02020603050405020304" pitchFamily="18" charset="0"/>
              <a:ea typeface="Times New Roman" panose="02020603050405020304" pitchFamily="18" charset="0"/>
              <a:cs typeface="Arial" panose="020B0604020202020204" pitchFamily="34" charset="0"/>
            </a:endParaRPr>
          </a:p>
          <a:p>
            <a:pPr marL="626745" indent="323850" algn="just">
              <a:lnSpc>
                <a:spcPct val="150000"/>
              </a:lnSpc>
            </a:pPr>
            <a:r>
              <a:rPr lang="pl-PL" sz="1400" dirty="0">
                <a:effectLst/>
                <a:latin typeface="Times" panose="02020603050405020304" pitchFamily="18" charset="0"/>
                <a:ea typeface="Times New Roman" panose="02020603050405020304" pitchFamily="18" charset="0"/>
                <a:cs typeface="Arial" panose="020B0604020202020204" pitchFamily="34" charset="0"/>
              </a:rPr>
              <a:t>„§</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1. W</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razie powtórnego wydania postanowienia o</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odmowie wszczęcia lub o</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umorzeniu postępowania w</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wypadku, o</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którym mowa w</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art.</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330 §</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2, pokrzywdzony może w</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terminie miesiąca od doręczenia mu zawiadomienia o</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postanowieniu wnieść akt oskarżenia do sądu, dołączając po jednym odpisie dla każdego oskarżonego oraz dla prokuratora. Przepis art.</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488 §</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2</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stosuje się odpowiednio. Przepisów art.</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339 §</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3 pkt</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3a i</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art.</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396a nie stosuje się.</a:t>
            </a:r>
            <a:endParaRPr lang="en-GB" sz="1400" dirty="0">
              <a:effectLst/>
              <a:latin typeface="Times" panose="02020603050405020304" pitchFamily="18" charset="0"/>
              <a:ea typeface="Times New Roman" panose="02020603050405020304" pitchFamily="18" charset="0"/>
              <a:cs typeface="Arial" panose="020B0604020202020204" pitchFamily="34" charset="0"/>
            </a:endParaRPr>
          </a:p>
          <a:p>
            <a:pPr marL="626745" indent="323850" algn="just">
              <a:lnSpc>
                <a:spcPct val="150000"/>
              </a:lnSpc>
            </a:pPr>
            <a:r>
              <a:rPr lang="pl-PL" sz="1400" dirty="0">
                <a:effectLst/>
                <a:latin typeface="Times" panose="02020603050405020304" pitchFamily="18" charset="0"/>
                <a:ea typeface="Times New Roman" panose="02020603050405020304" pitchFamily="18" charset="0"/>
                <a:cs typeface="Arial" panose="020B0604020202020204" pitchFamily="34" charset="0"/>
              </a:rPr>
              <a:t>§</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2. Akt oskarżenia wniesiony przez pokrzywdzonego powinien być sporządzony i</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podpisany przez adwokata, radcę prawnego albo radcę Prokuratorii Generalnej Rzeczypospolitej Polskiej, z</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zachowaniem warunków określonych w</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art.</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332 i</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art.</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333 §</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1.”,</a:t>
            </a:r>
            <a:endParaRPr lang="en-GB" sz="1400" dirty="0">
              <a:effectLst/>
              <a:latin typeface="Times" panose="02020603050405020304" pitchFamily="18" charset="0"/>
              <a:ea typeface="Times New Roman" panose="02020603050405020304" pitchFamily="18" charset="0"/>
              <a:cs typeface="Arial" panose="020B0604020202020204" pitchFamily="34" charset="0"/>
            </a:endParaRPr>
          </a:p>
          <a:p>
            <a:pPr marL="626110" indent="-302260" algn="just">
              <a:lnSpc>
                <a:spcPct val="150000"/>
              </a:lnSpc>
            </a:pPr>
            <a:r>
              <a:rPr lang="pl-PL" sz="1400" dirty="0">
                <a:effectLst/>
                <a:latin typeface="Times" panose="02020603050405020304" pitchFamily="18" charset="0"/>
                <a:ea typeface="Times New Roman" panose="02020603050405020304" pitchFamily="18" charset="0"/>
                <a:cs typeface="Arial" panose="020B0604020202020204" pitchFamily="34" charset="0"/>
              </a:rPr>
              <a:t>b)	uchyla się §</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2b,</a:t>
            </a:r>
            <a:endParaRPr lang="en-GB" sz="1400" dirty="0">
              <a:effectLst/>
              <a:latin typeface="Times" panose="02020603050405020304" pitchFamily="18" charset="0"/>
              <a:ea typeface="Times New Roman" panose="02020603050405020304" pitchFamily="18" charset="0"/>
              <a:cs typeface="Arial" panose="020B0604020202020204" pitchFamily="34" charset="0"/>
            </a:endParaRPr>
          </a:p>
          <a:p>
            <a:pPr marL="626110" indent="-302260" algn="just">
              <a:lnSpc>
                <a:spcPct val="150000"/>
              </a:lnSpc>
            </a:pPr>
            <a:r>
              <a:rPr lang="pl-PL" sz="1400" dirty="0">
                <a:effectLst/>
                <a:latin typeface="Times" panose="02020603050405020304" pitchFamily="18" charset="0"/>
                <a:ea typeface="Times New Roman" panose="02020603050405020304" pitchFamily="18" charset="0"/>
                <a:cs typeface="Arial" panose="020B0604020202020204" pitchFamily="34" charset="0"/>
              </a:rPr>
              <a:t>c)	§ 4</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otrzymuje brzmienie:</a:t>
            </a:r>
            <a:endParaRPr lang="en-GB" sz="1400" dirty="0">
              <a:effectLst/>
              <a:latin typeface="Times" panose="02020603050405020304" pitchFamily="18" charset="0"/>
              <a:ea typeface="Times New Roman" panose="02020603050405020304" pitchFamily="18" charset="0"/>
              <a:cs typeface="Arial" panose="020B0604020202020204" pitchFamily="34" charset="0"/>
            </a:endParaRPr>
          </a:p>
          <a:p>
            <a:pPr marL="626745" indent="323850" algn="just">
              <a:lnSpc>
                <a:spcPct val="150000"/>
              </a:lnSpc>
            </a:pPr>
            <a:r>
              <a:rPr lang="pl-PL" sz="1400" dirty="0">
                <a:effectLst/>
                <a:latin typeface="Times" panose="02020603050405020304" pitchFamily="18" charset="0"/>
                <a:ea typeface="Times New Roman" panose="02020603050405020304" pitchFamily="18" charset="0"/>
                <a:cs typeface="Arial" panose="020B0604020202020204" pitchFamily="34" charset="0"/>
              </a:rPr>
              <a:t>„§</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4. W</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sprawie wszczętej na podstawie aktu oskarżenia wniesionego przez oskarżyciela posiłkowego może brać udział również prokurator. Korzysta on z</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praw strony.”,</a:t>
            </a:r>
            <a:endParaRPr lang="en-GB" sz="1400" dirty="0">
              <a:effectLst/>
              <a:latin typeface="Times" panose="02020603050405020304" pitchFamily="18" charset="0"/>
              <a:ea typeface="Times New Roman" panose="02020603050405020304" pitchFamily="18" charset="0"/>
              <a:cs typeface="Arial" panose="020B0604020202020204" pitchFamily="34" charset="0"/>
            </a:endParaRPr>
          </a:p>
          <a:p>
            <a:pPr marL="626110" indent="-302260" algn="just">
              <a:lnSpc>
                <a:spcPct val="150000"/>
              </a:lnSpc>
            </a:pPr>
            <a:r>
              <a:rPr lang="pl-PL" sz="1400" dirty="0">
                <a:effectLst/>
                <a:latin typeface="Times" panose="02020603050405020304" pitchFamily="18" charset="0"/>
                <a:ea typeface="Times New Roman" panose="02020603050405020304" pitchFamily="18" charset="0"/>
                <a:cs typeface="Arial" panose="020B0604020202020204" pitchFamily="34" charset="0"/>
              </a:rPr>
              <a:t>d)	uchyla się §</a:t>
            </a:r>
            <a:r>
              <a:rPr lang="pl-PL" sz="14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400" dirty="0">
                <a:effectLst/>
                <a:latin typeface="Times" panose="02020603050405020304" pitchFamily="18" charset="0"/>
                <a:ea typeface="Times New Roman" panose="02020603050405020304" pitchFamily="18" charset="0"/>
                <a:cs typeface="Arial" panose="020B0604020202020204" pitchFamily="34" charset="0"/>
              </a:rPr>
              <a:t>5;</a:t>
            </a:r>
            <a:endParaRPr lang="en-GB" sz="1400" dirty="0">
              <a:effectLst/>
              <a:latin typeface="Times" panose="02020603050405020304" pitchFamily="18" charset="0"/>
              <a:ea typeface="Times New Roman" panose="02020603050405020304" pitchFamily="18" charset="0"/>
              <a:cs typeface="Arial" panose="020B0604020202020204" pitchFamily="34" charset="0"/>
            </a:endParaRPr>
          </a:p>
          <a:p>
            <a:endParaRPr lang="en-GB" sz="1400" dirty="0"/>
          </a:p>
        </p:txBody>
      </p:sp>
    </p:spTree>
    <p:extLst>
      <p:ext uri="{BB962C8B-B14F-4D97-AF65-F5344CB8AC3E}">
        <p14:creationId xmlns:p14="http://schemas.microsoft.com/office/powerpoint/2010/main" val="3044150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4C354C-46A9-4446-603E-BEFDCB3FE693}"/>
              </a:ext>
            </a:extLst>
          </p:cNvPr>
          <p:cNvSpPr>
            <a:spLocks noGrp="1"/>
          </p:cNvSpPr>
          <p:nvPr>
            <p:ph type="title"/>
          </p:nvPr>
        </p:nvSpPr>
        <p:spPr/>
        <p:txBody>
          <a:bodyPr/>
          <a:lstStyle/>
          <a:p>
            <a:r>
              <a:rPr lang="pl-PL" dirty="0"/>
              <a:t>Dyrektywa 2012/29</a:t>
            </a:r>
            <a:endParaRPr lang="en-GB" dirty="0"/>
          </a:p>
        </p:txBody>
      </p:sp>
      <p:sp>
        <p:nvSpPr>
          <p:cNvPr id="3" name="Symbol zastępczy zawartości 2">
            <a:extLst>
              <a:ext uri="{FF2B5EF4-FFF2-40B4-BE49-F238E27FC236}">
                <a16:creationId xmlns:a16="http://schemas.microsoft.com/office/drawing/2014/main" id="{5263E0C1-D641-92EC-F7B2-E5635093C4D7}"/>
              </a:ext>
            </a:extLst>
          </p:cNvPr>
          <p:cNvSpPr>
            <a:spLocks noGrp="1"/>
          </p:cNvSpPr>
          <p:nvPr>
            <p:ph idx="1"/>
          </p:nvPr>
        </p:nvSpPr>
        <p:spPr>
          <a:xfrm>
            <a:off x="5721562" y="953835"/>
            <a:ext cx="6281873" cy="5248622"/>
          </a:xfrm>
        </p:spPr>
        <p:txBody>
          <a:bodyPr>
            <a:normAutofit fontScale="92500"/>
          </a:bodyPr>
          <a:lstStyle/>
          <a:p>
            <a:pPr marL="0" indent="0">
              <a:buNone/>
            </a:pPr>
            <a:r>
              <a:rPr lang="pl-PL" dirty="0"/>
              <a:t>Artykuł 2 Definicje</a:t>
            </a:r>
          </a:p>
          <a:p>
            <a:pPr marL="0" indent="0">
              <a:buNone/>
            </a:pPr>
            <a:r>
              <a:rPr lang="pl-PL" dirty="0"/>
              <a:t>1.   Na użytek niniejszej dyrektywy zastosowanie mają następujące definicje:</a:t>
            </a:r>
          </a:p>
          <a:p>
            <a:pPr marL="0" indent="0">
              <a:buNone/>
            </a:pPr>
            <a:r>
              <a:rPr lang="pl-PL" dirty="0"/>
              <a:t>a) „ofiara” oznacza:</a:t>
            </a:r>
          </a:p>
          <a:p>
            <a:pPr lvl="1"/>
            <a:r>
              <a:rPr lang="pl-PL" dirty="0"/>
              <a:t>(i) </a:t>
            </a:r>
            <a:r>
              <a:rPr lang="pl-PL" b="1" dirty="0">
                <a:solidFill>
                  <a:schemeClr val="accent5"/>
                </a:solidFill>
              </a:rPr>
              <a:t>osobę fizyczną, </a:t>
            </a:r>
            <a:r>
              <a:rPr lang="pl-PL" dirty="0"/>
              <a:t>która doznała szkody, w tym krzywdy fizycznej, psychicznej, moralnej lub emocjonalnej lub straty majątkowej, bezpośrednio spowodowanej przestępstwem;</a:t>
            </a:r>
          </a:p>
          <a:p>
            <a:pPr lvl="1"/>
            <a:r>
              <a:rPr lang="pl-PL" dirty="0"/>
              <a:t>(ii) członków rodziny osoby, której śmierć była bezpośrednim skutkiem przestępstwa, jeżeli doznali oni szkody w wyniku śmierci tej osoby;</a:t>
            </a:r>
          </a:p>
          <a:p>
            <a:r>
              <a:rPr lang="pl-PL" dirty="0"/>
              <a:t>b) „członkowie rodziny” oznaczają małżonka, osobę pozostającą z ofiarą, w sposób trwały i ciągły, w bliskim pożyciu we wspólnym gospodarstwie domowym, krewnych w linii prostej, rodzeństwo oraz osoby pozostające na utrzymaniu ofiary;</a:t>
            </a:r>
          </a:p>
          <a:p>
            <a:r>
              <a:rPr lang="pl-PL" dirty="0"/>
              <a:t>c) „dziecko” oznacza każdą osobę w wieku poniżej 18 lat;</a:t>
            </a:r>
            <a:endParaRPr lang="en-GB" dirty="0"/>
          </a:p>
        </p:txBody>
      </p:sp>
      <p:sp>
        <p:nvSpPr>
          <p:cNvPr id="9" name="pole tekstowe 8">
            <a:extLst>
              <a:ext uri="{FF2B5EF4-FFF2-40B4-BE49-F238E27FC236}">
                <a16:creationId xmlns:a16="http://schemas.microsoft.com/office/drawing/2014/main" id="{5C9F3F6F-0E78-3FC6-847F-6922E38DECE0}"/>
              </a:ext>
            </a:extLst>
          </p:cNvPr>
          <p:cNvSpPr txBox="1"/>
          <p:nvPr/>
        </p:nvSpPr>
        <p:spPr>
          <a:xfrm>
            <a:off x="0" y="219909"/>
            <a:ext cx="6094378" cy="1200329"/>
          </a:xfrm>
          <a:prstGeom prst="rect">
            <a:avLst/>
          </a:prstGeom>
          <a:noFill/>
        </p:spPr>
        <p:txBody>
          <a:bodyPr wrap="square">
            <a:spAutoFit/>
          </a:bodyPr>
          <a:lstStyle/>
          <a:p>
            <a:pPr algn="ctr"/>
            <a:r>
              <a:rPr lang="pl-PL" dirty="0"/>
              <a:t>Dyrektywa Parlamentu Europejskiego i Rady 2012/29/UE z dnia 25 października 2012 r. ustanawiająca normy minimalne w zakresie praw, wsparcia i ochrony ofiar przestępstw oraz zastępująca decyzję ramową Rady 2001/220/</a:t>
            </a:r>
            <a:r>
              <a:rPr lang="pl-PL" dirty="0" err="1"/>
              <a:t>WSiSW</a:t>
            </a:r>
            <a:endParaRPr lang="en-GB" dirty="0"/>
          </a:p>
        </p:txBody>
      </p:sp>
    </p:spTree>
    <p:extLst>
      <p:ext uri="{BB962C8B-B14F-4D97-AF65-F5344CB8AC3E}">
        <p14:creationId xmlns:p14="http://schemas.microsoft.com/office/powerpoint/2010/main" val="32299900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D88085-AC43-9CB6-D737-ECF2B4EB0CE3}"/>
              </a:ext>
            </a:extLst>
          </p:cNvPr>
          <p:cNvSpPr>
            <a:spLocks noGrp="1"/>
          </p:cNvSpPr>
          <p:nvPr>
            <p:ph type="title"/>
          </p:nvPr>
        </p:nvSpPr>
        <p:spPr/>
        <p:txBody>
          <a:bodyPr/>
          <a:lstStyle/>
          <a:p>
            <a:r>
              <a:rPr lang="pl-PL" dirty="0"/>
              <a:t>Ofiara przestępstwa w dyrektywach UE </a:t>
            </a:r>
            <a:endParaRPr lang="en-GB" dirty="0"/>
          </a:p>
        </p:txBody>
      </p:sp>
      <p:sp>
        <p:nvSpPr>
          <p:cNvPr id="3" name="Symbol zastępczy zawartości 2">
            <a:extLst>
              <a:ext uri="{FF2B5EF4-FFF2-40B4-BE49-F238E27FC236}">
                <a16:creationId xmlns:a16="http://schemas.microsoft.com/office/drawing/2014/main" id="{44869A55-E82B-2D2A-BC73-A93D6D192D30}"/>
              </a:ext>
            </a:extLst>
          </p:cNvPr>
          <p:cNvSpPr>
            <a:spLocks noGrp="1"/>
          </p:cNvSpPr>
          <p:nvPr>
            <p:ph idx="1"/>
          </p:nvPr>
        </p:nvSpPr>
        <p:spPr>
          <a:xfrm>
            <a:off x="4533089" y="0"/>
            <a:ext cx="7658911" cy="6692630"/>
          </a:xfrm>
        </p:spPr>
        <p:txBody>
          <a:bodyPr>
            <a:normAutofit/>
          </a:bodyPr>
          <a:lstStyle/>
          <a:p>
            <a:pPr algn="just"/>
            <a:r>
              <a:rPr lang="pl-PL" dirty="0"/>
              <a:t>W prawie unijnym przepisy nie przyznają statusu ofiary przestępstwa podmiotom innym niż osoba fizyczna. </a:t>
            </a:r>
          </a:p>
          <a:p>
            <a:pPr algn="just"/>
            <a:r>
              <a:rPr lang="pl-PL" dirty="0"/>
              <a:t>Dyrektywa 2012/29 ma ogólne znaczenie i wprowadza mechanizmy wsparcia i ochrony ofiar przestępstw w postępowaniu krajowym. Kluczowe znaczenie ma prawo do wysłuchania, prawo do zaskarżenia decyzji o zakończeniu postępowania przedsądowego, a także prawo do indywidualnej oceny potrzeb pokrzywdzonych w postępowaniu karnym. Na podstawie wyników indywidualnej oceny dopasowane są środki ochrony – np. ochrona osobista, separacja sprawcy od ofiary itp. </a:t>
            </a:r>
          </a:p>
          <a:p>
            <a:pPr algn="just"/>
            <a:r>
              <a:rPr lang="pl-PL" dirty="0"/>
              <a:t>Konieczne jest zapewnienie ofierze prawa do informacji oraz prawa do korzystania z pomocy pełnomocnika. </a:t>
            </a:r>
          </a:p>
          <a:p>
            <a:pPr algn="just"/>
            <a:r>
              <a:rPr lang="pl-PL" dirty="0"/>
              <a:t>Inne dyrektywy o pokrzywdzonych w postępowaniu karnym: </a:t>
            </a:r>
          </a:p>
          <a:p>
            <a:pPr lvl="1" algn="just"/>
            <a:r>
              <a:rPr lang="pl-PL" dirty="0"/>
              <a:t>2011/36/UE z 5.04.2011 r. w sprawie zapobiegania handlowi ludźmi i zwalczania tego procederu oraz ochrony ofiar</a:t>
            </a:r>
          </a:p>
          <a:p>
            <a:pPr lvl="1" algn="just"/>
            <a:r>
              <a:rPr lang="pl-PL" dirty="0"/>
              <a:t>2011/93/UE z 13.12.2011 r. w sprawie zwalczania niegodziwego traktowania w celach seksualnych i wykorzystywania seksualnego dzieci oraz pornografii dziecięcej</a:t>
            </a:r>
          </a:p>
          <a:p>
            <a:pPr lvl="1" algn="just"/>
            <a:r>
              <a:rPr lang="pl-PL" dirty="0"/>
              <a:t>2024/1385 z 14.05.2024 r. w sprawie zwalczania przemocy wobec kobiet i przemocy domowej</a:t>
            </a:r>
            <a:endParaRPr lang="en-GB" dirty="0"/>
          </a:p>
        </p:txBody>
      </p:sp>
    </p:spTree>
    <p:extLst>
      <p:ext uri="{BB962C8B-B14F-4D97-AF65-F5344CB8AC3E}">
        <p14:creationId xmlns:p14="http://schemas.microsoft.com/office/powerpoint/2010/main" val="22031244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1343297165"/>
              </p:ext>
            </p:extLst>
          </p:nvPr>
        </p:nvGraphicFramePr>
        <p:xfrm>
          <a:off x="133350" y="-1323975"/>
          <a:ext cx="12058650" cy="592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133350" y="2630507"/>
            <a:ext cx="3457575" cy="3416320"/>
          </a:xfrm>
          <a:prstGeom prst="rect">
            <a:avLst/>
          </a:prstGeom>
          <a:noFill/>
        </p:spPr>
        <p:txBody>
          <a:bodyPr wrap="square" rtlCol="0">
            <a:spAutoFit/>
          </a:bodyPr>
          <a:lstStyle/>
          <a:p>
            <a:pPr algn="just"/>
            <a:r>
              <a:rPr lang="pl-PL" dirty="0"/>
              <a:t>Osoba podejrzana to tzw. faktycznie podejrzany, czyli osoba w stosunku do której podjęto w postępowaniu przygotowawczym określone czynności procesowe (art. 219, 237 § 4, art. 243, 244, 308), ale nie zostały jej przedstawione zarzuty. Osoba podejrzana to osoba znajdująca się „w kręgu zainteresowania” organów postępowania.  </a:t>
            </a:r>
          </a:p>
        </p:txBody>
      </p:sp>
      <p:sp>
        <p:nvSpPr>
          <p:cNvPr id="6" name="pole tekstowe 5"/>
          <p:cNvSpPr txBox="1"/>
          <p:nvPr/>
        </p:nvSpPr>
        <p:spPr>
          <a:xfrm>
            <a:off x="4795837" y="2615416"/>
            <a:ext cx="2757488" cy="3139321"/>
          </a:xfrm>
          <a:prstGeom prst="rect">
            <a:avLst/>
          </a:prstGeom>
          <a:noFill/>
        </p:spPr>
        <p:txBody>
          <a:bodyPr wrap="square" rtlCol="0">
            <a:spAutoFit/>
          </a:bodyPr>
          <a:lstStyle/>
          <a:p>
            <a:pPr algn="just"/>
            <a:r>
              <a:rPr lang="pl-PL" dirty="0"/>
              <a:t>art. 71 § 1 – </a:t>
            </a:r>
            <a:r>
              <a:rPr lang="pl-PL" b="1" dirty="0"/>
              <a:t>podejrzany to osoba, co do której wydano postanowienie o przedstawieniu zarzutów albo bez wydania takiego postanowienia przesłuchano w charakterze podejrzanego </a:t>
            </a:r>
          </a:p>
          <a:p>
            <a:pPr algn="just"/>
            <a:endParaRPr lang="pl-PL" dirty="0"/>
          </a:p>
        </p:txBody>
      </p:sp>
      <p:sp>
        <p:nvSpPr>
          <p:cNvPr id="7" name="pole tekstowe 6"/>
          <p:cNvSpPr txBox="1"/>
          <p:nvPr/>
        </p:nvSpPr>
        <p:spPr>
          <a:xfrm>
            <a:off x="9391651" y="2615416"/>
            <a:ext cx="2800349" cy="2585323"/>
          </a:xfrm>
          <a:prstGeom prst="rect">
            <a:avLst/>
          </a:prstGeom>
          <a:noFill/>
        </p:spPr>
        <p:txBody>
          <a:bodyPr wrap="square" rtlCol="0">
            <a:spAutoFit/>
          </a:bodyPr>
          <a:lstStyle/>
          <a:p>
            <a:pPr algn="just"/>
            <a:r>
              <a:rPr lang="pl-PL" dirty="0"/>
              <a:t>art. 71 § 2 – </a:t>
            </a:r>
            <a:r>
              <a:rPr lang="pl-PL" b="1" dirty="0"/>
              <a:t>oskarżony to osoba, przeciwko której wniesiono oskarżenie do sądu, a także osoba, co do której prokurator złożył wniosek o warunkowe umorzenie postępowania. </a:t>
            </a:r>
          </a:p>
          <a:p>
            <a:pPr algn="just"/>
            <a:endParaRPr lang="pl-PL" dirty="0"/>
          </a:p>
        </p:txBody>
      </p:sp>
      <p:sp>
        <p:nvSpPr>
          <p:cNvPr id="8" name="pole tekstowe 7"/>
          <p:cNvSpPr txBox="1"/>
          <p:nvPr/>
        </p:nvSpPr>
        <p:spPr>
          <a:xfrm>
            <a:off x="2486025" y="133350"/>
            <a:ext cx="3086100" cy="707886"/>
          </a:xfrm>
          <a:prstGeom prst="rect">
            <a:avLst/>
          </a:prstGeom>
          <a:noFill/>
        </p:spPr>
        <p:txBody>
          <a:bodyPr wrap="square" rtlCol="0">
            <a:spAutoFit/>
          </a:bodyPr>
          <a:lstStyle/>
          <a:p>
            <a:r>
              <a:rPr lang="pl-PL" sz="2000" b="1" dirty="0"/>
              <a:t>PRZEDSTAWIENIE ZARZUTÓW – ART. 313 </a:t>
            </a:r>
          </a:p>
        </p:txBody>
      </p:sp>
      <p:sp>
        <p:nvSpPr>
          <p:cNvPr id="9" name="pole tekstowe 8"/>
          <p:cNvSpPr txBox="1"/>
          <p:nvPr/>
        </p:nvSpPr>
        <p:spPr>
          <a:xfrm>
            <a:off x="7286625" y="25628"/>
            <a:ext cx="3505200" cy="1015663"/>
          </a:xfrm>
          <a:prstGeom prst="rect">
            <a:avLst/>
          </a:prstGeom>
          <a:noFill/>
        </p:spPr>
        <p:txBody>
          <a:bodyPr wrap="square" rtlCol="0">
            <a:spAutoFit/>
          </a:bodyPr>
          <a:lstStyle/>
          <a:p>
            <a:r>
              <a:rPr lang="pl-PL" sz="2000" b="1" dirty="0"/>
              <a:t>WNIESIENIE DO SĄDU OSKARŻENIA/WNIOSKU O WARUNKOWE UMORZENIE </a:t>
            </a:r>
          </a:p>
        </p:txBody>
      </p:sp>
      <p:sp>
        <p:nvSpPr>
          <p:cNvPr id="10" name="pole tekstowe 9"/>
          <p:cNvSpPr txBox="1"/>
          <p:nvPr/>
        </p:nvSpPr>
        <p:spPr>
          <a:xfrm>
            <a:off x="2028825" y="5838825"/>
            <a:ext cx="9744075" cy="461665"/>
          </a:xfrm>
          <a:prstGeom prst="rect">
            <a:avLst/>
          </a:prstGeom>
          <a:noFill/>
        </p:spPr>
        <p:txBody>
          <a:bodyPr wrap="square" rtlCol="0">
            <a:spAutoFit/>
          </a:bodyPr>
          <a:lstStyle/>
          <a:p>
            <a:pPr algn="ctr"/>
            <a:r>
              <a:rPr lang="pl-PL" sz="2400" b="1" u="sng" dirty="0">
                <a:solidFill>
                  <a:schemeClr val="accent6"/>
                </a:solidFill>
              </a:rPr>
              <a:t>PODEJRZANY I OSOBA PODEJRZANA TO NIE JEST TO SAMO!!!</a:t>
            </a:r>
            <a:endParaRPr lang="pl-PL" sz="2400" dirty="0"/>
          </a:p>
        </p:txBody>
      </p:sp>
    </p:spTree>
    <p:extLst>
      <p:ext uri="{BB962C8B-B14F-4D97-AF65-F5344CB8AC3E}">
        <p14:creationId xmlns:p14="http://schemas.microsoft.com/office/powerpoint/2010/main" val="3802066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7A3ED7-477B-4061-9A1F-174355C1350A}"/>
              </a:ext>
            </a:extLst>
          </p:cNvPr>
          <p:cNvSpPr>
            <a:spLocks noGrp="1"/>
          </p:cNvSpPr>
          <p:nvPr>
            <p:ph type="title"/>
          </p:nvPr>
        </p:nvSpPr>
        <p:spPr/>
        <p:txBody>
          <a:bodyPr/>
          <a:lstStyle/>
          <a:p>
            <a:r>
              <a:rPr lang="pl-PL" dirty="0"/>
              <a:t>Gwarancje bezstronności</a:t>
            </a:r>
            <a:br>
              <a:rPr lang="pl-PL" dirty="0"/>
            </a:br>
            <a:endParaRPr lang="en-GB" dirty="0"/>
          </a:p>
        </p:txBody>
      </p:sp>
      <p:sp>
        <p:nvSpPr>
          <p:cNvPr id="3" name="Symbol zastępczy zawartości 2">
            <a:extLst>
              <a:ext uri="{FF2B5EF4-FFF2-40B4-BE49-F238E27FC236}">
                <a16:creationId xmlns:a16="http://schemas.microsoft.com/office/drawing/2014/main" id="{B64DACD2-1148-4F3C-A93E-1CD7602A0679}"/>
              </a:ext>
            </a:extLst>
          </p:cNvPr>
          <p:cNvSpPr>
            <a:spLocks noGrp="1"/>
          </p:cNvSpPr>
          <p:nvPr>
            <p:ph idx="1"/>
          </p:nvPr>
        </p:nvSpPr>
        <p:spPr/>
        <p:txBody>
          <a:bodyPr>
            <a:normAutofit/>
          </a:bodyPr>
          <a:lstStyle/>
          <a:p>
            <a:pPr marL="457200" indent="-457200" algn="just">
              <a:buAutoNum type="arabicPeriod"/>
            </a:pPr>
            <a:r>
              <a:rPr lang="pl-PL" dirty="0"/>
              <a:t>ustawowo określona właściwość sądów, </a:t>
            </a:r>
          </a:p>
          <a:p>
            <a:pPr marL="457200" indent="-457200" algn="just">
              <a:buAutoNum type="arabicPeriod"/>
            </a:pPr>
            <a:r>
              <a:rPr lang="pl-PL" dirty="0"/>
              <a:t>ustawowe regulacje dotyczące wyznaczania składów orzekających, </a:t>
            </a:r>
          </a:p>
          <a:p>
            <a:pPr marL="457200" indent="-457200" algn="just">
              <a:buAutoNum type="arabicPeriod"/>
            </a:pPr>
            <a:r>
              <a:rPr lang="pl-PL" dirty="0"/>
              <a:t>kolegialność składu orzekającego, </a:t>
            </a:r>
          </a:p>
          <a:p>
            <a:pPr marL="457200" indent="-457200" algn="just">
              <a:buAutoNum type="arabicPeriod"/>
            </a:pPr>
            <a:r>
              <a:rPr lang="pl-PL" dirty="0"/>
              <a:t>instytucja wyłączenia sędziego, prokuratora, innych organów prowadzących postępowanie przygotowawcze, mediatora, ławnika, referendarza sądowego, osoby prowadzącej wywiad środowiskowy, oskarżyciela publicznego, protokolanta, stenografa, tłumacza, biegłego i specjalisty,</a:t>
            </a:r>
          </a:p>
          <a:p>
            <a:pPr marL="457200" indent="-457200" algn="just">
              <a:buAutoNum type="arabicPeriod"/>
            </a:pPr>
            <a:r>
              <a:rPr lang="pl-PL" dirty="0"/>
              <a:t>jawność postępowania, </a:t>
            </a:r>
          </a:p>
          <a:p>
            <a:pPr marL="457200" indent="-457200" algn="just">
              <a:buAutoNum type="arabicPeriod"/>
            </a:pPr>
            <a:r>
              <a:rPr lang="pl-PL" dirty="0"/>
              <a:t>obowiązek uzasadniania rozstrzygnięć procesowych, </a:t>
            </a:r>
          </a:p>
          <a:p>
            <a:pPr marL="457200" indent="-457200" algn="just">
              <a:buAutoNum type="arabicPeriod"/>
            </a:pPr>
            <a:r>
              <a:rPr lang="pl-PL" dirty="0"/>
              <a:t>kontrola instancyjna</a:t>
            </a:r>
          </a:p>
          <a:p>
            <a:pPr marL="0" indent="0" algn="just">
              <a:buNone/>
            </a:pPr>
            <a:r>
              <a:rPr lang="pl-PL" dirty="0"/>
              <a:t>+ niezawiłość sędziowska i niezależność sądów</a:t>
            </a:r>
            <a:endParaRPr lang="en-GB" dirty="0"/>
          </a:p>
        </p:txBody>
      </p:sp>
    </p:spTree>
    <p:extLst>
      <p:ext uri="{BB962C8B-B14F-4D97-AF65-F5344CB8AC3E}">
        <p14:creationId xmlns:p14="http://schemas.microsoft.com/office/powerpoint/2010/main" val="11583188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8F2956-01AF-40C4-896D-5C2C5CB20BE9}"/>
              </a:ext>
            </a:extLst>
          </p:cNvPr>
          <p:cNvSpPr>
            <a:spLocks noGrp="1"/>
          </p:cNvSpPr>
          <p:nvPr>
            <p:ph type="title"/>
          </p:nvPr>
        </p:nvSpPr>
        <p:spPr/>
        <p:txBody>
          <a:bodyPr/>
          <a:lstStyle/>
          <a:p>
            <a:r>
              <a:rPr lang="pl-PL" dirty="0"/>
              <a:t>Projekt nowej definicji podejrzanego </a:t>
            </a:r>
            <a:endParaRPr lang="en-GB" dirty="0"/>
          </a:p>
        </p:txBody>
      </p:sp>
      <p:sp>
        <p:nvSpPr>
          <p:cNvPr id="3" name="Symbol zastępczy zawartości 2">
            <a:extLst>
              <a:ext uri="{FF2B5EF4-FFF2-40B4-BE49-F238E27FC236}">
                <a16:creationId xmlns:a16="http://schemas.microsoft.com/office/drawing/2014/main" id="{CB3FB1E5-B67E-CE8A-267A-8D47678E3E34}"/>
              </a:ext>
            </a:extLst>
          </p:cNvPr>
          <p:cNvSpPr>
            <a:spLocks noGrp="1"/>
          </p:cNvSpPr>
          <p:nvPr>
            <p:ph idx="1"/>
          </p:nvPr>
        </p:nvSpPr>
        <p:spPr/>
        <p:txBody>
          <a:bodyPr/>
          <a:lstStyle/>
          <a:p>
            <a:pPr marL="323850" indent="-323850" algn="just">
              <a:lnSpc>
                <a:spcPct val="150000"/>
              </a:lnSpc>
            </a:pPr>
            <a:r>
              <a:rPr lang="pl-PL" sz="1800" dirty="0">
                <a:effectLst/>
                <a:latin typeface="Times" panose="02020603050405020304" pitchFamily="18" charset="0"/>
                <a:ea typeface="Times New Roman" panose="02020603050405020304" pitchFamily="18" charset="0"/>
                <a:cs typeface="Arial" panose="020B0604020202020204" pitchFamily="34" charset="0"/>
              </a:rPr>
              <a:t>w art.</a:t>
            </a:r>
            <a:r>
              <a:rPr lang="pl-PL" sz="18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800" dirty="0">
                <a:effectLst/>
                <a:latin typeface="Times" panose="02020603050405020304" pitchFamily="18" charset="0"/>
                <a:ea typeface="Times New Roman" panose="02020603050405020304" pitchFamily="18" charset="0"/>
                <a:cs typeface="Arial" panose="020B0604020202020204" pitchFamily="34" charset="0"/>
              </a:rPr>
              <a:t>71 §</a:t>
            </a:r>
            <a:r>
              <a:rPr lang="pl-PL" sz="18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800" dirty="0">
                <a:effectLst/>
                <a:latin typeface="Times" panose="02020603050405020304" pitchFamily="18" charset="0"/>
                <a:ea typeface="Times New Roman" panose="02020603050405020304" pitchFamily="18" charset="0"/>
                <a:cs typeface="Arial" panose="020B0604020202020204" pitchFamily="34" charset="0"/>
              </a:rPr>
              <a:t>1</a:t>
            </a:r>
            <a:r>
              <a:rPr lang="pl-PL" sz="18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800" dirty="0">
                <a:effectLst/>
                <a:latin typeface="Times" panose="02020603050405020304" pitchFamily="18" charset="0"/>
                <a:ea typeface="Times New Roman" panose="02020603050405020304" pitchFamily="18" charset="0"/>
                <a:cs typeface="Arial" panose="020B0604020202020204" pitchFamily="34" charset="0"/>
              </a:rPr>
              <a:t>otrzymuje brzmienie:</a:t>
            </a:r>
            <a:endParaRPr lang="en-GB" sz="1800" dirty="0">
              <a:effectLst/>
              <a:latin typeface="Times" panose="02020603050405020304" pitchFamily="18" charset="0"/>
              <a:ea typeface="Times New Roman" panose="02020603050405020304" pitchFamily="18" charset="0"/>
              <a:cs typeface="Arial" panose="020B0604020202020204" pitchFamily="34" charset="0"/>
            </a:endParaRPr>
          </a:p>
          <a:p>
            <a:pPr marL="323850" indent="323850" algn="just">
              <a:lnSpc>
                <a:spcPct val="150000"/>
              </a:lnSpc>
            </a:pPr>
            <a:r>
              <a:rPr lang="pl-PL" sz="1800" dirty="0">
                <a:effectLst/>
                <a:latin typeface="Times" panose="02020603050405020304" pitchFamily="18" charset="0"/>
                <a:ea typeface="Times New Roman" panose="02020603050405020304" pitchFamily="18" charset="0"/>
                <a:cs typeface="Arial" panose="020B0604020202020204" pitchFamily="34" charset="0"/>
              </a:rPr>
              <a:t>„§</a:t>
            </a:r>
            <a:r>
              <a:rPr lang="pl-PL" sz="18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800" dirty="0">
                <a:effectLst/>
                <a:latin typeface="Times" panose="02020603050405020304" pitchFamily="18" charset="0"/>
                <a:ea typeface="Times New Roman" panose="02020603050405020304" pitchFamily="18" charset="0"/>
                <a:cs typeface="Arial" panose="020B0604020202020204" pitchFamily="34" charset="0"/>
              </a:rPr>
              <a:t>1.</a:t>
            </a:r>
            <a:r>
              <a:rPr lang="pl-PL" sz="18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800" dirty="0">
                <a:effectLst/>
                <a:latin typeface="Times" panose="02020603050405020304" pitchFamily="18" charset="0"/>
                <a:ea typeface="Times New Roman" panose="02020603050405020304" pitchFamily="18" charset="0"/>
                <a:cs typeface="Arial" panose="020B0604020202020204" pitchFamily="34" charset="0"/>
              </a:rPr>
              <a:t>Za podejrzanego uważa się osobę, co do której zebrane dowody dostatecznie uzasadniają podejrzenie popełnienia przez nią przestępstwa i</a:t>
            </a:r>
            <a:r>
              <a:rPr lang="pl-PL" sz="1800" dirty="0">
                <a:effectLst/>
                <a:latin typeface="Times New Roman" panose="02020603050405020304" pitchFamily="18" charset="0"/>
                <a:ea typeface="Times New Roman" panose="02020603050405020304" pitchFamily="18" charset="0"/>
                <a:cs typeface="Arial" panose="020B0604020202020204" pitchFamily="34" charset="0"/>
              </a:rPr>
              <a:t> </a:t>
            </a:r>
            <a:r>
              <a:rPr lang="pl-PL" sz="1800" dirty="0">
                <a:effectLst/>
                <a:latin typeface="Times" panose="02020603050405020304" pitchFamily="18" charset="0"/>
                <a:ea typeface="Times New Roman" panose="02020603050405020304" pitchFamily="18" charset="0"/>
                <a:cs typeface="Arial" panose="020B0604020202020204" pitchFamily="34" charset="0"/>
              </a:rPr>
              <a:t>wobec której podjęto czynność procesową ukierunkowaną na jej ściganie.”;</a:t>
            </a:r>
            <a:endParaRPr lang="en-GB" sz="1800" dirty="0">
              <a:effectLst/>
              <a:latin typeface="Times" panose="02020603050405020304" pitchFamily="18"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25243954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697706" y="549275"/>
            <a:ext cx="10796587" cy="1498600"/>
          </a:xfrm>
        </p:spPr>
        <p:txBody>
          <a:bodyPr/>
          <a:lstStyle/>
          <a:p>
            <a:r>
              <a:rPr lang="pl-PL" dirty="0"/>
              <a:t>Najważniejsze prawa oskarżonego </a:t>
            </a:r>
          </a:p>
        </p:txBody>
      </p:sp>
      <p:sp>
        <p:nvSpPr>
          <p:cNvPr id="3" name="Symbol zastępczy zawartości 2"/>
          <p:cNvSpPr>
            <a:spLocks noGrp="1"/>
          </p:cNvSpPr>
          <p:nvPr>
            <p:ph sz="half" idx="4294967295"/>
          </p:nvPr>
        </p:nvSpPr>
        <p:spPr>
          <a:xfrm>
            <a:off x="560540" y="2498511"/>
            <a:ext cx="6269037" cy="2382838"/>
          </a:xfrm>
        </p:spPr>
        <p:txBody>
          <a:bodyPr>
            <a:normAutofit fontScale="92500" lnSpcReduction="10000"/>
          </a:bodyPr>
          <a:lstStyle/>
          <a:p>
            <a:pPr algn="just"/>
            <a:r>
              <a:rPr lang="pl-PL" dirty="0"/>
              <a:t>Fundamentalne znaczenie ma </a:t>
            </a:r>
            <a:r>
              <a:rPr lang="pl-PL" b="1" dirty="0"/>
              <a:t>prawo do obrony i domniemanie niewinności! </a:t>
            </a:r>
          </a:p>
          <a:p>
            <a:pPr algn="just"/>
            <a:r>
              <a:rPr lang="pl-PL" dirty="0"/>
              <a:t>Art. 5 § 1 – Oskarżonego uważa się za niewinnego, dopóki wina jego nie zostanie udowodniona i stwierdzona prawomocnym wyrokiem.</a:t>
            </a:r>
          </a:p>
          <a:p>
            <a:r>
              <a:rPr lang="pl-PL" dirty="0"/>
              <a:t>§ 2 Niedające się usunąć wątpliwości rozstrzyga się na korzyść oskarżonego.</a:t>
            </a:r>
          </a:p>
          <a:p>
            <a:pPr algn="just"/>
            <a:endParaRPr lang="pl-PL" dirty="0"/>
          </a:p>
          <a:p>
            <a:pPr marL="0" indent="0" algn="just">
              <a:buNone/>
            </a:pPr>
            <a:endParaRPr lang="pl-PL" dirty="0"/>
          </a:p>
        </p:txBody>
      </p:sp>
      <p:sp>
        <p:nvSpPr>
          <p:cNvPr id="4" name="Symbol zastępczy zawartości 3"/>
          <p:cNvSpPr>
            <a:spLocks noGrp="1"/>
          </p:cNvSpPr>
          <p:nvPr>
            <p:ph sz="half" idx="4294967295"/>
          </p:nvPr>
        </p:nvSpPr>
        <p:spPr>
          <a:xfrm>
            <a:off x="7085013" y="2286000"/>
            <a:ext cx="5106987" cy="4022725"/>
          </a:xfrm>
        </p:spPr>
        <p:txBody>
          <a:bodyPr>
            <a:normAutofit/>
          </a:bodyPr>
          <a:lstStyle/>
          <a:p>
            <a:pPr algn="just"/>
            <a:r>
              <a:rPr lang="pl-PL" dirty="0"/>
              <a:t>Art. 6 – Oskarżonemu przysługuje prawo do obrony, w tym prawo do korzystania z pomocy obrońcy, o czym należy go pouczyć.</a:t>
            </a:r>
          </a:p>
          <a:p>
            <a:pPr algn="just"/>
            <a:r>
              <a:rPr lang="pl-PL" dirty="0"/>
              <a:t>Prawo do obrony w znaczeniu materialnym i formalnym. </a:t>
            </a:r>
          </a:p>
          <a:p>
            <a:pPr algn="just"/>
            <a:r>
              <a:rPr lang="pl-PL" dirty="0"/>
              <a:t>W znaczeniu materialnym – podejmowanie wszelkich czynności procesowych w celu ochrony interesów oskarżonego w procesie.</a:t>
            </a:r>
          </a:p>
          <a:p>
            <a:pPr algn="just"/>
            <a:r>
              <a:rPr lang="pl-PL" dirty="0"/>
              <a:t>W znaczeniu formalnym – prawo do korzystania z pomocy obrońcy </a:t>
            </a:r>
          </a:p>
          <a:p>
            <a:pPr algn="just"/>
            <a:endParaRPr lang="pl-PL" dirty="0"/>
          </a:p>
        </p:txBody>
      </p:sp>
      <p:sp>
        <p:nvSpPr>
          <p:cNvPr id="5" name="pole tekstowe 4"/>
          <p:cNvSpPr txBox="1"/>
          <p:nvPr/>
        </p:nvSpPr>
        <p:spPr>
          <a:xfrm>
            <a:off x="512063" y="6309360"/>
            <a:ext cx="5734050" cy="369332"/>
          </a:xfrm>
          <a:prstGeom prst="rect">
            <a:avLst/>
          </a:prstGeom>
          <a:noFill/>
        </p:spPr>
        <p:txBody>
          <a:bodyPr wrap="square" rtlCol="0">
            <a:spAutoFit/>
          </a:bodyPr>
          <a:lstStyle/>
          <a:p>
            <a:r>
              <a:rPr lang="pl-PL" b="1" dirty="0">
                <a:solidFill>
                  <a:schemeClr val="accent6"/>
                </a:solidFill>
              </a:rPr>
              <a:t>por. również: art. 6 ust. 2 i 3 EKPC, art. 42 ust. 2 i 3  </a:t>
            </a:r>
          </a:p>
        </p:txBody>
      </p:sp>
    </p:spTree>
    <p:extLst>
      <p:ext uri="{BB962C8B-B14F-4D97-AF65-F5344CB8AC3E}">
        <p14:creationId xmlns:p14="http://schemas.microsoft.com/office/powerpoint/2010/main" val="15505425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2BBBD145-2FC5-42C1-97BE-1C636D1397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9" name="Freeform 5">
              <a:extLst>
                <a:ext uri="{FF2B5EF4-FFF2-40B4-BE49-F238E27FC236}">
                  <a16:creationId xmlns:a16="http://schemas.microsoft.com/office/drawing/2014/main" id="{952A4B46-1EE6-42F1-BBC0-02A47B993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0" name="Freeform 6">
              <a:extLst>
                <a:ext uri="{FF2B5EF4-FFF2-40B4-BE49-F238E27FC236}">
                  <a16:creationId xmlns:a16="http://schemas.microsoft.com/office/drawing/2014/main" id="{24058FF8-180E-4BFD-BFFC-E51367000C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 name="Freeform 7">
              <a:extLst>
                <a:ext uri="{FF2B5EF4-FFF2-40B4-BE49-F238E27FC236}">
                  <a16:creationId xmlns:a16="http://schemas.microsoft.com/office/drawing/2014/main" id="{A423535B-8DEB-423C-9F9D-529C3123E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 name="Freeform 8">
              <a:extLst>
                <a:ext uri="{FF2B5EF4-FFF2-40B4-BE49-F238E27FC236}">
                  <a16:creationId xmlns:a16="http://schemas.microsoft.com/office/drawing/2014/main" id="{988732CF-5FD1-4FE3-B520-C9F956B3A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3" name="Freeform 9">
              <a:extLst>
                <a:ext uri="{FF2B5EF4-FFF2-40B4-BE49-F238E27FC236}">
                  <a16:creationId xmlns:a16="http://schemas.microsoft.com/office/drawing/2014/main" id="{ED91F632-7ADB-48B4-A824-B68FA6CC6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4" name="Freeform 10">
              <a:extLst>
                <a:ext uri="{FF2B5EF4-FFF2-40B4-BE49-F238E27FC236}">
                  <a16:creationId xmlns:a16="http://schemas.microsoft.com/office/drawing/2014/main" id="{57CA5A76-3D12-43F9-BD26-A64EEE6C8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5" name="Freeform 11">
              <a:extLst>
                <a:ext uri="{FF2B5EF4-FFF2-40B4-BE49-F238E27FC236}">
                  <a16:creationId xmlns:a16="http://schemas.microsoft.com/office/drawing/2014/main" id="{16934D21-CB88-41CD-ABEA-2F060AD51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6" name="Freeform 12">
              <a:extLst>
                <a:ext uri="{FF2B5EF4-FFF2-40B4-BE49-F238E27FC236}">
                  <a16:creationId xmlns:a16="http://schemas.microsoft.com/office/drawing/2014/main" id="{2CA1546D-1E7E-4CE9-9531-FE1F102AD9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7" name="Freeform 13">
              <a:extLst>
                <a:ext uri="{FF2B5EF4-FFF2-40B4-BE49-F238E27FC236}">
                  <a16:creationId xmlns:a16="http://schemas.microsoft.com/office/drawing/2014/main" id="{F8B2A6F1-7328-4D5B-8CD1-2D4F01C24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 name="Freeform 14">
              <a:extLst>
                <a:ext uri="{FF2B5EF4-FFF2-40B4-BE49-F238E27FC236}">
                  <a16:creationId xmlns:a16="http://schemas.microsoft.com/office/drawing/2014/main" id="{24C0204A-E727-41C5-9910-30FF39A3B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9" name="Freeform 15">
              <a:extLst>
                <a:ext uri="{FF2B5EF4-FFF2-40B4-BE49-F238E27FC236}">
                  <a16:creationId xmlns:a16="http://schemas.microsoft.com/office/drawing/2014/main" id="{1FA04CE5-5DB6-4B00-9A83-0D9D2774C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 name="Freeform 16">
              <a:extLst>
                <a:ext uri="{FF2B5EF4-FFF2-40B4-BE49-F238E27FC236}">
                  <a16:creationId xmlns:a16="http://schemas.microsoft.com/office/drawing/2014/main" id="{EDECB57F-0466-4D16-ABF0-9046F90AF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1" name="Freeform 17">
              <a:extLst>
                <a:ext uri="{FF2B5EF4-FFF2-40B4-BE49-F238E27FC236}">
                  <a16:creationId xmlns:a16="http://schemas.microsoft.com/office/drawing/2014/main" id="{0726DBEC-7825-41D2-8701-A9E2DDEB9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 name="Freeform 18">
              <a:extLst>
                <a:ext uri="{FF2B5EF4-FFF2-40B4-BE49-F238E27FC236}">
                  <a16:creationId xmlns:a16="http://schemas.microsoft.com/office/drawing/2014/main" id="{E74AC618-F7E3-45A0-B7C6-79CFFB64F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 name="Freeform 19">
              <a:extLst>
                <a:ext uri="{FF2B5EF4-FFF2-40B4-BE49-F238E27FC236}">
                  <a16:creationId xmlns:a16="http://schemas.microsoft.com/office/drawing/2014/main" id="{A5D641F7-963C-4984-B678-20322C69E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 name="Freeform 20">
              <a:extLst>
                <a:ext uri="{FF2B5EF4-FFF2-40B4-BE49-F238E27FC236}">
                  <a16:creationId xmlns:a16="http://schemas.microsoft.com/office/drawing/2014/main" id="{EAEEF718-9FD4-413C-A98F-0D814E4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 name="Freeform 21">
              <a:extLst>
                <a:ext uri="{FF2B5EF4-FFF2-40B4-BE49-F238E27FC236}">
                  <a16:creationId xmlns:a16="http://schemas.microsoft.com/office/drawing/2014/main" id="{C1F071D7-9988-42D0-A890-A1BC276B3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 name="Freeform 22">
              <a:extLst>
                <a:ext uri="{FF2B5EF4-FFF2-40B4-BE49-F238E27FC236}">
                  <a16:creationId xmlns:a16="http://schemas.microsoft.com/office/drawing/2014/main" id="{27BC813F-1EE5-47B1-8AF1-74F59908C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 name="Freeform 23">
              <a:extLst>
                <a:ext uri="{FF2B5EF4-FFF2-40B4-BE49-F238E27FC236}">
                  <a16:creationId xmlns:a16="http://schemas.microsoft.com/office/drawing/2014/main" id="{4771DC5B-F613-49AF-88B9-4713787B19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8" name="Freeform 24">
              <a:extLst>
                <a:ext uri="{FF2B5EF4-FFF2-40B4-BE49-F238E27FC236}">
                  <a16:creationId xmlns:a16="http://schemas.microsoft.com/office/drawing/2014/main" id="{2970388B-41A2-4AD6-84B7-21A29A3D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9" name="Freeform 25">
              <a:extLst>
                <a:ext uri="{FF2B5EF4-FFF2-40B4-BE49-F238E27FC236}">
                  <a16:creationId xmlns:a16="http://schemas.microsoft.com/office/drawing/2014/main" id="{9792A4B4-DC86-4D84-A6A5-40B2D8DD0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91" name="Group 90">
            <a:extLst>
              <a:ext uri="{FF2B5EF4-FFF2-40B4-BE49-F238E27FC236}">
                <a16:creationId xmlns:a16="http://schemas.microsoft.com/office/drawing/2014/main" id="{B239B0D4-65B5-4C6A-946F-02E0613242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2" name="Rectangle 91">
              <a:extLst>
                <a:ext uri="{FF2B5EF4-FFF2-40B4-BE49-F238E27FC236}">
                  <a16:creationId xmlns:a16="http://schemas.microsoft.com/office/drawing/2014/main" id="{CC34B10E-8AF6-4F5B-AE67-602BB0FDF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3" name="Isosceles Triangle 22">
              <a:extLst>
                <a:ext uri="{FF2B5EF4-FFF2-40B4-BE49-F238E27FC236}">
                  <a16:creationId xmlns:a16="http://schemas.microsoft.com/office/drawing/2014/main" id="{87D8F852-24F1-4713-A933-FECA2E8EA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4" name="Rectangle 93">
              <a:extLst>
                <a:ext uri="{FF2B5EF4-FFF2-40B4-BE49-F238E27FC236}">
                  <a16:creationId xmlns:a16="http://schemas.microsoft.com/office/drawing/2014/main" id="{F1FB2BCD-BC78-4CA9-B753-0AC9AEE15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96" name="Rectangle 95">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9"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0"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4"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5"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6"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8"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9"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0"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1"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3"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4"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6"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8"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9"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useBgFill="1">
        <p:nvSpPr>
          <p:cNvPr id="121" name="Rectangle 120">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ole tekstowe 3">
            <a:extLst>
              <a:ext uri="{FF2B5EF4-FFF2-40B4-BE49-F238E27FC236}">
                <a16:creationId xmlns:a16="http://schemas.microsoft.com/office/drawing/2014/main" id="{00688F4D-F9BC-9808-979F-762DC13C3BA2}"/>
              </a:ext>
            </a:extLst>
          </p:cNvPr>
          <p:cNvSpPr txBox="1"/>
          <p:nvPr/>
        </p:nvSpPr>
        <p:spPr>
          <a:xfrm>
            <a:off x="2909215" y="380469"/>
            <a:ext cx="6230857" cy="1230570"/>
          </a:xfrm>
          <a:prstGeom prst="rect">
            <a:avLst/>
          </a:prstGeom>
        </p:spPr>
        <p:txBody>
          <a:bodyPr vert="horz" lIns="228600" tIns="228600" rIns="228600" bIns="228600" rtlCol="0" anchor="t">
            <a:normAutofit/>
          </a:bodyPr>
          <a:lstStyle/>
          <a:p>
            <a:pPr defTabSz="914400">
              <a:lnSpc>
                <a:spcPct val="85000"/>
              </a:lnSpc>
              <a:spcBef>
                <a:spcPct val="0"/>
              </a:spcBef>
              <a:spcAft>
                <a:spcPts val="600"/>
              </a:spcAft>
            </a:pPr>
            <a:r>
              <a:rPr lang="en-US" sz="3600" spc="-150" dirty="0">
                <a:solidFill>
                  <a:schemeClr val="accent1"/>
                </a:solidFill>
                <a:latin typeface="+mj-lt"/>
                <a:ea typeface="+mj-ea"/>
                <a:cs typeface="+mj-cs"/>
              </a:rPr>
              <a:t>Art. 6 </a:t>
            </a:r>
            <a:r>
              <a:rPr lang="en-US" sz="3600" spc="-150" dirty="0" err="1">
                <a:solidFill>
                  <a:schemeClr val="accent1"/>
                </a:solidFill>
                <a:latin typeface="+mj-lt"/>
                <a:ea typeface="+mj-ea"/>
                <a:cs typeface="+mj-cs"/>
              </a:rPr>
              <a:t>ust</a:t>
            </a:r>
            <a:r>
              <a:rPr lang="en-US" sz="3600" spc="-150" dirty="0">
                <a:solidFill>
                  <a:schemeClr val="accent1"/>
                </a:solidFill>
                <a:latin typeface="+mj-lt"/>
                <a:ea typeface="+mj-ea"/>
                <a:cs typeface="+mj-cs"/>
              </a:rPr>
              <a:t>. 2 </a:t>
            </a:r>
            <a:r>
              <a:rPr lang="en-US" sz="3600" spc="-150" dirty="0" err="1">
                <a:solidFill>
                  <a:schemeClr val="accent1"/>
                </a:solidFill>
                <a:latin typeface="+mj-lt"/>
                <a:ea typeface="+mj-ea"/>
                <a:cs typeface="+mj-cs"/>
              </a:rPr>
              <a:t>i</a:t>
            </a:r>
            <a:r>
              <a:rPr lang="en-US" sz="3600" spc="-150" dirty="0">
                <a:solidFill>
                  <a:schemeClr val="accent1"/>
                </a:solidFill>
                <a:latin typeface="+mj-lt"/>
                <a:ea typeface="+mj-ea"/>
                <a:cs typeface="+mj-cs"/>
              </a:rPr>
              <a:t> 3 EKPC </a:t>
            </a:r>
          </a:p>
        </p:txBody>
      </p:sp>
      <p:sp>
        <p:nvSpPr>
          <p:cNvPr id="123" name="Isosceles Triangle 122">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pole tekstowe 2">
            <a:extLst>
              <a:ext uri="{FF2B5EF4-FFF2-40B4-BE49-F238E27FC236}">
                <a16:creationId xmlns:a16="http://schemas.microsoft.com/office/drawing/2014/main" id="{30103AF4-9FC5-EC05-F33B-BABF031CD358}"/>
              </a:ext>
            </a:extLst>
          </p:cNvPr>
          <p:cNvSpPr txBox="1"/>
          <p:nvPr/>
        </p:nvSpPr>
        <p:spPr>
          <a:xfrm>
            <a:off x="2880487" y="1234843"/>
            <a:ext cx="9049575" cy="5242687"/>
          </a:xfrm>
          <a:prstGeom prst="rect">
            <a:avLst/>
          </a:prstGeom>
        </p:spPr>
        <p:txBody>
          <a:bodyPr vert="horz" lIns="91440" tIns="45720" rIns="91440" bIns="45720" rtlCol="0" anchor="t">
            <a:normAutofit/>
          </a:bodyPr>
          <a:lstStyle/>
          <a:p>
            <a:pPr indent="-228600" algn="just" defTabSz="914400">
              <a:lnSpc>
                <a:spcPct val="110000"/>
              </a:lnSpc>
              <a:spcAft>
                <a:spcPts val="600"/>
              </a:spcAft>
              <a:buClr>
                <a:schemeClr val="accent1"/>
              </a:buClr>
              <a:buSzPct val="110000"/>
              <a:buFont typeface="Wingdings" panose="05000000000000000000" pitchFamily="2" charset="2"/>
              <a:buChar char="§"/>
            </a:pPr>
            <a:r>
              <a:rPr lang="en-US" dirty="0"/>
              <a:t>2. </a:t>
            </a:r>
            <a:r>
              <a:rPr lang="en-US" dirty="0" err="1"/>
              <a:t>Każdego</a:t>
            </a:r>
            <a:r>
              <a:rPr lang="en-US" dirty="0"/>
              <a:t> </a:t>
            </a:r>
            <a:r>
              <a:rPr lang="en-US" dirty="0" err="1"/>
              <a:t>oskarżonego</a:t>
            </a:r>
            <a:r>
              <a:rPr lang="en-US" dirty="0"/>
              <a:t> o </a:t>
            </a:r>
            <a:r>
              <a:rPr lang="en-US" dirty="0" err="1"/>
              <a:t>popełnienie</a:t>
            </a:r>
            <a:r>
              <a:rPr lang="en-US" dirty="0"/>
              <a:t> </a:t>
            </a:r>
            <a:r>
              <a:rPr lang="en-US" dirty="0" err="1"/>
              <a:t>czynu</a:t>
            </a:r>
            <a:r>
              <a:rPr lang="en-US" dirty="0"/>
              <a:t> </a:t>
            </a:r>
            <a:r>
              <a:rPr lang="en-US" dirty="0" err="1"/>
              <a:t>zagrożonego</a:t>
            </a:r>
            <a:r>
              <a:rPr lang="en-US" dirty="0"/>
              <a:t> </a:t>
            </a:r>
            <a:r>
              <a:rPr lang="en-US" dirty="0" err="1"/>
              <a:t>karą</a:t>
            </a:r>
            <a:r>
              <a:rPr lang="en-US" dirty="0"/>
              <a:t> </a:t>
            </a:r>
            <a:r>
              <a:rPr lang="en-US" dirty="0" err="1"/>
              <a:t>uważa</a:t>
            </a:r>
            <a:r>
              <a:rPr lang="en-US" dirty="0"/>
              <a:t> </a:t>
            </a:r>
            <a:r>
              <a:rPr lang="en-US" dirty="0" err="1"/>
              <a:t>się</a:t>
            </a:r>
            <a:r>
              <a:rPr lang="en-US" dirty="0"/>
              <a:t> za </a:t>
            </a:r>
            <a:r>
              <a:rPr lang="en-US" dirty="0" err="1"/>
              <a:t>niewinnego</a:t>
            </a:r>
            <a:r>
              <a:rPr lang="en-US" dirty="0"/>
              <a:t> do </a:t>
            </a:r>
            <a:r>
              <a:rPr lang="en-US" dirty="0" err="1"/>
              <a:t>czasu</a:t>
            </a:r>
            <a:r>
              <a:rPr lang="en-US" dirty="0"/>
              <a:t> </a:t>
            </a:r>
            <a:r>
              <a:rPr lang="en-US" dirty="0" err="1"/>
              <a:t>udowodnienia</a:t>
            </a:r>
            <a:r>
              <a:rPr lang="en-US" dirty="0"/>
              <a:t> mu winy </a:t>
            </a:r>
            <a:r>
              <a:rPr lang="en-US" dirty="0" err="1"/>
              <a:t>zgodnie</a:t>
            </a:r>
            <a:r>
              <a:rPr lang="en-US" dirty="0"/>
              <a:t> z </a:t>
            </a:r>
            <a:r>
              <a:rPr lang="en-US" dirty="0" err="1"/>
              <a:t>ustawą</a:t>
            </a:r>
            <a:r>
              <a:rPr lang="en-US" dirty="0"/>
              <a:t>.</a:t>
            </a:r>
          </a:p>
          <a:p>
            <a:pPr indent="-228600" algn="just" defTabSz="914400">
              <a:lnSpc>
                <a:spcPct val="110000"/>
              </a:lnSpc>
              <a:spcAft>
                <a:spcPts val="600"/>
              </a:spcAft>
              <a:buClr>
                <a:schemeClr val="accent1"/>
              </a:buClr>
              <a:buSzPct val="110000"/>
              <a:buFont typeface="Wingdings" panose="05000000000000000000" pitchFamily="2" charset="2"/>
              <a:buChar char="§"/>
            </a:pPr>
            <a:endParaRPr lang="en-US" dirty="0"/>
          </a:p>
          <a:p>
            <a:pPr indent="-228600" algn="just" defTabSz="914400">
              <a:lnSpc>
                <a:spcPct val="110000"/>
              </a:lnSpc>
              <a:spcAft>
                <a:spcPts val="600"/>
              </a:spcAft>
              <a:buClr>
                <a:schemeClr val="accent1"/>
              </a:buClr>
              <a:buSzPct val="110000"/>
              <a:buFont typeface="Wingdings" panose="05000000000000000000" pitchFamily="2" charset="2"/>
              <a:buChar char="§"/>
            </a:pPr>
            <a:r>
              <a:rPr lang="en-US" dirty="0"/>
              <a:t>3. </a:t>
            </a:r>
            <a:r>
              <a:rPr lang="en-US" dirty="0" err="1"/>
              <a:t>Każdy</a:t>
            </a:r>
            <a:r>
              <a:rPr lang="en-US" dirty="0"/>
              <a:t> </a:t>
            </a:r>
            <a:r>
              <a:rPr lang="en-US" dirty="0" err="1"/>
              <a:t>oskarżony</a:t>
            </a:r>
            <a:r>
              <a:rPr lang="en-US" dirty="0"/>
              <a:t> o </a:t>
            </a:r>
            <a:r>
              <a:rPr lang="en-US" dirty="0" err="1"/>
              <a:t>popełnienie</a:t>
            </a:r>
            <a:r>
              <a:rPr lang="en-US" dirty="0"/>
              <a:t> </a:t>
            </a:r>
            <a:r>
              <a:rPr lang="en-US" dirty="0" err="1"/>
              <a:t>czynu</a:t>
            </a:r>
            <a:r>
              <a:rPr lang="en-US" dirty="0"/>
              <a:t> </a:t>
            </a:r>
            <a:r>
              <a:rPr lang="en-US" dirty="0" err="1"/>
              <a:t>zagrożonego</a:t>
            </a:r>
            <a:r>
              <a:rPr lang="en-US" dirty="0"/>
              <a:t> </a:t>
            </a:r>
            <a:r>
              <a:rPr lang="en-US" dirty="0" err="1"/>
              <a:t>karą</a:t>
            </a:r>
            <a:r>
              <a:rPr lang="en-US" dirty="0"/>
              <a:t> ma co </a:t>
            </a:r>
            <a:r>
              <a:rPr lang="en-US" dirty="0" err="1"/>
              <a:t>najmniej</a:t>
            </a:r>
            <a:r>
              <a:rPr lang="en-US" dirty="0"/>
              <a:t> </a:t>
            </a:r>
            <a:r>
              <a:rPr lang="en-US" dirty="0" err="1"/>
              <a:t>prawo</a:t>
            </a:r>
            <a:r>
              <a:rPr lang="en-US" dirty="0"/>
              <a:t> do:</a:t>
            </a:r>
          </a:p>
          <a:p>
            <a:pPr indent="-228600" algn="just" defTabSz="914400">
              <a:lnSpc>
                <a:spcPct val="110000"/>
              </a:lnSpc>
              <a:spcAft>
                <a:spcPts val="600"/>
              </a:spcAft>
              <a:buClr>
                <a:schemeClr val="accent1"/>
              </a:buClr>
              <a:buSzPct val="110000"/>
              <a:buFont typeface="Wingdings" panose="05000000000000000000" pitchFamily="2" charset="2"/>
              <a:buChar char="§"/>
            </a:pPr>
            <a:r>
              <a:rPr lang="en-US" dirty="0"/>
              <a:t>a) </a:t>
            </a:r>
            <a:r>
              <a:rPr lang="en-US" dirty="0" err="1"/>
              <a:t>niezwłocznego</a:t>
            </a:r>
            <a:r>
              <a:rPr lang="en-US" dirty="0"/>
              <a:t> </a:t>
            </a:r>
            <a:r>
              <a:rPr lang="en-US" dirty="0" err="1"/>
              <a:t>otrzymania</a:t>
            </a:r>
            <a:r>
              <a:rPr lang="en-US" dirty="0"/>
              <a:t> </a:t>
            </a:r>
            <a:r>
              <a:rPr lang="en-US" dirty="0" err="1"/>
              <a:t>szczegółowej</a:t>
            </a:r>
            <a:r>
              <a:rPr lang="en-US" dirty="0"/>
              <a:t> </a:t>
            </a:r>
            <a:r>
              <a:rPr lang="en-US" dirty="0" err="1"/>
              <a:t>informacji</a:t>
            </a:r>
            <a:r>
              <a:rPr lang="en-US" dirty="0"/>
              <a:t> w </a:t>
            </a:r>
            <a:r>
              <a:rPr lang="en-US" dirty="0" err="1"/>
              <a:t>języku</a:t>
            </a:r>
            <a:r>
              <a:rPr lang="en-US" dirty="0"/>
              <a:t> </a:t>
            </a:r>
            <a:r>
              <a:rPr lang="en-US" dirty="0" err="1"/>
              <a:t>dla</a:t>
            </a:r>
            <a:r>
              <a:rPr lang="en-US" dirty="0"/>
              <a:t> </a:t>
            </a:r>
            <a:r>
              <a:rPr lang="en-US" dirty="0" err="1"/>
              <a:t>niego</a:t>
            </a:r>
            <a:r>
              <a:rPr lang="en-US" dirty="0"/>
              <a:t> </a:t>
            </a:r>
            <a:r>
              <a:rPr lang="en-US" dirty="0" err="1"/>
              <a:t>zrozumiałym</a:t>
            </a:r>
            <a:r>
              <a:rPr lang="en-US" dirty="0"/>
              <a:t> o </a:t>
            </a:r>
            <a:r>
              <a:rPr lang="en-US" dirty="0" err="1"/>
              <a:t>istocie</a:t>
            </a:r>
            <a:r>
              <a:rPr lang="en-US" dirty="0"/>
              <a:t> </a:t>
            </a:r>
            <a:r>
              <a:rPr lang="en-US" dirty="0" err="1"/>
              <a:t>i</a:t>
            </a:r>
            <a:r>
              <a:rPr lang="en-US" dirty="0"/>
              <a:t> </a:t>
            </a:r>
            <a:r>
              <a:rPr lang="en-US" dirty="0" err="1"/>
              <a:t>przyczynie</a:t>
            </a:r>
            <a:r>
              <a:rPr lang="en-US" dirty="0"/>
              <a:t> </a:t>
            </a:r>
            <a:r>
              <a:rPr lang="en-US" dirty="0" err="1"/>
              <a:t>skierowanego</a:t>
            </a:r>
            <a:r>
              <a:rPr lang="en-US" dirty="0"/>
              <a:t> </a:t>
            </a:r>
            <a:r>
              <a:rPr lang="en-US" dirty="0" err="1"/>
              <a:t>przeciwko</a:t>
            </a:r>
            <a:r>
              <a:rPr lang="en-US" dirty="0"/>
              <a:t> </a:t>
            </a:r>
            <a:r>
              <a:rPr lang="en-US" dirty="0" err="1"/>
              <a:t>niemu</a:t>
            </a:r>
            <a:r>
              <a:rPr lang="en-US" dirty="0"/>
              <a:t> </a:t>
            </a:r>
            <a:r>
              <a:rPr lang="en-US" dirty="0" err="1"/>
              <a:t>oskarżenia</a:t>
            </a:r>
            <a:r>
              <a:rPr lang="en-US" dirty="0"/>
              <a:t>;</a:t>
            </a:r>
          </a:p>
          <a:p>
            <a:pPr indent="-228600" algn="just" defTabSz="914400">
              <a:lnSpc>
                <a:spcPct val="110000"/>
              </a:lnSpc>
              <a:spcAft>
                <a:spcPts val="600"/>
              </a:spcAft>
              <a:buClr>
                <a:schemeClr val="accent1"/>
              </a:buClr>
              <a:buSzPct val="110000"/>
              <a:buFont typeface="Wingdings" panose="05000000000000000000" pitchFamily="2" charset="2"/>
              <a:buChar char="§"/>
            </a:pPr>
            <a:r>
              <a:rPr lang="en-US" dirty="0"/>
              <a:t>b) </a:t>
            </a:r>
            <a:r>
              <a:rPr lang="en-US" dirty="0" err="1"/>
              <a:t>posiadania</a:t>
            </a:r>
            <a:r>
              <a:rPr lang="en-US" dirty="0"/>
              <a:t> </a:t>
            </a:r>
            <a:r>
              <a:rPr lang="en-US" dirty="0" err="1"/>
              <a:t>odpowiedniego</a:t>
            </a:r>
            <a:r>
              <a:rPr lang="en-US" dirty="0"/>
              <a:t> </a:t>
            </a:r>
            <a:r>
              <a:rPr lang="en-US" dirty="0" err="1"/>
              <a:t>czasu</a:t>
            </a:r>
            <a:r>
              <a:rPr lang="en-US" dirty="0"/>
              <a:t> </a:t>
            </a:r>
            <a:r>
              <a:rPr lang="en-US" dirty="0" err="1"/>
              <a:t>i</a:t>
            </a:r>
            <a:r>
              <a:rPr lang="en-US" dirty="0"/>
              <a:t> </a:t>
            </a:r>
            <a:r>
              <a:rPr lang="en-US" dirty="0" err="1"/>
              <a:t>możliwości</a:t>
            </a:r>
            <a:r>
              <a:rPr lang="en-US" dirty="0"/>
              <a:t> do </a:t>
            </a:r>
            <a:r>
              <a:rPr lang="en-US" dirty="0" err="1"/>
              <a:t>przygotowania</a:t>
            </a:r>
            <a:r>
              <a:rPr lang="en-US" dirty="0"/>
              <a:t> </a:t>
            </a:r>
            <a:r>
              <a:rPr lang="en-US" dirty="0" err="1"/>
              <a:t>obrony</a:t>
            </a:r>
            <a:r>
              <a:rPr lang="en-US" dirty="0"/>
              <a:t>;</a:t>
            </a:r>
          </a:p>
          <a:p>
            <a:pPr indent="-228600" algn="just" defTabSz="914400">
              <a:lnSpc>
                <a:spcPct val="110000"/>
              </a:lnSpc>
              <a:spcAft>
                <a:spcPts val="600"/>
              </a:spcAft>
              <a:buClr>
                <a:schemeClr val="accent1"/>
              </a:buClr>
              <a:buSzPct val="110000"/>
              <a:buFont typeface="Wingdings" panose="05000000000000000000" pitchFamily="2" charset="2"/>
              <a:buChar char="§"/>
            </a:pPr>
            <a:r>
              <a:rPr lang="en-US" dirty="0"/>
              <a:t>c) </a:t>
            </a:r>
            <a:r>
              <a:rPr lang="en-US" dirty="0" err="1"/>
              <a:t>bronienia</a:t>
            </a:r>
            <a:r>
              <a:rPr lang="en-US" dirty="0"/>
              <a:t> </a:t>
            </a:r>
            <a:r>
              <a:rPr lang="en-US" dirty="0" err="1"/>
              <a:t>się</a:t>
            </a:r>
            <a:r>
              <a:rPr lang="en-US" dirty="0"/>
              <a:t> </a:t>
            </a:r>
            <a:r>
              <a:rPr lang="en-US" dirty="0" err="1"/>
              <a:t>osobiście</a:t>
            </a:r>
            <a:r>
              <a:rPr lang="en-US" dirty="0"/>
              <a:t> </a:t>
            </a:r>
            <a:r>
              <a:rPr lang="en-US" dirty="0" err="1"/>
              <a:t>lub</a:t>
            </a:r>
            <a:r>
              <a:rPr lang="en-US" dirty="0"/>
              <a:t> </a:t>
            </a:r>
            <a:r>
              <a:rPr lang="en-US" dirty="0" err="1"/>
              <a:t>przez</a:t>
            </a:r>
            <a:r>
              <a:rPr lang="en-US" dirty="0"/>
              <a:t> </a:t>
            </a:r>
            <a:r>
              <a:rPr lang="en-US" dirty="0" err="1"/>
              <a:t>ustanowionego</a:t>
            </a:r>
            <a:r>
              <a:rPr lang="en-US" dirty="0"/>
              <a:t> </a:t>
            </a:r>
            <a:r>
              <a:rPr lang="en-US" dirty="0" err="1"/>
              <a:t>przez</a:t>
            </a:r>
            <a:r>
              <a:rPr lang="en-US" dirty="0"/>
              <a:t> </a:t>
            </a:r>
            <a:r>
              <a:rPr lang="en-US" dirty="0" err="1"/>
              <a:t>siebie</a:t>
            </a:r>
            <a:r>
              <a:rPr lang="en-US" dirty="0"/>
              <a:t> </a:t>
            </a:r>
            <a:r>
              <a:rPr lang="en-US" dirty="0" err="1"/>
              <a:t>obrońcę</a:t>
            </a:r>
            <a:r>
              <a:rPr lang="en-US" dirty="0"/>
              <a:t>, a </a:t>
            </a:r>
            <a:r>
              <a:rPr lang="en-US" dirty="0" err="1"/>
              <a:t>jeśli</a:t>
            </a:r>
            <a:r>
              <a:rPr lang="en-US" dirty="0"/>
              <a:t> </a:t>
            </a:r>
            <a:r>
              <a:rPr lang="en-US" dirty="0" err="1"/>
              <a:t>nie</a:t>
            </a:r>
            <a:r>
              <a:rPr lang="en-US" dirty="0"/>
              <a:t> ma </a:t>
            </a:r>
            <a:r>
              <a:rPr lang="en-US" dirty="0" err="1"/>
              <a:t>wystarczających</a:t>
            </a:r>
            <a:r>
              <a:rPr lang="en-US" dirty="0"/>
              <a:t> </a:t>
            </a:r>
            <a:r>
              <a:rPr lang="en-US" dirty="0" err="1"/>
              <a:t>środków</a:t>
            </a:r>
            <a:r>
              <a:rPr lang="en-US" dirty="0"/>
              <a:t> </a:t>
            </a:r>
            <a:r>
              <a:rPr lang="en-US" dirty="0" err="1"/>
              <a:t>na</a:t>
            </a:r>
            <a:r>
              <a:rPr lang="en-US" dirty="0"/>
              <a:t> </a:t>
            </a:r>
            <a:r>
              <a:rPr lang="en-US" dirty="0" err="1"/>
              <a:t>pokrycie</a:t>
            </a:r>
            <a:r>
              <a:rPr lang="en-US" dirty="0"/>
              <a:t> </a:t>
            </a:r>
            <a:r>
              <a:rPr lang="en-US" dirty="0" err="1"/>
              <a:t>kosztów</a:t>
            </a:r>
            <a:r>
              <a:rPr lang="en-US" dirty="0"/>
              <a:t> </a:t>
            </a:r>
            <a:r>
              <a:rPr lang="en-US" dirty="0" err="1"/>
              <a:t>obrony</a:t>
            </a:r>
            <a:r>
              <a:rPr lang="en-US" dirty="0"/>
              <a:t> - do </a:t>
            </a:r>
            <a:r>
              <a:rPr lang="en-US" dirty="0" err="1"/>
              <a:t>bezpłatnego</a:t>
            </a:r>
            <a:r>
              <a:rPr lang="en-US" dirty="0"/>
              <a:t> </a:t>
            </a:r>
            <a:r>
              <a:rPr lang="en-US" dirty="0" err="1"/>
              <a:t>korzystania</a:t>
            </a:r>
            <a:r>
              <a:rPr lang="en-US" dirty="0"/>
              <a:t> z </a:t>
            </a:r>
            <a:r>
              <a:rPr lang="en-US" dirty="0" err="1"/>
              <a:t>pomocy</a:t>
            </a:r>
            <a:r>
              <a:rPr lang="en-US" dirty="0"/>
              <a:t> </a:t>
            </a:r>
            <a:r>
              <a:rPr lang="en-US" dirty="0" err="1"/>
              <a:t>obrońcy</a:t>
            </a:r>
            <a:r>
              <a:rPr lang="en-US" dirty="0"/>
              <a:t> </a:t>
            </a:r>
            <a:r>
              <a:rPr lang="en-US" dirty="0" err="1"/>
              <a:t>wyznaczonego</a:t>
            </a:r>
            <a:r>
              <a:rPr lang="en-US" dirty="0"/>
              <a:t> z </a:t>
            </a:r>
            <a:r>
              <a:rPr lang="en-US" dirty="0" err="1"/>
              <a:t>urzędu</a:t>
            </a:r>
            <a:r>
              <a:rPr lang="en-US" dirty="0"/>
              <a:t>, </a:t>
            </a:r>
            <a:r>
              <a:rPr lang="en-US" dirty="0" err="1"/>
              <a:t>gdy</a:t>
            </a:r>
            <a:r>
              <a:rPr lang="en-US" dirty="0"/>
              <a:t> </a:t>
            </a:r>
            <a:r>
              <a:rPr lang="en-US" dirty="0" err="1"/>
              <a:t>wymaga</a:t>
            </a:r>
            <a:r>
              <a:rPr lang="en-US" dirty="0"/>
              <a:t> </a:t>
            </a:r>
            <a:r>
              <a:rPr lang="en-US" dirty="0" err="1"/>
              <a:t>tego</a:t>
            </a:r>
            <a:r>
              <a:rPr lang="en-US" dirty="0"/>
              <a:t> dobro </a:t>
            </a:r>
            <a:r>
              <a:rPr lang="en-US" dirty="0" err="1"/>
              <a:t>wymiaru</a:t>
            </a:r>
            <a:r>
              <a:rPr lang="en-US" dirty="0"/>
              <a:t> </a:t>
            </a:r>
            <a:r>
              <a:rPr lang="en-US" dirty="0" err="1"/>
              <a:t>sprawiedliwości</a:t>
            </a:r>
            <a:r>
              <a:rPr lang="en-US" dirty="0"/>
              <a:t>;</a:t>
            </a:r>
          </a:p>
          <a:p>
            <a:pPr indent="-228600" algn="just" defTabSz="914400">
              <a:lnSpc>
                <a:spcPct val="110000"/>
              </a:lnSpc>
              <a:spcAft>
                <a:spcPts val="600"/>
              </a:spcAft>
              <a:buClr>
                <a:schemeClr val="accent1"/>
              </a:buClr>
              <a:buSzPct val="110000"/>
              <a:buFont typeface="Wingdings" panose="05000000000000000000" pitchFamily="2" charset="2"/>
              <a:buChar char="§"/>
            </a:pPr>
            <a:r>
              <a:rPr lang="en-US" dirty="0"/>
              <a:t>d) </a:t>
            </a:r>
            <a:r>
              <a:rPr lang="en-US" dirty="0" err="1"/>
              <a:t>przesłuchania</a:t>
            </a:r>
            <a:r>
              <a:rPr lang="en-US" dirty="0"/>
              <a:t> </a:t>
            </a:r>
            <a:r>
              <a:rPr lang="en-US" dirty="0" err="1"/>
              <a:t>lub</a:t>
            </a:r>
            <a:r>
              <a:rPr lang="en-US" dirty="0"/>
              <a:t> </a:t>
            </a:r>
            <a:r>
              <a:rPr lang="en-US" dirty="0" err="1"/>
              <a:t>spowodowania</a:t>
            </a:r>
            <a:r>
              <a:rPr lang="en-US" dirty="0"/>
              <a:t> </a:t>
            </a:r>
            <a:r>
              <a:rPr lang="en-US" dirty="0" err="1"/>
              <a:t>przesłuchania</a:t>
            </a:r>
            <a:r>
              <a:rPr lang="en-US" dirty="0"/>
              <a:t> </a:t>
            </a:r>
            <a:r>
              <a:rPr lang="en-US" dirty="0" err="1"/>
              <a:t>świadków</a:t>
            </a:r>
            <a:r>
              <a:rPr lang="en-US" dirty="0"/>
              <a:t> </a:t>
            </a:r>
            <a:r>
              <a:rPr lang="en-US" dirty="0" err="1"/>
              <a:t>oskarżenia</a:t>
            </a:r>
            <a:r>
              <a:rPr lang="en-US" dirty="0"/>
              <a:t> oraz </a:t>
            </a:r>
            <a:r>
              <a:rPr lang="en-US" dirty="0" err="1"/>
              <a:t>żądania</a:t>
            </a:r>
            <a:r>
              <a:rPr lang="en-US" dirty="0"/>
              <a:t> </a:t>
            </a:r>
            <a:r>
              <a:rPr lang="en-US" dirty="0" err="1"/>
              <a:t>obecności</a:t>
            </a:r>
            <a:r>
              <a:rPr lang="en-US" dirty="0"/>
              <a:t> </a:t>
            </a:r>
            <a:r>
              <a:rPr lang="en-US" dirty="0" err="1"/>
              <a:t>i</a:t>
            </a:r>
            <a:r>
              <a:rPr lang="en-US" dirty="0"/>
              <a:t> </a:t>
            </a:r>
            <a:r>
              <a:rPr lang="en-US" dirty="0" err="1"/>
              <a:t>przesłuchania</a:t>
            </a:r>
            <a:r>
              <a:rPr lang="en-US" dirty="0"/>
              <a:t> </a:t>
            </a:r>
            <a:r>
              <a:rPr lang="en-US" dirty="0" err="1"/>
              <a:t>świadków</a:t>
            </a:r>
            <a:r>
              <a:rPr lang="en-US" dirty="0"/>
              <a:t> </a:t>
            </a:r>
            <a:r>
              <a:rPr lang="en-US" dirty="0" err="1"/>
              <a:t>obrony</a:t>
            </a:r>
            <a:r>
              <a:rPr lang="en-US" dirty="0"/>
              <a:t> </a:t>
            </a:r>
            <a:r>
              <a:rPr lang="en-US" dirty="0" err="1"/>
              <a:t>na</a:t>
            </a:r>
            <a:r>
              <a:rPr lang="en-US" dirty="0"/>
              <a:t> </a:t>
            </a:r>
            <a:r>
              <a:rPr lang="en-US" dirty="0" err="1"/>
              <a:t>takich</a:t>
            </a:r>
            <a:r>
              <a:rPr lang="en-US" dirty="0"/>
              <a:t> </a:t>
            </a:r>
            <a:r>
              <a:rPr lang="en-US" dirty="0" err="1"/>
              <a:t>samych</a:t>
            </a:r>
            <a:r>
              <a:rPr lang="en-US" dirty="0"/>
              <a:t> </a:t>
            </a:r>
            <a:r>
              <a:rPr lang="en-US" dirty="0" err="1"/>
              <a:t>warunkach</a:t>
            </a:r>
            <a:r>
              <a:rPr lang="en-US" dirty="0"/>
              <a:t> jak </a:t>
            </a:r>
            <a:r>
              <a:rPr lang="en-US" dirty="0" err="1"/>
              <a:t>świadków</a:t>
            </a:r>
            <a:r>
              <a:rPr lang="en-US" dirty="0"/>
              <a:t> </a:t>
            </a:r>
            <a:r>
              <a:rPr lang="en-US" dirty="0" err="1"/>
              <a:t>oskarżenia</a:t>
            </a:r>
            <a:r>
              <a:rPr lang="en-US" dirty="0"/>
              <a:t>;</a:t>
            </a:r>
          </a:p>
          <a:p>
            <a:pPr indent="-228600" algn="just" defTabSz="914400">
              <a:lnSpc>
                <a:spcPct val="110000"/>
              </a:lnSpc>
              <a:spcAft>
                <a:spcPts val="600"/>
              </a:spcAft>
              <a:buClr>
                <a:schemeClr val="accent1"/>
              </a:buClr>
              <a:buSzPct val="110000"/>
              <a:buFont typeface="Wingdings" panose="05000000000000000000" pitchFamily="2" charset="2"/>
              <a:buChar char="§"/>
            </a:pPr>
            <a:r>
              <a:rPr lang="en-US" dirty="0"/>
              <a:t>e) </a:t>
            </a:r>
            <a:r>
              <a:rPr lang="en-US" dirty="0" err="1"/>
              <a:t>korzystania</a:t>
            </a:r>
            <a:r>
              <a:rPr lang="en-US" dirty="0"/>
              <a:t> z </a:t>
            </a:r>
            <a:r>
              <a:rPr lang="en-US" dirty="0" err="1"/>
              <a:t>bezpłatnej</a:t>
            </a:r>
            <a:r>
              <a:rPr lang="en-US" dirty="0"/>
              <a:t> </a:t>
            </a:r>
            <a:r>
              <a:rPr lang="en-US" dirty="0" err="1"/>
              <a:t>pomocy</a:t>
            </a:r>
            <a:r>
              <a:rPr lang="en-US" dirty="0"/>
              <a:t> </a:t>
            </a:r>
            <a:r>
              <a:rPr lang="en-US" dirty="0" err="1"/>
              <a:t>tłumacza</a:t>
            </a:r>
            <a:r>
              <a:rPr lang="en-US" dirty="0"/>
              <a:t>, </a:t>
            </a:r>
            <a:r>
              <a:rPr lang="en-US" dirty="0" err="1"/>
              <a:t>jeżeli</a:t>
            </a:r>
            <a:r>
              <a:rPr lang="en-US" dirty="0"/>
              <a:t> </a:t>
            </a:r>
            <a:r>
              <a:rPr lang="en-US" dirty="0" err="1"/>
              <a:t>nie</a:t>
            </a:r>
            <a:r>
              <a:rPr lang="en-US" dirty="0"/>
              <a:t> </a:t>
            </a:r>
            <a:r>
              <a:rPr lang="en-US" dirty="0" err="1"/>
              <a:t>rozumie</a:t>
            </a:r>
            <a:r>
              <a:rPr lang="en-US" dirty="0"/>
              <a:t> </a:t>
            </a:r>
            <a:r>
              <a:rPr lang="en-US" dirty="0" err="1"/>
              <a:t>lub</a:t>
            </a:r>
            <a:r>
              <a:rPr lang="en-US" dirty="0"/>
              <a:t> </a:t>
            </a:r>
            <a:r>
              <a:rPr lang="en-US" dirty="0" err="1"/>
              <a:t>nie</a:t>
            </a:r>
            <a:r>
              <a:rPr lang="en-US" dirty="0"/>
              <a:t> </a:t>
            </a:r>
            <a:r>
              <a:rPr lang="en-US" dirty="0" err="1"/>
              <a:t>mówi</a:t>
            </a:r>
            <a:r>
              <a:rPr lang="en-US" dirty="0"/>
              <a:t> </a:t>
            </a:r>
            <a:r>
              <a:rPr lang="en-US" dirty="0" err="1"/>
              <a:t>językiem</a:t>
            </a:r>
            <a:r>
              <a:rPr lang="en-US" dirty="0"/>
              <a:t> </a:t>
            </a:r>
            <a:r>
              <a:rPr lang="en-US" dirty="0" err="1"/>
              <a:t>używanym</a:t>
            </a:r>
            <a:r>
              <a:rPr lang="en-US" dirty="0"/>
              <a:t> w </a:t>
            </a:r>
            <a:r>
              <a:rPr lang="en-US" dirty="0" err="1"/>
              <a:t>sądzie</a:t>
            </a:r>
            <a:r>
              <a:rPr lang="en-US" dirty="0"/>
              <a:t>.</a:t>
            </a:r>
          </a:p>
        </p:txBody>
      </p:sp>
    </p:spTree>
    <p:extLst>
      <p:ext uri="{BB962C8B-B14F-4D97-AF65-F5344CB8AC3E}">
        <p14:creationId xmlns:p14="http://schemas.microsoft.com/office/powerpoint/2010/main" val="17621953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A4453B-B588-A667-6844-F32AF3994ACF}"/>
            </a:ext>
          </a:extLst>
        </p:cNvPr>
        <p:cNvGrpSpPr/>
        <p:nvPr/>
      </p:nvGrpSpPr>
      <p:grpSpPr>
        <a:xfrm>
          <a:off x="0" y="0"/>
          <a:ext cx="0" cy="0"/>
          <a:chOff x="0" y="0"/>
          <a:chExt cx="0" cy="0"/>
        </a:xfrm>
      </p:grpSpPr>
      <p:grpSp>
        <p:nvGrpSpPr>
          <p:cNvPr id="68" name="Group 67">
            <a:extLst>
              <a:ext uri="{FF2B5EF4-FFF2-40B4-BE49-F238E27FC236}">
                <a16:creationId xmlns:a16="http://schemas.microsoft.com/office/drawing/2014/main" id="{D6325C24-C2BA-5B60-B177-3524860F9F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9" name="Freeform 5">
              <a:extLst>
                <a:ext uri="{FF2B5EF4-FFF2-40B4-BE49-F238E27FC236}">
                  <a16:creationId xmlns:a16="http://schemas.microsoft.com/office/drawing/2014/main" id="{AECB41EC-B8CF-BF46-2FA7-1B0B1F873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0" name="Freeform 6">
              <a:extLst>
                <a:ext uri="{FF2B5EF4-FFF2-40B4-BE49-F238E27FC236}">
                  <a16:creationId xmlns:a16="http://schemas.microsoft.com/office/drawing/2014/main" id="{CE5F3FA9-4779-BE19-406B-4BD854444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 name="Freeform 7">
              <a:extLst>
                <a:ext uri="{FF2B5EF4-FFF2-40B4-BE49-F238E27FC236}">
                  <a16:creationId xmlns:a16="http://schemas.microsoft.com/office/drawing/2014/main" id="{A5D060BF-BDC4-E508-5521-D13CA4445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 name="Freeform 8">
              <a:extLst>
                <a:ext uri="{FF2B5EF4-FFF2-40B4-BE49-F238E27FC236}">
                  <a16:creationId xmlns:a16="http://schemas.microsoft.com/office/drawing/2014/main" id="{E04575E5-617F-3564-DDFD-A6DF7ECF1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3" name="Freeform 9">
              <a:extLst>
                <a:ext uri="{FF2B5EF4-FFF2-40B4-BE49-F238E27FC236}">
                  <a16:creationId xmlns:a16="http://schemas.microsoft.com/office/drawing/2014/main" id="{47502946-C31A-C904-982B-CBF3D8723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4" name="Freeform 10">
              <a:extLst>
                <a:ext uri="{FF2B5EF4-FFF2-40B4-BE49-F238E27FC236}">
                  <a16:creationId xmlns:a16="http://schemas.microsoft.com/office/drawing/2014/main" id="{48475E22-0749-4CB7-7E97-AF6701FD71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5" name="Freeform 11">
              <a:extLst>
                <a:ext uri="{FF2B5EF4-FFF2-40B4-BE49-F238E27FC236}">
                  <a16:creationId xmlns:a16="http://schemas.microsoft.com/office/drawing/2014/main" id="{09964D0B-6C6A-0E14-B747-302A9F389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6" name="Freeform 12">
              <a:extLst>
                <a:ext uri="{FF2B5EF4-FFF2-40B4-BE49-F238E27FC236}">
                  <a16:creationId xmlns:a16="http://schemas.microsoft.com/office/drawing/2014/main" id="{030361F2-7574-2A57-96E9-6CAB17DA1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7" name="Freeform 13">
              <a:extLst>
                <a:ext uri="{FF2B5EF4-FFF2-40B4-BE49-F238E27FC236}">
                  <a16:creationId xmlns:a16="http://schemas.microsoft.com/office/drawing/2014/main" id="{DE8509BE-0892-A930-DD64-DA4EEF391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 name="Freeform 14">
              <a:extLst>
                <a:ext uri="{FF2B5EF4-FFF2-40B4-BE49-F238E27FC236}">
                  <a16:creationId xmlns:a16="http://schemas.microsoft.com/office/drawing/2014/main" id="{FF5A422B-9607-32EA-E31E-D8E50BF6E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9" name="Freeform 15">
              <a:extLst>
                <a:ext uri="{FF2B5EF4-FFF2-40B4-BE49-F238E27FC236}">
                  <a16:creationId xmlns:a16="http://schemas.microsoft.com/office/drawing/2014/main" id="{8A0105EC-9280-AC65-3220-217306A6B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 name="Freeform 16">
              <a:extLst>
                <a:ext uri="{FF2B5EF4-FFF2-40B4-BE49-F238E27FC236}">
                  <a16:creationId xmlns:a16="http://schemas.microsoft.com/office/drawing/2014/main" id="{3C275D38-EE4C-D131-0DCA-8C03C6540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1" name="Freeform 17">
              <a:extLst>
                <a:ext uri="{FF2B5EF4-FFF2-40B4-BE49-F238E27FC236}">
                  <a16:creationId xmlns:a16="http://schemas.microsoft.com/office/drawing/2014/main" id="{52D3B5DB-D7F0-06ED-5B9E-73DF842F8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 name="Freeform 18">
              <a:extLst>
                <a:ext uri="{FF2B5EF4-FFF2-40B4-BE49-F238E27FC236}">
                  <a16:creationId xmlns:a16="http://schemas.microsoft.com/office/drawing/2014/main" id="{5AE364B7-B6C5-FAA8-BA02-5B8264DA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3" name="Freeform 19">
              <a:extLst>
                <a:ext uri="{FF2B5EF4-FFF2-40B4-BE49-F238E27FC236}">
                  <a16:creationId xmlns:a16="http://schemas.microsoft.com/office/drawing/2014/main" id="{A9688121-2A8E-EC65-569A-1F8392BF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 name="Freeform 20">
              <a:extLst>
                <a:ext uri="{FF2B5EF4-FFF2-40B4-BE49-F238E27FC236}">
                  <a16:creationId xmlns:a16="http://schemas.microsoft.com/office/drawing/2014/main" id="{216EA857-F8C4-6EB0-0BA4-3F75A4445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 name="Freeform 21">
              <a:extLst>
                <a:ext uri="{FF2B5EF4-FFF2-40B4-BE49-F238E27FC236}">
                  <a16:creationId xmlns:a16="http://schemas.microsoft.com/office/drawing/2014/main" id="{85CDE928-BA52-7957-C5DE-A62B9CAA8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6" name="Freeform 22">
              <a:extLst>
                <a:ext uri="{FF2B5EF4-FFF2-40B4-BE49-F238E27FC236}">
                  <a16:creationId xmlns:a16="http://schemas.microsoft.com/office/drawing/2014/main" id="{4DC1028E-652F-8B9F-05D2-F904703DF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 name="Freeform 23">
              <a:extLst>
                <a:ext uri="{FF2B5EF4-FFF2-40B4-BE49-F238E27FC236}">
                  <a16:creationId xmlns:a16="http://schemas.microsoft.com/office/drawing/2014/main" id="{B4ACE0B4-E337-EAA2-2EF1-305C15C4C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8" name="Freeform 24">
              <a:extLst>
                <a:ext uri="{FF2B5EF4-FFF2-40B4-BE49-F238E27FC236}">
                  <a16:creationId xmlns:a16="http://schemas.microsoft.com/office/drawing/2014/main" id="{C9246868-DEC7-832E-DEDE-E6BD7EBF7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9" name="Freeform 25">
              <a:extLst>
                <a:ext uri="{FF2B5EF4-FFF2-40B4-BE49-F238E27FC236}">
                  <a16:creationId xmlns:a16="http://schemas.microsoft.com/office/drawing/2014/main" id="{901EE43C-B2CA-4B0A-D5FD-01F50E555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91" name="Group 90">
            <a:extLst>
              <a:ext uri="{FF2B5EF4-FFF2-40B4-BE49-F238E27FC236}">
                <a16:creationId xmlns:a16="http://schemas.microsoft.com/office/drawing/2014/main" id="{F1688854-7CFC-14D6-7A75-84C4626D9A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2" name="Rectangle 91">
              <a:extLst>
                <a:ext uri="{FF2B5EF4-FFF2-40B4-BE49-F238E27FC236}">
                  <a16:creationId xmlns:a16="http://schemas.microsoft.com/office/drawing/2014/main" id="{CD6DA89D-E11D-A760-C6F4-F757B5BE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3" name="Isosceles Triangle 22">
              <a:extLst>
                <a:ext uri="{FF2B5EF4-FFF2-40B4-BE49-F238E27FC236}">
                  <a16:creationId xmlns:a16="http://schemas.microsoft.com/office/drawing/2014/main" id="{A43DC646-EAA5-D8F0-E0C8-E9DC94A8A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4" name="Rectangle 93">
              <a:extLst>
                <a:ext uri="{FF2B5EF4-FFF2-40B4-BE49-F238E27FC236}">
                  <a16:creationId xmlns:a16="http://schemas.microsoft.com/office/drawing/2014/main" id="{702284BB-A1E9-B59B-A57A-A20245D4F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96" name="Rectangle 95">
            <a:extLst>
              <a:ext uri="{FF2B5EF4-FFF2-40B4-BE49-F238E27FC236}">
                <a16:creationId xmlns:a16="http://schemas.microsoft.com/office/drawing/2014/main" id="{E32C1643-4B97-7216-9546-ADFF7CDA0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3915B2FE-E866-C843-EB3E-9386A31328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9" name="Freeform 5">
              <a:extLst>
                <a:ext uri="{FF2B5EF4-FFF2-40B4-BE49-F238E27FC236}">
                  <a16:creationId xmlns:a16="http://schemas.microsoft.com/office/drawing/2014/main" id="{E7A09D5A-474A-4DBB-7C80-B1B681E4DE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0" name="Freeform 6">
              <a:extLst>
                <a:ext uri="{FF2B5EF4-FFF2-40B4-BE49-F238E27FC236}">
                  <a16:creationId xmlns:a16="http://schemas.microsoft.com/office/drawing/2014/main" id="{CAA846D3-271A-A0C6-AC13-F4DB9D91A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 name="Freeform 7">
              <a:extLst>
                <a:ext uri="{FF2B5EF4-FFF2-40B4-BE49-F238E27FC236}">
                  <a16:creationId xmlns:a16="http://schemas.microsoft.com/office/drawing/2014/main" id="{51710457-96C2-8C5A-64D6-CBEE88F17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 name="Freeform 8">
              <a:extLst>
                <a:ext uri="{FF2B5EF4-FFF2-40B4-BE49-F238E27FC236}">
                  <a16:creationId xmlns:a16="http://schemas.microsoft.com/office/drawing/2014/main" id="{24D192AF-5FE9-FC25-F6B2-E95F5DD1E9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 name="Freeform 9">
              <a:extLst>
                <a:ext uri="{FF2B5EF4-FFF2-40B4-BE49-F238E27FC236}">
                  <a16:creationId xmlns:a16="http://schemas.microsoft.com/office/drawing/2014/main" id="{C1D28553-CB4C-C9E0-A78D-3CD8E2E05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4" name="Freeform 10">
              <a:extLst>
                <a:ext uri="{FF2B5EF4-FFF2-40B4-BE49-F238E27FC236}">
                  <a16:creationId xmlns:a16="http://schemas.microsoft.com/office/drawing/2014/main" id="{B386E263-383C-F716-644F-B55385144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5" name="Freeform 11">
              <a:extLst>
                <a:ext uri="{FF2B5EF4-FFF2-40B4-BE49-F238E27FC236}">
                  <a16:creationId xmlns:a16="http://schemas.microsoft.com/office/drawing/2014/main" id="{2D321B55-D954-159D-C0C7-F09D37104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6" name="Freeform 12">
              <a:extLst>
                <a:ext uri="{FF2B5EF4-FFF2-40B4-BE49-F238E27FC236}">
                  <a16:creationId xmlns:a16="http://schemas.microsoft.com/office/drawing/2014/main" id="{C983F5A9-132E-BB0E-70DE-1EA20DFD2F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 name="Freeform 13">
              <a:extLst>
                <a:ext uri="{FF2B5EF4-FFF2-40B4-BE49-F238E27FC236}">
                  <a16:creationId xmlns:a16="http://schemas.microsoft.com/office/drawing/2014/main" id="{B59BACA3-644B-D87B-2A4E-09AE8E80E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8" name="Freeform 14">
              <a:extLst>
                <a:ext uri="{FF2B5EF4-FFF2-40B4-BE49-F238E27FC236}">
                  <a16:creationId xmlns:a16="http://schemas.microsoft.com/office/drawing/2014/main" id="{91296298-67FF-9139-BBC0-DC3C53CF26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9" name="Freeform 15">
              <a:extLst>
                <a:ext uri="{FF2B5EF4-FFF2-40B4-BE49-F238E27FC236}">
                  <a16:creationId xmlns:a16="http://schemas.microsoft.com/office/drawing/2014/main" id="{6A15F6D7-83C3-2491-543E-F28628D51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0" name="Freeform 16">
              <a:extLst>
                <a:ext uri="{FF2B5EF4-FFF2-40B4-BE49-F238E27FC236}">
                  <a16:creationId xmlns:a16="http://schemas.microsoft.com/office/drawing/2014/main" id="{A53B8B66-791C-44AD-24DB-EE74D02AE9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1" name="Freeform 17">
              <a:extLst>
                <a:ext uri="{FF2B5EF4-FFF2-40B4-BE49-F238E27FC236}">
                  <a16:creationId xmlns:a16="http://schemas.microsoft.com/office/drawing/2014/main" id="{F98560F3-DC2F-7F86-C179-A2EC829F8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2" name="Freeform 18">
              <a:extLst>
                <a:ext uri="{FF2B5EF4-FFF2-40B4-BE49-F238E27FC236}">
                  <a16:creationId xmlns:a16="http://schemas.microsoft.com/office/drawing/2014/main" id="{AD8436AE-E895-3FA1-34F7-3527A3075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3" name="Freeform 19">
              <a:extLst>
                <a:ext uri="{FF2B5EF4-FFF2-40B4-BE49-F238E27FC236}">
                  <a16:creationId xmlns:a16="http://schemas.microsoft.com/office/drawing/2014/main" id="{39B35116-0781-9EFE-EDB2-AB0194E982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4" name="Freeform 20">
              <a:extLst>
                <a:ext uri="{FF2B5EF4-FFF2-40B4-BE49-F238E27FC236}">
                  <a16:creationId xmlns:a16="http://schemas.microsoft.com/office/drawing/2014/main" id="{8BDE727E-EE09-9E9B-715B-8E8C40BD34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5" name="Freeform 21">
              <a:extLst>
                <a:ext uri="{FF2B5EF4-FFF2-40B4-BE49-F238E27FC236}">
                  <a16:creationId xmlns:a16="http://schemas.microsoft.com/office/drawing/2014/main" id="{DE192FAE-559B-FDF1-43AD-DAFECF7EC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6" name="Freeform 22">
              <a:extLst>
                <a:ext uri="{FF2B5EF4-FFF2-40B4-BE49-F238E27FC236}">
                  <a16:creationId xmlns:a16="http://schemas.microsoft.com/office/drawing/2014/main" id="{4070C083-FA80-9929-DAC1-427F07BCD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7" name="Freeform 23">
              <a:extLst>
                <a:ext uri="{FF2B5EF4-FFF2-40B4-BE49-F238E27FC236}">
                  <a16:creationId xmlns:a16="http://schemas.microsoft.com/office/drawing/2014/main" id="{94A49759-8E9B-F503-1B51-003E2B18AE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8" name="Freeform 24">
              <a:extLst>
                <a:ext uri="{FF2B5EF4-FFF2-40B4-BE49-F238E27FC236}">
                  <a16:creationId xmlns:a16="http://schemas.microsoft.com/office/drawing/2014/main" id="{01124336-F782-450E-17DF-96BD3E54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9" name="Freeform 25">
              <a:extLst>
                <a:ext uri="{FF2B5EF4-FFF2-40B4-BE49-F238E27FC236}">
                  <a16:creationId xmlns:a16="http://schemas.microsoft.com/office/drawing/2014/main" id="{E25B64EF-5206-06D8-19D6-D514B9247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useBgFill="1">
        <p:nvSpPr>
          <p:cNvPr id="121" name="Rectangle 120">
            <a:extLst>
              <a:ext uri="{FF2B5EF4-FFF2-40B4-BE49-F238E27FC236}">
                <a16:creationId xmlns:a16="http://schemas.microsoft.com/office/drawing/2014/main" id="{C81F3D57-05C1-B10E-C83C-85D0FB705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ole tekstowe 3">
            <a:extLst>
              <a:ext uri="{FF2B5EF4-FFF2-40B4-BE49-F238E27FC236}">
                <a16:creationId xmlns:a16="http://schemas.microsoft.com/office/drawing/2014/main" id="{FC20A447-8750-E5F3-6F51-2C75382FFC34}"/>
              </a:ext>
            </a:extLst>
          </p:cNvPr>
          <p:cNvSpPr txBox="1"/>
          <p:nvPr/>
        </p:nvSpPr>
        <p:spPr>
          <a:xfrm>
            <a:off x="2909215" y="380469"/>
            <a:ext cx="6230857" cy="1230570"/>
          </a:xfrm>
          <a:prstGeom prst="rect">
            <a:avLst/>
          </a:prstGeom>
        </p:spPr>
        <p:txBody>
          <a:bodyPr vert="horz" lIns="228600" tIns="228600" rIns="228600" bIns="228600" rtlCol="0" anchor="t">
            <a:normAutofit/>
          </a:bodyPr>
          <a:lstStyle/>
          <a:p>
            <a:pPr defTabSz="914400">
              <a:lnSpc>
                <a:spcPct val="85000"/>
              </a:lnSpc>
              <a:spcBef>
                <a:spcPct val="0"/>
              </a:spcBef>
              <a:spcAft>
                <a:spcPts val="600"/>
              </a:spcAft>
            </a:pPr>
            <a:r>
              <a:rPr lang="pl-PL" sz="3600" spc="-150" dirty="0">
                <a:solidFill>
                  <a:schemeClr val="accent1"/>
                </a:solidFill>
                <a:latin typeface="+mj-lt"/>
                <a:ea typeface="+mj-ea"/>
                <a:cs typeface="+mj-cs"/>
              </a:rPr>
              <a:t>Konstytucja RP</a:t>
            </a:r>
            <a:endParaRPr lang="en-US" sz="3600" spc="-150" dirty="0">
              <a:solidFill>
                <a:schemeClr val="accent1"/>
              </a:solidFill>
              <a:latin typeface="+mj-lt"/>
              <a:ea typeface="+mj-ea"/>
              <a:cs typeface="+mj-cs"/>
            </a:endParaRPr>
          </a:p>
        </p:txBody>
      </p:sp>
      <p:sp>
        <p:nvSpPr>
          <p:cNvPr id="123" name="Isosceles Triangle 122">
            <a:extLst>
              <a:ext uri="{FF2B5EF4-FFF2-40B4-BE49-F238E27FC236}">
                <a16:creationId xmlns:a16="http://schemas.microsoft.com/office/drawing/2014/main" id="{22291E31-50F0-F37C-C9F1-96077B6CC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pole tekstowe 2">
            <a:extLst>
              <a:ext uri="{FF2B5EF4-FFF2-40B4-BE49-F238E27FC236}">
                <a16:creationId xmlns:a16="http://schemas.microsoft.com/office/drawing/2014/main" id="{0C73A3B8-6982-D122-BE2D-544F1F3B57E7}"/>
              </a:ext>
            </a:extLst>
          </p:cNvPr>
          <p:cNvSpPr txBox="1"/>
          <p:nvPr/>
        </p:nvSpPr>
        <p:spPr>
          <a:xfrm>
            <a:off x="2880487" y="1234843"/>
            <a:ext cx="9049575" cy="5242687"/>
          </a:xfrm>
          <a:prstGeom prst="rect">
            <a:avLst/>
          </a:prstGeom>
        </p:spPr>
        <p:txBody>
          <a:bodyPr vert="horz" lIns="91440" tIns="45720" rIns="91440" bIns="45720" rtlCol="0" anchor="t">
            <a:normAutofit/>
          </a:bodyPr>
          <a:lstStyle/>
          <a:p>
            <a:pPr algn="just"/>
            <a:r>
              <a:rPr lang="pl-PL" dirty="0"/>
              <a:t>Art.  42.  [Odpowiedzialność karna; prawo do obrony; domniemanie niewinności]</a:t>
            </a:r>
          </a:p>
          <a:p>
            <a:pPr algn="just"/>
            <a:endParaRPr lang="pl-PL" dirty="0"/>
          </a:p>
          <a:p>
            <a:pPr algn="just"/>
            <a:r>
              <a:rPr lang="pl-PL" dirty="0"/>
              <a:t>1. Odpowiedzialności karnej podlega ten tylko, kto dopuścił się czynu zabronionego pod groźbą kary przez ustawę obowiązującą w czasie jego popełnienia. Zasada ta nie stoi na przeszkodzie ukaraniu za czyn, który w czasie jego popełnienia stanowił przestępstwo w myśl prawa międzynarodowego.</a:t>
            </a:r>
          </a:p>
          <a:p>
            <a:pPr algn="just"/>
            <a:endParaRPr lang="pl-PL" dirty="0"/>
          </a:p>
          <a:p>
            <a:pPr algn="just"/>
            <a:r>
              <a:rPr lang="pl-PL" dirty="0"/>
              <a:t>2. Każdy, przeciw komu prowadzone jest postępowanie karne, ma prawo do obrony we wszystkich stadiach postępowania. Może on w szczególności wybrać obrońcę lub na zasadach określonych w ustawie korzystać z obrońcy z urzędu.</a:t>
            </a:r>
          </a:p>
          <a:p>
            <a:pPr algn="just"/>
            <a:r>
              <a:rPr lang="pl-PL" dirty="0"/>
              <a:t>3. Każdego uważa się za niewinnego, dopóki jego wina nie zostanie stwierdzona prawomocnym wyrokiem sądu.</a:t>
            </a:r>
          </a:p>
        </p:txBody>
      </p:sp>
    </p:spTree>
    <p:extLst>
      <p:ext uri="{BB962C8B-B14F-4D97-AF65-F5344CB8AC3E}">
        <p14:creationId xmlns:p14="http://schemas.microsoft.com/office/powerpoint/2010/main" val="34909810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86310"/>
            <a:ext cx="12089130" cy="1499616"/>
          </a:xfrm>
        </p:spPr>
        <p:txBody>
          <a:bodyPr>
            <a:normAutofit/>
          </a:bodyPr>
          <a:lstStyle/>
          <a:p>
            <a:r>
              <a:rPr lang="pl-PL" dirty="0"/>
              <a:t>Obowiązki dowodowe oskarżonego</a:t>
            </a:r>
          </a:p>
        </p:txBody>
      </p:sp>
      <p:sp>
        <p:nvSpPr>
          <p:cNvPr id="3" name="Symbol zastępczy zawartości 2"/>
          <p:cNvSpPr>
            <a:spLocks noGrp="1"/>
          </p:cNvSpPr>
          <p:nvPr>
            <p:ph sz="half" idx="1"/>
          </p:nvPr>
        </p:nvSpPr>
        <p:spPr>
          <a:xfrm>
            <a:off x="102870" y="350285"/>
            <a:ext cx="4405124" cy="5076824"/>
          </a:xfrm>
        </p:spPr>
        <p:style>
          <a:lnRef idx="2">
            <a:schemeClr val="accent5"/>
          </a:lnRef>
          <a:fillRef idx="1">
            <a:schemeClr val="lt1"/>
          </a:fillRef>
          <a:effectRef idx="0">
            <a:schemeClr val="accent5"/>
          </a:effectRef>
          <a:fontRef idx="minor">
            <a:schemeClr val="dk1"/>
          </a:fontRef>
        </p:style>
        <p:txBody>
          <a:bodyPr>
            <a:normAutofit fontScale="92500"/>
          </a:bodyPr>
          <a:lstStyle/>
          <a:p>
            <a:pPr algn="just"/>
            <a:r>
              <a:rPr lang="pl-PL" dirty="0"/>
              <a:t>Art. 74 § 1 k.p.k. – oskarżony nie ma obowiązku dowodzenia swej niewinności ani dostarczania dowodów na swoją niekorzyść (zasada </a:t>
            </a:r>
            <a:r>
              <a:rPr lang="pl-PL" i="1" dirty="0" err="1"/>
              <a:t>nemo</a:t>
            </a:r>
            <a:r>
              <a:rPr lang="pl-PL" i="1" dirty="0"/>
              <a:t> </a:t>
            </a:r>
            <a:r>
              <a:rPr lang="pl-PL" i="1" dirty="0" err="1"/>
              <a:t>se</a:t>
            </a:r>
            <a:r>
              <a:rPr lang="pl-PL" i="1" dirty="0"/>
              <a:t> </a:t>
            </a:r>
            <a:r>
              <a:rPr lang="pl-PL" i="1" dirty="0" err="1"/>
              <a:t>ipsum</a:t>
            </a:r>
            <a:r>
              <a:rPr lang="pl-PL" i="1" dirty="0"/>
              <a:t> </a:t>
            </a:r>
            <a:r>
              <a:rPr lang="pl-PL" i="1" dirty="0" err="1"/>
              <a:t>accusare</a:t>
            </a:r>
            <a:r>
              <a:rPr lang="pl-PL" i="1" dirty="0"/>
              <a:t> </a:t>
            </a:r>
            <a:r>
              <a:rPr lang="pl-PL" i="1" dirty="0" err="1"/>
              <a:t>tenetur</a:t>
            </a:r>
            <a:r>
              <a:rPr lang="pl-PL" dirty="0"/>
              <a:t>) </a:t>
            </a:r>
          </a:p>
          <a:p>
            <a:pPr algn="just"/>
            <a:r>
              <a:rPr lang="pl-PL" dirty="0"/>
              <a:t>Konsekwencja domniemania niewinności – to oskarżyciel ma obowiązek udowodnić winę </a:t>
            </a:r>
          </a:p>
          <a:p>
            <a:pPr algn="just"/>
            <a:r>
              <a:rPr lang="pl-PL" dirty="0"/>
              <a:t>Nie można zmusić oskarżonego do „aktywnego” dostarczania dowodów dla niego niekorzystnych.</a:t>
            </a:r>
          </a:p>
          <a:p>
            <a:pPr lvl="1" algn="just"/>
            <a:r>
              <a:rPr lang="pl-PL" dirty="0"/>
              <a:t>może odmówić składania wyjaśnień, odpowiedzi na pytanie (art. 175 § 1 k.p.k.) bez podania  przyczyny</a:t>
            </a:r>
          </a:p>
          <a:p>
            <a:pPr lvl="1" algn="just"/>
            <a:r>
              <a:rPr lang="pl-PL" dirty="0"/>
              <a:t>o uprawnieniach z art. 74 § 1 i 175 § 1 k.p.k. należy go pouczyć przed pierwszym przesłuchaniem - art. 300 § 1 k.p.k. </a:t>
            </a:r>
          </a:p>
          <a:p>
            <a:pPr algn="just"/>
            <a:endParaRPr lang="pl-PL" dirty="0"/>
          </a:p>
        </p:txBody>
      </p:sp>
      <p:sp>
        <p:nvSpPr>
          <p:cNvPr id="7" name="Symbol zastępczy zawartości 6"/>
          <p:cNvSpPr txBox="1">
            <a:spLocks noGrp="1"/>
          </p:cNvSpPr>
          <p:nvPr>
            <p:ph sz="half" idx="2"/>
          </p:nvPr>
        </p:nvSpPr>
        <p:spPr>
          <a:xfrm>
            <a:off x="5087302" y="113980"/>
            <a:ext cx="6591300" cy="515628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l-PL" sz="2000" dirty="0"/>
              <a:t>Oskarżony ma jednak obowiązek „znoszenia” niektórych czynności, które mogą dostarczyć organom procesowym dowodów go obciążających. Zgodnie z art. 74 § 2 k.p.k. ma on obowiązek poddać się: </a:t>
            </a:r>
          </a:p>
          <a:p>
            <a:pPr marL="630936" lvl="1" indent="-457200" algn="just">
              <a:buFont typeface="+mj-lt"/>
              <a:buAutoNum type="arabicPeriod"/>
            </a:pPr>
            <a:r>
              <a:rPr lang="pl-PL" sz="1600" dirty="0"/>
              <a:t>oględzinom zewnętrznym ciała oraz innym badaniom niepołączonym z naruszeniem integralności ciała; np. pobranie odcisków palców, fotografowanie; </a:t>
            </a:r>
          </a:p>
          <a:p>
            <a:pPr marL="630936" lvl="1" indent="-457200" algn="just">
              <a:buFont typeface="+mj-lt"/>
              <a:buAutoNum type="arabicPeriod"/>
            </a:pPr>
            <a:r>
              <a:rPr lang="pl-PL" sz="1600" dirty="0"/>
              <a:t>badaniom psychologicznym i psychiatrycznym oraz badaniom połączonym z dokonaniem zabiegów na jego ciele, z wyjątkiem chirurgicznych, pod warunkiem, że są wykonywane przez uprawnionego pracownika służby zdrowia i nie zagrażają jego zdrowiu; np. pobranie krwi</a:t>
            </a:r>
          </a:p>
          <a:p>
            <a:pPr marL="630936" lvl="1" indent="-457200" algn="just">
              <a:buFont typeface="+mj-lt"/>
              <a:buAutoNum type="arabicPeriod"/>
            </a:pPr>
            <a:r>
              <a:rPr lang="pl-PL" sz="1600" dirty="0"/>
              <a:t>pobraniu przez funkcjonariusza Policji wymazu ze śluzówki policzków, jeżeli jest to nieodzowne i nie zachodzi obawa, że zagrażałoby to zdrowiu oskarżonego </a:t>
            </a:r>
          </a:p>
          <a:p>
            <a:pPr algn="just"/>
            <a:r>
              <a:rPr lang="pl-PL" sz="2000" dirty="0"/>
              <a:t>Organ procesowy wzywa do poddania się powyższym obowiązkom dobrowolnie. W razie odmowy oskarżonego można zatrzymać i przymusowo doprowadzić albo stosować środki przymusu bezpośredniego. </a:t>
            </a:r>
          </a:p>
        </p:txBody>
      </p:sp>
    </p:spTree>
    <p:extLst>
      <p:ext uri="{BB962C8B-B14F-4D97-AF65-F5344CB8AC3E}">
        <p14:creationId xmlns:p14="http://schemas.microsoft.com/office/powerpoint/2010/main" val="38063414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509249" y="-619125"/>
            <a:ext cx="10525195" cy="2457450"/>
          </a:xfrm>
        </p:spPr>
        <p:txBody>
          <a:bodyPr>
            <a:normAutofit/>
          </a:bodyPr>
          <a:lstStyle/>
          <a:p>
            <a:r>
              <a:rPr lang="pl-PL" dirty="0"/>
              <a:t>Podstawowe obowiązki procesowe oskarżonego</a:t>
            </a:r>
          </a:p>
        </p:txBody>
      </p:sp>
      <p:sp>
        <p:nvSpPr>
          <p:cNvPr id="3" name="Symbol zastępczy zawartości 2"/>
          <p:cNvSpPr>
            <a:spLocks noGrp="1"/>
          </p:cNvSpPr>
          <p:nvPr>
            <p:ph idx="4294967295"/>
          </p:nvPr>
        </p:nvSpPr>
        <p:spPr>
          <a:xfrm>
            <a:off x="188074" y="1838325"/>
            <a:ext cx="5672138" cy="4457700"/>
          </a:xfrm>
        </p:spPr>
        <p:txBody>
          <a:bodyPr>
            <a:normAutofit fontScale="92500"/>
          </a:bodyPr>
          <a:lstStyle/>
          <a:p>
            <a:pPr algn="just"/>
            <a:r>
              <a:rPr lang="pl-PL" dirty="0"/>
              <a:t>Obowiązki dowodowe – slajd wcześniej oraz </a:t>
            </a:r>
          </a:p>
          <a:p>
            <a:pPr algn="just"/>
            <a:r>
              <a:rPr lang="pl-PL" dirty="0"/>
              <a:t>obowiązek z art. 75</a:t>
            </a:r>
          </a:p>
          <a:p>
            <a:pPr algn="just"/>
            <a:r>
              <a:rPr lang="pl-PL" dirty="0"/>
              <a:t>Oskarżony jest obowiązany zawiadamiać organ prowadzący postępowanie o każdej zmianie miejsca swojego zamieszkania lub pobytu trwającego dłużej niż 7 dni, </a:t>
            </a:r>
            <a:r>
              <a:rPr lang="pl-PL" b="1" dirty="0">
                <a:solidFill>
                  <a:schemeClr val="accent6"/>
                </a:solidFill>
              </a:rPr>
              <a:t>w tym także z powodu pozbawienia wolności w innej sprawie, </a:t>
            </a:r>
            <a:r>
              <a:rPr lang="pl-PL" b="1" dirty="0">
                <a:solidFill>
                  <a:schemeClr val="accent1"/>
                </a:solidFill>
              </a:rPr>
              <a:t>jak również o każdej zmianie danych umożliwiających kontaktowanie się, wskazanych w art. 213 § 1, o których wie, że są znane organowi prowadzącemu postępowanie</a:t>
            </a:r>
            <a:r>
              <a:rPr lang="pl-PL" b="1" dirty="0">
                <a:solidFill>
                  <a:schemeClr val="accent6"/>
                </a:solidFill>
              </a:rPr>
              <a:t>.</a:t>
            </a:r>
            <a:r>
              <a:rPr lang="pl-PL" dirty="0"/>
              <a:t> Oskarżony jest obowiązany ponadto stawić się na każde wezwanie w toku postępowania karnego. O powyższych obowiązkach należy oskarżonego uprzedzić przy pierwszym przesłuchaniu.</a:t>
            </a:r>
          </a:p>
        </p:txBody>
      </p:sp>
      <p:cxnSp>
        <p:nvCxnSpPr>
          <p:cNvPr id="5" name="Łącznik prosty ze strzałką 4"/>
          <p:cNvCxnSpPr/>
          <p:nvPr/>
        </p:nvCxnSpPr>
        <p:spPr>
          <a:xfrm>
            <a:off x="7000876" y="2580704"/>
            <a:ext cx="1200150" cy="1010221"/>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Nawias klamrowy zamykający 5"/>
          <p:cNvSpPr/>
          <p:nvPr/>
        </p:nvSpPr>
        <p:spPr>
          <a:xfrm>
            <a:off x="7000875" y="3143250"/>
            <a:ext cx="800099" cy="3352800"/>
          </a:xfrm>
          <a:prstGeom prst="rightBrace">
            <a:avLst>
              <a:gd name="adj1" fmla="val 49796"/>
              <a:gd name="adj2" fmla="val 50000"/>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8" name="pole tekstowe 7"/>
          <p:cNvSpPr txBox="1"/>
          <p:nvPr/>
        </p:nvSpPr>
        <p:spPr>
          <a:xfrm>
            <a:off x="8201026" y="2286000"/>
            <a:ext cx="3619500" cy="4062651"/>
          </a:xfrm>
          <a:prstGeom prst="rect">
            <a:avLst/>
          </a:prstGeom>
          <a:noFill/>
        </p:spPr>
        <p:txBody>
          <a:bodyPr wrap="square" rtlCol="0">
            <a:spAutoFit/>
          </a:bodyPr>
          <a:lstStyle/>
          <a:p>
            <a:pPr algn="ctr"/>
            <a:r>
              <a:rPr lang="pl-PL" sz="2000" b="1" i="1" dirty="0"/>
              <a:t>KONSEKWENCJE NIEDOPEŁNIENIA OBOWIĄZKÓW</a:t>
            </a:r>
            <a:r>
              <a:rPr lang="pl-PL" dirty="0"/>
              <a:t>:</a:t>
            </a:r>
          </a:p>
          <a:p>
            <a:pPr algn="just"/>
            <a:endParaRPr lang="pl-PL" dirty="0"/>
          </a:p>
          <a:p>
            <a:pPr algn="just"/>
            <a:r>
              <a:rPr lang="pl-PL" dirty="0"/>
              <a:t>Przymus bezpośredni – art. 74 § 3a  </a:t>
            </a:r>
          </a:p>
          <a:p>
            <a:pPr algn="just"/>
            <a:endParaRPr lang="pl-PL" dirty="0"/>
          </a:p>
          <a:p>
            <a:pPr algn="just"/>
            <a:r>
              <a:rPr lang="pl-PL" dirty="0"/>
              <a:t>art. 75 § 2.W razie nie usprawiedliwionego niestawiennictwa oskarżonego można zatrzymać go i sprowadzić przymusowo.</a:t>
            </a:r>
          </a:p>
          <a:p>
            <a:pPr algn="just"/>
            <a:endParaRPr lang="pl-PL" dirty="0"/>
          </a:p>
          <a:p>
            <a:pPr algn="just"/>
            <a:r>
              <a:rPr lang="pl-PL" dirty="0"/>
              <a:t>art. 133 § 2, art. 138 i art. 139 – uznanie pisma za doręczone </a:t>
            </a:r>
          </a:p>
        </p:txBody>
      </p:sp>
    </p:spTree>
    <p:extLst>
      <p:ext uri="{BB962C8B-B14F-4D97-AF65-F5344CB8AC3E}">
        <p14:creationId xmlns:p14="http://schemas.microsoft.com/office/powerpoint/2010/main" val="27189044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922AFF-FCC9-058F-59EB-C4DE708D1262}"/>
              </a:ext>
            </a:extLst>
          </p:cNvPr>
          <p:cNvSpPr>
            <a:spLocks noGrp="1"/>
          </p:cNvSpPr>
          <p:nvPr>
            <p:ph type="title"/>
          </p:nvPr>
        </p:nvSpPr>
        <p:spPr/>
        <p:txBody>
          <a:bodyPr/>
          <a:lstStyle/>
          <a:p>
            <a:r>
              <a:rPr lang="pl-PL" dirty="0"/>
              <a:t>Dyrektywa 2016/343</a:t>
            </a:r>
            <a:endParaRPr lang="en-GB" dirty="0"/>
          </a:p>
        </p:txBody>
      </p:sp>
      <p:sp>
        <p:nvSpPr>
          <p:cNvPr id="3" name="Symbol zastępczy zawartości 2">
            <a:extLst>
              <a:ext uri="{FF2B5EF4-FFF2-40B4-BE49-F238E27FC236}">
                <a16:creationId xmlns:a16="http://schemas.microsoft.com/office/drawing/2014/main" id="{D90769AC-9C9F-9066-0987-38FCFBFC289F}"/>
              </a:ext>
            </a:extLst>
          </p:cNvPr>
          <p:cNvSpPr>
            <a:spLocks noGrp="1"/>
          </p:cNvSpPr>
          <p:nvPr>
            <p:ph idx="1"/>
          </p:nvPr>
        </p:nvSpPr>
        <p:spPr>
          <a:xfrm>
            <a:off x="5118447" y="803186"/>
            <a:ext cx="6943851" cy="5636102"/>
          </a:xfrm>
        </p:spPr>
        <p:txBody>
          <a:bodyPr>
            <a:normAutofit/>
          </a:bodyPr>
          <a:lstStyle/>
          <a:p>
            <a:r>
              <a:rPr lang="pl-PL" dirty="0"/>
              <a:t>Artykuł  3 </a:t>
            </a:r>
            <a:r>
              <a:rPr lang="pl-PL" b="1" dirty="0"/>
              <a:t>Domniemanie niewinności</a:t>
            </a:r>
            <a:endParaRPr lang="pl-PL" dirty="0"/>
          </a:p>
          <a:p>
            <a:r>
              <a:rPr lang="pl-PL" dirty="0"/>
              <a:t>Państwa członkowskie zapewniają, aby podejrzani i oskarżeni byli uważani za niewinnych, do czasu udowodnienia im winy zgodnie z prawem.</a:t>
            </a:r>
          </a:p>
          <a:p>
            <a:r>
              <a:rPr lang="pl-PL" dirty="0"/>
              <a:t>Artykuł  6 </a:t>
            </a:r>
            <a:r>
              <a:rPr lang="pl-PL" b="1" dirty="0"/>
              <a:t>Ciężar dowodu </a:t>
            </a:r>
            <a:endParaRPr lang="pl-PL" dirty="0"/>
          </a:p>
          <a:p>
            <a:r>
              <a:rPr lang="pl-PL" dirty="0"/>
              <a:t>1. Państwa członkowskie zapewniają, aby przy ustalaniu winy podejrzanych lub oskarżonych ciężar dowodu spoczywał na oskarżeniu. Powyższe stosuje się z zastrzeżeniem obowiązków sędziego lub właściwego sądu w zakresie poszukiwania zarówno dowodów obciążających, jak i uniewinniających, oraz prawa obrony do przeprowadzenia dowodów zgodnie z obowiązującym prawem krajowym.</a:t>
            </a:r>
          </a:p>
          <a:p>
            <a:r>
              <a:rPr lang="pl-PL" dirty="0"/>
              <a:t>2. Państwa członkowskie zapewniają, aby wszelkie wątpliwości co do winy rozstrzygano na korzyść podejrzanego lub oskarżonego, także w sytuacji gdy sąd dokonuje oceny, czy uniewinnić daną osobę.</a:t>
            </a:r>
          </a:p>
          <a:p>
            <a:endParaRPr lang="pl-PL" dirty="0"/>
          </a:p>
          <a:p>
            <a:endParaRPr lang="en-GB" dirty="0"/>
          </a:p>
        </p:txBody>
      </p:sp>
      <p:sp>
        <p:nvSpPr>
          <p:cNvPr id="5" name="pole tekstowe 4">
            <a:extLst>
              <a:ext uri="{FF2B5EF4-FFF2-40B4-BE49-F238E27FC236}">
                <a16:creationId xmlns:a16="http://schemas.microsoft.com/office/drawing/2014/main" id="{4CD8C3E4-05EC-C0EC-848D-E364C7F852B9}"/>
              </a:ext>
            </a:extLst>
          </p:cNvPr>
          <p:cNvSpPr txBox="1"/>
          <p:nvPr/>
        </p:nvSpPr>
        <p:spPr>
          <a:xfrm>
            <a:off x="888631" y="5238959"/>
            <a:ext cx="4024009" cy="1200329"/>
          </a:xfrm>
          <a:prstGeom prst="rect">
            <a:avLst/>
          </a:prstGeom>
          <a:noFill/>
        </p:spPr>
        <p:txBody>
          <a:bodyPr wrap="square">
            <a:spAutoFit/>
          </a:bodyPr>
          <a:lstStyle/>
          <a:p>
            <a:r>
              <a:rPr lang="pl-PL" dirty="0"/>
              <a:t>w sprawie wzmocnienia niektórych aspektów domniemania niewinności i prawa do obecności na rozprawie w postępowaniu karnym</a:t>
            </a:r>
          </a:p>
        </p:txBody>
      </p:sp>
    </p:spTree>
    <p:extLst>
      <p:ext uri="{BB962C8B-B14F-4D97-AF65-F5344CB8AC3E}">
        <p14:creationId xmlns:p14="http://schemas.microsoft.com/office/powerpoint/2010/main" val="706902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06A2A-8495-DCC5-A206-8A6B168F4C5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B692E63-1A3A-F71C-5720-5FDC0719C00D}"/>
              </a:ext>
            </a:extLst>
          </p:cNvPr>
          <p:cNvSpPr>
            <a:spLocks noGrp="1"/>
          </p:cNvSpPr>
          <p:nvPr>
            <p:ph type="title"/>
          </p:nvPr>
        </p:nvSpPr>
        <p:spPr/>
        <p:txBody>
          <a:bodyPr/>
          <a:lstStyle/>
          <a:p>
            <a:r>
              <a:rPr lang="pl-PL" dirty="0"/>
              <a:t>Dyrektywa 2016/343</a:t>
            </a:r>
            <a:endParaRPr lang="en-GB" dirty="0"/>
          </a:p>
        </p:txBody>
      </p:sp>
      <p:sp>
        <p:nvSpPr>
          <p:cNvPr id="3" name="Symbol zastępczy zawartości 2">
            <a:extLst>
              <a:ext uri="{FF2B5EF4-FFF2-40B4-BE49-F238E27FC236}">
                <a16:creationId xmlns:a16="http://schemas.microsoft.com/office/drawing/2014/main" id="{6C16F581-B8E3-6F99-116D-DD3CCB959EE2}"/>
              </a:ext>
            </a:extLst>
          </p:cNvPr>
          <p:cNvSpPr>
            <a:spLocks noGrp="1"/>
          </p:cNvSpPr>
          <p:nvPr>
            <p:ph idx="1"/>
          </p:nvPr>
        </p:nvSpPr>
        <p:spPr>
          <a:xfrm>
            <a:off x="5118447" y="803186"/>
            <a:ext cx="6943851" cy="5636102"/>
          </a:xfrm>
        </p:spPr>
        <p:txBody>
          <a:bodyPr>
            <a:normAutofit fontScale="77500" lnSpcReduction="20000"/>
          </a:bodyPr>
          <a:lstStyle/>
          <a:p>
            <a:r>
              <a:rPr lang="pl-PL" dirty="0"/>
              <a:t>Artykuł  7 </a:t>
            </a:r>
            <a:r>
              <a:rPr lang="pl-PL" b="1" dirty="0"/>
              <a:t>Prawo do nieskładania wyjaśnień i prawo do nieobciążania samego siebie</a:t>
            </a:r>
            <a:endParaRPr lang="pl-PL" dirty="0"/>
          </a:p>
          <a:p>
            <a:r>
              <a:rPr lang="pl-PL" dirty="0"/>
              <a:t>1. Państwa członkowskie zapewniają podejrzanym i oskarżonym </a:t>
            </a:r>
            <a:r>
              <a:rPr lang="pl-PL" b="1" dirty="0"/>
              <a:t>prawo do nieskładania wyjaśnień w związku z czynem zabronionym, o którego popełnienie są podejrzani lub oskarżeni.</a:t>
            </a:r>
          </a:p>
          <a:p>
            <a:r>
              <a:rPr lang="pl-PL" b="1" dirty="0"/>
              <a:t>2. Państwa członkowskie zapewniają podejrzanym i oskarżonym prawo do nieobciążania samego siebie.</a:t>
            </a:r>
          </a:p>
          <a:p>
            <a:r>
              <a:rPr lang="pl-PL" dirty="0"/>
              <a:t>3. Korzystanie z prawa do nieobciążania samego siebie nie stanowi przeszkody dla gromadzenia przez właściwe organy materiału dowodowego, który można zgodnie z prawem uzyskać przy zastosowaniu przewidzianych prawem środków przymusu i który istnieje niezależnie od woli podejrzanych lub oskarżonych.</a:t>
            </a:r>
          </a:p>
          <a:p>
            <a:r>
              <a:rPr lang="pl-PL" dirty="0"/>
              <a:t>4. Państwa członkowskie mogą umożliwić swoim organom sądowym uwzględnienie, przy orzekaniu, gotowości podejrzanych i oskarżonych do współpracy.</a:t>
            </a:r>
          </a:p>
          <a:p>
            <a:r>
              <a:rPr lang="pl-PL" dirty="0"/>
              <a:t>5. Korzystania przez podejrzanych i oskarżonych z prawa do nieskładania wyjaśnień i z prawa do nieobciążania samego siebie nie wykorzystuje się przeciwko nim i nie uznaje za dowód popełnienia danego czynu zabronionego.</a:t>
            </a:r>
          </a:p>
          <a:p>
            <a:r>
              <a:rPr lang="pl-PL" dirty="0"/>
              <a:t>6. Niniejszy artykuł nie stanowi przeszkody dla postanowienia przez państwa członkowskie, że w przypadku czynów zabronionych mniejszej wagi postępowania lub niektóre ich etapy mogą być prowadzone pisemnie lub bez wysłuchania podejrzanego lub oskarżonego przez właściwe organy w odniesieniu do danego czynu zabronionego, pod warunkiem że jest to zgodne z prawem do rzetelnego procesu sądowego.</a:t>
            </a:r>
          </a:p>
          <a:p>
            <a:endParaRPr lang="en-GB" dirty="0"/>
          </a:p>
        </p:txBody>
      </p:sp>
      <p:sp>
        <p:nvSpPr>
          <p:cNvPr id="5" name="pole tekstowe 4">
            <a:extLst>
              <a:ext uri="{FF2B5EF4-FFF2-40B4-BE49-F238E27FC236}">
                <a16:creationId xmlns:a16="http://schemas.microsoft.com/office/drawing/2014/main" id="{216463F4-489F-6B8C-0BBE-C5AC2B15F4E2}"/>
              </a:ext>
            </a:extLst>
          </p:cNvPr>
          <p:cNvSpPr txBox="1"/>
          <p:nvPr/>
        </p:nvSpPr>
        <p:spPr>
          <a:xfrm>
            <a:off x="888631" y="5238959"/>
            <a:ext cx="4024009" cy="1200329"/>
          </a:xfrm>
          <a:prstGeom prst="rect">
            <a:avLst/>
          </a:prstGeom>
          <a:noFill/>
        </p:spPr>
        <p:txBody>
          <a:bodyPr wrap="square">
            <a:spAutoFit/>
          </a:bodyPr>
          <a:lstStyle/>
          <a:p>
            <a:r>
              <a:rPr lang="pl-PL" dirty="0"/>
              <a:t>w sprawie wzmocnienia niektórych aspektów domniemania niewinności i prawa do obecności na rozprawie w postępowaniu karnym</a:t>
            </a:r>
          </a:p>
        </p:txBody>
      </p:sp>
    </p:spTree>
    <p:extLst>
      <p:ext uri="{BB962C8B-B14F-4D97-AF65-F5344CB8AC3E}">
        <p14:creationId xmlns:p14="http://schemas.microsoft.com/office/powerpoint/2010/main" val="16239082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3B9B5-890E-2821-DC1B-F071E812B43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F86EF52-FD4A-3EF0-4B74-BB28AE2C8D38}"/>
              </a:ext>
            </a:extLst>
          </p:cNvPr>
          <p:cNvSpPr>
            <a:spLocks noGrp="1"/>
          </p:cNvSpPr>
          <p:nvPr>
            <p:ph type="title"/>
          </p:nvPr>
        </p:nvSpPr>
        <p:spPr/>
        <p:txBody>
          <a:bodyPr/>
          <a:lstStyle/>
          <a:p>
            <a:r>
              <a:rPr lang="pl-PL" dirty="0"/>
              <a:t>Dyrektywa 2012/13</a:t>
            </a:r>
            <a:endParaRPr lang="en-GB" dirty="0"/>
          </a:p>
        </p:txBody>
      </p:sp>
      <p:sp>
        <p:nvSpPr>
          <p:cNvPr id="3" name="Symbol zastępczy zawartości 2">
            <a:extLst>
              <a:ext uri="{FF2B5EF4-FFF2-40B4-BE49-F238E27FC236}">
                <a16:creationId xmlns:a16="http://schemas.microsoft.com/office/drawing/2014/main" id="{F2116C3B-611D-02E2-536E-8D002AFD8843}"/>
              </a:ext>
            </a:extLst>
          </p:cNvPr>
          <p:cNvSpPr>
            <a:spLocks noGrp="1"/>
          </p:cNvSpPr>
          <p:nvPr>
            <p:ph idx="1"/>
          </p:nvPr>
        </p:nvSpPr>
        <p:spPr>
          <a:xfrm>
            <a:off x="4630367" y="194553"/>
            <a:ext cx="7431932" cy="6244735"/>
          </a:xfrm>
        </p:spPr>
        <p:txBody>
          <a:bodyPr>
            <a:normAutofit fontScale="92500" lnSpcReduction="20000"/>
          </a:bodyPr>
          <a:lstStyle/>
          <a:p>
            <a:pPr algn="just"/>
            <a:r>
              <a:rPr lang="pl-PL" dirty="0"/>
              <a:t>W prawie unijnym nie ma jeszcze spójnego katalogu praw oskarżonego i podejrzanego. Z dyrektywy w sprawie prawa do informacji można jednak wywnioskować, jaki jest unijny standard minimalny tych praw. </a:t>
            </a:r>
          </a:p>
          <a:p>
            <a:pPr algn="just"/>
            <a:r>
              <a:rPr lang="pl-PL" dirty="0"/>
              <a:t>Skoro w każdym państwie należy podejrzanego/oskarżonego pouczyć o tych uprawnieniach, to oznacza, że odpowiednie prawo musi istnieć w każdym państwie UE. </a:t>
            </a:r>
          </a:p>
          <a:p>
            <a:pPr marL="0" indent="0" algn="ctr">
              <a:buNone/>
            </a:pPr>
            <a:r>
              <a:rPr lang="pl-PL" b="1" dirty="0"/>
              <a:t>Artykuł  3 Prawo do informacji o prawach</a:t>
            </a:r>
          </a:p>
          <a:p>
            <a:pPr algn="just"/>
            <a:r>
              <a:rPr lang="pl-PL" dirty="0"/>
              <a:t>1. Państwa członkowskie zapewniają, aby osobom podejrzanym lub oskarżonym niezwłocznie udzielano informacji dotyczących przynajmniej poniższych praw procesowych, stosowanych zgodnie z prawem krajowym, aby umożliwić skuteczne wykonywanie tych praw:</a:t>
            </a:r>
          </a:p>
          <a:p>
            <a:pPr lvl="1" algn="just"/>
            <a:r>
              <a:rPr lang="pl-PL" dirty="0"/>
              <a:t>a) prawo dostępu do obrońcy;</a:t>
            </a:r>
          </a:p>
          <a:p>
            <a:pPr lvl="1" algn="just"/>
            <a:r>
              <a:rPr lang="pl-PL" dirty="0"/>
              <a:t>b) wszelkie uprawnienia do bezpłatnej porady prawnej i warunki jej uzyskania;</a:t>
            </a:r>
          </a:p>
          <a:p>
            <a:pPr lvl="1" algn="just"/>
            <a:r>
              <a:rPr lang="pl-PL" dirty="0"/>
              <a:t>c) prawo do informacji dotyczących oskarżenia, zgodnie z art. 6;</a:t>
            </a:r>
          </a:p>
          <a:p>
            <a:pPr lvl="1" algn="just"/>
            <a:r>
              <a:rPr lang="pl-PL" dirty="0"/>
              <a:t>d) prawo do tłumaczenia ustnego i pisemnego;</a:t>
            </a:r>
          </a:p>
          <a:p>
            <a:pPr lvl="1" algn="just"/>
            <a:r>
              <a:rPr lang="pl-PL" dirty="0"/>
              <a:t>e) prawo do odmowy składania wyjaśnień.</a:t>
            </a:r>
          </a:p>
          <a:p>
            <a:pPr algn="just"/>
            <a:r>
              <a:rPr lang="pl-PL" dirty="0"/>
              <a:t>2. Państwa członkowskie zapewniają, aby informacje określone w ust. 1 zostały udzielone ustnie lub pisemnie, w prostym i przystępnym języku, z uwzględnieniem wszelkich szczególnych potrzeb osób podejrzanych lub oskarżonych, wymagających szczególnego traktowania.</a:t>
            </a:r>
            <a:endParaRPr lang="en-GB" dirty="0"/>
          </a:p>
        </p:txBody>
      </p:sp>
      <p:sp>
        <p:nvSpPr>
          <p:cNvPr id="5" name="pole tekstowe 4">
            <a:extLst>
              <a:ext uri="{FF2B5EF4-FFF2-40B4-BE49-F238E27FC236}">
                <a16:creationId xmlns:a16="http://schemas.microsoft.com/office/drawing/2014/main" id="{D3571039-117F-87D1-B85A-36D0CB300ADB}"/>
              </a:ext>
            </a:extLst>
          </p:cNvPr>
          <p:cNvSpPr txBox="1"/>
          <p:nvPr/>
        </p:nvSpPr>
        <p:spPr>
          <a:xfrm>
            <a:off x="888631" y="5238959"/>
            <a:ext cx="4024009" cy="646331"/>
          </a:xfrm>
          <a:prstGeom prst="rect">
            <a:avLst/>
          </a:prstGeom>
          <a:noFill/>
        </p:spPr>
        <p:txBody>
          <a:bodyPr wrap="square">
            <a:spAutoFit/>
          </a:bodyPr>
          <a:lstStyle/>
          <a:p>
            <a:r>
              <a:rPr lang="pl-PL" dirty="0"/>
              <a:t>w sprawie prawa do informacji w postępowaniu karnym </a:t>
            </a:r>
          </a:p>
        </p:txBody>
      </p:sp>
    </p:spTree>
    <p:extLst>
      <p:ext uri="{BB962C8B-B14F-4D97-AF65-F5344CB8AC3E}">
        <p14:creationId xmlns:p14="http://schemas.microsoft.com/office/powerpoint/2010/main" val="39261057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9131C-8000-0CFF-9A3B-DF107B2C3B7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4CC1625-9755-7AF7-14C2-59C493169A52}"/>
              </a:ext>
            </a:extLst>
          </p:cNvPr>
          <p:cNvSpPr>
            <a:spLocks noGrp="1"/>
          </p:cNvSpPr>
          <p:nvPr>
            <p:ph type="title"/>
          </p:nvPr>
        </p:nvSpPr>
        <p:spPr/>
        <p:txBody>
          <a:bodyPr/>
          <a:lstStyle/>
          <a:p>
            <a:r>
              <a:rPr lang="pl-PL" dirty="0"/>
              <a:t>Dyrektywa 2013/48</a:t>
            </a:r>
            <a:endParaRPr lang="en-GB" dirty="0"/>
          </a:p>
        </p:txBody>
      </p:sp>
      <p:sp>
        <p:nvSpPr>
          <p:cNvPr id="3" name="Symbol zastępczy zawartości 2">
            <a:extLst>
              <a:ext uri="{FF2B5EF4-FFF2-40B4-BE49-F238E27FC236}">
                <a16:creationId xmlns:a16="http://schemas.microsoft.com/office/drawing/2014/main" id="{D64C03F6-4183-B798-ADD8-F2D63508F76F}"/>
              </a:ext>
            </a:extLst>
          </p:cNvPr>
          <p:cNvSpPr>
            <a:spLocks noGrp="1"/>
          </p:cNvSpPr>
          <p:nvPr>
            <p:ph idx="1"/>
          </p:nvPr>
        </p:nvSpPr>
        <p:spPr>
          <a:xfrm>
            <a:off x="4630367" y="194553"/>
            <a:ext cx="7431932" cy="6244735"/>
          </a:xfrm>
        </p:spPr>
        <p:txBody>
          <a:bodyPr>
            <a:normAutofit fontScale="92500"/>
          </a:bodyPr>
          <a:lstStyle/>
          <a:p>
            <a:pPr algn="just"/>
            <a:r>
              <a:rPr lang="pl-PL" dirty="0"/>
              <a:t>W prawie unijnym nie ma definicji legalnej podejrzanego ani oskarżonego – w przeciwieństwie do definicji ofiary przestępstwa. </a:t>
            </a:r>
          </a:p>
          <a:p>
            <a:pPr algn="just"/>
            <a:r>
              <a:rPr lang="pl-PL" dirty="0"/>
              <a:t>Można po części wyinterpretować intencje UE w kwestii definiowania podejrzanego z art. 2 i 3 dyrektywy w sprawie prawa dostępu do adwokata </a:t>
            </a:r>
          </a:p>
          <a:p>
            <a:pPr algn="just"/>
            <a:r>
              <a:rPr lang="pl-PL" dirty="0"/>
              <a:t>Artykuł 2  Zakres stosowania</a:t>
            </a:r>
          </a:p>
          <a:p>
            <a:pPr algn="just"/>
            <a:r>
              <a:rPr lang="pl-PL" dirty="0"/>
              <a:t>1.   Niniejszą dyrektywę stosuje się do podejrzanych lub oskarżonych w postępowaniu karnym </a:t>
            </a:r>
            <a:r>
              <a:rPr lang="pl-PL" b="1" dirty="0">
                <a:solidFill>
                  <a:schemeClr val="accent5"/>
                </a:solidFill>
              </a:rPr>
              <a:t>od chwili poinformowania ich przez właściwe organy państwa członkowskiego, za pomocą oficjalnego </a:t>
            </a:r>
            <a:r>
              <a:rPr lang="pl-PL" b="1" u="sng" dirty="0">
                <a:solidFill>
                  <a:schemeClr val="accent5"/>
                </a:solidFill>
              </a:rPr>
              <a:t>powiadomienia lub w inny sposób,</a:t>
            </a:r>
            <a:r>
              <a:rPr lang="pl-PL" u="sng" dirty="0"/>
              <a:t> </a:t>
            </a:r>
            <a:r>
              <a:rPr lang="pl-PL" dirty="0"/>
              <a:t>o tym, że są podejrzani lub oskarżeni o popełnienie przestępstwa, niezależnie od tego, czy zostali pozbawieni wolności. Niniejsza dyrektywa ma zastosowanie do czasu zakończenia postępowania, przez co rozumie się ostateczne rozstrzygnięcie kwestii, czy podejrzany lub oskarżony popełnił przestępstwo, w tym w stosownych przypadkach wydanie wyroku skazującego i rozpatrzenie wszelkich środków odwoławczych.</a:t>
            </a:r>
          </a:p>
          <a:p>
            <a:pPr algn="just"/>
            <a:r>
              <a:rPr lang="pl-PL" dirty="0"/>
              <a:t>2.   Niniejszą dyrektywę stosuje się do osób objętych postępowaniem dotyczącym europejskiego nakazu aresztowania („osoby podlegające nakazowi”) od chwili ich zatrzymania w państwie członkowskim wykonującym nakaz zgodnie z art. 10.</a:t>
            </a:r>
            <a:endParaRPr lang="en-GB" dirty="0"/>
          </a:p>
        </p:txBody>
      </p:sp>
      <p:sp>
        <p:nvSpPr>
          <p:cNvPr id="5" name="pole tekstowe 4">
            <a:extLst>
              <a:ext uri="{FF2B5EF4-FFF2-40B4-BE49-F238E27FC236}">
                <a16:creationId xmlns:a16="http://schemas.microsoft.com/office/drawing/2014/main" id="{A0749C04-C808-7B9C-474F-C987D62841F2}"/>
              </a:ext>
            </a:extLst>
          </p:cNvPr>
          <p:cNvSpPr txBox="1"/>
          <p:nvPr/>
        </p:nvSpPr>
        <p:spPr>
          <a:xfrm>
            <a:off x="752445" y="4285649"/>
            <a:ext cx="3712552" cy="646331"/>
          </a:xfrm>
          <a:prstGeom prst="rect">
            <a:avLst/>
          </a:prstGeom>
          <a:noFill/>
        </p:spPr>
        <p:txBody>
          <a:bodyPr wrap="square">
            <a:spAutoFit/>
          </a:bodyPr>
          <a:lstStyle/>
          <a:p>
            <a:r>
              <a:rPr lang="pl-PL" dirty="0"/>
              <a:t>w sprawie prawa dostępu do adwokata w postępowaniu karnym </a:t>
            </a:r>
          </a:p>
        </p:txBody>
      </p:sp>
    </p:spTree>
    <p:extLst>
      <p:ext uri="{BB962C8B-B14F-4D97-AF65-F5344CB8AC3E}">
        <p14:creationId xmlns:p14="http://schemas.microsoft.com/office/powerpoint/2010/main" val="370073059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Pakiet Office 2013–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23100</Words>
  <Application>Microsoft Office PowerPoint</Application>
  <PresentationFormat>Panoramiczny</PresentationFormat>
  <Paragraphs>1073</Paragraphs>
  <Slides>151</Slides>
  <Notes>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151</vt:i4>
      </vt:variant>
    </vt:vector>
  </HeadingPairs>
  <TitlesOfParts>
    <vt:vector size="160" baseType="lpstr">
      <vt:lpstr>Arial</vt:lpstr>
      <vt:lpstr>Calibri</vt:lpstr>
      <vt:lpstr>Calibri Light</vt:lpstr>
      <vt:lpstr>Fira Sans</vt:lpstr>
      <vt:lpstr>Roboto</vt:lpstr>
      <vt:lpstr>Times</vt:lpstr>
      <vt:lpstr>Times New Roman</vt:lpstr>
      <vt:lpstr>Wingdings</vt:lpstr>
      <vt:lpstr>Atlas</vt:lpstr>
      <vt:lpstr>Uczestnicy postępowania</vt:lpstr>
      <vt:lpstr>Prezentacja programu PowerPoint</vt:lpstr>
      <vt:lpstr>Organy procesowe</vt:lpstr>
      <vt:lpstr>Definicja </vt:lpstr>
      <vt:lpstr>Organy procesowe </vt:lpstr>
      <vt:lpstr>Organy procesowe w kolejnych stadiach postępowania</vt:lpstr>
      <vt:lpstr>Zasada obiektywizmu </vt:lpstr>
      <vt:lpstr>Zasada obiektywizmu </vt:lpstr>
      <vt:lpstr>Gwarancje bezstronności </vt:lpstr>
      <vt:lpstr>Zasada bezstronności </vt:lpstr>
      <vt:lpstr>Sąd</vt:lpstr>
      <vt:lpstr>Gwarancje prawidłowego wymiaru sprawiedliwości</vt:lpstr>
      <vt:lpstr>Gwarancje prawidłowego wymiaru sprawiedliwości</vt:lpstr>
      <vt:lpstr>Niezawisłość sędziowska </vt:lpstr>
      <vt:lpstr>Niezawisłość sędziowska </vt:lpstr>
      <vt:lpstr>Niezależność sądów</vt:lpstr>
      <vt:lpstr>Niezależność sądów</vt:lpstr>
      <vt:lpstr>Wyrok Wałęsa p. Polsce </vt:lpstr>
      <vt:lpstr>Właściwość sądu – pojęcie i rodzaje</vt:lpstr>
      <vt:lpstr>Właściwość sądu</vt:lpstr>
      <vt:lpstr>Właściwość rzeczowa </vt:lpstr>
      <vt:lpstr>Właściwość funkcjonalna </vt:lpstr>
      <vt:lpstr>Właściwość miejscowa </vt:lpstr>
      <vt:lpstr>Właściwość miejscowa</vt:lpstr>
      <vt:lpstr>Właściwość miejscowa </vt:lpstr>
      <vt:lpstr>Postanowienie SA w Krakowie z 8.05.2019 r.,  II AKz 224/19</vt:lpstr>
      <vt:lpstr>Właściwość z łączności spraw</vt:lpstr>
      <vt:lpstr>Właściwość z łączności spraw</vt:lpstr>
      <vt:lpstr>Właściwość z łączności spraw</vt:lpstr>
      <vt:lpstr>Właściwość z łączności spraw </vt:lpstr>
      <vt:lpstr>Właściwość z delegacji </vt:lpstr>
      <vt:lpstr>Właściwość z delegacji</vt:lpstr>
      <vt:lpstr>Właściwość z delegacji </vt:lpstr>
      <vt:lpstr>Właściwość z delegacji </vt:lpstr>
      <vt:lpstr>Badanie z urzędu właściwości sądu </vt:lpstr>
      <vt:lpstr>Naruszenie przepisów o właściwości rzeczowej </vt:lpstr>
      <vt:lpstr>Spory o właściwość </vt:lpstr>
      <vt:lpstr>Bezstronność sędziowska – wyłączenie sędziego </vt:lpstr>
      <vt:lpstr>Wyłączenie sędziego </vt:lpstr>
      <vt:lpstr>Wyłączenie sędziego </vt:lpstr>
      <vt:lpstr>Iudex inhabilis</vt:lpstr>
      <vt:lpstr>Iudex inhabilis </vt:lpstr>
      <vt:lpstr>Iudex suspectus </vt:lpstr>
      <vt:lpstr>Iudex suspectus </vt:lpstr>
      <vt:lpstr>Iudex suspectus </vt:lpstr>
      <vt:lpstr>Tryb wyłączenia sędziego </vt:lpstr>
      <vt:lpstr>Skutki procesowe orzekania przez sędziego, który powinien być wyłączony od orzekania</vt:lpstr>
      <vt:lpstr>Skład sądu na rozprawie </vt:lpstr>
      <vt:lpstr>Skład sądu na posiedzeniu</vt:lpstr>
      <vt:lpstr>Referendarz sądowy </vt:lpstr>
      <vt:lpstr>Referendarz sądowy </vt:lpstr>
      <vt:lpstr>Referendarz sądowy </vt:lpstr>
      <vt:lpstr>Referendarz sądowy </vt:lpstr>
      <vt:lpstr>Referendarz sądowy </vt:lpstr>
      <vt:lpstr>Prokurator </vt:lpstr>
      <vt:lpstr>  Zasady organizacyjno ustrojowe prokuratury:</vt:lpstr>
      <vt:lpstr>Zasady organizacyjne prokuratury art. 7-9 pr.prok. </vt:lpstr>
      <vt:lpstr>Rola prokuratora w postępowaniu karnym </vt:lpstr>
      <vt:lpstr>Prokurator – wyłączenie, przesłanki, tryb</vt:lpstr>
      <vt:lpstr>Prokurator - wyłączenie, przesłanki, tryb</vt:lpstr>
      <vt:lpstr>Pomocnicy organów procesowych </vt:lpstr>
      <vt:lpstr>Pomocnicy organów procesowych </vt:lpstr>
      <vt:lpstr>Strony procesowe </vt:lpstr>
      <vt:lpstr>Strony postępowania w kolejnych stadiach procesu</vt:lpstr>
      <vt:lpstr>Pojęcie strony </vt:lpstr>
      <vt:lpstr>Rodzaje stron procesowych </vt:lpstr>
      <vt:lpstr>Strona w znaczeniu formalnym i materialnym </vt:lpstr>
      <vt:lpstr>Oskarżyciel publiczny</vt:lpstr>
      <vt:lpstr>Oskarżyciel publiczny</vt:lpstr>
      <vt:lpstr>Oskarżyciel publiczny</vt:lpstr>
      <vt:lpstr>Pokrzywdzony</vt:lpstr>
      <vt:lpstr>Definicja pokrzywdzonego – art. 49 kpk</vt:lpstr>
      <vt:lpstr>Pokrzywdzony </vt:lpstr>
      <vt:lpstr>Osoby wykonujące prawa pokrzywdzonego </vt:lpstr>
      <vt:lpstr>Rodzic jako przedstawiciel ustawowy </vt:lpstr>
      <vt:lpstr>Pokrzywdzony</vt:lpstr>
      <vt:lpstr>Oskarżyciel posiłkowy</vt:lpstr>
      <vt:lpstr>Prezentacja programu PowerPoint</vt:lpstr>
      <vt:lpstr>Oskarżyciel posiłkowy uboczny</vt:lpstr>
      <vt:lpstr>Oskarżyciel posiłkowy subsydiarny (skarga subsydiarna) </vt:lpstr>
      <vt:lpstr>Subsydiarny akt oskarżenia</vt:lpstr>
      <vt:lpstr>Tryb wnoszenia skargi subsydiarnej </vt:lpstr>
      <vt:lpstr>Prokurator w postępowaniu zainicjowanym skargą subsydiarną</vt:lpstr>
      <vt:lpstr>Prokurator w postępowaniu zainicjowanym skargą subsydiarną</vt:lpstr>
      <vt:lpstr>Oskarżyciel prywatny </vt:lpstr>
      <vt:lpstr>Projekt nowelizacji KPK </vt:lpstr>
      <vt:lpstr>Dyrektywa 2012/29</vt:lpstr>
      <vt:lpstr>Ofiara przestępstwa w dyrektywach UE </vt:lpstr>
      <vt:lpstr>Prezentacja programu PowerPoint</vt:lpstr>
      <vt:lpstr>Projekt nowej definicji podejrzanego </vt:lpstr>
      <vt:lpstr>Najważniejsze prawa oskarżonego </vt:lpstr>
      <vt:lpstr>Prezentacja programu PowerPoint</vt:lpstr>
      <vt:lpstr>Prezentacja programu PowerPoint</vt:lpstr>
      <vt:lpstr>Obowiązki dowodowe oskarżonego</vt:lpstr>
      <vt:lpstr>Podstawowe obowiązki procesowe oskarżonego</vt:lpstr>
      <vt:lpstr>Dyrektywa 2016/343</vt:lpstr>
      <vt:lpstr>Dyrektywa 2016/343</vt:lpstr>
      <vt:lpstr>Dyrektywa 2012/13</vt:lpstr>
      <vt:lpstr>Dyrektywa 2013/48</vt:lpstr>
      <vt:lpstr>Konsekwencje śmierci stron postępowania </vt:lpstr>
      <vt:lpstr>Quasi-strony</vt:lpstr>
      <vt:lpstr>Quasi-strony </vt:lpstr>
      <vt:lpstr>Pokrzywdzony jeżeli nie wstąpił w prawa oskarżyciela posiłkowego w postępowaniu sądowym </vt:lpstr>
      <vt:lpstr>Podmiot zobowiązany do zwrotu korzyści </vt:lpstr>
      <vt:lpstr>Podmiot zobowiązany do zwrotu korzyści </vt:lpstr>
      <vt:lpstr>Uprawnienia podmiotu zobowiązanego </vt:lpstr>
      <vt:lpstr>Właściciel przedsiębiorstwa zagrożonego przepadkiem</vt:lpstr>
      <vt:lpstr>Reprezentanci stron procesowych</vt:lpstr>
      <vt:lpstr>Reprezentanci stron procesowych </vt:lpstr>
      <vt:lpstr>Obrońca </vt:lpstr>
      <vt:lpstr>Obrońca </vt:lpstr>
      <vt:lpstr>Obrońca </vt:lpstr>
      <vt:lpstr>Obrona z wyboru</vt:lpstr>
      <vt:lpstr>Obrona z urzędu</vt:lpstr>
      <vt:lpstr>Obrona z urzędu</vt:lpstr>
      <vt:lpstr>Prezentacja programu PowerPoint</vt:lpstr>
      <vt:lpstr>Prezentacja programu PowerPoint</vt:lpstr>
      <vt:lpstr>Prezentacja programu PowerPoint</vt:lpstr>
      <vt:lpstr>Obrona z urzędu – obowiązek działania w postępowaniu – art. 84 </vt:lpstr>
      <vt:lpstr>Obrona z urzędu</vt:lpstr>
      <vt:lpstr>Postanowienie SN z dnia 16 listopada 2011 r., III KZ 74/11</vt:lpstr>
      <vt:lpstr>Obrona obligatoryjna </vt:lpstr>
      <vt:lpstr>Obrona obligatoryjna – art. 79</vt:lpstr>
      <vt:lpstr>inne okoliczności utrudniające obronę</vt:lpstr>
      <vt:lpstr>Interesujące orzeczenie SN…</vt:lpstr>
      <vt:lpstr>Obrona obligatoryjna – art. 80 </vt:lpstr>
      <vt:lpstr>Wyrok SN z dnia 19 września 2007 r., III KK 130/07</vt:lpstr>
      <vt:lpstr>Obrona fakultatywna </vt:lpstr>
      <vt:lpstr>Kolizja obrony – co to takiego?</vt:lpstr>
      <vt:lpstr>Sprzeczność interesów oskarżonych – konsekwencje </vt:lpstr>
      <vt:lpstr>Dyrektywy UE </vt:lpstr>
      <vt:lpstr>Dyrektywa 2013/48</vt:lpstr>
      <vt:lpstr>Dyrektywa 2013/48</vt:lpstr>
      <vt:lpstr>Dyrektywa 2013/48</vt:lpstr>
      <vt:lpstr>Dyrektywa 2016/1919</vt:lpstr>
      <vt:lpstr>Prezentacja programu PowerPoint</vt:lpstr>
      <vt:lpstr>Dyrektywa 2016/800</vt:lpstr>
      <vt:lpstr>Pełnomocnik</vt:lpstr>
      <vt:lpstr>Pełnomocnik a obrońca</vt:lpstr>
      <vt:lpstr>CD. Uchwały I KZP 6/13</vt:lpstr>
      <vt:lpstr>Przedstawiciel ustawowy </vt:lpstr>
      <vt:lpstr>Rzecznicy interesu społecznego </vt:lpstr>
      <vt:lpstr>Rzecznicy interesu społecznego </vt:lpstr>
      <vt:lpstr>Rzecznicy interesu społecznego </vt:lpstr>
      <vt:lpstr>Przedstawiciel społeczny </vt:lpstr>
      <vt:lpstr>Przedstawiciel społeczny</vt:lpstr>
      <vt:lpstr>Przedstawiciel społeczny</vt:lpstr>
      <vt:lpstr>Osobowe źródła dowodowe </vt:lpstr>
      <vt:lpstr>Osobowe Źródła dowodowe </vt:lpstr>
      <vt:lpstr>Kumulacja ról procesowych </vt:lpstr>
      <vt:lpstr>kumulacja ról procesowych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Uczestnicy postępowania</dc:title>
  <dc:creator>Dominika Czerniak</dc:creator>
  <cp:lastModifiedBy>Dominika Czerniak</cp:lastModifiedBy>
  <cp:revision>3</cp:revision>
  <dcterms:created xsi:type="dcterms:W3CDTF">2023-10-20T05:44:33Z</dcterms:created>
  <dcterms:modified xsi:type="dcterms:W3CDTF">2024-12-02T13:20:47Z</dcterms:modified>
</cp:coreProperties>
</file>