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7" r:id="rId4"/>
    <p:sldId id="276" r:id="rId5"/>
    <p:sldId id="257" r:id="rId6"/>
    <p:sldId id="269" r:id="rId7"/>
    <p:sldId id="270" r:id="rId8"/>
    <p:sldId id="271" r:id="rId9"/>
    <p:sldId id="272" r:id="rId10"/>
    <p:sldId id="273" r:id="rId11"/>
    <p:sldId id="274" r:id="rId12"/>
    <p:sldId id="286" r:id="rId13"/>
    <p:sldId id="287" r:id="rId14"/>
    <p:sldId id="288" r:id="rId15"/>
    <p:sldId id="289" r:id="rId16"/>
    <p:sldId id="280" r:id="rId17"/>
    <p:sldId id="281" r:id="rId18"/>
    <p:sldId id="290" r:id="rId19"/>
    <p:sldId id="282" r:id="rId20"/>
    <p:sldId id="291" r:id="rId21"/>
    <p:sldId id="292" r:id="rId22"/>
    <p:sldId id="283" r:id="rId23"/>
    <p:sldId id="28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85" r:id="rId33"/>
    <p:sldId id="294" r:id="rId34"/>
    <p:sldId id="293" r:id="rId35"/>
    <p:sldId id="258" r:id="rId36"/>
    <p:sldId id="259" r:id="rId37"/>
    <p:sldId id="279" r:id="rId38"/>
    <p:sldId id="260" r:id="rId39"/>
    <p:sldId id="261" r:id="rId40"/>
    <p:sldId id="267" r:id="rId41"/>
    <p:sldId id="262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0" autoAdjust="0"/>
    <p:restoredTop sz="94660"/>
  </p:normalViewPr>
  <p:slideViewPr>
    <p:cSldViewPr>
      <p:cViewPr varScale="1">
        <p:scale>
          <a:sx n="88" d="100"/>
          <a:sy n="8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23A5D-AB19-4A4A-BD18-9D7E8DB826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A2E4F7-77E5-4FA7-80CB-992EA689367E}">
      <dgm:prSet phldrT="[Tekst]"/>
      <dgm:spPr/>
      <dgm:t>
        <a:bodyPr/>
        <a:lstStyle/>
        <a:p>
          <a:r>
            <a:rPr lang="pl-PL" b="1" dirty="0" smtClean="0"/>
            <a:t>Strony postępowania przygotowawczego</a:t>
          </a:r>
          <a:endParaRPr lang="pl-PL" b="1" dirty="0"/>
        </a:p>
      </dgm:t>
    </dgm:pt>
    <dgm:pt modelId="{43721BA8-67DB-4DD1-96AD-2BF32B5DF0EF}" type="parTrans" cxnId="{EFB3A0C1-A90A-40A8-B581-B6FD46F27166}">
      <dgm:prSet/>
      <dgm:spPr/>
      <dgm:t>
        <a:bodyPr/>
        <a:lstStyle/>
        <a:p>
          <a:endParaRPr lang="pl-PL"/>
        </a:p>
      </dgm:t>
    </dgm:pt>
    <dgm:pt modelId="{180B3F76-82DE-4E9C-8E86-8D9F46721D29}" type="sibTrans" cxnId="{EFB3A0C1-A90A-40A8-B581-B6FD46F27166}">
      <dgm:prSet/>
      <dgm:spPr/>
      <dgm:t>
        <a:bodyPr/>
        <a:lstStyle/>
        <a:p>
          <a:endParaRPr lang="pl-PL"/>
        </a:p>
      </dgm:t>
    </dgm:pt>
    <dgm:pt modelId="{93472FDB-16E9-4AAB-AAF1-BB3D572FDCE9}">
      <dgm:prSet phldrT="[Tekst]"/>
      <dgm:spPr/>
      <dgm:t>
        <a:bodyPr/>
        <a:lstStyle/>
        <a:p>
          <a:r>
            <a:rPr lang="pl-PL" b="1" dirty="0" smtClean="0"/>
            <a:t>Podejrzany </a:t>
          </a:r>
          <a:r>
            <a:rPr lang="pl-PL" dirty="0" smtClean="0"/>
            <a:t>-</a:t>
          </a:r>
          <a:r>
            <a:rPr lang="pl-PL" b="0" i="0" dirty="0" smtClean="0"/>
            <a:t>osoba, co do której wydano postanowienie o przedstawieniu zarzutów albo której bez wydania takiego postanowienia postawiono zarzut w związku z przystąpieniem do przesłuchania w charakterze podejrzanego</a:t>
          </a:r>
          <a:r>
            <a:rPr lang="pl-PL" dirty="0" smtClean="0"/>
            <a:t> </a:t>
          </a:r>
          <a:endParaRPr lang="pl-PL" dirty="0"/>
        </a:p>
      </dgm:t>
    </dgm:pt>
    <dgm:pt modelId="{26530C7C-8989-46E9-B34E-694953775653}" type="parTrans" cxnId="{757F1D89-DAF9-42EA-BB43-92711148AD39}">
      <dgm:prSet/>
      <dgm:spPr/>
      <dgm:t>
        <a:bodyPr/>
        <a:lstStyle/>
        <a:p>
          <a:endParaRPr lang="pl-PL"/>
        </a:p>
      </dgm:t>
    </dgm:pt>
    <dgm:pt modelId="{34DBB1EF-6E82-4B46-AA4F-3CFFD16029F6}" type="sibTrans" cxnId="{757F1D89-DAF9-42EA-BB43-92711148AD39}">
      <dgm:prSet/>
      <dgm:spPr/>
      <dgm:t>
        <a:bodyPr/>
        <a:lstStyle/>
        <a:p>
          <a:endParaRPr lang="pl-PL"/>
        </a:p>
      </dgm:t>
    </dgm:pt>
    <dgm:pt modelId="{7C841A6A-0154-4138-890D-1F530D3240A6}">
      <dgm:prSet phldrT="[Tekst]"/>
      <dgm:spPr/>
      <dgm:t>
        <a:bodyPr/>
        <a:lstStyle/>
        <a:p>
          <a:r>
            <a:rPr lang="pl-PL" b="1" dirty="0" smtClean="0"/>
            <a:t>Pokrzywdzony</a:t>
          </a:r>
          <a:r>
            <a:rPr lang="pl-PL" dirty="0" smtClean="0"/>
            <a:t> -</a:t>
          </a:r>
          <a:r>
            <a:rPr lang="pl-PL" b="0" i="0" dirty="0" smtClean="0"/>
            <a:t>osoba fizyczna lub prawna, której dobro prawne zostało bezpośrednio naruszone lub zagrożone przez przestępstwo</a:t>
          </a:r>
          <a:r>
            <a:rPr lang="pl-PL" dirty="0" smtClean="0"/>
            <a:t> </a:t>
          </a:r>
          <a:endParaRPr lang="pl-PL" dirty="0"/>
        </a:p>
      </dgm:t>
    </dgm:pt>
    <dgm:pt modelId="{8350A034-6CE3-47A2-8E58-AAFD6F4401BC}" type="parTrans" cxnId="{BA3873A9-13DF-4667-9086-538A3086E094}">
      <dgm:prSet/>
      <dgm:spPr/>
      <dgm:t>
        <a:bodyPr/>
        <a:lstStyle/>
        <a:p>
          <a:endParaRPr lang="pl-PL"/>
        </a:p>
      </dgm:t>
    </dgm:pt>
    <dgm:pt modelId="{E0C898BF-6E48-4A69-84C7-0D4651F1C15C}" type="sibTrans" cxnId="{BA3873A9-13DF-4667-9086-538A3086E094}">
      <dgm:prSet/>
      <dgm:spPr/>
      <dgm:t>
        <a:bodyPr/>
        <a:lstStyle/>
        <a:p>
          <a:endParaRPr lang="pl-PL"/>
        </a:p>
      </dgm:t>
    </dgm:pt>
    <dgm:pt modelId="{D494EDA6-E325-492B-8DCE-63EB4E610372}" type="pres">
      <dgm:prSet presAssocID="{98323A5D-AB19-4A4A-BD18-9D7E8DB826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C77BFEE-3E10-451C-BC42-076437DB21F9}" type="pres">
      <dgm:prSet presAssocID="{61A2E4F7-77E5-4FA7-80CB-992EA689367E}" presName="hierRoot1" presStyleCnt="0"/>
      <dgm:spPr/>
    </dgm:pt>
    <dgm:pt modelId="{DADB1E33-981A-4ACC-9B70-006CB59A25DE}" type="pres">
      <dgm:prSet presAssocID="{61A2E4F7-77E5-4FA7-80CB-992EA689367E}" presName="composite" presStyleCnt="0"/>
      <dgm:spPr/>
    </dgm:pt>
    <dgm:pt modelId="{8D4B9A8B-24DE-41ED-8F7A-7944C5E22DF1}" type="pres">
      <dgm:prSet presAssocID="{61A2E4F7-77E5-4FA7-80CB-992EA689367E}" presName="background" presStyleLbl="node0" presStyleIdx="0" presStyleCnt="1"/>
      <dgm:spPr/>
    </dgm:pt>
    <dgm:pt modelId="{A7402387-A03B-4892-93DF-96CE25A2D16E}" type="pres">
      <dgm:prSet presAssocID="{61A2E4F7-77E5-4FA7-80CB-992EA689367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C4CF77-768D-437B-960F-6B2CCBF14CA6}" type="pres">
      <dgm:prSet presAssocID="{61A2E4F7-77E5-4FA7-80CB-992EA689367E}" presName="hierChild2" presStyleCnt="0"/>
      <dgm:spPr/>
    </dgm:pt>
    <dgm:pt modelId="{DC90F125-7ECB-4050-8EE8-9DEA9C5D9903}" type="pres">
      <dgm:prSet presAssocID="{26530C7C-8989-46E9-B34E-694953775653}" presName="Name10" presStyleLbl="parChTrans1D2" presStyleIdx="0" presStyleCnt="2"/>
      <dgm:spPr/>
      <dgm:t>
        <a:bodyPr/>
        <a:lstStyle/>
        <a:p>
          <a:endParaRPr lang="pl-PL"/>
        </a:p>
      </dgm:t>
    </dgm:pt>
    <dgm:pt modelId="{07B8E85C-68E1-428E-B888-624FDAC79A80}" type="pres">
      <dgm:prSet presAssocID="{93472FDB-16E9-4AAB-AAF1-BB3D572FDCE9}" presName="hierRoot2" presStyleCnt="0"/>
      <dgm:spPr/>
    </dgm:pt>
    <dgm:pt modelId="{C0ED7090-E126-4BFC-8D9E-191C8BA0940E}" type="pres">
      <dgm:prSet presAssocID="{93472FDB-16E9-4AAB-AAF1-BB3D572FDCE9}" presName="composite2" presStyleCnt="0"/>
      <dgm:spPr/>
    </dgm:pt>
    <dgm:pt modelId="{055F3FA7-69D5-4371-A4F7-BED0EA917B0B}" type="pres">
      <dgm:prSet presAssocID="{93472FDB-16E9-4AAB-AAF1-BB3D572FDCE9}" presName="background2" presStyleLbl="node2" presStyleIdx="0" presStyleCnt="2"/>
      <dgm:spPr/>
    </dgm:pt>
    <dgm:pt modelId="{17911530-11A4-4B44-9FE9-BC91EE51A40B}" type="pres">
      <dgm:prSet presAssocID="{93472FDB-16E9-4AAB-AAF1-BB3D572FDCE9}" presName="text2" presStyleLbl="fgAcc2" presStyleIdx="0" presStyleCnt="2" custLinFactNeighborX="-26" custLinFactNeighborY="8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D978E3-1449-4771-B959-0E64F1BA6932}" type="pres">
      <dgm:prSet presAssocID="{93472FDB-16E9-4AAB-AAF1-BB3D572FDCE9}" presName="hierChild3" presStyleCnt="0"/>
      <dgm:spPr/>
    </dgm:pt>
    <dgm:pt modelId="{27A3BDB7-BE21-416A-AF23-B36E46110FE4}" type="pres">
      <dgm:prSet presAssocID="{8350A034-6CE3-47A2-8E58-AAFD6F4401BC}" presName="Name10" presStyleLbl="parChTrans1D2" presStyleIdx="1" presStyleCnt="2"/>
      <dgm:spPr/>
      <dgm:t>
        <a:bodyPr/>
        <a:lstStyle/>
        <a:p>
          <a:endParaRPr lang="pl-PL"/>
        </a:p>
      </dgm:t>
    </dgm:pt>
    <dgm:pt modelId="{86B6A31F-0E55-476B-A51D-9B401ACB8617}" type="pres">
      <dgm:prSet presAssocID="{7C841A6A-0154-4138-890D-1F530D3240A6}" presName="hierRoot2" presStyleCnt="0"/>
      <dgm:spPr/>
    </dgm:pt>
    <dgm:pt modelId="{D3AE2B6F-8CE4-493E-AD6C-1A9164EC3841}" type="pres">
      <dgm:prSet presAssocID="{7C841A6A-0154-4138-890D-1F530D3240A6}" presName="composite2" presStyleCnt="0"/>
      <dgm:spPr/>
    </dgm:pt>
    <dgm:pt modelId="{322A919E-8358-43BD-829D-292064DE39FA}" type="pres">
      <dgm:prSet presAssocID="{7C841A6A-0154-4138-890D-1F530D3240A6}" presName="background2" presStyleLbl="node2" presStyleIdx="1" presStyleCnt="2"/>
      <dgm:spPr/>
    </dgm:pt>
    <dgm:pt modelId="{58205ABB-645E-44D7-96A9-78BC688D64AD}" type="pres">
      <dgm:prSet presAssocID="{7C841A6A-0154-4138-890D-1F530D3240A6}" presName="text2" presStyleLbl="fgAcc2" presStyleIdx="1" presStyleCnt="2" custLinFactNeighborX="29" custLinFactNeighborY="8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AAE4B60-837F-4DA3-94FF-4601C39439DC}" type="pres">
      <dgm:prSet presAssocID="{7C841A6A-0154-4138-890D-1F530D3240A6}" presName="hierChild3" presStyleCnt="0"/>
      <dgm:spPr/>
    </dgm:pt>
  </dgm:ptLst>
  <dgm:cxnLst>
    <dgm:cxn modelId="{44F135FE-2F58-47DA-B36C-74012E262028}" type="presOf" srcId="{7C841A6A-0154-4138-890D-1F530D3240A6}" destId="{58205ABB-645E-44D7-96A9-78BC688D64AD}" srcOrd="0" destOrd="0" presId="urn:microsoft.com/office/officeart/2005/8/layout/hierarchy1"/>
    <dgm:cxn modelId="{0B367C01-2EC4-4D56-B780-64381099DFD0}" type="presOf" srcId="{93472FDB-16E9-4AAB-AAF1-BB3D572FDCE9}" destId="{17911530-11A4-4B44-9FE9-BC91EE51A40B}" srcOrd="0" destOrd="0" presId="urn:microsoft.com/office/officeart/2005/8/layout/hierarchy1"/>
    <dgm:cxn modelId="{568B2C62-82D7-4D16-A4D2-D78A490294FD}" type="presOf" srcId="{26530C7C-8989-46E9-B34E-694953775653}" destId="{DC90F125-7ECB-4050-8EE8-9DEA9C5D9903}" srcOrd="0" destOrd="0" presId="urn:microsoft.com/office/officeart/2005/8/layout/hierarchy1"/>
    <dgm:cxn modelId="{BA3873A9-13DF-4667-9086-538A3086E094}" srcId="{61A2E4F7-77E5-4FA7-80CB-992EA689367E}" destId="{7C841A6A-0154-4138-890D-1F530D3240A6}" srcOrd="1" destOrd="0" parTransId="{8350A034-6CE3-47A2-8E58-AAFD6F4401BC}" sibTransId="{E0C898BF-6E48-4A69-84C7-0D4651F1C15C}"/>
    <dgm:cxn modelId="{7DFC0AD1-EBEB-426B-920A-F97755171808}" type="presOf" srcId="{61A2E4F7-77E5-4FA7-80CB-992EA689367E}" destId="{A7402387-A03B-4892-93DF-96CE25A2D16E}" srcOrd="0" destOrd="0" presId="urn:microsoft.com/office/officeart/2005/8/layout/hierarchy1"/>
    <dgm:cxn modelId="{757F1D89-DAF9-42EA-BB43-92711148AD39}" srcId="{61A2E4F7-77E5-4FA7-80CB-992EA689367E}" destId="{93472FDB-16E9-4AAB-AAF1-BB3D572FDCE9}" srcOrd="0" destOrd="0" parTransId="{26530C7C-8989-46E9-B34E-694953775653}" sibTransId="{34DBB1EF-6E82-4B46-AA4F-3CFFD16029F6}"/>
    <dgm:cxn modelId="{EFB3A0C1-A90A-40A8-B581-B6FD46F27166}" srcId="{98323A5D-AB19-4A4A-BD18-9D7E8DB826AA}" destId="{61A2E4F7-77E5-4FA7-80CB-992EA689367E}" srcOrd="0" destOrd="0" parTransId="{43721BA8-67DB-4DD1-96AD-2BF32B5DF0EF}" sibTransId="{180B3F76-82DE-4E9C-8E86-8D9F46721D29}"/>
    <dgm:cxn modelId="{5E8FF01D-BEE0-4B92-9676-086D3E4712B4}" type="presOf" srcId="{98323A5D-AB19-4A4A-BD18-9D7E8DB826AA}" destId="{D494EDA6-E325-492B-8DCE-63EB4E610372}" srcOrd="0" destOrd="0" presId="urn:microsoft.com/office/officeart/2005/8/layout/hierarchy1"/>
    <dgm:cxn modelId="{C6690094-2122-4497-82AE-EAE0296E90E7}" type="presOf" srcId="{8350A034-6CE3-47A2-8E58-AAFD6F4401BC}" destId="{27A3BDB7-BE21-416A-AF23-B36E46110FE4}" srcOrd="0" destOrd="0" presId="urn:microsoft.com/office/officeart/2005/8/layout/hierarchy1"/>
    <dgm:cxn modelId="{E2C58C4F-AAD0-4233-A0B1-0D75AFF92A12}" type="presParOf" srcId="{D494EDA6-E325-492B-8DCE-63EB4E610372}" destId="{EC77BFEE-3E10-451C-BC42-076437DB21F9}" srcOrd="0" destOrd="0" presId="urn:microsoft.com/office/officeart/2005/8/layout/hierarchy1"/>
    <dgm:cxn modelId="{4D122A29-B310-467E-915F-56B01A4BA95A}" type="presParOf" srcId="{EC77BFEE-3E10-451C-BC42-076437DB21F9}" destId="{DADB1E33-981A-4ACC-9B70-006CB59A25DE}" srcOrd="0" destOrd="0" presId="urn:microsoft.com/office/officeart/2005/8/layout/hierarchy1"/>
    <dgm:cxn modelId="{54F10B93-7D1C-4D97-ADB5-9ED2B9BBB86A}" type="presParOf" srcId="{DADB1E33-981A-4ACC-9B70-006CB59A25DE}" destId="{8D4B9A8B-24DE-41ED-8F7A-7944C5E22DF1}" srcOrd="0" destOrd="0" presId="urn:microsoft.com/office/officeart/2005/8/layout/hierarchy1"/>
    <dgm:cxn modelId="{AC5FD7C8-F9FE-4E9C-908F-99BF3EF82CB0}" type="presParOf" srcId="{DADB1E33-981A-4ACC-9B70-006CB59A25DE}" destId="{A7402387-A03B-4892-93DF-96CE25A2D16E}" srcOrd="1" destOrd="0" presId="urn:microsoft.com/office/officeart/2005/8/layout/hierarchy1"/>
    <dgm:cxn modelId="{5100A205-4ED0-4E35-AA13-48F44BBF757A}" type="presParOf" srcId="{EC77BFEE-3E10-451C-BC42-076437DB21F9}" destId="{81C4CF77-768D-437B-960F-6B2CCBF14CA6}" srcOrd="1" destOrd="0" presId="urn:microsoft.com/office/officeart/2005/8/layout/hierarchy1"/>
    <dgm:cxn modelId="{8CC4026D-4427-4A40-8D3A-6D0CEA82B7D4}" type="presParOf" srcId="{81C4CF77-768D-437B-960F-6B2CCBF14CA6}" destId="{DC90F125-7ECB-4050-8EE8-9DEA9C5D9903}" srcOrd="0" destOrd="0" presId="urn:microsoft.com/office/officeart/2005/8/layout/hierarchy1"/>
    <dgm:cxn modelId="{5829FBA6-2709-4D62-88B1-83E0D6855E27}" type="presParOf" srcId="{81C4CF77-768D-437B-960F-6B2CCBF14CA6}" destId="{07B8E85C-68E1-428E-B888-624FDAC79A80}" srcOrd="1" destOrd="0" presId="urn:microsoft.com/office/officeart/2005/8/layout/hierarchy1"/>
    <dgm:cxn modelId="{D08F5086-81FF-468D-BF88-6DC69C660107}" type="presParOf" srcId="{07B8E85C-68E1-428E-B888-624FDAC79A80}" destId="{C0ED7090-E126-4BFC-8D9E-191C8BA0940E}" srcOrd="0" destOrd="0" presId="urn:microsoft.com/office/officeart/2005/8/layout/hierarchy1"/>
    <dgm:cxn modelId="{FAA63BF3-953F-4C44-A50C-7E4B10BBF9D8}" type="presParOf" srcId="{C0ED7090-E126-4BFC-8D9E-191C8BA0940E}" destId="{055F3FA7-69D5-4371-A4F7-BED0EA917B0B}" srcOrd="0" destOrd="0" presId="urn:microsoft.com/office/officeart/2005/8/layout/hierarchy1"/>
    <dgm:cxn modelId="{2FBF64B2-34A2-49A7-9758-2F71A53AEBD9}" type="presParOf" srcId="{C0ED7090-E126-4BFC-8D9E-191C8BA0940E}" destId="{17911530-11A4-4B44-9FE9-BC91EE51A40B}" srcOrd="1" destOrd="0" presId="urn:microsoft.com/office/officeart/2005/8/layout/hierarchy1"/>
    <dgm:cxn modelId="{CC5E4081-E0E4-4A8D-AD49-284636425C5C}" type="presParOf" srcId="{07B8E85C-68E1-428E-B888-624FDAC79A80}" destId="{92D978E3-1449-4771-B959-0E64F1BA6932}" srcOrd="1" destOrd="0" presId="urn:microsoft.com/office/officeart/2005/8/layout/hierarchy1"/>
    <dgm:cxn modelId="{F5883EDD-98EA-40EB-B645-072D00943773}" type="presParOf" srcId="{81C4CF77-768D-437B-960F-6B2CCBF14CA6}" destId="{27A3BDB7-BE21-416A-AF23-B36E46110FE4}" srcOrd="2" destOrd="0" presId="urn:microsoft.com/office/officeart/2005/8/layout/hierarchy1"/>
    <dgm:cxn modelId="{7AC00162-C54F-49F2-9314-4FD3062EF0C4}" type="presParOf" srcId="{81C4CF77-768D-437B-960F-6B2CCBF14CA6}" destId="{86B6A31F-0E55-476B-A51D-9B401ACB8617}" srcOrd="3" destOrd="0" presId="urn:microsoft.com/office/officeart/2005/8/layout/hierarchy1"/>
    <dgm:cxn modelId="{B222FBED-2ABD-4B52-816C-EC521D739C26}" type="presParOf" srcId="{86B6A31F-0E55-476B-A51D-9B401ACB8617}" destId="{D3AE2B6F-8CE4-493E-AD6C-1A9164EC3841}" srcOrd="0" destOrd="0" presId="urn:microsoft.com/office/officeart/2005/8/layout/hierarchy1"/>
    <dgm:cxn modelId="{F70C8CDF-1E47-45A4-B65D-ED34C795BDF2}" type="presParOf" srcId="{D3AE2B6F-8CE4-493E-AD6C-1A9164EC3841}" destId="{322A919E-8358-43BD-829D-292064DE39FA}" srcOrd="0" destOrd="0" presId="urn:microsoft.com/office/officeart/2005/8/layout/hierarchy1"/>
    <dgm:cxn modelId="{E25B11B5-B61A-4D6B-9B6A-8717D50A197D}" type="presParOf" srcId="{D3AE2B6F-8CE4-493E-AD6C-1A9164EC3841}" destId="{58205ABB-645E-44D7-96A9-78BC688D64AD}" srcOrd="1" destOrd="0" presId="urn:microsoft.com/office/officeart/2005/8/layout/hierarchy1"/>
    <dgm:cxn modelId="{F3C359D1-F6AA-4A6B-AFCB-1CA4A6D68F1C}" type="presParOf" srcId="{86B6A31F-0E55-476B-A51D-9B401ACB8617}" destId="{DAAE4B60-837F-4DA3-94FF-4601C39439D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601421-3599-417C-8360-2141568C0DA7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227D27-6078-497D-8C0E-0A0AA7B58C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uydonboobqxalrrge2dmmjq" TargetMode="External"/><Relationship Id="rId2" Type="http://schemas.openxmlformats.org/officeDocument/2006/relationships/hyperlink" Target="https://sip.legalis.pl/document-view.seam?documentId=mfrxilrsguydonboobqxalrtgaydgm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urlSearch.seam?HitlistCaption=Odes%C5%82ania&amp;pap_group=106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urlSearch.seam?HitlistCaption=Odes%C5%82ania&amp;pap_group=105&amp;sortField=document-date&amp;filterByUniqueVersionBaseId=true" TargetMode="External"/><Relationship Id="rId2" Type="http://schemas.openxmlformats.org/officeDocument/2006/relationships/hyperlink" Target="https://sip.legalis.pl/urlSearch.seam?HitlistCaption=Odes%C5%82ania&amp;pap_group=95&amp;sortField=document-date&amp;filterByUniqueVersionBaseId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urlSearch.seam?HitlistCaption=Odes%C5%82ania&amp;pap_group=106&amp;sortField=document-date&amp;filterByUniqueVersionBaseId=tru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urlSearch.seam?HitlistCaption=Odes%C5%82ania&amp;pap_group=95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urlSearch.seam?HitlistCaption=Odes%C5%82ania&amp;pap_group=95&amp;sortField=document-date&amp;filterByUniqueVersionBaseId=true" TargetMode="External"/><Relationship Id="rId2" Type="http://schemas.openxmlformats.org/officeDocument/2006/relationships/hyperlink" Target="https://sip.legalis.pl/urlSearch.seam?HitlistCaption=Odes%C5%82ania&amp;pap_group=101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urlSearch.seam?HitlistCaption=Odes%C5%82ania&amp;pap_group=108&amp;sortField=document-date&amp;filterByUniqueVersionBaseId=tru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857365"/>
            <a:ext cx="8339166" cy="4218422"/>
          </a:xfrm>
        </p:spPr>
        <p:txBody>
          <a:bodyPr>
            <a:normAutofit/>
          </a:bodyPr>
          <a:lstStyle/>
          <a:p>
            <a:pPr algn="ctr"/>
            <a:r>
              <a:rPr lang="pl-PL" sz="8800" dirty="0" smtClean="0"/>
              <a:t>UCZESTNICY POSTĘPOWANIA</a:t>
            </a:r>
            <a:endParaRPr lang="pl-PL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strony karne i strony cywilne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Stroną karną</a:t>
            </a:r>
            <a:r>
              <a:rPr lang="pl-PL" dirty="0" smtClean="0"/>
              <a:t> (stroną akcji karnej) są te podmioty, których dotyczy rozstrzygnięcie w kwestii odpowiedzialności prawnej (karnej). (oskarżyciele, oskarżony, odpowiedzialny posiłkowo, podejrzany i pokrzywdzony w postępowaniu przygotowawczym)</a:t>
            </a:r>
          </a:p>
          <a:p>
            <a:endParaRPr lang="pl-PL" dirty="0" smtClean="0"/>
          </a:p>
          <a:p>
            <a:r>
              <a:rPr lang="pl-PL" b="1" dirty="0" smtClean="0"/>
              <a:t>Stroną cywilną</a:t>
            </a:r>
            <a:r>
              <a:rPr lang="pl-PL" dirty="0" smtClean="0"/>
              <a:t> jest powód cywilny, a także pozwany cywilnie w procesie karnym (tzw. Proces adhezyjny).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zastępcze i strony 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W obu przypadkach chodzi o osoby, które przejmują w określonych sytuacjach uprawnienia procesowe pokrzywdzonego. 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dirty="0" smtClean="0"/>
              <a:t>Strona zastępcza</a:t>
            </a:r>
            <a:r>
              <a:rPr lang="pl-PL" dirty="0" smtClean="0"/>
              <a:t> to taki podmiot, który na mocy upoważnienia ustawowego może przejąć uprawnienia pokrzywdzonego, gdy ten ostatni nie był jeszcze stroną procesu, a więc zmarł przed uzyskaniem statusu strony. Zgodnie z art. 52 k.p.k. w razie śmierci pokrzywdzonego prawa, które by mu przysługiwały, mogą wykonywać osoby najbliższe.</a:t>
            </a:r>
          </a:p>
          <a:p>
            <a:endParaRPr lang="pl-PL" dirty="0" smtClean="0"/>
          </a:p>
          <a:p>
            <a:r>
              <a:rPr lang="pl-PL" b="1" dirty="0" smtClean="0"/>
              <a:t>Strona nowa</a:t>
            </a:r>
            <a:r>
              <a:rPr lang="pl-PL" dirty="0" smtClean="0"/>
              <a:t> to taka osoba, która wstępuje w prawa zmarłego pokrzywdzonego, który był już stroną postępowania czyli jeszcze przed śmiercią uzyskał status strony.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1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1357290" y="5857892"/>
            <a:ext cx="72152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 toku czynności sądu w postępowaniu przygotowawczym prawa strony przysługują prokuratorowi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643174" y="428604"/>
            <a:ext cx="39290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Strony postępowania jurysdykcyjnego – skarga oskarżyciela publicznego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57158" y="2428868"/>
            <a:ext cx="3571900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572132" y="2500306"/>
            <a:ext cx="3429024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3214678" y="1214422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5715008" y="1214422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428596" y="2500306"/>
            <a:ext cx="34290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Oskarżyciel publiczny </a:t>
            </a:r>
            <a:r>
              <a:rPr lang="pl-PL" sz="1400" dirty="0" smtClean="0"/>
              <a:t>– prokurator albo inny uprawniony podmiot</a:t>
            </a:r>
          </a:p>
          <a:p>
            <a:endParaRPr lang="pl-PL" sz="1400" dirty="0" smtClean="0"/>
          </a:p>
          <a:p>
            <a:r>
              <a:rPr lang="pl-PL" sz="1400" dirty="0" smtClean="0"/>
              <a:t>Ewentualnie:</a:t>
            </a:r>
          </a:p>
          <a:p>
            <a:r>
              <a:rPr lang="pl-PL" sz="1400" b="1" dirty="0" smtClean="0"/>
              <a:t>Oskarżyciel posiłkowy uboczny </a:t>
            </a:r>
            <a:r>
              <a:rPr lang="pl-PL" sz="1400" dirty="0" smtClean="0"/>
              <a:t>– pokrzywdzony (art. 53) albo, osoba która wstąpiła w prawa pokrzywdzonego po jego śmierci (art. 58§1); wymagane jest spełnienie ustawowych wymogów (art. 54)</a:t>
            </a:r>
          </a:p>
          <a:p>
            <a:endParaRPr lang="pl-PL" sz="1400" dirty="0" smtClean="0"/>
          </a:p>
          <a:p>
            <a:r>
              <a:rPr lang="pl-PL" sz="1400" b="1" dirty="0" smtClean="0"/>
              <a:t>Powód cywilny </a:t>
            </a:r>
            <a:r>
              <a:rPr lang="pl-PL" sz="1400" dirty="0" smtClean="0"/>
              <a:t>– pokrzywdzony (art. 62) albo, osoba która wstąpiła w prawa pokrzywdzonego po jego śmierci  (art. 63); podmiot ten musi wnieść pozew cywilny</a:t>
            </a:r>
          </a:p>
          <a:p>
            <a:endParaRPr lang="pl-PL" sz="1400" dirty="0" smtClean="0"/>
          </a:p>
          <a:p>
            <a:r>
              <a:rPr lang="pl-PL" sz="1400" dirty="0" smtClean="0"/>
              <a:t>- Rolę oskarżyciela posiłkowego i powoda cywilnego można kumulować</a:t>
            </a:r>
            <a:endParaRPr lang="pl-PL" sz="14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857884" y="2857496"/>
            <a:ext cx="3000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Oskarżony</a:t>
            </a:r>
            <a:r>
              <a:rPr lang="pl-PL" dirty="0" smtClean="0"/>
              <a:t> – osoba, przeciwko której wniesiono oskarżenie do sądu, a także osoba co do której prokurator złożył wniosek o warunkowe umorzenie postępowania (art. 71 § 2)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8926" y="500042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42844" y="1500174"/>
            <a:ext cx="4572032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214942" y="1500174"/>
            <a:ext cx="3643338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071934" y="121442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643570" y="121442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928926" y="50004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Strony postępowania jurysdykcyjnego – skarga subsydiarna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42844" y="1643050"/>
            <a:ext cx="45720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Oskarżyciel posiłkowy subsydiarny </a:t>
            </a:r>
            <a:r>
              <a:rPr lang="pl-PL" sz="1600" dirty="0" smtClean="0"/>
              <a:t>– pokrzywdzony (art. 53) albo osoba, która wstąpiła w prawa pokrzywdzonego po jego  śmierci (art. 58§1); podmiot ten musi wnieść subsydiarny akt oskarżenia (art. 55 § 1 i 2, art. 330)</a:t>
            </a:r>
          </a:p>
          <a:p>
            <a:endParaRPr lang="pl-PL" sz="1600" dirty="0" smtClean="0"/>
          </a:p>
          <a:p>
            <a:r>
              <a:rPr lang="pl-PL" sz="1600" b="1" dirty="0" smtClean="0"/>
              <a:t>Oskarżyciel posiłkowy uboczny </a:t>
            </a:r>
            <a:r>
              <a:rPr lang="pl-PL" sz="1600" dirty="0" smtClean="0"/>
              <a:t>- pokrzywdzony (art. 53) albo, osoba która wstąpiła w prawa pokrzywdzonego po jego śmierci (art. 58§1); wymagane jest spełnienie ustawowych wymogów (art. 54)</a:t>
            </a:r>
          </a:p>
          <a:p>
            <a:endParaRPr lang="pl-PL" sz="1600" dirty="0" smtClean="0"/>
          </a:p>
          <a:p>
            <a:r>
              <a:rPr lang="pl-PL" sz="1600" b="1" dirty="0" smtClean="0"/>
              <a:t>Powód cywilny </a:t>
            </a:r>
            <a:r>
              <a:rPr lang="pl-PL" sz="1600" dirty="0" smtClean="0"/>
              <a:t>– pokrzywdzony (art. 62) albo, osoba która wstąpiła w prawa pokrzywdzonego po jego śmierci  (art. 63); podmiot ten musi wnieść pozew cywilny</a:t>
            </a:r>
          </a:p>
          <a:p>
            <a:endParaRPr lang="pl-PL" sz="1600" dirty="0" smtClean="0"/>
          </a:p>
          <a:p>
            <a:r>
              <a:rPr lang="pl-PL" sz="1600" dirty="0" smtClean="0"/>
              <a:t>- Rolę oskarżyciela posiłkowego i powoda cywilnego można kumulować</a:t>
            </a:r>
          </a:p>
          <a:p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429256" y="1928802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Oskarżony</a:t>
            </a:r>
            <a:r>
              <a:rPr lang="pl-PL" dirty="0" smtClean="0"/>
              <a:t> – osoba przeciwko, której wniesiono oskarżenie do sądu (art. 71 § 2)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8926" y="500042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42844" y="1500174"/>
            <a:ext cx="4572032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214942" y="1500174"/>
            <a:ext cx="3643338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071934" y="121442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643570" y="121442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928926" y="50004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Strony postępowania jurysdykcyjnego – postępowania z oskarżenia prywatnego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42844" y="1643050"/>
            <a:ext cx="45720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Oskarżyciel prywatny</a:t>
            </a:r>
            <a:r>
              <a:rPr lang="pl-PL" sz="1400" dirty="0" smtClean="0"/>
              <a:t>– pokrzywdzony (art. 59 §1) albo osoba, która wstąpiła w prawa pokrzywdzonego po jego  śmierci (art. 61§1); podmiot ten musi wnieść prywatny akt oskarżenia albo ustną lub pisemną skargę na Policji, która zostanie następnie przesłana sądowi (art. 487 i 488)</a:t>
            </a:r>
          </a:p>
          <a:p>
            <a:endParaRPr lang="pl-PL" sz="1400" dirty="0" smtClean="0"/>
          </a:p>
          <a:p>
            <a:r>
              <a:rPr lang="pl-PL" sz="1400" dirty="0" smtClean="0"/>
              <a:t>Ewentualnie</a:t>
            </a:r>
          </a:p>
          <a:p>
            <a:r>
              <a:rPr lang="pl-PL" sz="1400" b="1" dirty="0" smtClean="0"/>
              <a:t>Oskarżyciel prywatny </a:t>
            </a:r>
            <a:r>
              <a:rPr lang="pl-PL" sz="1400" dirty="0" smtClean="0"/>
              <a:t>– inny pokrzywdzony (osoba, która wstąpiła w jego prawa), który do rozpoczęcia przewodu sądowego przyłączył się do postępowania(art. 59 §2)</a:t>
            </a:r>
          </a:p>
          <a:p>
            <a:endParaRPr lang="pl-PL" sz="1400" dirty="0" smtClean="0"/>
          </a:p>
          <a:p>
            <a:r>
              <a:rPr lang="pl-PL" sz="1400" b="1" dirty="0" smtClean="0"/>
              <a:t>Powód cywilny </a:t>
            </a:r>
            <a:r>
              <a:rPr lang="pl-PL" sz="1400" dirty="0" smtClean="0"/>
              <a:t>– pokrzywdzony (art. 62) albo, osoba która wstąpiła w prawa pokrzywdzonego po jego śmierci  (art. 63); podmiot ten musi wnieść pozew cywilny</a:t>
            </a:r>
          </a:p>
          <a:p>
            <a:endParaRPr lang="pl-PL" sz="1400" dirty="0" smtClean="0"/>
          </a:p>
          <a:p>
            <a:pPr>
              <a:buFontTx/>
              <a:buChar char="-"/>
            </a:pPr>
            <a:r>
              <a:rPr lang="pl-PL" sz="1400" dirty="0" smtClean="0"/>
              <a:t>Rolę oskarżyciela prywatnego i powoda cywilnego można kumulować</a:t>
            </a:r>
          </a:p>
          <a:p>
            <a:pPr>
              <a:buFontTx/>
              <a:buChar char="-"/>
            </a:pPr>
            <a:r>
              <a:rPr lang="pl-PL" sz="1400" dirty="0" smtClean="0"/>
              <a:t>- możliwa jest także kumulacja ról oskarżonego i oskarżyciela prywatnego (tzw. oskarżenie wzajemne – art. 497)</a:t>
            </a:r>
          </a:p>
          <a:p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429256" y="1928802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Oskarżony</a:t>
            </a:r>
            <a:r>
              <a:rPr lang="pl-PL" dirty="0" smtClean="0"/>
              <a:t> – osoba przeciwko, której wniesiono oskarżenie do sądu (art. 71 § 2)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Oskarżyciel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Pełni funkcję rzecznika interesu publicznego</a:t>
            </a:r>
          </a:p>
          <a:p>
            <a:endParaRPr lang="pl-PL" dirty="0" smtClean="0"/>
          </a:p>
          <a:p>
            <a:r>
              <a:rPr lang="pl-PL" dirty="0" smtClean="0"/>
              <a:t>Działa w procesie jako organ państwowy, który we własnym imieniu wnosi lub popiera akt oskarżenia w sprawach ściganych w trybie </a:t>
            </a:r>
            <a:r>
              <a:rPr lang="pl-PL" dirty="0" err="1" smtClean="0"/>
              <a:t>publicznoskargowym</a:t>
            </a:r>
            <a:r>
              <a:rPr lang="pl-PL" dirty="0" smtClean="0"/>
              <a:t>, jak również jeśli przemawia za tym interes społeczny może wszcząć lub przyłączyć się do postępowania wytoczonego przez oskarżyciela prywatnego</a:t>
            </a:r>
          </a:p>
          <a:p>
            <a:endParaRPr lang="pl-PL" dirty="0" smtClean="0"/>
          </a:p>
          <a:p>
            <a:r>
              <a:rPr lang="pl-PL" dirty="0" smtClean="0"/>
              <a:t>Może wnosić środki odwoławcze na korzyść oskarżonego</a:t>
            </a:r>
          </a:p>
          <a:p>
            <a:endParaRPr lang="pl-PL" dirty="0" smtClean="0"/>
          </a:p>
          <a:p>
            <a:r>
              <a:rPr lang="pl-PL" dirty="0" smtClean="0"/>
              <a:t> Oskarżycielem publicznym przed wszystkimi sądami jest prokurator.</a:t>
            </a:r>
          </a:p>
          <a:p>
            <a:endParaRPr lang="pl-PL" dirty="0" smtClean="0"/>
          </a:p>
          <a:p>
            <a:r>
              <a:rPr lang="pl-PL" dirty="0" smtClean="0"/>
              <a:t>W sprawach o przestępstwa ścigane z oskarżenia publicznego udział prokuratora w rozprawie jest obowiązkowy, jeżeli ustawa nie stanowi inaczej.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pokrzywdzony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Pokrzywdzonym jest osoba fizyczna lub prawna, której dobro prawne zostało bezpośrednio naruszone lub zagrożone przez </a:t>
            </a:r>
            <a:r>
              <a:rPr lang="pl-PL" dirty="0" smtClean="0"/>
              <a:t>przestępstwo</a:t>
            </a:r>
          </a:p>
          <a:p>
            <a:endParaRPr lang="pl-PL" dirty="0" smtClean="0"/>
          </a:p>
          <a:p>
            <a:r>
              <a:rPr lang="pl-PL" dirty="0" smtClean="0"/>
              <a:t>Pokrzywdzonym może być także niemająca osobowości prawnej instytucja państwowa lub samorządowa, inna jednostka organizacyjna, której odrębne przepisy przyznają zdolność </a:t>
            </a:r>
            <a:r>
              <a:rPr lang="pl-PL" dirty="0" smtClean="0"/>
              <a:t>prawną</a:t>
            </a:r>
          </a:p>
          <a:p>
            <a:endParaRPr lang="pl-PL" dirty="0" smtClean="0"/>
          </a:p>
          <a:p>
            <a:r>
              <a:rPr lang="pl-PL" dirty="0" smtClean="0"/>
              <a:t>Za pokrzywdzonego uważa się zakład ubezpieczeń w zakresie, w jakim pokrył szkodę wyrządzoną pokrzywdzonemu przez przestępstwo lub jest zobowiązany do jej pokrycia</a:t>
            </a:r>
          </a:p>
          <a:p>
            <a:endParaRPr lang="pl-PL" dirty="0" smtClean="0"/>
          </a:p>
          <a:p>
            <a:r>
              <a:rPr lang="pl-PL" dirty="0" smtClean="0"/>
              <a:t>Prawa pokrzywdzonego mogę wykonywać organy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dirty="0" smtClean="0"/>
              <a:t>Państwowej Inspekcji Pracy - w sprawach o przestępstwa przeciwko prawom osób wykonujących pracę zarobkową, o których mowa w </a:t>
            </a:r>
            <a:r>
              <a:rPr lang="pl-PL" dirty="0" smtClean="0">
                <a:hlinkClick r:id="rId2"/>
              </a:rPr>
              <a:t>art. 218-221</a:t>
            </a:r>
            <a:r>
              <a:rPr lang="pl-PL" dirty="0" smtClean="0"/>
              <a:t> oraz w </a:t>
            </a:r>
            <a:r>
              <a:rPr lang="pl-PL" dirty="0" smtClean="0">
                <a:hlinkClick r:id="rId3"/>
              </a:rPr>
              <a:t>art. 225 § 2</a:t>
            </a:r>
            <a:r>
              <a:rPr lang="pl-PL" dirty="0" smtClean="0"/>
              <a:t> Kodeksu karnego, jeżeli w zakresie swego działania ujawniły przestępstwo lub wystąpiły o wszczęcie postępowania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organy kontroli państwowej, które w zakresie swojego działania ujawniły przestępstwa lub wystąpiły o wszczęciu postępowania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pokrzywdzony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Uprawnienia:</a:t>
            </a:r>
          </a:p>
          <a:p>
            <a:r>
              <a:rPr lang="pl-PL" dirty="0" smtClean="0"/>
              <a:t>Wziąć udział w przedmiocie skazania bez rozprawy (art. 335 w zw. z art. 434 § 5)</a:t>
            </a:r>
          </a:p>
          <a:p>
            <a:r>
              <a:rPr lang="pl-PL" dirty="0" smtClean="0"/>
              <a:t>Wziąć udział w posiedzeniu w przedmiocie warunkowego umorzenia postępowania (art. 341 § 3 i 4)</a:t>
            </a:r>
          </a:p>
          <a:p>
            <a:r>
              <a:rPr lang="pl-PL" dirty="0" smtClean="0"/>
              <a:t>Wziąć udział w rozprawie, jeśli się stawi i pozostać na Sali, choćby miał składać zeznania jako świadek (art. 384 § 2)</a:t>
            </a:r>
          </a:p>
          <a:p>
            <a:r>
              <a:rPr lang="pl-PL" dirty="0" smtClean="0"/>
              <a:t>Wnieść apelację od wyroku warunkowo umarzającego postępowanie wydanego na posiedzeniu (art. 444)</a:t>
            </a:r>
          </a:p>
          <a:p>
            <a:r>
              <a:rPr lang="pl-PL" dirty="0" smtClean="0"/>
              <a:t>Wnieść zażalenie na rozstrzygnięcie co do dowodów rzeczowych zawartych w wyroku warunkowo umarzającym postępowanie (art. 342 § 4 w zw. z art. 323 § 2)</a:t>
            </a:r>
          </a:p>
          <a:p>
            <a:r>
              <a:rPr lang="pl-PL" dirty="0" smtClean="0"/>
              <a:t>Ustanowić pełnomocnika (art. 87 § 1)</a:t>
            </a:r>
          </a:p>
          <a:p>
            <a:r>
              <a:rPr lang="pl-PL" dirty="0" smtClean="0"/>
              <a:t>Wnieść sprzeciw przeciwko uwzględnieniu wniosku o dobrowolne poddanie się odpowiedzialności karnej (art. 387 § 2)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Oskarżyciel posiłkowy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Wyróżnia się 2 rodzaje oskarżycieli posiłkowych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514350" indent="-514350">
              <a:buAutoNum type="arabicParenR"/>
            </a:pPr>
            <a:r>
              <a:rPr lang="pl-PL" b="1" dirty="0" smtClean="0"/>
              <a:t>Uboczny</a:t>
            </a:r>
            <a:r>
              <a:rPr lang="pl-PL" dirty="0" smtClean="0"/>
              <a:t> – działający jako strona procesowa obok oskarżyciela publicznego (art. 53 k.p.k.), jak również obok oskarżyciela posiłkowego samoistnego (subsydiarnego) na podst. art. 55 § 3 k.p.k.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Samoistny (subsydiarny)</a:t>
            </a:r>
            <a:r>
              <a:rPr lang="pl-PL" dirty="0" smtClean="0"/>
              <a:t> – działający jako strona procesowa zamiast oskarżyciela publicznego, który nie wniósł </a:t>
            </a:r>
            <a:r>
              <a:rPr lang="pl-PL" dirty="0" smtClean="0"/>
              <a:t>oskarżenia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Uczestnik procesu</a:t>
            </a:r>
            <a:r>
              <a:rPr lang="pl-PL" dirty="0" smtClean="0"/>
              <a:t> – to kategoria zbiorcza obejmująca każdą osobę, która spełnia funkcję w procesie wyznaczoną jej przez prawo procesowe. Są to osoby, które przeprowadzają czynności procesowe lub które w nich tylko uczestniczą. Każda z nich pełni funkcję określoną przez prawo procesowe, wyznaczające jej miejsce w układzie stosunków procesowych zawiązujących się w procesie.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Oskarżyciel posiłkowy uboczny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8777318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Jeżeli pokrzywdzony chce wziąć udział w postępowaniu sądowym jako oskarżyciel posiłkowy uboczny musi:</a:t>
            </a:r>
          </a:p>
          <a:p>
            <a:pPr marL="514350" indent="-514350">
              <a:buAutoNum type="arabicParenR"/>
            </a:pPr>
            <a:r>
              <a:rPr lang="pl-PL" dirty="0" smtClean="0"/>
              <a:t>Być osobą uprawnioną,</a:t>
            </a:r>
          </a:p>
          <a:p>
            <a:pPr marL="514350" indent="-514350">
              <a:buAutoNum type="arabicParenR"/>
            </a:pPr>
            <a:r>
              <a:rPr lang="pl-PL" dirty="0" smtClean="0"/>
              <a:t>Złożyć oświadczenie, że będzie działała w charakterze oskarżyciela posiłkowego w terminie, czyli</a:t>
            </a:r>
          </a:p>
          <a:p>
            <a:pPr marL="514350" indent="-514350">
              <a:buAutoNum type="arabicParenR"/>
            </a:pPr>
            <a:r>
              <a:rPr lang="pl-PL" dirty="0" smtClean="0"/>
              <a:t>Do czasu rozpoczęcia przewodu sądowego na rozprawie głównej (w przypadku orzekania na posiedzeniu w przedmiocie skazania bez rozprawy pokrzywdzony najpóźniej na tym posiedzeniu może złożyć oświadczenie, ze chce przystąpić do postępowania w charakterze oskarżyciela posiłkowego)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 marL="514350" indent="-514350"/>
            <a:r>
              <a:rPr lang="pl-PL" dirty="0" smtClean="0"/>
              <a:t>W przeciwieństwie do oskarżyciela publicznego może podejmować czynności tylko na niekorzyść oskarżonego</a:t>
            </a:r>
          </a:p>
          <a:p>
            <a:pPr marL="514350" indent="-514350"/>
            <a:r>
              <a:rPr lang="pl-PL" dirty="0" smtClean="0"/>
              <a:t>Sąd może ograniczyć liczbę oskarżycieli posiłkowych występujących w sprawie, jeżeli jest to konieczne dla zabezpieczenia prawidłowego toku postępowania. </a:t>
            </a:r>
          </a:p>
          <a:p>
            <a:pPr marL="514350" indent="-514350"/>
            <a:r>
              <a:rPr lang="pl-PL" dirty="0" smtClean="0"/>
              <a:t>Sąd orzeka, że oskarżyciel posiłkowy nie może brać udziału w postępowaniu, gdy bierze w nim już udział określona przez sąd liczba oskarżycieli. – zażalenie nie przysługuje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/>
            <a:r>
              <a:rPr lang="pl-PL" dirty="0" smtClean="0"/>
              <a:t>Sąd orzeka także, iż oskarżyciel posiłkowy nie może brać udziału w postępowaniu, jeżeli stwierdzi, że nie jest on osobą uprawnioną lub jego akt oskarżenia albo oświadczenie o przystąpieniu do postępowania zostało złożone po terminie – zażalenie nie przysługuje</a:t>
            </a:r>
          </a:p>
          <a:p>
            <a:pPr marL="514350" indent="-514350"/>
            <a:r>
              <a:rPr lang="pl-PL" dirty="0" smtClean="0"/>
              <a:t>Cofnięcie </a:t>
            </a:r>
            <a:r>
              <a:rPr lang="pl-PL" dirty="0" smtClean="0"/>
              <a:t>ak</a:t>
            </a:r>
            <a:r>
              <a:rPr lang="pl-PL" dirty="0" smtClean="0"/>
              <a:t>tu oskarżenia przez oskarżyciela publicznego nie </a:t>
            </a:r>
            <a:r>
              <a:rPr lang="pl-PL" dirty="0" smtClean="0"/>
              <a:t>pozbawia uprawnień oskarżyciela posiłkowego.</a:t>
            </a:r>
          </a:p>
          <a:p>
            <a:pPr marL="514350" indent="-514350"/>
            <a:r>
              <a:rPr lang="pl-PL" dirty="0" smtClean="0"/>
              <a:t>W razie odstąpienia oskarżyciela posiłkowego od oskarżenia nie może on ponownie przyłączyć się do postępowania.</a:t>
            </a:r>
          </a:p>
          <a:p>
            <a:pPr marL="514350" indent="-514350"/>
            <a:r>
              <a:rPr lang="pl-PL" dirty="0" smtClean="0"/>
              <a:t>Śmierć oskarżyciela posiłkowego nie tamuje biegu postępowania; </a:t>
            </a:r>
            <a:r>
              <a:rPr lang="pl-PL" dirty="0" smtClean="0">
                <a:hlinkClick r:id="rId2"/>
              </a:rPr>
              <a:t>osoby najbliższe</a:t>
            </a:r>
            <a:r>
              <a:rPr lang="pl-PL" dirty="0" smtClean="0"/>
              <a:t> mogą przystąpić do postępowania w charakterze oskarżyciela posiłkowego w każdym stadium postępowania.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Oskarżyciel posiłkowy samoistny (subsydiarny)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Pokrzywdzony, który zamiast prokuratora wniósł akt oskarżenia (skargę subsydiarna) i popiera go (ją) przed sądem w sprawie o przestępstwa ścigane z oskarżenia publicznego</a:t>
            </a:r>
          </a:p>
          <a:p>
            <a:endParaRPr lang="pl-PL" dirty="0" smtClean="0"/>
          </a:p>
          <a:p>
            <a:r>
              <a:rPr lang="pl-PL" dirty="0" smtClean="0"/>
              <a:t>Procedura wniesienia skargi subsydiarnej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514350" indent="-514350">
              <a:buAutoNum type="arabicParenR"/>
            </a:pPr>
            <a:r>
              <a:rPr lang="pl-PL" dirty="0" smtClean="0"/>
              <a:t>Prokurator wydaje lub zatwierdza postanowienie o odmowie wszczęcia bądź umorzeniu postępowania przygotowawczego</a:t>
            </a:r>
          </a:p>
          <a:p>
            <a:pPr marL="514350" indent="-514350">
              <a:buAutoNum type="arabicParenR"/>
            </a:pPr>
            <a:r>
              <a:rPr lang="pl-PL" dirty="0" smtClean="0"/>
              <a:t>Pokrzywdzony składa zażalenie na postanowienie prokuratora do sądu właściwego do rozpoznania sprawy</a:t>
            </a:r>
          </a:p>
          <a:p>
            <a:pPr marL="514350" indent="-514350">
              <a:buAutoNum type="arabicParenR"/>
            </a:pPr>
            <a:r>
              <a:rPr lang="pl-PL" dirty="0" smtClean="0"/>
              <a:t>Sąd po rozpatrzeniu zażalenie uwzględnia je i uchyla postanowienie prokuratora, wskazując powody uchylenia, a w miarę potrzeby także okoliczności, którą należy wyjaśnić lub czynności, które należy przeprowadzić, wskazania te są dla prokuratora wiążące</a:t>
            </a:r>
          </a:p>
          <a:p>
            <a:pPr marL="514350" indent="-514350">
              <a:buAutoNum type="arabicParenR"/>
            </a:pPr>
            <a:r>
              <a:rPr lang="pl-PL" dirty="0" smtClean="0"/>
              <a:t>Prokurator nadal nie znajduje podstaw do wniesienia katu oskarżenia, wydaje wiec powtórnie postanowienie o odmowie wszczęcia bądź o umorzeniu postępowania</a:t>
            </a:r>
          </a:p>
          <a:p>
            <a:pPr marL="514350" indent="-514350">
              <a:buAutoNum type="arabicParenR"/>
            </a:pPr>
            <a:r>
              <a:rPr lang="pl-PL" dirty="0" smtClean="0"/>
              <a:t>W związku z powyższych pokrzywdzony nabywa prawo do wniesienia skargi subsydiarnej w terminie prekluzyjnym 1 miesiąca, liczonego od dnia doręczenia mu postanowienia, o czym należy go pouczyć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	Obwarowana przymusem radcowsko-adwokackim – sporządzenie i podpisanie skargi subsydiarnej przez pełnomocnika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Oskarżyciel prywatny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>
                <a:hlinkClick r:id="rId2"/>
              </a:rPr>
              <a:t>Pokrzywdzony</a:t>
            </a:r>
            <a:r>
              <a:rPr lang="pl-PL" dirty="0" smtClean="0"/>
              <a:t> może jako oskarżyciel prywatny wnosić i popierać oskarżenie o przestępstwa ścigane z oskarżenia prywatnego.</a:t>
            </a:r>
          </a:p>
          <a:p>
            <a:endParaRPr lang="pl-PL" dirty="0" smtClean="0"/>
          </a:p>
          <a:p>
            <a:r>
              <a:rPr lang="pl-PL" dirty="0" smtClean="0"/>
              <a:t>Skarga prywatna może mieć formę prywatnego aktu oskarżenia (art. 487 k.p.k.) bądź skargi ustnej czy pisemnej składnej na ręce Policji, która to przesyła ją właściwemu sądowi, a jeśli trzeba wcześniej zabezpiecza dowody (art. 488 § 1 k.p.k.)</a:t>
            </a:r>
          </a:p>
          <a:p>
            <a:endParaRPr lang="pl-PL" dirty="0" smtClean="0"/>
          </a:p>
          <a:p>
            <a:r>
              <a:rPr lang="pl-PL" dirty="0" smtClean="0"/>
              <a:t>Inny pokrzywdzony tym samym czynem może aż do rozpoczęcia </a:t>
            </a:r>
            <a:r>
              <a:rPr lang="pl-PL" dirty="0" smtClean="0">
                <a:hlinkClick r:id="rId3"/>
              </a:rPr>
              <a:t>przewodu sądowego</a:t>
            </a:r>
            <a:r>
              <a:rPr lang="pl-PL" dirty="0" smtClean="0"/>
              <a:t> na rozprawie głównej przyłączyć się do toczącego się postępowania.</a:t>
            </a:r>
          </a:p>
          <a:p>
            <a:endParaRPr lang="pl-PL" dirty="0" smtClean="0"/>
          </a:p>
          <a:p>
            <a:r>
              <a:rPr lang="pl-PL" dirty="0" smtClean="0"/>
              <a:t>W razie śmierci oskarżyciela prywatnego postępowanie zawiesza się, a </a:t>
            </a:r>
            <a:r>
              <a:rPr lang="pl-PL" dirty="0" smtClean="0">
                <a:hlinkClick r:id="rId4"/>
              </a:rPr>
              <a:t>osoby najbliższe</a:t>
            </a:r>
            <a:r>
              <a:rPr lang="pl-PL" dirty="0" smtClean="0"/>
              <a:t> mogą wstąpić w prawa zmarłego; jeżeli w terminie zawitym 3 miesięcy od dnia śmierci oskarżyciela prywatnego osoba uprawniona nie wstąpi w prawa zmarłego, sąd lub referendarz sądowy umarza postępowanie.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Oskarżyciel prywatny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	Ingerencja prokuratora:</a:t>
            </a:r>
          </a:p>
          <a:p>
            <a:r>
              <a:rPr lang="pl-PL" dirty="0" smtClean="0"/>
              <a:t>prokurator wszczyna postępowanie albo wstępuje do postępowania już wszczętego, jeżeli wymaga tego interes społeczny.; Postępowanie toczy się wówczas z urzędu, a </a:t>
            </a:r>
            <a:r>
              <a:rPr lang="pl-PL" dirty="0" smtClean="0">
                <a:hlinkClick r:id="rId2"/>
              </a:rPr>
              <a:t>pokrzywdzony</a:t>
            </a:r>
            <a:r>
              <a:rPr lang="pl-PL" dirty="0" smtClean="0"/>
              <a:t>, który przedtem wniósł oskarżenie prywatne, korzysta z praw oskarżyciela posiłkowego; </a:t>
            </a:r>
          </a:p>
          <a:p>
            <a:endParaRPr lang="pl-PL" dirty="0" smtClean="0"/>
          </a:p>
          <a:p>
            <a:r>
              <a:rPr lang="pl-PL" dirty="0" smtClean="0"/>
              <a:t>Jeżeli prokurator, który wstąpił do postępowania, odstąpił potem od oskarżenia, </a:t>
            </a:r>
            <a:r>
              <a:rPr lang="pl-PL" dirty="0" smtClean="0">
                <a:hlinkClick r:id="rId2"/>
              </a:rPr>
              <a:t>pokrzywdzony</a:t>
            </a:r>
            <a:r>
              <a:rPr lang="pl-PL" dirty="0" smtClean="0"/>
              <a:t> powraca w dalszym postępowaniu do praw oskarżyciela prywatnego; </a:t>
            </a:r>
          </a:p>
          <a:p>
            <a:endParaRPr lang="pl-PL" dirty="0" smtClean="0"/>
          </a:p>
          <a:p>
            <a:r>
              <a:rPr lang="pl-PL" dirty="0" smtClean="0">
                <a:hlinkClick r:id="rId2"/>
              </a:rPr>
              <a:t>Pokrzywdzony</a:t>
            </a:r>
            <a:r>
              <a:rPr lang="pl-PL" dirty="0" smtClean="0"/>
              <a:t>, który nie wniósł oskarżenia, może w terminie zawitym 14 dni od daty powiadomienia go o odstąpieniu prokuratora od oskarżenia złożyć akt oskarżenia lub oświadczenie, że podtrzymuje oskarżenie jako prywatne, a jeżeli takiego oświadczenia nie złoży, sąd lub referendarz sądowy umarza postępowanie.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 cywilny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Powód cywilny </a:t>
            </a:r>
            <a:r>
              <a:rPr lang="pl-PL" dirty="0" smtClean="0"/>
              <a:t>– pokrzywdzony (art. 62) albo, osoba która wstąpiła w prawa pokrzywdzonego po jego śmierci  (art. 63); podmiot ten musi wnieść pozew cywilny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018110"/>
          </a:xfrm>
        </p:spPr>
        <p:txBody>
          <a:bodyPr>
            <a:normAutofit fontScale="40000" lnSpcReduction="20000"/>
          </a:bodyPr>
          <a:lstStyle/>
          <a:p>
            <a:r>
              <a:rPr lang="pl-PL" b="1" dirty="0" smtClean="0"/>
              <a:t>Z powództwem adhezyjnym mogą występować:</a:t>
            </a:r>
            <a:endParaRPr lang="pl-PL" dirty="0" smtClean="0"/>
          </a:p>
          <a:p>
            <a:pPr lvl="0"/>
            <a:r>
              <a:rPr lang="pl-PL" dirty="0" smtClean="0"/>
              <a:t>Bezpośrednio pokrzywdzony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Osoby najbliższe dla pokrzywdzonego</a:t>
            </a:r>
            <a:r>
              <a:rPr lang="pl-PL" dirty="0" smtClean="0"/>
              <a:t>, które w razie jego śmierci mogą wytoczyć powództwo cywilne o przysługujące im roszczenia jako strona zastępcza (art. 63 § 1)</a:t>
            </a:r>
          </a:p>
          <a:p>
            <a:pPr lvl="0"/>
            <a:r>
              <a:rPr lang="pl-PL" b="1" dirty="0" smtClean="0"/>
              <a:t>Osoby najbliższe dla powoda cywilnego</a:t>
            </a:r>
            <a:r>
              <a:rPr lang="pl-PL" dirty="0" smtClean="0"/>
              <a:t> (pokrzywdzonego, który wystąpił już z powództwem), które w razie jego śmierci mogą wstąpić w prawa zmarłego i dochodzić przysługujących im roszczeń jako strona nowa (art. 63 § 2)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Organy kontroli państwowej</a:t>
            </a:r>
            <a:r>
              <a:rPr lang="pl-PL" dirty="0" smtClean="0"/>
              <a:t>, które w zakresie swojego działania ujawniły przestępstwo, którym wyrządzono szkodę w mieniu instytucji państwowej, samorządowej lub społecznej, jeżeli nie działa organ pokrzywdzonej instytucji (art. 49 § 4)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Organy Państwowej Inspekcji Pracy</a:t>
            </a:r>
            <a:r>
              <a:rPr lang="pl-PL" dirty="0" smtClean="0"/>
              <a:t> w sprawach o przestępstwa przeciwko prawom osób wykonującym pracę zarobkową, o których mowa w art. 218-221 oraz 225 § 2 k.k., jeżeli w zakresie swojego działania ujawniły przestępstwo lub wystąpiły o wszczęcie postępowania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Przedstawiciel ustawowy</a:t>
            </a:r>
            <a:r>
              <a:rPr lang="pl-PL" dirty="0" smtClean="0"/>
              <a:t>, gdy pokrzywdzonym jest małoletni albo ubezwłasnowolniony całkowicie lub częściowo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Zakład ubezpieczeń</a:t>
            </a:r>
            <a:r>
              <a:rPr lang="pl-PL" dirty="0" smtClean="0"/>
              <a:t> – w zakresie, w jakim pokrył szkodę wyrządzoną pokrzywdzonemu przez przestępstwo lub jest zobowiązany do jej pokrycia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Podmiotem uprawnionym do wytaczania labo popierania powództwa jest także </a:t>
            </a:r>
            <a:r>
              <a:rPr lang="pl-PL" b="1" dirty="0" smtClean="0"/>
              <a:t>prokurator</a:t>
            </a:r>
            <a:r>
              <a:rPr lang="pl-PL" dirty="0" smtClean="0"/>
              <a:t>, jeżeli wymaga tego interes społeczny (art. 64) – nie pozbawia to pokrzywdzonego (strony zastępczej lub nowej) uprawnień powoda cywilnego – takim przypadku zachodzi współuczestnictwo jednolite pomiędzy prokuratorem a powodem cywilnym, do którego stosujemy przepisy k.p.c.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Przedmiot powództwa </a:t>
            </a:r>
            <a:r>
              <a:rPr lang="pl-PL" b="1" dirty="0" smtClean="0"/>
              <a:t>adhezyjnego: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Można dochodzić tylko roszczeń majątkowych wynikających bezpośrednio z popełnienia </a:t>
            </a:r>
            <a:r>
              <a:rPr lang="pl-PL" dirty="0" smtClean="0"/>
              <a:t>przestępstwa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Można </a:t>
            </a:r>
            <a:r>
              <a:rPr lang="pl-PL" dirty="0" smtClean="0"/>
              <a:t>zasądzić odszkodowanie za rzeczywistą stratę (</a:t>
            </a:r>
            <a:r>
              <a:rPr lang="pl-PL" i="1" dirty="0" err="1" smtClean="0"/>
              <a:t>damnum</a:t>
            </a:r>
            <a:r>
              <a:rPr lang="pl-PL" i="1" dirty="0" smtClean="0"/>
              <a:t> </a:t>
            </a:r>
            <a:r>
              <a:rPr lang="pl-PL" i="1" dirty="0" err="1" smtClean="0"/>
              <a:t>emergens</a:t>
            </a:r>
            <a:r>
              <a:rPr lang="pl-PL" dirty="0" smtClean="0"/>
              <a:t>) i za utracone korzyści (</a:t>
            </a:r>
            <a:r>
              <a:rPr lang="pl-PL" i="1" dirty="0" err="1" smtClean="0"/>
              <a:t>lucrum</a:t>
            </a:r>
            <a:r>
              <a:rPr lang="pl-PL" i="1" dirty="0" smtClean="0"/>
              <a:t> </a:t>
            </a:r>
            <a:r>
              <a:rPr lang="pl-PL" i="1" dirty="0" err="1" smtClean="0"/>
              <a:t>cessans</a:t>
            </a:r>
            <a:r>
              <a:rPr lang="pl-PL" dirty="0" smtClean="0"/>
              <a:t>)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Możliwość zasądzenia odsetek ustawowych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214422"/>
            <a:ext cx="8848756" cy="55007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Zgłoszenie powództwa cywilnego</a:t>
            </a:r>
            <a:endParaRPr lang="pl-PL" dirty="0" smtClean="0"/>
          </a:p>
          <a:p>
            <a:pPr lvl="0"/>
            <a:r>
              <a:rPr lang="pl-PL" dirty="0" smtClean="0"/>
              <a:t>Może mieć miejsce już w postępowaniu przygotowawczym, najwcześniej po wszczęciu postępowania w fazie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personam</a:t>
            </a:r>
            <a:r>
              <a:rPr lang="pl-PL" dirty="0" smtClean="0"/>
              <a:t>  – postanowienie w kwestii przyjęcia powództwa wydaje sąd po wpłynięciu sprawy z aktem oskarżenia, przy czym dniem zgłoszenia roszczenia uznaje się dzień zgłoszenia powództwa – status powoda cywilnego można uzyskać dopiero po wydaniu przez sąd postanowienia o przyjęciu powództwa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Wytoczenie powództwa cywilnego można nastąpić najpóźniej do czasu rozpoczęcia przewodu sądowego na rozprawie głównej. Terminem tym związana jest strona zastępcza a także prokurator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 Jeżeli wraz z powództwem cywilnym został zgłoszony wniosek o zabezpieczenie roszczenia, w przedmiocie tego wniosku orzeka prokurator. Na postanowienie co do zabezpieczenia roszczenia przysługuje </a:t>
            </a:r>
            <a:r>
              <a:rPr lang="pl-PL" u="sng" dirty="0" smtClean="0">
                <a:hlinkClick r:id="rId2"/>
              </a:rPr>
              <a:t>zażalenie</a:t>
            </a:r>
            <a:r>
              <a:rPr lang="pl-PL" dirty="0" smtClean="0"/>
              <a:t> do sądu.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W razie umorzenia lub zawieszenia postępowania przygotowawczego </a:t>
            </a:r>
            <a:r>
              <a:rPr lang="pl-PL" u="sng" dirty="0" smtClean="0">
                <a:hlinkClick r:id="rId3"/>
              </a:rPr>
              <a:t>pokrzywdzony</a:t>
            </a:r>
            <a:r>
              <a:rPr lang="pl-PL" dirty="0" smtClean="0"/>
              <a:t> w terminie zawitym 30 dni od daty doręczenia postanowienia może żądać przekazania sprawy sądowi właściwemu do rozpoznawania spraw cywilnych. Jeżeli </a:t>
            </a:r>
            <a:r>
              <a:rPr lang="pl-PL" u="sng" dirty="0" smtClean="0">
                <a:hlinkClick r:id="rId3"/>
              </a:rPr>
              <a:t>pokrzywdzony</a:t>
            </a:r>
            <a:r>
              <a:rPr lang="pl-PL" dirty="0" smtClean="0"/>
              <a:t> w terminie tym żądania nie zgłosi, zabezpieczenie upada, a wniesiony poprzednio pozew nie wywołuje skutków prawnych.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Wytoczenie powództwa cywilnego</a:t>
            </a:r>
            <a:endParaRPr lang="pl-PL" dirty="0" smtClean="0"/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Następuje przez złożenie pozwu, który musi spełniać określone w k.p.c. warunki formalne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W związku z wytoczeniem powództwa sąd wydaje dwa rodzaje rozstrzygnięć: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Formalne – o odmowie przyjęcia powództwa, o przyjęciu powództwa (postanowienie powinno być wydane przed rozpoczęciem przewodu sądowego), o pozostawieniu powództwa cywilnego bez rozpoznania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Merytoryczne – o uwzględnieniu albo oddaleniu powództwa cywilnego w całości lub w części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Odmowa przyjęcia powództwa cywilnego – art. 65 § 1</a:t>
            </a:r>
            <a:endParaRPr lang="pl-PL" dirty="0" smtClean="0"/>
          </a:p>
          <a:p>
            <a:endParaRPr lang="pl-PL" dirty="0" smtClean="0"/>
          </a:p>
          <a:p>
            <a:pPr lvl="0"/>
            <a:r>
              <a:rPr lang="pl-PL" dirty="0" smtClean="0"/>
              <a:t>Zażalenie nie przysługuje</a:t>
            </a:r>
          </a:p>
          <a:p>
            <a:endParaRPr lang="pl-PL" dirty="0" smtClean="0"/>
          </a:p>
          <a:p>
            <a:r>
              <a:rPr lang="pl-PL" dirty="0" smtClean="0"/>
              <a:t>W przypadku, gdy sąd odmówi przyjęcia powództwa cywilnego pokrzywdzony może dochodzić swojego roszczenia w postępowaniu cywilnym; jeżeli w terminie zawitym 30 dni od daty odmowy przyjęcia lub pozostawienia powództwa cywilnego bez rozpoznania powód cywilny wniesie o przekazanie pozwu sądowi właściwemu do rozpoznawania spraw cywilnych, za dzień zgłoszenia roszczenia uważa się dzień wniesienia pozwu w postępowaniu karnym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Kategorie uczestników postępowania: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Organy procesowe</a:t>
            </a:r>
          </a:p>
          <a:p>
            <a:pPr lvl="0"/>
            <a:r>
              <a:rPr lang="pl-PL" dirty="0" smtClean="0"/>
              <a:t>Strony procesowe</a:t>
            </a:r>
          </a:p>
          <a:p>
            <a:pPr lvl="0"/>
            <a:r>
              <a:rPr lang="pl-PL" dirty="0" smtClean="0"/>
              <a:t>Reprezentanci stron procesowych</a:t>
            </a:r>
          </a:p>
          <a:p>
            <a:pPr lvl="0"/>
            <a:r>
              <a:rPr lang="pl-PL" dirty="0" smtClean="0"/>
              <a:t>Rzecznicy interesu społecznego</a:t>
            </a:r>
          </a:p>
          <a:p>
            <a:pPr lvl="0"/>
            <a:r>
              <a:rPr lang="pl-PL" dirty="0" smtClean="0"/>
              <a:t>Osobowe źródła dowodowe</a:t>
            </a:r>
          </a:p>
          <a:p>
            <a:pPr lvl="0"/>
            <a:r>
              <a:rPr lang="pl-PL" dirty="0" smtClean="0"/>
              <a:t>Pomocnicy organów procesowych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018110"/>
          </a:xfrm>
        </p:spPr>
        <p:txBody>
          <a:bodyPr>
            <a:normAutofit fontScale="40000" lnSpcReduction="20000"/>
          </a:bodyPr>
          <a:lstStyle/>
          <a:p>
            <a:r>
              <a:rPr lang="pl-PL" b="1" dirty="0" smtClean="0"/>
              <a:t>Pozostawienie powództwa cywilnego bez rozpoznania</a:t>
            </a:r>
            <a:endParaRPr lang="pl-PL" dirty="0" smtClean="0"/>
          </a:p>
          <a:p>
            <a:pPr lvl="0"/>
            <a:r>
              <a:rPr lang="pl-PL" dirty="0" smtClean="0"/>
              <a:t>jeżeli po rozpoczęciu przewodu sądowego ujawni się okoliczność wymieniona w 65 § 1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po śmierci powoda cywilnego osoba najbliższa (strona nowa) nie wstąpiła w prawa zmarłego, ani też prokurator nie wytoczył powództwa na jej rzecz (art. 63 § 2)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W razie niestawiennictwa powoda cywilnego do chwili rozpoczęcia przewodu sądowego, sąd pozostawia powództwo cywilne bez rozpoznania, chyba że powód złożył wniosek o rozpoznanie pomimo jego nieobecności (art. 383)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jeżeli materiał dowodowy ujawniony w toku rozprawy nie wystarcza do rozstrzygnięcia powództwa cywilnego, a uzupełnienie tego materiału spowodowałoby znaczną przewlekłość postępowania. (art. 415 § 3)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sąd wydaje inne rozstrzygnięcie niż wyrok skazujący lub warunkowo umarzający postępowanie (art. 415 § 2 w zw. z art. 1) np. wyrok uniewinniający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 Jeżeli materiał dowodowy zebrany w postępowaniu przygotowawczym nie wystarcza do rozstrzygnięcia powództwa cywilnego (art. 503 § 2)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jeżeli w sprzeciwie od wyroku nakazowego podniesiono wyłącznie zarzuty przeciwko rozstrzygnięciu o roszczeniu cywilnym, wyrok nakazowy traci moc tylko w tej części, a sąd na posiedzeniu pozostawia powództwo cywilne bez rozpoznania. (art. 506 § 4)</a:t>
            </a:r>
          </a:p>
          <a:p>
            <a:r>
              <a:rPr lang="pl-PL" b="1" dirty="0" smtClean="0"/>
              <a:t> </a:t>
            </a:r>
            <a:endParaRPr lang="pl-PL" dirty="0" smtClean="0"/>
          </a:p>
          <a:p>
            <a:r>
              <a:rPr lang="pl-PL" dirty="0" smtClean="0"/>
              <a:t>W razie zawieszenia postępowania sąd na żądanie powoda cywilnego przekazuje wytoczone powództwo sądowi właściwemu do rozpoznawania spraw cywilnych.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Powództwo cywilne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smtClean="0"/>
              <a:t>Uwzględnienie powództwa cywilnego</a:t>
            </a:r>
            <a:r>
              <a:rPr lang="pl-PL" b="1" dirty="0" smtClean="0"/>
              <a:t>: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Jest </a:t>
            </a:r>
            <a:r>
              <a:rPr lang="pl-PL" dirty="0" smtClean="0"/>
              <a:t>możliwe tylko w razie skazania oskarżonego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Może być uwzględnione jeżeli jest uzasadnione pod względem faktycznym i </a:t>
            </a:r>
            <a:r>
              <a:rPr lang="pl-PL" dirty="0" smtClean="0"/>
              <a:t>prawnym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Sąd, który orzekał co do roszczeń majątkowych, nadaje na żądanie osoby uprawnionej klauzulę wykonalności orzeczeniu podlegającemu wykonaniu w drodze egzekucji. (art. 107 § 1</a:t>
            </a:r>
            <a:r>
              <a:rPr lang="pl-PL" dirty="0" smtClean="0"/>
              <a:t>)</a:t>
            </a:r>
          </a:p>
          <a:p>
            <a:pPr lvl="0"/>
            <a:endParaRPr lang="pl-PL" dirty="0" smtClean="0"/>
          </a:p>
          <a:p>
            <a:r>
              <a:rPr lang="pl-PL" dirty="0" smtClean="0"/>
              <a:t>Wznowienie postępowania, ograniczone wyłącznie do orzeczenia o roszczeniach majątkowych wynikających z przestępstwa, może nastąpić tylko przez sąd właściwy do orzekania w sprawach cywilnych. (art. 543)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Oskarżony, podejrzany, osoba podejrzana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Za oskarżonego uważa się osobę, przeciwko której wniesiono oskarżenie do sądu, a także osobę, co do której prokurator złożył wniosek o warunkowe umorzenie </a:t>
            </a:r>
            <a:r>
              <a:rPr lang="pl-PL" dirty="0" smtClean="0">
                <a:hlinkClick r:id="rId2"/>
              </a:rPr>
              <a:t>postępowania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 podejrzanego uważa się osobę, co do której wydano postanowienie o przedstawieniu zarzutów albo której bez wydania takiego postanowienia postawiono zarzut w związku z przystąpieniem do przesłuchania w charakterze podejrzanego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Tzw. osoba podejrzana – faktycznie podejrzany, czyli osoba, co do której organy posiadają informacje typujące ją na sprawcę przestępstwa, ale w stosunku do której nie wydano postanowienia o przedstawieniu zarzutów ani nie przesłuchano jej w przesłuchania w charakterze podejrzanego po uprzednim przedstawieniu zarzutów – </a:t>
            </a:r>
            <a:r>
              <a:rPr lang="pl-PL" b="1" dirty="0" smtClean="0"/>
              <a:t>nie posiada statusu strony procesowej</a:t>
            </a:r>
            <a:endParaRPr lang="pl-PL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Prawa oskarżonego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Prawo do obrony, z możliwością korzystania z pomocy obrońcy (art. 6) – przysługuje na każdym etapie </a:t>
            </a:r>
            <a:r>
              <a:rPr lang="pl-PL" dirty="0" smtClean="0"/>
              <a:t>postępowania</a:t>
            </a:r>
          </a:p>
          <a:p>
            <a:endParaRPr lang="pl-PL" dirty="0" smtClean="0"/>
          </a:p>
          <a:p>
            <a:r>
              <a:rPr lang="pl-PL" dirty="0" smtClean="0"/>
              <a:t>Korzystanie z pomocy tłumacza, jeżeli nie włada w wystarczającym stopniu w języku </a:t>
            </a:r>
            <a:r>
              <a:rPr lang="pl-PL" dirty="0" smtClean="0"/>
              <a:t>polskim</a:t>
            </a:r>
          </a:p>
          <a:p>
            <a:endParaRPr lang="pl-PL" dirty="0" smtClean="0"/>
          </a:p>
          <a:p>
            <a:r>
              <a:rPr lang="pl-PL" dirty="0" smtClean="0"/>
              <a:t>Prawo oskarżonego (podejrzanego) tymczasowo aresztowanego do swobodnego porozumiewania się ze swoim obrońcą podczas nieobecności innych osób i korespondencyjnie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oskarżony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dirty="0" smtClean="0"/>
              <a:t>Oskarżony (podejrzany) jest obowiązany poddać się (art. 74§2 </a:t>
            </a:r>
            <a:r>
              <a:rPr lang="pl-PL" dirty="0" err="1" smtClean="0"/>
              <a:t>pkt</a:t>
            </a:r>
            <a:r>
              <a:rPr lang="pl-PL" dirty="0" smtClean="0"/>
              <a:t> 2 i 3):</a:t>
            </a:r>
          </a:p>
          <a:p>
            <a:r>
              <a:rPr lang="pl-PL" b="1" dirty="0" smtClean="0"/>
              <a:t>1) </a:t>
            </a:r>
            <a:r>
              <a:rPr lang="pl-PL" dirty="0" smtClean="0"/>
              <a:t>oględzinom zewnętrznym ciała oraz innym badaniom niepołączonym z naruszeniem integralności ciała; wolno także w szczególności od oskarżonego pobrać odciski, fotografować go oraz okazać w celach rozpoznawczych innym osobom,</a:t>
            </a:r>
          </a:p>
          <a:p>
            <a:r>
              <a:rPr lang="pl-PL" b="1" dirty="0" smtClean="0"/>
              <a:t>2) </a:t>
            </a:r>
            <a:r>
              <a:rPr lang="pl-PL" dirty="0" smtClean="0"/>
              <a:t>badaniom psychologicznym i psychiatrycznym oraz badaniom połączonym z dokonaniem zabiegów na jego ciele, z wyjątkiem chirurgicznych, pod warunkiem że dokonywane są przez uprawnionego do tego pracownika służby zdrowia z zachowaniem wskazań wiedzy lekarskiej i nie zagrażają zdrowiu oskarżonego, jeżeli przeprowadzenie tych badań jest nieodzowne; w szczególności oskarżony jest obowiązany przy zachowaniu tych warunków poddać się pobraniu krwi, włosów lub wydzielin organizmu, z zastrzeżeniem </a:t>
            </a:r>
            <a:r>
              <a:rPr lang="pl-PL" dirty="0" err="1" smtClean="0"/>
              <a:t>pkt</a:t>
            </a:r>
            <a:r>
              <a:rPr lang="pl-PL" dirty="0" smtClean="0"/>
              <a:t> 3,</a:t>
            </a:r>
          </a:p>
          <a:p>
            <a:r>
              <a:rPr lang="pl-PL" b="1" dirty="0" smtClean="0"/>
              <a:t>3) </a:t>
            </a:r>
            <a:r>
              <a:rPr lang="pl-PL" dirty="0" smtClean="0"/>
              <a:t>pobraniu przez funkcjonariusza Policji wymazu ze śluzówki policzków, jeżeli jest to nieodzowne i nie zachodzi obawa, że zagrażałoby to zdrowiu oskarżonego lub innych osób.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Katalog ten nie ma charakteru zamkniętego.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Kolejne obowiązki to:</a:t>
            </a:r>
          </a:p>
          <a:p>
            <a:r>
              <a:rPr lang="pl-PL" dirty="0" smtClean="0"/>
              <a:t>Stawienie się na każde wezwanie w toku postępowania karnego</a:t>
            </a:r>
          </a:p>
          <a:p>
            <a:r>
              <a:rPr lang="pl-PL" dirty="0" smtClean="0"/>
              <a:t>Zawiadamianie organu prowadzącego postępowanie o każdej zmianie miejsca swego zamieszkania lub trwającego dłużej niż 7 dni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O powyższych obowiązkach należy pouczyć oskarżonego (podejrzanego) przy pierwszym przesłuchaniu. Brak pouczenia nie wywołuje negatywnych skutków dla oskarżonego, więc nie można uznać jego niestawiennictwa za nieusprawiedliwione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Reprezentanci stron procesowych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to osoba działająca za stronę w jej imieniu na mocy odpowiedniego tytułu prawnego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Tytuł prawny</a:t>
            </a:r>
            <a:r>
              <a:rPr lang="pl-PL" b="1" dirty="0" smtClean="0"/>
              <a:t>:</a:t>
            </a:r>
          </a:p>
          <a:p>
            <a:pPr algn="just">
              <a:buNone/>
            </a:pPr>
            <a:endParaRPr lang="pl-PL" dirty="0" smtClean="0"/>
          </a:p>
          <a:p>
            <a:pPr lvl="0" algn="just"/>
            <a:r>
              <a:rPr lang="pl-PL" dirty="0" smtClean="0"/>
              <a:t>Pełnomocnictwo – udzielone przez stronę lub jej przedstawiciela </a:t>
            </a:r>
            <a:r>
              <a:rPr lang="pl-PL" dirty="0" smtClean="0"/>
              <a:t>ustawowego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Przepis </a:t>
            </a:r>
            <a:r>
              <a:rPr lang="pl-PL" dirty="0" smtClean="0"/>
              <a:t>ustawy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Zarządzenie prezesa sądu lub (przewodniczącego wydziału) lub przewodniczącego rozprawy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Reprezentanci stron procesowych: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018110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pl-PL" b="1" dirty="0" smtClean="0"/>
              <a:t>Obrońcy</a:t>
            </a:r>
            <a:r>
              <a:rPr lang="pl-PL" dirty="0" smtClean="0"/>
              <a:t> – działają oni w interesie oskarżonych, mogą być nimi adwokaci i aplikanci adwokaccy lub radcowie prawni, 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Oskarżony może mieć nie więcej niż 3 obrońców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Obrońca może bronić kilku oskarżonych – ustawa nie ogranicza ich liczby, jeżeli ich interesy nie pozostają w sprzeczności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b="1" dirty="0" smtClean="0"/>
              <a:t>Ze względu na rodzaj tytułu obrony obrońcy mogą być: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b="1" dirty="0" smtClean="0"/>
              <a:t>z wyboru </a:t>
            </a:r>
            <a:r>
              <a:rPr lang="pl-PL" dirty="0" smtClean="0"/>
              <a:t>– tytułem prawnym jest upoważnienie do obrony; może być udzielone na piśmie albo przez oświadczenie do protokołu organu prowadzącego postępowanie karne. Do czasu ustanowienia obrońcy przez oskarżonego pozbawionego wolności, obrońcę może ustanowić inna osoba, o czym niezwłocznie zawiadamia się oskarżonego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b="1" dirty="0" smtClean="0"/>
              <a:t>z urzędu  - </a:t>
            </a:r>
            <a:r>
              <a:rPr lang="pl-PL" dirty="0" smtClean="0"/>
              <a:t>wyznacza</a:t>
            </a:r>
            <a:r>
              <a:rPr lang="pl-PL" b="1" dirty="0" smtClean="0"/>
              <a:t> </a:t>
            </a:r>
            <a:r>
              <a:rPr lang="pl-PL" dirty="0" smtClean="0"/>
              <a:t>prezes lub referendarz sądowy sądu właściwego do rozpoznania sprawy z listy obrońców z urzędu. Powołuje się go tylko wtedy, gdy oskarżony nie ma obrońcy z wyboru. Powołuje się go bądź na wniosek oskarżonego bądź z urzędu. Ustanowienie obrońcy lub wyznaczenie obrońcy z urzędu uprawnia go do działania w całym postępowaniu, nie wyłączając czynności po uprawomocnieniu się orzeczenia, jeżeli nie zawiera ograniczeń. Wyznaczenie obrońcy z urzędu nakłada na obrońcę obowiązek podejmowania czynności procesowych do prawomocnego zakończenia postępowania.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Reprezentanci stron procesowych: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pl-PL" b="1" dirty="0" smtClean="0"/>
              <a:t>Pełnomocnicy</a:t>
            </a:r>
            <a:r>
              <a:rPr lang="pl-PL" dirty="0" smtClean="0"/>
              <a:t> – działają w interesie innych stron niż oskarżony; np. pokrzywdzonych w postępowaniu przygotowawczym, a także oskarżycieli posiłkowych, prywatnych lub powodów cywilnych, a także osoby nie będącej stroną jeżeli wymagają tego jej interesu w toczącym się postępowaniu.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Przedstawiciele ustawowi: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osoby reprezentujące z mocy ustawy pokrzywdzonych małoletnich (do ukończenia 18 lat) albo ubezwłasnowolnionych całkowicie lub częściowo</a:t>
            </a:r>
          </a:p>
          <a:p>
            <a:pPr lvl="0"/>
            <a:endParaRPr lang="pl-PL" dirty="0" smtClean="0"/>
          </a:p>
          <a:p>
            <a:pPr>
              <a:buNone/>
            </a:pPr>
            <a:r>
              <a:rPr lang="pl-PL" dirty="0" smtClean="0"/>
              <a:t>	- rodzice, jeżeli dziecko znajduje się pod władzą rodzicielską obojga rodziców to każde z nich jest przedstawicielem ustawowym </a:t>
            </a:r>
          </a:p>
          <a:p>
            <a:pPr>
              <a:buNone/>
            </a:pPr>
            <a:r>
              <a:rPr lang="pl-PL" dirty="0" smtClean="0"/>
              <a:t>	- opiekun faktyczny (osoba pod której pieczą pokrzywdzony pozostaje)</a:t>
            </a:r>
          </a:p>
          <a:p>
            <a:pPr>
              <a:buNone/>
            </a:pPr>
            <a:r>
              <a:rPr lang="pl-PL" dirty="0" smtClean="0"/>
              <a:t>	- opiekun prawny (wyznaczony przez sąd opiekuńczy)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osoba pod której pieczą pozostaje będąca pokrzywdzonym osoba nieporadna w szczególności ze względu na wiek lub stan zdrowia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osoby reprezentujące z mocy ustawy oskarżonego nieletniego lub ubezwłasnowolnionego (są to te same osoby, co przedstawiciele pokrzywdzonego)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Rzecznicy interesu społecznego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osoba niezależna od stron procesowych, działająca na rzecz interesu społecznego w </a:t>
            </a:r>
            <a:r>
              <a:rPr lang="pl-PL" dirty="0" smtClean="0"/>
              <a:t>procesie</a:t>
            </a:r>
          </a:p>
          <a:p>
            <a:endParaRPr lang="pl-PL" dirty="0" smtClean="0"/>
          </a:p>
          <a:p>
            <a:r>
              <a:rPr lang="pl-PL" b="1" dirty="0" smtClean="0"/>
              <a:t>Cechy:</a:t>
            </a:r>
            <a:endParaRPr lang="pl-PL" dirty="0" smtClean="0"/>
          </a:p>
          <a:p>
            <a:pPr lvl="0"/>
            <a:r>
              <a:rPr lang="pl-PL" dirty="0" smtClean="0"/>
              <a:t>Reprezentowanie w procesie interesu społecznego</a:t>
            </a:r>
          </a:p>
          <a:p>
            <a:pPr lvl="0"/>
            <a:r>
              <a:rPr lang="pl-PL" dirty="0" smtClean="0"/>
              <a:t>Niezależność od stron procesowych – nie działają na rzecz określonej strony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Rzecznicy interesu społecznego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b="1" dirty="0" smtClean="0"/>
              <a:t>RPO</a:t>
            </a:r>
            <a:r>
              <a:rPr lang="pl-PL" dirty="0" smtClean="0"/>
              <a:t>, może np. wnieść kasację nadzwyczajną, może żądać wszczęcia postępowania przygotowawczego w sprawie ściganej z oskarżenia </a:t>
            </a:r>
            <a:r>
              <a:rPr lang="pl-PL" dirty="0" smtClean="0"/>
              <a:t>publicznego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Przedstawiciel społeczny</a:t>
            </a:r>
            <a:r>
              <a:rPr lang="pl-PL" dirty="0" smtClean="0"/>
              <a:t>, czyli przedstawiciel organizacji społecznej, dopuszczony na jej wniosek do udziału w postępowaniu sądowym do czasu rozpoczęcia przewodu sądowego art. 90 KPK, nie jest on formalnie związany z żadną ze stron i nie deklaruje działania na rzecz którejś z </a:t>
            </a:r>
            <a:r>
              <a:rPr lang="pl-PL" dirty="0" smtClean="0"/>
              <a:t>nich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Prokurator Generalny</a:t>
            </a:r>
            <a:r>
              <a:rPr lang="pl-PL" dirty="0" smtClean="0"/>
              <a:t>, uprawniony do wnoszenia kasacji nadzwyczajnej we wszystkich sprawach zarówno należących do właściwości sądowych powszechnych jak i </a:t>
            </a:r>
            <a:r>
              <a:rPr lang="pl-PL" dirty="0" smtClean="0"/>
              <a:t>wojskowych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Prokurator w akcji cywilnej</a:t>
            </a:r>
            <a:r>
              <a:rPr lang="pl-PL" dirty="0" smtClean="0"/>
              <a:t> (powództwo adhezyjne – wytoczenie lub popieranie, wniosek o zobowiązanie oskarżonego do naprawienia szkody)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Organy procesowe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357298"/>
            <a:ext cx="8420128" cy="535782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b="1" dirty="0" smtClean="0"/>
              <a:t>	Organy postępowania przygotowawczego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b="1" dirty="0" smtClean="0"/>
              <a:t>Organy prowadzące</a:t>
            </a:r>
            <a:r>
              <a:rPr lang="pl-PL" dirty="0" smtClean="0"/>
              <a:t> – są to organy państwowe, które same przeprowadzają czynności dowodowe w postępowaniu przygotowawczym</a:t>
            </a:r>
          </a:p>
          <a:p>
            <a:pPr>
              <a:buNone/>
            </a:pPr>
            <a:r>
              <a:rPr lang="pl-PL" dirty="0" smtClean="0"/>
              <a:t> 	 </a:t>
            </a:r>
          </a:p>
          <a:p>
            <a:pPr lvl="0"/>
            <a:r>
              <a:rPr lang="pl-PL" b="1" dirty="0" smtClean="0"/>
              <a:t>Organy nadzorujące</a:t>
            </a:r>
            <a:r>
              <a:rPr lang="pl-PL" dirty="0" smtClean="0"/>
              <a:t> – organ, który w zasadzie nie przeprowadza postępowania bezpośrednio, lecz czuwa nad zgodnością postępowania z prawem i dba o jego sprawność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Organy postępowania głównego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- sąd w znaczeniu składu orzekającego, sędzia orzekający jednoosobowo zawsze jest sadem</a:t>
            </a:r>
          </a:p>
          <a:p>
            <a:pPr>
              <a:buNone/>
            </a:pPr>
            <a:r>
              <a:rPr lang="pl-PL" dirty="0" smtClean="0"/>
              <a:t>	- przewodniczący rozprawy lub prowadzący posiedzenie pojednawcze</a:t>
            </a:r>
          </a:p>
          <a:p>
            <a:pPr>
              <a:buNone/>
            </a:pPr>
            <a:r>
              <a:rPr lang="pl-PL" dirty="0" smtClean="0"/>
              <a:t>	- prezes sądu (przewodniczący wydziału)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Organy postępowania odwoławczego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- j/w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Organy postępowania wykonawczego (art. 2 KKW)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Osobowe źródła dowodu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osoba wezwana przez organ procesowy do dostarczenia środka </a:t>
            </a:r>
            <a:r>
              <a:rPr lang="pl-PL" dirty="0" smtClean="0"/>
              <a:t>dowodowego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Oskarżony</a:t>
            </a:r>
            <a:r>
              <a:rPr lang="pl-PL" dirty="0" smtClean="0"/>
              <a:t> – środek dowodowy w postaci </a:t>
            </a:r>
            <a:r>
              <a:rPr lang="pl-PL" dirty="0" smtClean="0"/>
              <a:t>wyjaśnień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Świadek </a:t>
            </a:r>
            <a:r>
              <a:rPr lang="pl-PL" dirty="0" smtClean="0"/>
              <a:t>- środek dowodowy w postaci </a:t>
            </a:r>
            <a:r>
              <a:rPr lang="pl-PL" dirty="0" smtClean="0"/>
              <a:t>zeznań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Biegły</a:t>
            </a:r>
            <a:r>
              <a:rPr lang="pl-PL" dirty="0" smtClean="0"/>
              <a:t> – złożenie środka dowodowego, będącego </a:t>
            </a:r>
            <a:r>
              <a:rPr lang="pl-PL" dirty="0" smtClean="0"/>
              <a:t>opinią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Osoba poddana oględzinom lub badaniom ciała</a:t>
            </a:r>
            <a:r>
              <a:rPr lang="pl-PL" dirty="0" smtClean="0"/>
              <a:t> – z reguły oskarżony lub osoba podejrzana, czasem też świadek i pokrzywdzony, art. 192 </a:t>
            </a:r>
            <a:r>
              <a:rPr lang="pl-PL" dirty="0" smtClean="0"/>
              <a:t>KPK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Zawodowy kurator sądowy lub wyjątkowo funkcjonariusz</a:t>
            </a:r>
            <a:r>
              <a:rPr lang="pl-PL" dirty="0" smtClean="0"/>
              <a:t> </a:t>
            </a:r>
            <a:r>
              <a:rPr lang="pl-PL" b="1" dirty="0" smtClean="0"/>
              <a:t>policji</a:t>
            </a:r>
            <a:r>
              <a:rPr lang="pl-PL" dirty="0" smtClean="0"/>
              <a:t> – wywiad środowiskowy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Pomocnicy organów procesowych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 smtClean="0"/>
              <a:t>osoba ułatwiająca organowi procesowemu wykonywanie jego </a:t>
            </a:r>
            <a:r>
              <a:rPr lang="pl-PL" dirty="0" smtClean="0"/>
              <a:t>funkcji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Specjaliści</a:t>
            </a:r>
            <a:r>
              <a:rPr lang="pl-PL" dirty="0" smtClean="0"/>
              <a:t> (osoby wykonujące czynności techniczne np. podczas oględzin, przeszukania, eksperymentu), np. funkcjonariusze Policji, ABW, Straży Granicznej, stosuje się do nich odpowiednio przepisy dotyczące biegłych, w razie potrzeby można ich przesłuchać w charakterze świadków </a:t>
            </a:r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Protokolanci</a:t>
            </a:r>
            <a:r>
              <a:rPr lang="pl-PL" dirty="0" smtClean="0"/>
              <a:t> art. 144 KPK (osoby powołane do spisania protokołu) w postępowaniu przygotowawczym osoba przybrana przez prowadzącego czynność lub sam przeprowadzający czynność, w postępowaniu sądowym aplikant, pracownik sekretariatu, asesor sądowy, jeżeli nie należy do składu orzekającego, wyłączenie z tych samych powodów co </a:t>
            </a:r>
            <a:r>
              <a:rPr lang="pl-PL" dirty="0" smtClean="0"/>
              <a:t>sędzia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Stenografowie </a:t>
            </a:r>
            <a:r>
              <a:rPr lang="pl-PL" dirty="0" smtClean="0"/>
              <a:t>(osoby sporządzające stenogram czynności niezależnie od spisania protokołu) dziś praktycznie nie występuje w procesie, wyłączenie z tych samych powodów co </a:t>
            </a:r>
            <a:r>
              <a:rPr lang="pl-PL" dirty="0" smtClean="0"/>
              <a:t>sędzia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Tłumacze</a:t>
            </a:r>
            <a:r>
              <a:rPr lang="pl-PL" dirty="0" smtClean="0"/>
              <a:t>, stosuje się odpowiednio przepisy dotyczące biegłych.</a:t>
            </a:r>
          </a:p>
          <a:p>
            <a:r>
              <a:rPr lang="pl-PL" dirty="0" smtClean="0"/>
              <a:t>- do przesłuchania głuchego lub niemego jeżeli nie wystarcza porozumienie się z nim na piśmie</a:t>
            </a:r>
          </a:p>
          <a:p>
            <a:r>
              <a:rPr lang="pl-PL" dirty="0" smtClean="0"/>
              <a:t>- do przesłuchania osoby niewładającej językiem polskim</a:t>
            </a:r>
          </a:p>
          <a:p>
            <a:r>
              <a:rPr lang="pl-PL" dirty="0" smtClean="0"/>
              <a:t>- jeżeli zachodzi potrzeba przełożenia na język polski pisma sporządzonego w języku obcym lub odwrotnie albo zapoznania oskarżonego z treścią przeprowadzonego </a:t>
            </a:r>
            <a:r>
              <a:rPr lang="pl-PL" dirty="0" smtClean="0"/>
              <a:t>dowodu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Konwojenci </a:t>
            </a:r>
            <a:r>
              <a:rPr lang="pl-PL" b="1" dirty="0" smtClean="0"/>
              <a:t>policji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Nie są uczestnikami procesu osoby zatrudnione w sekretariatach, kasach sądowych, sprzątaczki, woźne.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b="1" dirty="0" smtClean="0"/>
              <a:t>Strony procesowe </a:t>
            </a:r>
            <a:r>
              <a:rPr lang="pl-PL" dirty="0" smtClean="0"/>
              <a:t>- podmioty posiadające interes prawny w korzystnym dla nich rozstrzygnięciu o przedmiocie procesu.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Pojęcie strony jest charakterystyczne dla procesu kontradyktoryjnego.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doktrynie i teorii procesu karnego brak jest jednak jednolitości w definiowaniu strony postępowania karnego.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Szczególna pozycja stron wynika z faktu, iż postępowanie prowadzone jest w „ich” sprawie i to właśnie one są bezpośrednio zainteresowane przebiegiem i wynikiem procesu.</a:t>
            </a:r>
          </a:p>
          <a:p>
            <a:pPr algn="just">
              <a:buNone/>
            </a:pPr>
            <a:r>
              <a:rPr lang="pl-PL" dirty="0" smtClean="0"/>
              <a:t> </a:t>
            </a:r>
          </a:p>
          <a:p>
            <a:pPr algn="just"/>
            <a:r>
              <a:rPr lang="pl-PL" dirty="0" smtClean="0"/>
              <a:t>Strona występuje w procesie we własnym imieniu – osobiście, a w przypadkach przewidzianych przez przepisy karnoprocesowe może działać przez przedstawiciela ustawowego lub swój organ, a także przez obrońcę lub pełnomocnika.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Stronami są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	 </a:t>
            </a:r>
          </a:p>
          <a:p>
            <a:pPr lvl="0"/>
            <a:r>
              <a:rPr lang="pl-PL" dirty="0" smtClean="0"/>
              <a:t>w postępowaniu przed sądem: </a:t>
            </a:r>
          </a:p>
          <a:p>
            <a:pPr lvl="0"/>
            <a:endParaRPr lang="pl-PL" dirty="0" smtClean="0"/>
          </a:p>
          <a:p>
            <a:r>
              <a:rPr lang="pl-PL" dirty="0" smtClean="0"/>
              <a:t>oskarżyciel publiczny</a:t>
            </a:r>
          </a:p>
          <a:p>
            <a:r>
              <a:rPr lang="pl-PL" dirty="0" smtClean="0"/>
              <a:t>oskarżyciel posiłkowy</a:t>
            </a:r>
          </a:p>
          <a:p>
            <a:r>
              <a:rPr lang="pl-PL" dirty="0" smtClean="0"/>
              <a:t>oskarżyciel prywatny</a:t>
            </a:r>
          </a:p>
          <a:p>
            <a:r>
              <a:rPr lang="pl-PL" dirty="0" smtClean="0"/>
              <a:t>powód cywilny</a:t>
            </a:r>
          </a:p>
          <a:p>
            <a:r>
              <a:rPr lang="pl-PL" dirty="0" smtClean="0"/>
              <a:t>oskarżony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w postępowaniu przygotowawczym:</a:t>
            </a:r>
          </a:p>
          <a:p>
            <a:endParaRPr lang="pl-PL" dirty="0" smtClean="0"/>
          </a:p>
          <a:p>
            <a:r>
              <a:rPr lang="pl-PL" dirty="0" smtClean="0"/>
              <a:t>podejrzany</a:t>
            </a:r>
          </a:p>
          <a:p>
            <a:r>
              <a:rPr lang="pl-PL" dirty="0" smtClean="0"/>
              <a:t>pokrzywdzony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Kategorie stron procesowych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Na podstawie obowiązujących przepisów procedury karnej, przy uwzględnieniu poglądów przedstawicieli nauki procesu karnego, możliwy jest następujący </a:t>
            </a:r>
            <a:r>
              <a:rPr lang="pl-PL" b="1" dirty="0" smtClean="0"/>
              <a:t>podział stron procesowych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strony zasadnicze i strony szczególne,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strony czynne (ofensywne) i strony bierne (defensywne),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strony karne (strony akcji karnej) i strony cywilne (strony stosunku cywilnoprawnego),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strony zastępcze i strony nowe.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Strony zasadnicze i strony szczególne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b="1" dirty="0" smtClean="0"/>
              <a:t>Stronami zasadniczymi</a:t>
            </a:r>
            <a:r>
              <a:rPr lang="pl-PL" dirty="0" smtClean="0"/>
              <a:t> są te podmioty, które występują w procesie w trybie zwyczajnym, a także w większości trybów szczególnych. Należy do nich zaliczyć:</a:t>
            </a:r>
          </a:p>
          <a:p>
            <a:endParaRPr lang="pl-PL" dirty="0" smtClean="0"/>
          </a:p>
          <a:p>
            <a:r>
              <a:rPr lang="pl-PL" dirty="0" smtClean="0"/>
              <a:t>w postępowaniu przygotowawczym: podejrzanego i pokrzywdzonego,</a:t>
            </a:r>
          </a:p>
          <a:p>
            <a:r>
              <a:rPr lang="pl-PL" dirty="0" smtClean="0"/>
              <a:t>w postępowaniu sądowym: oskarżycieli: (publicznego, posiłkowego, prywatnego), powoda cywilnego i oskarżonego.</a:t>
            </a:r>
          </a:p>
          <a:p>
            <a:r>
              <a:rPr lang="pl-PL" dirty="0" smtClean="0"/>
              <a:t> </a:t>
            </a:r>
          </a:p>
          <a:p>
            <a:r>
              <a:rPr lang="pl-PL" b="1" dirty="0" smtClean="0"/>
              <a:t>Do stron szczególnych</a:t>
            </a:r>
            <a:r>
              <a:rPr lang="pl-PL" dirty="0" smtClean="0"/>
              <a:t> należy zaliczyć te podmioty, które występują tylko w określonym trybie szczególnym i z tym tylko trybem są związane. Strony szczególne występują w postępowaniu karnym skarbowym i w postępowaniu z nieletnimi.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 postępowaniu karnym skarbowym są nimi:</a:t>
            </a:r>
          </a:p>
          <a:p>
            <a:endParaRPr lang="pl-PL" dirty="0" smtClean="0"/>
          </a:p>
          <a:p>
            <a:r>
              <a:rPr lang="pl-PL" dirty="0" smtClean="0"/>
              <a:t>- interwenient: podmiot, który nie będąc podejrzanym lub oskarżonym w postępowaniu w sprawie o przestępstwo skarbowe lub wykroczenie skarbowe, zgłosił w tym postępowaniu  roszczenie do przedmiotów podlegających przepadkowi (art. 120 </a:t>
            </a:r>
            <a:r>
              <a:rPr lang="pl-PL" b="1" dirty="0" smtClean="0"/>
              <a:t>§</a:t>
            </a:r>
            <a:r>
              <a:rPr lang="pl-PL" dirty="0" smtClean="0"/>
              <a:t> 1 i art. 53 </a:t>
            </a:r>
            <a:r>
              <a:rPr lang="pl-PL" b="1" dirty="0" smtClean="0"/>
              <a:t>§</a:t>
            </a:r>
            <a:r>
              <a:rPr lang="pl-PL" dirty="0" smtClean="0"/>
              <a:t> 41 </a:t>
            </a:r>
            <a:r>
              <a:rPr lang="pl-PL" dirty="0" err="1" smtClean="0"/>
              <a:t>k.k.s</a:t>
            </a:r>
            <a:r>
              <a:rPr lang="pl-PL" dirty="0" smtClean="0"/>
              <a:t>.),</a:t>
            </a:r>
          </a:p>
          <a:p>
            <a:endParaRPr lang="pl-PL" dirty="0" smtClean="0"/>
          </a:p>
          <a:p>
            <a:r>
              <a:rPr lang="pl-PL" dirty="0" smtClean="0"/>
              <a:t>- podmiot pociągnięty do odpowiedzialności posiłkowej tj. osoba fizyczna, osoba prawna lub jednostka organizacyjna niemająca osobowości prawnej, którą organ prowadzący postępowanie w sprawie o przestępstwo skarbowe wezwał do udziału w tym charakterze (art. 120 </a:t>
            </a:r>
            <a:r>
              <a:rPr lang="pl-PL" b="1" dirty="0" smtClean="0"/>
              <a:t>§ </a:t>
            </a:r>
            <a:r>
              <a:rPr lang="pl-PL" dirty="0" smtClean="0"/>
              <a:t>1 i art. 53 </a:t>
            </a:r>
            <a:r>
              <a:rPr lang="pl-PL" b="1" dirty="0" smtClean="0"/>
              <a:t>§</a:t>
            </a:r>
            <a:r>
              <a:rPr lang="pl-PL" dirty="0" smtClean="0"/>
              <a:t> 40 </a:t>
            </a:r>
            <a:r>
              <a:rPr lang="pl-PL" dirty="0" err="1" smtClean="0"/>
              <a:t>k.k.s</a:t>
            </a:r>
            <a:r>
              <a:rPr lang="pl-PL" dirty="0" smtClean="0"/>
              <a:t>.).</a:t>
            </a:r>
          </a:p>
          <a:p>
            <a:endParaRPr lang="pl-PL" dirty="0" smtClean="0"/>
          </a:p>
          <a:p>
            <a:r>
              <a:rPr lang="pl-PL" dirty="0" smtClean="0"/>
              <a:t> W postępowaniu z nieletnimi stronami szczególnymi są rodzice lub opiekun nieletniego (art. 30 </a:t>
            </a:r>
            <a:r>
              <a:rPr lang="pl-PL" b="1" dirty="0" smtClean="0"/>
              <a:t>§ </a:t>
            </a:r>
            <a:r>
              <a:rPr lang="pl-PL" dirty="0" smtClean="0"/>
              <a:t>2 </a:t>
            </a:r>
            <a:r>
              <a:rPr lang="pl-PL" dirty="0" err="1" smtClean="0"/>
              <a:t>pkt</a:t>
            </a:r>
            <a:r>
              <a:rPr lang="pl-PL" dirty="0" smtClean="0"/>
              <a:t> 2 </a:t>
            </a:r>
            <a:r>
              <a:rPr lang="pl-PL" dirty="0" err="1" smtClean="0"/>
              <a:t>u.p.n</a:t>
            </a:r>
            <a:r>
              <a:rPr lang="pl-PL" dirty="0" smtClean="0"/>
              <a:t>.).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czynne i strony bierne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Tradycyjne, klasyczne wręcz jest w doktrynie rozróżnianie stron czynnych (ofensywnych) i stron biernych (defensywnych). 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Stroną procesową czynną (ofensywną) </a:t>
            </a:r>
            <a:r>
              <a:rPr lang="pl-PL" dirty="0" smtClean="0"/>
              <a:t>jest podmiot występujący do właściwego organu z określonym żądaniem o rozstrzygnięcie w kwestii odpowiedzialności prawnej. Do tej kategorii stron należy zaliczyć np. pokrzywdzonego, oskarżyciela, powoda cywilnego, a także interwenienta, który jest stroną czynną szczególną.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b="1" dirty="0" smtClean="0"/>
              <a:t>stronę bierną (defensywną)</a:t>
            </a:r>
            <a:r>
              <a:rPr lang="pl-PL" dirty="0" smtClean="0"/>
              <a:t> uznaje się natomiast osobę, przeciwko której żądanie to jest wysuwane, a więc o odpowiedzialności której ma się rozstrzygać (podejrzany, oskarżony, odpowiedzialny posiłkowo w procesie karnym skarbowym).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306</TotalTime>
  <Words>2882</Words>
  <Application>Microsoft Office PowerPoint</Application>
  <PresentationFormat>Pokaz na ekranie (4:3)</PresentationFormat>
  <Paragraphs>391</Paragraphs>
  <Slides>41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Wędrówka</vt:lpstr>
      <vt:lpstr>UCZESTNICY POSTĘPOWANIA</vt:lpstr>
      <vt:lpstr>Pojęcie</vt:lpstr>
      <vt:lpstr>Kategorie uczestników postępowania: </vt:lpstr>
      <vt:lpstr>Organy procesowe </vt:lpstr>
      <vt:lpstr>STRONY PROCESOWE</vt:lpstr>
      <vt:lpstr>Strony procesowe</vt:lpstr>
      <vt:lpstr>Kategorie stron procesowych</vt:lpstr>
      <vt:lpstr>Strony zasadnicze i strony szczególne</vt:lpstr>
      <vt:lpstr>Strony czynne i strony bierne</vt:lpstr>
      <vt:lpstr>strony karne i strony cywilne </vt:lpstr>
      <vt:lpstr>strony zastępcze i strony nowe</vt:lpstr>
      <vt:lpstr>Slajd 12</vt:lpstr>
      <vt:lpstr>Slajd 13</vt:lpstr>
      <vt:lpstr>Slajd 14</vt:lpstr>
      <vt:lpstr>Slajd 15</vt:lpstr>
      <vt:lpstr>Oskarżyciel publiczny</vt:lpstr>
      <vt:lpstr>pokrzywdzony</vt:lpstr>
      <vt:lpstr>pokrzywdzony</vt:lpstr>
      <vt:lpstr>Oskarżyciel posiłkowy</vt:lpstr>
      <vt:lpstr>Oskarżyciel posiłkowy uboczny</vt:lpstr>
      <vt:lpstr>Oskarżyciel posiłkowy samoistny (subsydiarny)</vt:lpstr>
      <vt:lpstr>Oskarżyciel prywatny</vt:lpstr>
      <vt:lpstr>Oskarżyciel prywatny</vt:lpstr>
      <vt:lpstr>Powód cywilny</vt:lpstr>
      <vt:lpstr>Powództwo cywilne</vt:lpstr>
      <vt:lpstr>Powództwo cywilne</vt:lpstr>
      <vt:lpstr>Powództwo cywilne</vt:lpstr>
      <vt:lpstr>Powództwo cywilne</vt:lpstr>
      <vt:lpstr>Powództwo cywilne</vt:lpstr>
      <vt:lpstr>Powództwo cywilne</vt:lpstr>
      <vt:lpstr>Powództwo cywilne</vt:lpstr>
      <vt:lpstr>Oskarżony, podejrzany, osoba podejrzana</vt:lpstr>
      <vt:lpstr>oskarżony</vt:lpstr>
      <vt:lpstr>oskarżony</vt:lpstr>
      <vt:lpstr>Reprezentanci stron procesowych </vt:lpstr>
      <vt:lpstr>Reprezentanci stron procesowych: </vt:lpstr>
      <vt:lpstr>Reprezentanci stron procesowych: </vt:lpstr>
      <vt:lpstr>Rzecznicy interesu społecznego </vt:lpstr>
      <vt:lpstr>Rzecznicy interesu społecznego </vt:lpstr>
      <vt:lpstr>Osobowe źródła dowodu </vt:lpstr>
      <vt:lpstr>Pomocnicy organów procesowych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Olcia</dc:creator>
  <cp:lastModifiedBy>Olcia</cp:lastModifiedBy>
  <cp:revision>37</cp:revision>
  <dcterms:created xsi:type="dcterms:W3CDTF">2014-10-25T17:43:42Z</dcterms:created>
  <dcterms:modified xsi:type="dcterms:W3CDTF">2014-10-28T18:18:00Z</dcterms:modified>
</cp:coreProperties>
</file>