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34"/>
  </p:notesMasterIdLst>
  <p:sldIdLst>
    <p:sldId id="256" r:id="rId2"/>
    <p:sldId id="257" r:id="rId3"/>
    <p:sldId id="276" r:id="rId4"/>
    <p:sldId id="258" r:id="rId5"/>
    <p:sldId id="259" r:id="rId6"/>
    <p:sldId id="260" r:id="rId7"/>
    <p:sldId id="261" r:id="rId8"/>
    <p:sldId id="262" r:id="rId9"/>
    <p:sldId id="263" r:id="rId10"/>
    <p:sldId id="264" r:id="rId11"/>
    <p:sldId id="265" r:id="rId12"/>
    <p:sldId id="266" r:id="rId13"/>
    <p:sldId id="267" r:id="rId14"/>
    <p:sldId id="268" r:id="rId15"/>
    <p:sldId id="277" r:id="rId16"/>
    <p:sldId id="269" r:id="rId17"/>
    <p:sldId id="270" r:id="rId18"/>
    <p:sldId id="271" r:id="rId19"/>
    <p:sldId id="273" r:id="rId20"/>
    <p:sldId id="274" r:id="rId21"/>
    <p:sldId id="278" r:id="rId22"/>
    <p:sldId id="279" r:id="rId23"/>
    <p:sldId id="280" r:id="rId24"/>
    <p:sldId id="281" r:id="rId25"/>
    <p:sldId id="282" r:id="rId26"/>
    <p:sldId id="283" r:id="rId27"/>
    <p:sldId id="285" r:id="rId28"/>
    <p:sldId id="286" r:id="rId29"/>
    <p:sldId id="287" r:id="rId30"/>
    <p:sldId id="288" r:id="rId31"/>
    <p:sldId id="289" r:id="rId32"/>
    <p:sldId id="290" r:id="rId3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A5E3A6-9C21-4832-B685-E18685ED7511}" type="datetimeFigureOut">
              <a:rPr lang="pl-PL" smtClean="0"/>
              <a:t>12.03.2017</a:t>
            </a:fld>
            <a:endParaRPr lang="pl-P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pl-P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FE57CF-44BF-44A3-A7DC-36E253CDF3C3}" type="slidenum">
              <a:rPr lang="pl-PL" smtClean="0"/>
              <a:t>‹#›</a:t>
            </a:fld>
            <a:endParaRPr lang="pl-PL"/>
          </a:p>
        </p:txBody>
      </p:sp>
    </p:spTree>
    <p:extLst>
      <p:ext uri="{BB962C8B-B14F-4D97-AF65-F5344CB8AC3E}">
        <p14:creationId xmlns:p14="http://schemas.microsoft.com/office/powerpoint/2010/main" val="25938043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pl-PL" dirty="0"/>
          </a:p>
        </p:txBody>
      </p:sp>
      <p:sp>
        <p:nvSpPr>
          <p:cNvPr id="4" name="Slide Number Placeholder 3"/>
          <p:cNvSpPr>
            <a:spLocks noGrp="1"/>
          </p:cNvSpPr>
          <p:nvPr>
            <p:ph type="sldNum" sz="quarter" idx="10"/>
          </p:nvPr>
        </p:nvSpPr>
        <p:spPr/>
        <p:txBody>
          <a:bodyPr/>
          <a:lstStyle/>
          <a:p>
            <a:fld id="{FEFE57CF-44BF-44A3-A7DC-36E253CDF3C3}" type="slidenum">
              <a:rPr lang="pl-PL" smtClean="0"/>
              <a:t>14</a:t>
            </a:fld>
            <a:endParaRPr lang="pl-PL"/>
          </a:p>
        </p:txBody>
      </p:sp>
    </p:spTree>
    <p:extLst>
      <p:ext uri="{BB962C8B-B14F-4D97-AF65-F5344CB8AC3E}">
        <p14:creationId xmlns:p14="http://schemas.microsoft.com/office/powerpoint/2010/main" val="1284955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1">
        <a:schemeClr val="bg2"/>
      </p:bgRef>
    </p:bg>
    <p:spTree>
      <p:nvGrpSpPr>
        <p:cNvPr id="1" name=""/>
        <p:cNvGrpSpPr/>
        <p:nvPr/>
      </p:nvGrpSpPr>
      <p:grpSpPr>
        <a:xfrm>
          <a:off x="0" y="0"/>
          <a:ext cx="0" cy="0"/>
          <a:chOff x="0" y="0"/>
          <a:chExt cx="0" cy="0"/>
        </a:xfrm>
      </p:grpSpPr>
      <p:sp>
        <p:nvSpPr>
          <p:cNvPr id="7" name="Prostokąt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ostokąt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ytuł 7"/>
          <p:cNvSpPr>
            <a:spLocks noGrp="1"/>
          </p:cNvSpPr>
          <p:nvPr>
            <p:ph type="ctrTitle"/>
          </p:nvPr>
        </p:nvSpPr>
        <p:spPr>
          <a:xfrm>
            <a:off x="2362200" y="4038600"/>
            <a:ext cx="6477000" cy="1828800"/>
          </a:xfrm>
        </p:spPr>
        <p:txBody>
          <a:bodyPr anchor="b"/>
          <a:lstStyle>
            <a:lvl1pPr>
              <a:defRPr cap="all" baseline="0"/>
            </a:lvl1pPr>
          </a:lstStyle>
          <a:p>
            <a:r>
              <a:rPr kumimoji="0" lang="pl-PL"/>
              <a:t>Kliknij, aby edytować styl</a:t>
            </a:r>
            <a:endParaRPr kumimoji="0" lang="en-US"/>
          </a:p>
        </p:txBody>
      </p:sp>
      <p:sp>
        <p:nvSpPr>
          <p:cNvPr id="9" name="Podtytuł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a:t>Kliknij, aby edytować styl wzorca podtytułu</a:t>
            </a:r>
            <a:endParaRPr kumimoji="0" lang="en-US"/>
          </a:p>
        </p:txBody>
      </p:sp>
      <p:sp>
        <p:nvSpPr>
          <p:cNvPr id="28" name="Symbol zastępczy daty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08643BC6-E217-4739-80F7-4547597F4C20}" type="datetimeFigureOut">
              <a:rPr lang="pl-PL" smtClean="0"/>
              <a:pPr/>
              <a:t>12.03.2017</a:t>
            </a:fld>
            <a:endParaRPr lang="pl-PL"/>
          </a:p>
        </p:txBody>
      </p:sp>
      <p:sp>
        <p:nvSpPr>
          <p:cNvPr id="17" name="Symbol zastępczy stopki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pl-PL"/>
          </a:p>
        </p:txBody>
      </p:sp>
      <p:sp>
        <p:nvSpPr>
          <p:cNvPr id="29" name="Symbol zastępczy numeru slajdu 28"/>
          <p:cNvSpPr>
            <a:spLocks noGrp="1"/>
          </p:cNvSpPr>
          <p:nvPr>
            <p:ph type="sldNum" sz="quarter" idx="12"/>
          </p:nvPr>
        </p:nvSpPr>
        <p:spPr>
          <a:xfrm>
            <a:off x="8001000" y="228600"/>
            <a:ext cx="838200" cy="381000"/>
          </a:xfrm>
        </p:spPr>
        <p:txBody>
          <a:bodyPr/>
          <a:lstStyle>
            <a:lvl1pPr>
              <a:defRPr>
                <a:solidFill>
                  <a:schemeClr val="tx2"/>
                </a:solidFill>
              </a:defRPr>
            </a:lvl1pPr>
          </a:lstStyle>
          <a:p>
            <a:fld id="{6A49D465-8811-4B6F-A57D-E335AC0D4748}"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08643BC6-E217-4739-80F7-4547597F4C20}" type="datetimeFigureOut">
              <a:rPr lang="pl-PL" smtClean="0"/>
              <a:pPr/>
              <a:t>12.03.2017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6A49D465-8811-4B6F-A57D-E335AC0D4748}"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bg>
      <p:bgRef idx="1001">
        <a:schemeClr val="bg1"/>
      </p:bgRef>
    </p:bg>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553200" y="609600"/>
            <a:ext cx="2057400" cy="5516563"/>
          </a:xfrm>
        </p:spPr>
        <p:txBody>
          <a:bodyPr vert="eaVert"/>
          <a:lstStyle/>
          <a:p>
            <a:r>
              <a:rPr kumimoji="0" lang="pl-PL"/>
              <a:t>Kliknij, aby edytować styl</a:t>
            </a:r>
            <a:endParaRPr kumimoji="0" lang="en-US"/>
          </a:p>
        </p:txBody>
      </p:sp>
      <p:sp>
        <p:nvSpPr>
          <p:cNvPr id="3" name="Symbol zastępczy tytułu pionowego 2"/>
          <p:cNvSpPr>
            <a:spLocks noGrp="1"/>
          </p:cNvSpPr>
          <p:nvPr>
            <p:ph type="body" orient="vert" idx="1"/>
          </p:nvPr>
        </p:nvSpPr>
        <p:spPr>
          <a:xfrm>
            <a:off x="457200" y="609600"/>
            <a:ext cx="5562600" cy="5516564"/>
          </a:xfrm>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a:xfrm>
            <a:off x="6553200" y="6248402"/>
            <a:ext cx="2209800" cy="365125"/>
          </a:xfrm>
        </p:spPr>
        <p:txBody>
          <a:bodyPr/>
          <a:lstStyle/>
          <a:p>
            <a:fld id="{08643BC6-E217-4739-80F7-4547597F4C20}" type="datetimeFigureOut">
              <a:rPr lang="pl-PL" smtClean="0"/>
              <a:pPr/>
              <a:t>12.03.2017</a:t>
            </a:fld>
            <a:endParaRPr lang="pl-PL"/>
          </a:p>
        </p:txBody>
      </p:sp>
      <p:sp>
        <p:nvSpPr>
          <p:cNvPr id="5" name="Symbol zastępczy stopki 4"/>
          <p:cNvSpPr>
            <a:spLocks noGrp="1"/>
          </p:cNvSpPr>
          <p:nvPr>
            <p:ph type="ftr" sz="quarter" idx="11"/>
          </p:nvPr>
        </p:nvSpPr>
        <p:spPr>
          <a:xfrm>
            <a:off x="457201" y="6248207"/>
            <a:ext cx="5573483" cy="365125"/>
          </a:xfrm>
        </p:spPr>
        <p:txBody>
          <a:bodyPr/>
          <a:lstStyle/>
          <a:p>
            <a:endParaRPr lang="pl-PL"/>
          </a:p>
        </p:txBody>
      </p:sp>
      <p:sp>
        <p:nvSpPr>
          <p:cNvPr id="7" name="Prostokąt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Prostokąt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Prostokąt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ymbol zastępczy numeru slajdu 5"/>
          <p:cNvSpPr>
            <a:spLocks noGrp="1"/>
          </p:cNvSpPr>
          <p:nvPr>
            <p:ph type="sldNum" sz="quarter" idx="12"/>
          </p:nvPr>
        </p:nvSpPr>
        <p:spPr>
          <a:xfrm rot="5400000">
            <a:off x="5989638" y="144462"/>
            <a:ext cx="533400" cy="244476"/>
          </a:xfrm>
        </p:spPr>
        <p:txBody>
          <a:bodyPr/>
          <a:lstStyle/>
          <a:p>
            <a:fld id="{6A49D465-8811-4B6F-A57D-E335AC0D4748}" type="slidenum">
              <a:rPr lang="pl-PL" smtClean="0"/>
              <a:pPr/>
              <a:t>‹#›</a:t>
            </a:fld>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a:xfrm>
            <a:off x="612648" y="228600"/>
            <a:ext cx="8153400" cy="990600"/>
          </a:xfrm>
        </p:spPr>
        <p:txBody>
          <a:bodyPr/>
          <a:lstStyle/>
          <a:p>
            <a:r>
              <a:rPr kumimoji="0" lang="pl-PL"/>
              <a:t>Kliknij, aby edytować styl</a:t>
            </a:r>
            <a:endParaRPr kumimoji="0" lang="en-US"/>
          </a:p>
        </p:txBody>
      </p:sp>
      <p:sp>
        <p:nvSpPr>
          <p:cNvPr id="4" name="Symbol zastępczy daty 3"/>
          <p:cNvSpPr>
            <a:spLocks noGrp="1"/>
          </p:cNvSpPr>
          <p:nvPr>
            <p:ph type="dt" sz="half" idx="10"/>
          </p:nvPr>
        </p:nvSpPr>
        <p:spPr/>
        <p:txBody>
          <a:bodyPr/>
          <a:lstStyle/>
          <a:p>
            <a:fld id="{08643BC6-E217-4739-80F7-4547597F4C20}" type="datetimeFigureOut">
              <a:rPr lang="pl-PL" smtClean="0"/>
              <a:pPr/>
              <a:t>12.03.2017</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lvl1pPr>
              <a:defRPr>
                <a:solidFill>
                  <a:srgbClr val="FFFFFF"/>
                </a:solidFill>
              </a:defRPr>
            </a:lvl1pPr>
          </a:lstStyle>
          <a:p>
            <a:fld id="{6A49D465-8811-4B6F-A57D-E335AC0D4748}" type="slidenum">
              <a:rPr lang="pl-PL" smtClean="0"/>
              <a:pPr/>
              <a:t>‹#›</a:t>
            </a:fld>
            <a:endParaRPr lang="pl-PL"/>
          </a:p>
        </p:txBody>
      </p:sp>
      <p:sp>
        <p:nvSpPr>
          <p:cNvPr id="8" name="Symbol zastępczy zawartości 7"/>
          <p:cNvSpPr>
            <a:spLocks noGrp="1"/>
          </p:cNvSpPr>
          <p:nvPr>
            <p:ph sz="quarter" idx="1"/>
          </p:nvPr>
        </p:nvSpPr>
        <p:spPr>
          <a:xfrm>
            <a:off x="612648" y="1600200"/>
            <a:ext cx="8153400" cy="4495800"/>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3">
        <a:schemeClr val="bg1"/>
      </p:bgRef>
    </p:bg>
    <p:spTree>
      <p:nvGrpSpPr>
        <p:cNvPr id="1" name=""/>
        <p:cNvGrpSpPr/>
        <p:nvPr/>
      </p:nvGrpSpPr>
      <p:grpSpPr>
        <a:xfrm>
          <a:off x="0" y="0"/>
          <a:ext cx="0" cy="0"/>
          <a:chOff x="0" y="0"/>
          <a:chExt cx="0" cy="0"/>
        </a:xfrm>
      </p:grpSpPr>
      <p:sp>
        <p:nvSpPr>
          <p:cNvPr id="3" name="Symbol zastępczy tekstu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a:t>Kliknij, aby edytować style wzorca tekstu</a:t>
            </a:r>
          </a:p>
        </p:txBody>
      </p:sp>
      <p:sp>
        <p:nvSpPr>
          <p:cNvPr id="7" name="Prostokąt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Prostokąt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pl-PL"/>
              <a:t>Kliknij, aby edytować styl</a:t>
            </a:r>
            <a:endParaRPr kumimoji="0" lang="en-US"/>
          </a:p>
        </p:txBody>
      </p:sp>
      <p:sp>
        <p:nvSpPr>
          <p:cNvPr id="12" name="Symbol zastępczy daty 11"/>
          <p:cNvSpPr>
            <a:spLocks noGrp="1"/>
          </p:cNvSpPr>
          <p:nvPr>
            <p:ph type="dt" sz="half" idx="10"/>
          </p:nvPr>
        </p:nvSpPr>
        <p:spPr/>
        <p:txBody>
          <a:bodyPr/>
          <a:lstStyle/>
          <a:p>
            <a:fld id="{08643BC6-E217-4739-80F7-4547597F4C20}" type="datetimeFigureOut">
              <a:rPr lang="pl-PL" smtClean="0"/>
              <a:pPr/>
              <a:t>12.03.2017</a:t>
            </a:fld>
            <a:endParaRPr lang="pl-PL"/>
          </a:p>
        </p:txBody>
      </p:sp>
      <p:sp>
        <p:nvSpPr>
          <p:cNvPr id="13" name="Symbol zastępczy numeru slajdu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6A49D465-8811-4B6F-A57D-E335AC0D4748}" type="slidenum">
              <a:rPr lang="pl-PL" smtClean="0"/>
              <a:pPr/>
              <a:t>‹#›</a:t>
            </a:fld>
            <a:endParaRPr lang="pl-PL"/>
          </a:p>
        </p:txBody>
      </p:sp>
      <p:sp>
        <p:nvSpPr>
          <p:cNvPr id="14" name="Symbol zastępczy stopki 13"/>
          <p:cNvSpPr>
            <a:spLocks noGrp="1"/>
          </p:cNvSpPr>
          <p:nvPr>
            <p:ph type="ftr" sz="quarter" idx="12"/>
          </p:nvPr>
        </p:nvSpPr>
        <p:spPr/>
        <p:txBody>
          <a:bodyPr/>
          <a:lstStyle/>
          <a:p>
            <a:endParaRPr lang="pl-PL"/>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9" name="Symbol zastępczy zawartości 8"/>
          <p:cNvSpPr>
            <a:spLocks noGrp="1"/>
          </p:cNvSpPr>
          <p:nvPr>
            <p:ph sz="quarter" idx="1"/>
          </p:nvPr>
        </p:nvSpPr>
        <p:spPr>
          <a:xfrm>
            <a:off x="609600" y="1589567"/>
            <a:ext cx="3886200" cy="4572000"/>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11" name="Symbol zastępczy zawartości 10"/>
          <p:cNvSpPr>
            <a:spLocks noGrp="1"/>
          </p:cNvSpPr>
          <p:nvPr>
            <p:ph sz="quarter" idx="2"/>
          </p:nvPr>
        </p:nvSpPr>
        <p:spPr>
          <a:xfrm>
            <a:off x="4844901" y="1589567"/>
            <a:ext cx="3886200" cy="4572000"/>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8" name="Symbol zastępczy daty 7"/>
          <p:cNvSpPr>
            <a:spLocks noGrp="1"/>
          </p:cNvSpPr>
          <p:nvPr>
            <p:ph type="dt" sz="half" idx="15"/>
          </p:nvPr>
        </p:nvSpPr>
        <p:spPr/>
        <p:txBody>
          <a:bodyPr rtlCol="0"/>
          <a:lstStyle/>
          <a:p>
            <a:fld id="{08643BC6-E217-4739-80F7-4547597F4C20}" type="datetimeFigureOut">
              <a:rPr lang="pl-PL" smtClean="0"/>
              <a:pPr/>
              <a:t>12.03.2017</a:t>
            </a:fld>
            <a:endParaRPr lang="pl-PL"/>
          </a:p>
        </p:txBody>
      </p:sp>
      <p:sp>
        <p:nvSpPr>
          <p:cNvPr id="10" name="Symbol zastępczy numeru slajdu 9"/>
          <p:cNvSpPr>
            <a:spLocks noGrp="1"/>
          </p:cNvSpPr>
          <p:nvPr>
            <p:ph type="sldNum" sz="quarter" idx="16"/>
          </p:nvPr>
        </p:nvSpPr>
        <p:spPr/>
        <p:txBody>
          <a:bodyPr rtlCol="0"/>
          <a:lstStyle/>
          <a:p>
            <a:fld id="{6A49D465-8811-4B6F-A57D-E335AC0D4748}" type="slidenum">
              <a:rPr lang="pl-PL" smtClean="0"/>
              <a:pPr/>
              <a:t>‹#›</a:t>
            </a:fld>
            <a:endParaRPr lang="pl-PL"/>
          </a:p>
        </p:txBody>
      </p:sp>
      <p:sp>
        <p:nvSpPr>
          <p:cNvPr id="12" name="Symbol zastępczy stopki 11"/>
          <p:cNvSpPr>
            <a:spLocks noGrp="1"/>
          </p:cNvSpPr>
          <p:nvPr>
            <p:ph type="ftr" sz="quarter" idx="17"/>
          </p:nvPr>
        </p:nvSpPr>
        <p:spPr/>
        <p:txBody>
          <a:bodyPr rtlCol="0"/>
          <a:lstStyle/>
          <a:p>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533400" y="273050"/>
            <a:ext cx="8153400" cy="869950"/>
          </a:xfrm>
        </p:spPr>
        <p:txBody>
          <a:bodyPr anchor="ctr"/>
          <a:lstStyle>
            <a:lvl1pPr>
              <a:defRPr/>
            </a:lvl1pPr>
          </a:lstStyle>
          <a:p>
            <a:r>
              <a:rPr kumimoji="0" lang="pl-PL"/>
              <a:t>Kliknij, aby edytować styl</a:t>
            </a:r>
            <a:endParaRPr kumimoji="0" lang="en-US"/>
          </a:p>
        </p:txBody>
      </p:sp>
      <p:sp>
        <p:nvSpPr>
          <p:cNvPr id="11" name="Symbol zastępczy zawartości 10"/>
          <p:cNvSpPr>
            <a:spLocks noGrp="1"/>
          </p:cNvSpPr>
          <p:nvPr>
            <p:ph sz="quarter" idx="2"/>
          </p:nvPr>
        </p:nvSpPr>
        <p:spPr>
          <a:xfrm>
            <a:off x="609600" y="2438400"/>
            <a:ext cx="3886200" cy="3581400"/>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13" name="Symbol zastępczy zawartości 12"/>
          <p:cNvSpPr>
            <a:spLocks noGrp="1"/>
          </p:cNvSpPr>
          <p:nvPr>
            <p:ph sz="quarter" idx="4"/>
          </p:nvPr>
        </p:nvSpPr>
        <p:spPr>
          <a:xfrm>
            <a:off x="4800600" y="2438400"/>
            <a:ext cx="3886200" cy="3581400"/>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10" name="Symbol zastępczy daty 9"/>
          <p:cNvSpPr>
            <a:spLocks noGrp="1"/>
          </p:cNvSpPr>
          <p:nvPr>
            <p:ph type="dt" sz="half" idx="15"/>
          </p:nvPr>
        </p:nvSpPr>
        <p:spPr/>
        <p:txBody>
          <a:bodyPr rtlCol="0"/>
          <a:lstStyle/>
          <a:p>
            <a:fld id="{08643BC6-E217-4739-80F7-4547597F4C20}" type="datetimeFigureOut">
              <a:rPr lang="pl-PL" smtClean="0"/>
              <a:pPr/>
              <a:t>12.03.2017</a:t>
            </a:fld>
            <a:endParaRPr lang="pl-PL"/>
          </a:p>
        </p:txBody>
      </p:sp>
      <p:sp>
        <p:nvSpPr>
          <p:cNvPr id="12" name="Symbol zastępczy numeru slajdu 11"/>
          <p:cNvSpPr>
            <a:spLocks noGrp="1"/>
          </p:cNvSpPr>
          <p:nvPr>
            <p:ph type="sldNum" sz="quarter" idx="16"/>
          </p:nvPr>
        </p:nvSpPr>
        <p:spPr/>
        <p:txBody>
          <a:bodyPr rtlCol="0"/>
          <a:lstStyle/>
          <a:p>
            <a:fld id="{6A49D465-8811-4B6F-A57D-E335AC0D4748}" type="slidenum">
              <a:rPr lang="pl-PL" smtClean="0"/>
              <a:pPr/>
              <a:t>‹#›</a:t>
            </a:fld>
            <a:endParaRPr lang="pl-PL"/>
          </a:p>
        </p:txBody>
      </p:sp>
      <p:sp>
        <p:nvSpPr>
          <p:cNvPr id="14" name="Symbol zastępczy stopki 13"/>
          <p:cNvSpPr>
            <a:spLocks noGrp="1"/>
          </p:cNvSpPr>
          <p:nvPr>
            <p:ph type="ftr" sz="quarter" idx="17"/>
          </p:nvPr>
        </p:nvSpPr>
        <p:spPr/>
        <p:txBody>
          <a:bodyPr rtlCol="0"/>
          <a:lstStyle/>
          <a:p>
            <a:endParaRPr lang="pl-PL"/>
          </a:p>
        </p:txBody>
      </p:sp>
      <p:sp>
        <p:nvSpPr>
          <p:cNvPr id="16" name="Symbol zastępczy tekstu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pl-PL"/>
              <a:t>Kliknij, aby edytować style wzorca tekstu</a:t>
            </a:r>
          </a:p>
        </p:txBody>
      </p:sp>
      <p:sp>
        <p:nvSpPr>
          <p:cNvPr id="15" name="Symbol zastępczy tekstu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pl-PL"/>
              <a:t>Kliknij, aby edytować style wzorca tekstu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daty 2"/>
          <p:cNvSpPr>
            <a:spLocks noGrp="1"/>
          </p:cNvSpPr>
          <p:nvPr>
            <p:ph type="dt" sz="half" idx="10"/>
          </p:nvPr>
        </p:nvSpPr>
        <p:spPr/>
        <p:txBody>
          <a:bodyPr/>
          <a:lstStyle/>
          <a:p>
            <a:fld id="{08643BC6-E217-4739-80F7-4547597F4C20}" type="datetimeFigureOut">
              <a:rPr lang="pl-PL" smtClean="0"/>
              <a:pPr/>
              <a:t>12.03.2017</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lvl1pPr>
              <a:defRPr>
                <a:solidFill>
                  <a:srgbClr val="FFFFFF"/>
                </a:solidFill>
              </a:defRPr>
            </a:lvl1pPr>
          </a:lstStyle>
          <a:p>
            <a:fld id="{6A49D465-8811-4B6F-A57D-E335AC0D4748}"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08643BC6-E217-4739-80F7-4547597F4C20}" type="datetimeFigureOut">
              <a:rPr lang="pl-PL" smtClean="0"/>
              <a:pPr/>
              <a:t>12.03.2017</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a:xfrm>
            <a:off x="0" y="6248400"/>
            <a:ext cx="533400" cy="381000"/>
          </a:xfrm>
        </p:spPr>
        <p:txBody>
          <a:bodyPr/>
          <a:lstStyle>
            <a:lvl1pPr>
              <a:defRPr>
                <a:solidFill>
                  <a:schemeClr val="tx2"/>
                </a:solidFill>
              </a:defRPr>
            </a:lvl1pPr>
          </a:lstStyle>
          <a:p>
            <a:fld id="{6A49D465-8811-4B6F-A57D-E335AC0D4748}"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09600" y="273050"/>
            <a:ext cx="8077200" cy="869950"/>
          </a:xfrm>
        </p:spPr>
        <p:txBody>
          <a:bodyPr anchor="ctr"/>
          <a:lstStyle>
            <a:lvl1pPr algn="l">
              <a:buNone/>
              <a:defRPr sz="4400" b="0"/>
            </a:lvl1pPr>
          </a:lstStyle>
          <a:p>
            <a:r>
              <a:rPr kumimoji="0" lang="pl-PL"/>
              <a:t>Kliknij, aby edytować styl</a:t>
            </a:r>
            <a:endParaRPr kumimoji="0" lang="en-US"/>
          </a:p>
        </p:txBody>
      </p:sp>
      <p:sp>
        <p:nvSpPr>
          <p:cNvPr id="5" name="Symbol zastępczy daty 4"/>
          <p:cNvSpPr>
            <a:spLocks noGrp="1"/>
          </p:cNvSpPr>
          <p:nvPr>
            <p:ph type="dt" sz="half" idx="10"/>
          </p:nvPr>
        </p:nvSpPr>
        <p:spPr/>
        <p:txBody>
          <a:bodyPr/>
          <a:lstStyle/>
          <a:p>
            <a:fld id="{08643BC6-E217-4739-80F7-4547597F4C20}" type="datetimeFigureOut">
              <a:rPr lang="pl-PL" smtClean="0"/>
              <a:pPr/>
              <a:t>12.03.2017</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lvl1pPr>
              <a:defRPr>
                <a:solidFill>
                  <a:srgbClr val="FFFFFF"/>
                </a:solidFill>
              </a:defRPr>
            </a:lvl1pPr>
          </a:lstStyle>
          <a:p>
            <a:fld id="{6A49D465-8811-4B6F-A57D-E335AC0D4748}" type="slidenum">
              <a:rPr lang="pl-PL" smtClean="0"/>
              <a:pPr/>
              <a:t>‹#›</a:t>
            </a:fld>
            <a:endParaRPr lang="pl-PL"/>
          </a:p>
        </p:txBody>
      </p:sp>
      <p:sp>
        <p:nvSpPr>
          <p:cNvPr id="3" name="Symbol zastępczy tekstu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pl-PL"/>
              <a:t>Kliknij, aby edytować style wzorca tekstu</a:t>
            </a:r>
          </a:p>
        </p:txBody>
      </p:sp>
      <p:sp>
        <p:nvSpPr>
          <p:cNvPr id="9" name="Symbol zastępczy zawartości 8"/>
          <p:cNvSpPr>
            <a:spLocks noGrp="1"/>
          </p:cNvSpPr>
          <p:nvPr>
            <p:ph sz="quarter" idx="1"/>
          </p:nvPr>
        </p:nvSpPr>
        <p:spPr>
          <a:xfrm>
            <a:off x="2362200" y="1752600"/>
            <a:ext cx="6400800" cy="4419600"/>
          </a:xfrm>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bg>
      <p:bgRef idx="1003">
        <a:schemeClr val="bg2"/>
      </p:bgRef>
    </p:bg>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l-PL"/>
              <a:t>Kliknij, aby edytować style wzorca tekstu</a:t>
            </a:r>
          </a:p>
        </p:txBody>
      </p:sp>
      <p:sp>
        <p:nvSpPr>
          <p:cNvPr id="8" name="Prostokąt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ostokąt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ytuł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pl-PL"/>
              <a:t>Kliknij, aby edytować styl</a:t>
            </a:r>
            <a:endParaRPr kumimoji="0" lang="en-US"/>
          </a:p>
        </p:txBody>
      </p:sp>
      <p:sp>
        <p:nvSpPr>
          <p:cNvPr id="11" name="Prostokąt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ymbol zastępczy daty 11"/>
          <p:cNvSpPr>
            <a:spLocks noGrp="1"/>
          </p:cNvSpPr>
          <p:nvPr>
            <p:ph type="dt" sz="half" idx="10"/>
          </p:nvPr>
        </p:nvSpPr>
        <p:spPr>
          <a:xfrm>
            <a:off x="6248400" y="6248400"/>
            <a:ext cx="2667000" cy="365125"/>
          </a:xfrm>
        </p:spPr>
        <p:txBody>
          <a:bodyPr rtlCol="0"/>
          <a:lstStyle/>
          <a:p>
            <a:fld id="{08643BC6-E217-4739-80F7-4547597F4C20}" type="datetimeFigureOut">
              <a:rPr lang="pl-PL" smtClean="0"/>
              <a:pPr/>
              <a:t>12.03.2017</a:t>
            </a:fld>
            <a:endParaRPr lang="pl-PL"/>
          </a:p>
        </p:txBody>
      </p:sp>
      <p:sp>
        <p:nvSpPr>
          <p:cNvPr id="13" name="Symbol zastępczy numeru slajdu 12"/>
          <p:cNvSpPr>
            <a:spLocks noGrp="1"/>
          </p:cNvSpPr>
          <p:nvPr>
            <p:ph type="sldNum" sz="quarter" idx="11"/>
          </p:nvPr>
        </p:nvSpPr>
        <p:spPr>
          <a:xfrm>
            <a:off x="0" y="4667249"/>
            <a:ext cx="1447800" cy="663578"/>
          </a:xfrm>
        </p:spPr>
        <p:txBody>
          <a:bodyPr rtlCol="0"/>
          <a:lstStyle>
            <a:lvl1pPr>
              <a:defRPr sz="2800"/>
            </a:lvl1pPr>
          </a:lstStyle>
          <a:p>
            <a:fld id="{6A49D465-8811-4B6F-A57D-E335AC0D4748}" type="slidenum">
              <a:rPr lang="pl-PL" smtClean="0"/>
              <a:pPr/>
              <a:t>‹#›</a:t>
            </a:fld>
            <a:endParaRPr lang="pl-PL"/>
          </a:p>
        </p:txBody>
      </p:sp>
      <p:sp>
        <p:nvSpPr>
          <p:cNvPr id="14" name="Symbol zastępczy stopki 13"/>
          <p:cNvSpPr>
            <a:spLocks noGrp="1"/>
          </p:cNvSpPr>
          <p:nvPr>
            <p:ph type="ftr" sz="quarter" idx="12"/>
          </p:nvPr>
        </p:nvSpPr>
        <p:spPr>
          <a:xfrm>
            <a:off x="1600200" y="6248206"/>
            <a:ext cx="4572000" cy="365125"/>
          </a:xfrm>
        </p:spPr>
        <p:txBody>
          <a:bodyPr rtlCol="0"/>
          <a:lstStyle/>
          <a:p>
            <a:endParaRPr lang="pl-PL"/>
          </a:p>
        </p:txBody>
      </p:sp>
      <p:sp>
        <p:nvSpPr>
          <p:cNvPr id="3" name="Symbol zastępczy obrazu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pl-PL"/>
              <a:t>Kliknij ikonę, aby dodać obraz</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Symbol zastępczy tytułu 21"/>
          <p:cNvSpPr>
            <a:spLocks noGrp="1"/>
          </p:cNvSpPr>
          <p:nvPr>
            <p:ph type="title"/>
          </p:nvPr>
        </p:nvSpPr>
        <p:spPr>
          <a:xfrm>
            <a:off x="609600" y="228600"/>
            <a:ext cx="8153400" cy="990600"/>
          </a:xfrm>
          <a:prstGeom prst="rect">
            <a:avLst/>
          </a:prstGeom>
        </p:spPr>
        <p:txBody>
          <a:bodyPr vert="horz" anchor="ctr">
            <a:normAutofit/>
          </a:bodyPr>
          <a:lstStyle/>
          <a:p>
            <a:r>
              <a:rPr kumimoji="0" lang="pl-PL"/>
              <a:t>Kliknij, aby edytować styl</a:t>
            </a:r>
            <a:endParaRPr kumimoji="0" lang="en-US"/>
          </a:p>
        </p:txBody>
      </p:sp>
      <p:sp>
        <p:nvSpPr>
          <p:cNvPr id="13" name="Symbol zastępczy tekstu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pl-PL"/>
              <a:t>Kliknij, aby edytować style wzorca tekstu</a:t>
            </a:r>
          </a:p>
          <a:p>
            <a:pPr lvl="1" eaLnBrk="1" latinLnBrk="0" hangingPunct="1"/>
            <a:r>
              <a:rPr kumimoji="0" lang="pl-PL"/>
              <a:t>Drugi poziom</a:t>
            </a:r>
          </a:p>
          <a:p>
            <a:pPr lvl="2" eaLnBrk="1" latinLnBrk="0" hangingPunct="1"/>
            <a:r>
              <a:rPr kumimoji="0" lang="pl-PL"/>
              <a:t>Trzeci poziom</a:t>
            </a:r>
          </a:p>
          <a:p>
            <a:pPr lvl="3" eaLnBrk="1" latinLnBrk="0" hangingPunct="1"/>
            <a:r>
              <a:rPr kumimoji="0" lang="pl-PL"/>
              <a:t>Czwarty poziom</a:t>
            </a:r>
          </a:p>
          <a:p>
            <a:pPr lvl="4" eaLnBrk="1" latinLnBrk="0" hangingPunct="1"/>
            <a:r>
              <a:rPr kumimoji="0" lang="pl-PL"/>
              <a:t>Piąty poziom</a:t>
            </a:r>
            <a:endParaRPr kumimoji="0" lang="en-US"/>
          </a:p>
        </p:txBody>
      </p:sp>
      <p:sp>
        <p:nvSpPr>
          <p:cNvPr id="14" name="Symbol zastępczy daty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08643BC6-E217-4739-80F7-4547597F4C20}" type="datetimeFigureOut">
              <a:rPr lang="pl-PL" smtClean="0"/>
              <a:pPr/>
              <a:t>12.03.2017</a:t>
            </a:fld>
            <a:endParaRPr lang="pl-PL"/>
          </a:p>
        </p:txBody>
      </p:sp>
      <p:sp>
        <p:nvSpPr>
          <p:cNvPr id="3" name="Symbol zastępczy stopki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pl-PL"/>
          </a:p>
        </p:txBody>
      </p:sp>
      <p:sp>
        <p:nvSpPr>
          <p:cNvPr id="7" name="Prostokąt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Prostokąt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Prostokąt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ymbol zastępczy numeru slajdu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6A49D465-8811-4B6F-A57D-E335AC0D4748}"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0" y="-315415"/>
            <a:ext cx="5940152" cy="1944216"/>
          </a:xfrm>
        </p:spPr>
        <p:txBody>
          <a:bodyPr>
            <a:normAutofit/>
          </a:bodyPr>
          <a:lstStyle/>
          <a:p>
            <a:pPr algn="ctr"/>
            <a:r>
              <a:rPr lang="pl-PL" sz="4000" dirty="0"/>
              <a:t>UMOWA O DZIEŁO</a:t>
            </a:r>
            <a:br>
              <a:rPr lang="pl-PL" sz="4000" b="1" dirty="0"/>
            </a:br>
            <a:endParaRPr lang="pl-PL" sz="4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457200" y="332656"/>
            <a:ext cx="8229600" cy="6192688"/>
          </a:xfrm>
        </p:spPr>
        <p:txBody>
          <a:bodyPr>
            <a:normAutofit fontScale="77500" lnSpcReduction="20000"/>
          </a:bodyPr>
          <a:lstStyle/>
          <a:p>
            <a:pPr>
              <a:buNone/>
            </a:pPr>
            <a:r>
              <a:rPr lang="pl-PL" b="1" dirty="0"/>
              <a:t>	Obowiązki zamawiającego</a:t>
            </a:r>
            <a:endParaRPr lang="pl-PL" dirty="0"/>
          </a:p>
          <a:p>
            <a:pPr lvl="1"/>
            <a:endParaRPr lang="pl-PL" dirty="0"/>
          </a:p>
          <a:p>
            <a:pPr>
              <a:buNone/>
            </a:pPr>
            <a:r>
              <a:rPr lang="pl-PL" b="1" dirty="0"/>
              <a:t>	1) obowiązek współdziałania z wykonawcą dzieła</a:t>
            </a:r>
          </a:p>
          <a:p>
            <a:pPr>
              <a:buNone/>
            </a:pPr>
            <a:endParaRPr lang="pl-PL" dirty="0"/>
          </a:p>
          <a:p>
            <a:r>
              <a:rPr lang="pl-PL" dirty="0"/>
              <a:t>„Jeżeli do wykonania dzieła potrzebne jest współdziałanie zamawiającego, a tego współdziałania brak, przyjmujący zamówienie może wyznaczyć zamawiającemu odpowiedni termin z zagrożeniem, iż po bezskutecznym upływie wyznaczonego terminu będzie uprawniony do odstąpienia od umowy” (art. 640 k.c.)</a:t>
            </a:r>
          </a:p>
          <a:p>
            <a:r>
              <a:rPr lang="pl-PL" dirty="0"/>
              <a:t>W razie odstąpienia od umowy przez przyjmującego zamówienie na powyższej podstawie zamawiający jest zobowiązany do</a:t>
            </a:r>
            <a:r>
              <a:rPr lang="pl-PL" b="1" dirty="0"/>
              <a:t> </a:t>
            </a:r>
            <a:r>
              <a:rPr lang="pl-PL" dirty="0"/>
              <a:t>zapłacenia wynagrodzenia, mimo niewykonania dzieła. Wynagrodzenie to ulega jednak zmniejszeniu o kwotę zaoszczędzoną przez przyjmującego zamówienie wskutek niewykonania dzieła (art. 639 k.c.)</a:t>
            </a:r>
          </a:p>
          <a:p>
            <a:r>
              <a:rPr lang="pl-PL" dirty="0"/>
              <a:t>brak możliwości wymuszenia współdziałania zamawiającego na drodze sądowej</a:t>
            </a:r>
          </a:p>
          <a:p>
            <a:r>
              <a:rPr lang="pl-PL" dirty="0"/>
              <a:t>W szczególnych przypadkach zwłoki zamawiającego we współdziałaniu, przyjmującemu zamówienie może przysługiwać odszkodowanie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457200" y="404664"/>
            <a:ext cx="8229600" cy="5721499"/>
          </a:xfrm>
        </p:spPr>
        <p:txBody>
          <a:bodyPr/>
          <a:lstStyle/>
          <a:p>
            <a:pPr>
              <a:buNone/>
            </a:pPr>
            <a:r>
              <a:rPr lang="pl-PL" b="1" dirty="0"/>
              <a:t>	2) obowiązek odebrania dzieła</a:t>
            </a:r>
          </a:p>
          <a:p>
            <a:pPr>
              <a:buNone/>
            </a:pPr>
            <a:endParaRPr lang="pl-PL" dirty="0"/>
          </a:p>
          <a:p>
            <a:r>
              <a:rPr lang="pl-PL" dirty="0"/>
              <a:t>„Zamawiający obowiązany jest odebrać dzieło, które przyjmujący zamówienie wydaje mu zgodnie ze swym zobowiązaniem”</a:t>
            </a:r>
          </a:p>
          <a:p>
            <a:pPr>
              <a:buNone/>
            </a:pPr>
            <a:r>
              <a:rPr lang="pl-PL" dirty="0"/>
              <a:t>  (art. 643 k.c.)</a:t>
            </a:r>
          </a:p>
          <a:p>
            <a:r>
              <a:rPr lang="pl-PL" dirty="0"/>
              <a:t>odebranie dzieła jest czynnością aprobującą</a:t>
            </a:r>
          </a:p>
          <a:p>
            <a:r>
              <a:rPr lang="pl-PL" dirty="0"/>
              <a:t>niedokonanie odbioru prawidłowo wydawanego dzieła powoduje popadnięcie zamawiającego w zwłokę</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457200" y="404664"/>
            <a:ext cx="8229600" cy="5721499"/>
          </a:xfrm>
        </p:spPr>
        <p:txBody>
          <a:bodyPr>
            <a:noAutofit/>
          </a:bodyPr>
          <a:lstStyle/>
          <a:p>
            <a:pPr>
              <a:buNone/>
            </a:pPr>
            <a:r>
              <a:rPr lang="pl-PL" sz="1600" b="1" dirty="0"/>
              <a:t>	</a:t>
            </a:r>
            <a:r>
              <a:rPr lang="pl-PL" sz="1800" b="1" dirty="0"/>
              <a:t>3) obowiązek zapłaty wynagrodzenia</a:t>
            </a:r>
            <a:endParaRPr lang="pl-PL" sz="1800" dirty="0"/>
          </a:p>
          <a:p>
            <a:pPr>
              <a:buNone/>
            </a:pPr>
            <a:r>
              <a:rPr lang="pl-PL" sz="1800" dirty="0"/>
              <a:t>	podstawowy obowiązek zamawiającego (art. 627 k.c.)</a:t>
            </a:r>
          </a:p>
          <a:p>
            <a:r>
              <a:rPr lang="pl-PL" sz="1800" dirty="0"/>
              <a:t>„Art. 628 § 1. Wysokość wynagrodzenia za wykonanie dzieła można określić przez wskazanie podstaw do jego ustalenia. Jeżeli strony nie określiły wysokości wynagrodzenia ani nie wskazały podstaw do jego ustalenia, poczytuje się w razie wątpliwości, że strony miały na myśli zwykłe wynagrodzenie za dzieło tego rodzaju. Jeżeli także w ten sposób nie da się ustalić wysokości wynagrodzenia, należy się wynagrodzenie odpowiadające uzasadnionemu nakładowi pracy oraz innym nakładom przyjmującego zamówienie. </a:t>
            </a:r>
          </a:p>
          <a:p>
            <a:pPr>
              <a:buNone/>
            </a:pPr>
            <a:r>
              <a:rPr lang="pl-PL" sz="1800" dirty="0"/>
              <a:t>	§ 2. Przepisy dotyczące sprzedaży według cen sztywnych, maksymalnych, minimalnych i wynikowych stosuje się odpowiednio”.</a:t>
            </a:r>
          </a:p>
          <a:p>
            <a:r>
              <a:rPr lang="pl-PL" sz="1800" dirty="0"/>
              <a:t>możliwość określenia wynagrodzenia wprost w samej umowie</a:t>
            </a:r>
          </a:p>
          <a:p>
            <a:pPr>
              <a:buNone/>
            </a:pPr>
            <a:r>
              <a:rPr lang="pl-PL" sz="1800" dirty="0"/>
              <a:t>    lub ustalenia go w inny sposób</a:t>
            </a:r>
          </a:p>
          <a:p>
            <a:r>
              <a:rPr lang="pl-PL" sz="1800" b="1" dirty="0"/>
              <a:t>„zwykłe wynagrodzenie za dzieło tego rodzaju” </a:t>
            </a:r>
            <a:r>
              <a:rPr lang="pl-PL" sz="1800" dirty="0"/>
              <a:t>- dyrektywa interpretacyjna:</a:t>
            </a:r>
          </a:p>
          <a:p>
            <a:pPr>
              <a:buNone/>
            </a:pPr>
            <a:r>
              <a:rPr lang="pl-PL" sz="1800" dirty="0"/>
              <a:t>	przeciętne wynagrodzenie pobierane na rynku za usługi danego rodzaju; wynagrodzenie stosowane już przez strony;</a:t>
            </a:r>
          </a:p>
          <a:p>
            <a:pPr>
              <a:buNone/>
            </a:pPr>
            <a:r>
              <a:rPr lang="pl-PL" sz="1800" dirty="0"/>
              <a:t>     każdorazowo należy uwzględnić inflację lub deflację</a:t>
            </a:r>
          </a:p>
          <a:p>
            <a:pPr lvl="1"/>
            <a:endParaRPr lang="pl-PL" sz="12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457200" y="620688"/>
            <a:ext cx="8229600" cy="5505475"/>
          </a:xfrm>
        </p:spPr>
        <p:txBody>
          <a:bodyPr>
            <a:normAutofit fontScale="85000" lnSpcReduction="10000"/>
          </a:bodyPr>
          <a:lstStyle/>
          <a:p>
            <a:r>
              <a:rPr lang="pl-PL" b="1" dirty="0"/>
              <a:t>Dwie podstawowe metody ustalenia wynagrodzenia:</a:t>
            </a:r>
            <a:endParaRPr lang="pl-PL" dirty="0"/>
          </a:p>
          <a:p>
            <a:pPr>
              <a:buNone/>
            </a:pPr>
            <a:r>
              <a:rPr lang="pl-PL" b="1" dirty="0"/>
              <a:t>	1)</a:t>
            </a:r>
            <a:r>
              <a:rPr lang="pl-PL" dirty="0"/>
              <a:t> </a:t>
            </a:r>
            <a:r>
              <a:rPr lang="pl-PL" u="sng" dirty="0"/>
              <a:t>wynagrodzenie kosztorysowe </a:t>
            </a:r>
            <a:r>
              <a:rPr lang="pl-PL" dirty="0"/>
              <a:t>(art. 629 k.c.)</a:t>
            </a:r>
          </a:p>
          <a:p>
            <a:pPr>
              <a:buNone/>
            </a:pPr>
            <a:r>
              <a:rPr lang="pl-PL" b="1" dirty="0"/>
              <a:t>	2)</a:t>
            </a:r>
            <a:r>
              <a:rPr lang="pl-PL" dirty="0"/>
              <a:t> </a:t>
            </a:r>
            <a:r>
              <a:rPr lang="pl-PL" u="sng" dirty="0"/>
              <a:t>wynagrodzenie ryczałtowe</a:t>
            </a:r>
            <a:r>
              <a:rPr lang="pl-PL" dirty="0"/>
              <a:t> (art. 632 § 1 k.c.)</a:t>
            </a:r>
          </a:p>
          <a:p>
            <a:pPr>
              <a:buNone/>
            </a:pPr>
            <a:endParaRPr lang="pl-PL" b="1" dirty="0"/>
          </a:p>
          <a:p>
            <a:pPr>
              <a:buNone/>
            </a:pPr>
            <a:r>
              <a:rPr lang="pl-PL" b="1" dirty="0"/>
              <a:t>    Ad 2)</a:t>
            </a:r>
            <a:r>
              <a:rPr lang="pl-PL" dirty="0"/>
              <a:t> „Jeżeli strony umówiły się o wynagrodzenie ryczałtowe, przyjmujący zamówienie </a:t>
            </a:r>
            <a:r>
              <a:rPr lang="pl-PL" b="1" dirty="0"/>
              <a:t>nie</a:t>
            </a:r>
            <a:r>
              <a:rPr lang="pl-PL" dirty="0"/>
              <a:t> może żądać podwyższenia wynagrodzenia, chociażby w czasie zawarcia umowy nie można było przewidzieć rozmiaru lub kosztów prac” (art. 632 § 1 k.c.)</a:t>
            </a:r>
          </a:p>
          <a:p>
            <a:pPr>
              <a:buNone/>
            </a:pPr>
            <a:endParaRPr lang="pl-PL" dirty="0"/>
          </a:p>
          <a:p>
            <a:r>
              <a:rPr lang="pl-PL" dirty="0"/>
              <a:t>„Jeżeli jednak wskutek zmiany stosunków, której nie można było przewidzieć, wykonanie dzieła groziłoby przyjmującemu zamówienie rażącą stratą, sąd może podwyższyć ryczałt lub rozwiązać umowę” (art. 632 § 2 k.c.)</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395536" y="260648"/>
            <a:ext cx="8229600" cy="6552728"/>
          </a:xfrm>
        </p:spPr>
        <p:txBody>
          <a:bodyPr>
            <a:noAutofit/>
          </a:bodyPr>
          <a:lstStyle/>
          <a:p>
            <a:pPr>
              <a:buNone/>
            </a:pPr>
            <a:r>
              <a:rPr lang="pl-PL" sz="1550" b="1" dirty="0"/>
              <a:t>	</a:t>
            </a:r>
            <a:r>
              <a:rPr lang="pl-PL" sz="1800" b="1" dirty="0"/>
              <a:t>Ad 1) „</a:t>
            </a:r>
            <a:r>
              <a:rPr lang="pl-PL" sz="1800" dirty="0"/>
              <a:t>Jeżeli strony określiły wynagrodzenie na podstawie zestawienia planowanych prac i przewidywanych kosztów (wynagrodzenie kosztorysowe),</a:t>
            </a:r>
          </a:p>
          <a:p>
            <a:pPr>
              <a:buNone/>
            </a:pPr>
            <a:r>
              <a:rPr lang="pl-PL" sz="1800" dirty="0"/>
              <a:t>     a w toku wykonywania dzieła zarządzenie właściwego organu państwowego zmieniło wysokość cen lub stawek obowiązujących dotychczas w obliczeniach kosztorysowych, </a:t>
            </a:r>
            <a:r>
              <a:rPr lang="pl-PL" sz="1800" b="1" dirty="0"/>
              <a:t>każda ze stron </a:t>
            </a:r>
            <a:r>
              <a:rPr lang="pl-PL" sz="1800" dirty="0"/>
              <a:t>może żądać odpowiedniej zmiany umówionego wynagrodzenia. Nie dotyczy to jednak należności uiszczonej za materiały lub robociznę przed zmianą cen lub stawek” (art. 629 k.c.)</a:t>
            </a:r>
          </a:p>
          <a:p>
            <a:r>
              <a:rPr lang="pl-PL" sz="1800" dirty="0"/>
              <a:t>„Jeżeli w toku wykonywania dzieła zajdzie konieczność przeprowadzenia </a:t>
            </a:r>
            <a:r>
              <a:rPr lang="pl-PL" sz="1800" b="1" dirty="0"/>
              <a:t>prac, które nie były przewidziane </a:t>
            </a:r>
            <a:r>
              <a:rPr lang="pl-PL" sz="1800" dirty="0"/>
              <a:t>w zestawieniu prac planowanych będących podstawą obliczenia wynagrodzenia kosztorysowego, a zestawienie sporządził zamawiający, przyjmujący zamówienie może żądać odpowiedniego podwyższenia umówionego wynagrodzenia. Jeżeli zestawienie planowanych prac sporządził przyjmujący zamówienie, może on żądać podwyższenia wynagrodzenia tylko wtedy, gdy mimo zachowania należytej staranności nie mógł przewidzieć konieczności prac dodatkowych” (art. 630 § 1 k.c.)</a:t>
            </a:r>
          </a:p>
          <a:p>
            <a:r>
              <a:rPr lang="pl-PL" sz="1800" dirty="0"/>
              <a:t>„Przyjmujący zamówienie nie może żądać podwyższenia wynagrodzenia, jeżeli wykonał prace dodatkowe bez uzyskania zgody zamawiającego” (art. 630 § 2 k.c.)</a:t>
            </a:r>
          </a:p>
          <a:p>
            <a:r>
              <a:rPr lang="pl-PL" sz="1800" dirty="0"/>
              <a:t>„Gdyby w wypadkach przewidzianych w dwóch artykułach poprzedzających zaszła konieczność znacznego podwyższenia wynagrodzenia kosztorysowego, zamawiający może od umowy odstąpić, powinien jednak uczynić to niezwłocznie i zapłacić przyjmującemu zamówienie odpowiednią część umówionego wynagrodzenia”</a:t>
            </a:r>
          </a:p>
          <a:p>
            <a:pPr>
              <a:buNone/>
            </a:pPr>
            <a:r>
              <a:rPr lang="pl-PL" sz="1800" dirty="0"/>
              <a:t>    (art. 631k.c.)</a:t>
            </a:r>
          </a:p>
          <a:p>
            <a:pPr>
              <a:buNone/>
            </a:pPr>
            <a:r>
              <a:rPr lang="pl-PL" sz="1550" dirty="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p:txBody>
          <a:bodyPr/>
          <a:lstStyle/>
          <a:p>
            <a:r>
              <a:rPr lang="pl-PL" sz="2000" dirty="0"/>
              <a:t>Termin płatności wynagrodzenia wynika z umowy stron.</a:t>
            </a:r>
          </a:p>
          <a:p>
            <a:pPr>
              <a:buNone/>
            </a:pPr>
            <a:r>
              <a:rPr lang="pl-PL" sz="2000" dirty="0"/>
              <a:t>    Jeżeli nie został określony w umowie, wynagrodzenie należy się w chwili </a:t>
            </a:r>
            <a:r>
              <a:rPr lang="pl-PL" sz="2000" b="1" dirty="0"/>
              <a:t>oddania </a:t>
            </a:r>
            <a:r>
              <a:rPr lang="pl-PL" sz="2000" dirty="0"/>
              <a:t>dzieła (art. 642 § 1 k.c.)</a:t>
            </a:r>
          </a:p>
          <a:p>
            <a:pPr>
              <a:buNone/>
            </a:pPr>
            <a:r>
              <a:rPr lang="pl-PL" sz="2000" dirty="0"/>
              <a:t>    „Jeżeli dzieło ma być oddawane częściami, a wynagrodzenie zostało obliczone za każdą część z osobna, wynagrodzenie należy się z chwilą spełnienia każdego ze świadczewń częściowych” (art. 642 § 2 k.c.)</a:t>
            </a:r>
          </a:p>
          <a:p>
            <a:pPr>
              <a:buNone/>
            </a:pPr>
            <a:endParaRPr lang="pl-PL" sz="2000" dirty="0"/>
          </a:p>
          <a:p>
            <a:r>
              <a:rPr lang="pl-PL" sz="2000" dirty="0"/>
              <a:t>dzieła nie uważa się za oddane, gdy przyjmujący zamówienie zaoferował je zamawiającemu, lecz ten odmówił odbioru z uzasadnionego powodu</a:t>
            </a:r>
          </a:p>
          <a:p>
            <a:pPr>
              <a:buNone/>
            </a:pPr>
            <a:r>
              <a:rPr lang="pl-PL" sz="2000" dirty="0"/>
              <a:t>    np. wad dzieła lub nieosiągnięcia umówionego rezultatu</a:t>
            </a:r>
          </a:p>
          <a:p>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971600" y="188640"/>
            <a:ext cx="7930128" cy="6192688"/>
          </a:xfrm>
        </p:spPr>
        <p:txBody>
          <a:bodyPr>
            <a:normAutofit fontScale="70000" lnSpcReduction="20000"/>
          </a:bodyPr>
          <a:lstStyle/>
          <a:p>
            <a:pPr>
              <a:buNone/>
            </a:pPr>
            <a:r>
              <a:rPr lang="pl-PL" b="1" dirty="0"/>
              <a:t>	Zapłata wynagrodzenia mimo niewykonania dzieła:</a:t>
            </a:r>
          </a:p>
          <a:p>
            <a:pPr>
              <a:buNone/>
            </a:pPr>
            <a:endParaRPr lang="pl-PL" dirty="0"/>
          </a:p>
          <a:p>
            <a:r>
              <a:rPr lang="pl-PL" dirty="0"/>
              <a:t>„Zamawiający nie może odmówić zapłaty wynagrodzenia mimo niewykonania dzieła, jeżeli przyjmujący zamówienie był gotów je wykonać, lecz doznał przeszkody z przyczyn dotyczących zamawiającego. Jednakże w wypadku takim zamawiający może odliczyć to, co przyjmujący zamówienie oszczędził z powodu niewykonania dzieła” (art. 639 k.c.)</a:t>
            </a:r>
          </a:p>
          <a:p>
            <a:r>
              <a:rPr lang="pl-PL" dirty="0"/>
              <a:t>„Dopóki dzieło nie zostało ukończone, zamawiający może w każdej chwili od umowy odstąpić płacąc umówione wynagrodzenie. Jednakże w wypadku takim zamawiający może odliczyć to, co przyjmujący zamówienie oszczędził z powodu niewykonania dzieła” (art. 644 k.c.)</a:t>
            </a:r>
          </a:p>
          <a:p>
            <a:r>
              <a:rPr lang="pl-PL" dirty="0"/>
              <a:t>art. 645 § 1 k.c.: „Umowa o dzieło, którego wykonanie zależy od osobistych przymiotów przyjmującego zamówienie, rozwiązuje się wskutek jego śmierci lub niezdolności do pracy. </a:t>
            </a:r>
          </a:p>
          <a:p>
            <a:pPr>
              <a:buNone/>
            </a:pPr>
            <a:r>
              <a:rPr lang="pl-PL" dirty="0"/>
              <a:t>	§ 2: Jeżeli materiał był własnością przyjmującego zamówienie, a dzieło częściowo wykonane przedstawia ze względu na zamierzony cel umowy wartość dla zamawiającego, przyjmujący zamówienie lub jego spadkobierca może żądać, ażeby zamawiający odebrał materiał w stanie, w jakim się znajduje, za zapłatą jego wartości oraz odpowiedniej części wynagrodzenia”.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1435608" y="260648"/>
            <a:ext cx="7498080" cy="5987752"/>
          </a:xfrm>
        </p:spPr>
        <p:txBody>
          <a:bodyPr>
            <a:normAutofit fontScale="92500" lnSpcReduction="10000"/>
          </a:bodyPr>
          <a:lstStyle/>
          <a:p>
            <a:pPr>
              <a:buNone/>
            </a:pPr>
            <a:r>
              <a:rPr lang="pl-PL" b="1" dirty="0"/>
              <a:t>	Własność i posiadanie dzieła</a:t>
            </a:r>
          </a:p>
          <a:p>
            <a:pPr>
              <a:buNone/>
            </a:pPr>
            <a:endParaRPr lang="pl-PL" dirty="0"/>
          </a:p>
          <a:p>
            <a:r>
              <a:rPr lang="pl-PL" dirty="0"/>
              <a:t>jeżeli dzieło jest wytwarzane z materiałów zamawiającego, od początku przysługuje mu prawo własności dzieła</a:t>
            </a:r>
          </a:p>
          <a:p>
            <a:r>
              <a:rPr lang="pl-PL" dirty="0"/>
              <a:t>jeżeli dzieło jest wykonywane z materiałów należących do przyjmującego zamówienie:</a:t>
            </a:r>
          </a:p>
          <a:p>
            <a:pPr>
              <a:buNone/>
            </a:pPr>
            <a:r>
              <a:rPr lang="pl-PL" dirty="0"/>
              <a:t>	dzieło jest rzeczą oznaczoną co do tożsamości i stanowi w zasadzie rzecz przyszłą w rozumieniu art. 155 § 2 k.c.</a:t>
            </a:r>
          </a:p>
          <a:p>
            <a:pPr>
              <a:buNone/>
            </a:pPr>
            <a:r>
              <a:rPr lang="pl-PL" dirty="0"/>
              <a:t>   - do przeniesienia własności rzeczy przyszłej niezbędna jest umowa i przeniesienie posiadania</a:t>
            </a:r>
          </a:p>
          <a:p>
            <a:pPr>
              <a:buNone/>
            </a:pPr>
            <a:r>
              <a:rPr lang="pl-PL" dirty="0"/>
              <a:t>  (istnieje jednak duża różnorodność zawieranych umów o dzieło)</a:t>
            </a:r>
          </a:p>
          <a:p>
            <a:endParaRPr lang="pl-P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1043608" y="620688"/>
            <a:ext cx="7890080" cy="5627712"/>
          </a:xfrm>
        </p:spPr>
        <p:txBody>
          <a:bodyPr>
            <a:normAutofit fontScale="77500" lnSpcReduction="20000"/>
          </a:bodyPr>
          <a:lstStyle/>
          <a:p>
            <a:pPr>
              <a:buNone/>
            </a:pPr>
            <a:r>
              <a:rPr lang="pl-PL" b="1" dirty="0"/>
              <a:t>	Ryzyko przypadkowej utraty lub uszkodzenia</a:t>
            </a:r>
          </a:p>
          <a:p>
            <a:pPr>
              <a:buNone/>
            </a:pPr>
            <a:endParaRPr lang="pl-PL" dirty="0"/>
          </a:p>
          <a:p>
            <a:r>
              <a:rPr lang="pl-PL" dirty="0"/>
              <a:t>pomiędzy zawarciem umowy a jej wykonaniem upływa pewien czas</a:t>
            </a:r>
          </a:p>
          <a:p>
            <a:r>
              <a:rPr lang="pl-PL" dirty="0"/>
              <a:t>fragment problematyki przejścia korzyści i ciężarów</a:t>
            </a:r>
          </a:p>
          <a:p>
            <a:r>
              <a:rPr lang="pl-PL" dirty="0"/>
              <a:t>„Niebezpieczeństwo przypadkowej utraty lub uszkodzenia materiału na wykonanie dzieła obciąża tego, kto materiału dostarczył”</a:t>
            </a:r>
          </a:p>
          <a:p>
            <a:pPr>
              <a:buNone/>
            </a:pPr>
            <a:r>
              <a:rPr lang="pl-PL" dirty="0"/>
              <a:t>   (art. 641 § 1 k.c.)</a:t>
            </a:r>
          </a:p>
          <a:p>
            <a:r>
              <a:rPr lang="pl-PL" dirty="0"/>
              <a:t>przyjmuje się, że przyjmujący zamówienie ma obowiązek pieczy niezależnie od tego, kto dostarczył materiały</a:t>
            </a:r>
          </a:p>
          <a:p>
            <a:r>
              <a:rPr lang="pl-PL" dirty="0"/>
              <a:t>dostarczenie materiałów należy odróżniać od powierzenia rzeczy w związku ze spełnianą usługą,</a:t>
            </a:r>
          </a:p>
          <a:p>
            <a:pPr>
              <a:buNone/>
            </a:pPr>
            <a:r>
              <a:rPr lang="pl-PL" dirty="0"/>
              <a:t>   np. jej czyszczeniem, czy naprawą</a:t>
            </a:r>
          </a:p>
          <a:p>
            <a:r>
              <a:rPr lang="pl-PL" dirty="0"/>
              <a:t>art. 548 k.c. w zw. z art. 636¹k.c.</a:t>
            </a:r>
          </a:p>
          <a:p>
            <a:pPr>
              <a:buNone/>
            </a:pPr>
            <a:r>
              <a:rPr lang="pl-PL" b="1" dirty="0"/>
              <a:t> </a:t>
            </a:r>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827584" y="260648"/>
            <a:ext cx="8106104" cy="6336704"/>
          </a:xfrm>
        </p:spPr>
        <p:txBody>
          <a:bodyPr>
            <a:normAutofit fontScale="92500" lnSpcReduction="20000"/>
          </a:bodyPr>
          <a:lstStyle/>
          <a:p>
            <a:pPr>
              <a:buNone/>
            </a:pPr>
            <a:r>
              <a:rPr lang="pl-PL" b="1" dirty="0"/>
              <a:t>	Odpowiedzialność przyjmującego zamówienie za wady przed wydaniem dzieła</a:t>
            </a:r>
          </a:p>
          <a:p>
            <a:pPr>
              <a:buNone/>
            </a:pPr>
            <a:endParaRPr lang="pl-PL" dirty="0"/>
          </a:p>
          <a:p>
            <a:r>
              <a:rPr lang="pl-PL" dirty="0"/>
              <a:t>„Jeżeli zamawiający sam dostarczył materiału, może on w razie odstąpienia od umowy lub powierzenia wykonania dzieła innej osobie żądać zwrotu materiału i wydania rozpoczętego dzieła” (art. 636 § 2 k.c.)</a:t>
            </a:r>
          </a:p>
          <a:p>
            <a:r>
              <a:rPr lang="pl-PL" dirty="0"/>
              <a:t>„Jeżeli przyjmujący zamówienie wykonywa dzieło w sposób wadliwy albo sprzeczny z umową, zamawiający może wezwać go do zmiany sposobu wykonania i wyznaczyć mu w tym celu odpowiedni termin.</a:t>
            </a:r>
          </a:p>
          <a:p>
            <a:pPr>
              <a:buNone/>
            </a:pPr>
            <a:r>
              <a:rPr lang="pl-PL" dirty="0"/>
              <a:t>   Po bezskutecznym upływie wyznaczonego terminu zamawiający może od umowy odstąpić albo powierzyć poprawienie lub dalsze wykonanie dzieła innej osobie na koszt i niebezpieczeństwo przyjmującego zamówienie” (art. 636 § 1 k.c.)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971600" y="620688"/>
            <a:ext cx="7704856" cy="5760640"/>
          </a:xfrm>
        </p:spPr>
        <p:txBody>
          <a:bodyPr>
            <a:noAutofit/>
          </a:bodyPr>
          <a:lstStyle/>
          <a:p>
            <a:r>
              <a:rPr lang="pl-PL" sz="2000" b="1" dirty="0"/>
              <a:t>„Przez umowę o dzieło przyjmujący zamówienie zobowiązuje się do wykonania oznaczonego dzieła, a zamawiający do zapłaty wynagrodzenia”</a:t>
            </a:r>
            <a:r>
              <a:rPr lang="pl-PL" sz="2000" dirty="0"/>
              <a:t> (art. 627 k.c.)</a:t>
            </a:r>
          </a:p>
          <a:p>
            <a:endParaRPr lang="pl-PL" sz="2000" dirty="0"/>
          </a:p>
          <a:p>
            <a:r>
              <a:rPr lang="pl-PL" sz="2000" dirty="0"/>
              <a:t>umowa konsensualna, dwustronnie zobowiązująca, wzajemna, odpłatna</a:t>
            </a:r>
          </a:p>
          <a:p>
            <a:r>
              <a:rPr lang="pl-PL" sz="2000" dirty="0"/>
              <a:t>w charakterze każdej ze stron może wystąpić dowolny podmiot prawa cywilnego</a:t>
            </a:r>
          </a:p>
          <a:p>
            <a:r>
              <a:rPr lang="pl-PL" sz="2000" dirty="0"/>
              <a:t>należy do umów powszechnie zawieranych</a:t>
            </a:r>
          </a:p>
          <a:p>
            <a:r>
              <a:rPr lang="pl-PL" sz="2000" dirty="0"/>
              <a:t>brak wymogu zachowania formy szczególnej; forma pisemna tylko dla celów dowodowych</a:t>
            </a:r>
          </a:p>
          <a:p>
            <a:r>
              <a:rPr lang="pl-PL" sz="2000" dirty="0"/>
              <a:t>umowa o świadczenie usług zaliczana do podgrupy „umów o rezultat usługi”</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827584" y="260648"/>
            <a:ext cx="8106104" cy="6336704"/>
          </a:xfrm>
        </p:spPr>
        <p:txBody>
          <a:bodyPr>
            <a:normAutofit/>
          </a:bodyPr>
          <a:lstStyle/>
          <a:p>
            <a:pPr>
              <a:buNone/>
            </a:pPr>
            <a:r>
              <a:rPr lang="pl-PL" b="1" dirty="0"/>
              <a:t>	Odpowiedzialność przyjmującego zamówienie za wady przy wydaniu i odbiorze dzieła</a:t>
            </a:r>
          </a:p>
          <a:p>
            <a:pPr>
              <a:buNone/>
            </a:pPr>
            <a:endParaRPr lang="pl-PL" dirty="0"/>
          </a:p>
          <a:p>
            <a:r>
              <a:rPr lang="pl-PL" dirty="0"/>
              <a:t>art. 637 k.c. – uchylony ustawą o prawach konsumenta, która weszła w życie 25 XII 2014 r.</a:t>
            </a:r>
          </a:p>
          <a:p>
            <a:r>
              <a:rPr lang="pl-PL" dirty="0"/>
              <a:t>art. 638 k.c. – nowa treść nadana ustawą o prawach konsumenta</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362200" y="4038600"/>
            <a:ext cx="6477000" cy="1828800"/>
          </a:xfrm>
        </p:spPr>
        <p:txBody>
          <a:bodyPr/>
          <a:lstStyle/>
          <a:p>
            <a:r>
              <a:rPr lang="pl-PL" dirty="0"/>
              <a:t>Umowa zlecenia</a:t>
            </a:r>
          </a:p>
        </p:txBody>
      </p:sp>
      <p:sp>
        <p:nvSpPr>
          <p:cNvPr id="3" name="Podtytuł 2"/>
          <p:cNvSpPr>
            <a:spLocks noGrp="1"/>
          </p:cNvSpPr>
          <p:nvPr>
            <p:ph type="subTitle" idx="1"/>
          </p:nvPr>
        </p:nvSpPr>
        <p:spPr/>
        <p:txBody>
          <a:bodyPr/>
          <a:lstStyle/>
          <a:p>
            <a:endParaRPr lang="pl-PL"/>
          </a:p>
        </p:txBody>
      </p:sp>
    </p:spTree>
    <p:extLst>
      <p:ext uri="{BB962C8B-B14F-4D97-AF65-F5344CB8AC3E}">
        <p14:creationId xmlns:p14="http://schemas.microsoft.com/office/powerpoint/2010/main" val="5067359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a:t>Pojęcie i charakterystyka ogólna</a:t>
            </a:r>
          </a:p>
        </p:txBody>
      </p:sp>
      <p:sp>
        <p:nvSpPr>
          <p:cNvPr id="3" name="Symbol zastępczy zawartości 2"/>
          <p:cNvSpPr>
            <a:spLocks noGrp="1"/>
          </p:cNvSpPr>
          <p:nvPr>
            <p:ph sz="quarter" idx="1"/>
          </p:nvPr>
        </p:nvSpPr>
        <p:spPr/>
        <p:txBody>
          <a:bodyPr>
            <a:normAutofit fontScale="77500" lnSpcReduction="20000"/>
          </a:bodyPr>
          <a:lstStyle/>
          <a:p>
            <a:pPr marL="731520" lvl="1" indent="-457200">
              <a:defRPr/>
            </a:pPr>
            <a:r>
              <a:rPr lang="pl-PL" dirty="0"/>
              <a:t>Strony: dający zlecenie i przyjmujący zlecenie (powszechnie zleceniodawca i zleceniobiorca)</a:t>
            </a:r>
          </a:p>
          <a:p>
            <a:pPr marL="731520" lvl="1" indent="-457200">
              <a:defRPr/>
            </a:pPr>
            <a:r>
              <a:rPr lang="pl-PL" dirty="0"/>
              <a:t>Elementem przedmiotowo istotnym dla umowy zlecenia jest zobowiązanie przyjmującego zlecenie do dokonania określonej czynności prawnej  dla dającego zlecenie (art. 734 KC)</a:t>
            </a:r>
          </a:p>
          <a:p>
            <a:pPr marL="731520" lvl="1" indent="-457200">
              <a:defRPr/>
            </a:pPr>
            <a:r>
              <a:rPr lang="pl-PL" dirty="0"/>
              <a:t>Umowa należytej staranności (brak odpowiedzialności za osiągnięcie celu; zaufanie)</a:t>
            </a:r>
          </a:p>
          <a:p>
            <a:pPr marL="731520" lvl="1" indent="-457200">
              <a:defRPr/>
            </a:pPr>
            <a:r>
              <a:rPr lang="pl-PL" dirty="0"/>
              <a:t>UWAGA! Działanie zleceniobiorcy może polegać na dokonaniu czynności w imieniu zleceniodawcy (por. Art. 734</a:t>
            </a:r>
            <a:r>
              <a:rPr lang="pl-PL" dirty="0">
                <a:latin typeface="+mj-lt"/>
                <a:cs typeface="Times New Roman"/>
              </a:rPr>
              <a:t>§2 KC i pełnomocnictwo</a:t>
            </a:r>
            <a:r>
              <a:rPr lang="pl-PL" dirty="0"/>
              <a:t>) albo w imieniu własnym, ale na rachunek zleceniodawcy (zob. art. 740)</a:t>
            </a:r>
          </a:p>
          <a:p>
            <a:pPr marL="731520" lvl="1" indent="-457200">
              <a:defRPr/>
            </a:pPr>
            <a:r>
              <a:rPr lang="pl-PL" dirty="0"/>
              <a:t>Odpłatność – art. 735 KC</a:t>
            </a:r>
          </a:p>
          <a:p>
            <a:pPr marL="731520" lvl="1" indent="-457200">
              <a:defRPr/>
            </a:pPr>
            <a:r>
              <a:rPr lang="pl-PL" dirty="0"/>
              <a:t>Zawarcie umowy – wg zasad ogólnych (wyjątek art. 736 KC)</a:t>
            </a:r>
          </a:p>
          <a:p>
            <a:pPr marL="548640" lvl="1">
              <a:buFont typeface="Wingdings 3"/>
              <a:buChar char=""/>
              <a:defRPr/>
            </a:pPr>
            <a:r>
              <a:rPr lang="pl-PL" dirty="0"/>
              <a:t>Forma dowolna, chyba że zlecenie połączone jest z pełnomocnictwem dla którego wymagana jest forma szczególna </a:t>
            </a:r>
            <a:r>
              <a:rPr lang="pl-PL" dirty="0">
                <a:latin typeface="+mj-lt"/>
              </a:rPr>
              <a:t>(art. 734</a:t>
            </a:r>
            <a:r>
              <a:rPr lang="pl-PL" dirty="0">
                <a:latin typeface="+mj-lt"/>
                <a:cs typeface="Times New Roman"/>
              </a:rPr>
              <a:t>§2 </a:t>
            </a:r>
            <a:r>
              <a:rPr lang="pl-PL" dirty="0" err="1">
                <a:latin typeface="+mj-lt"/>
                <a:cs typeface="Times New Roman"/>
              </a:rPr>
              <a:t>zd</a:t>
            </a:r>
            <a:r>
              <a:rPr lang="pl-PL" dirty="0">
                <a:latin typeface="+mj-lt"/>
                <a:cs typeface="Times New Roman"/>
              </a:rPr>
              <a:t>. 2 KC</a:t>
            </a:r>
            <a:r>
              <a:rPr lang="pl-PL" dirty="0">
                <a:latin typeface="+mj-lt"/>
              </a:rPr>
              <a:t>)</a:t>
            </a:r>
          </a:p>
          <a:p>
            <a:pPr marL="548640" lvl="1">
              <a:buFont typeface="Wingdings 3"/>
              <a:buChar char=""/>
              <a:defRPr/>
            </a:pPr>
            <a:endParaRPr lang="pl-PL" dirty="0"/>
          </a:p>
          <a:p>
            <a:endParaRPr lang="pl-PL" dirty="0"/>
          </a:p>
        </p:txBody>
      </p:sp>
    </p:spTree>
    <p:extLst>
      <p:ext uri="{BB962C8B-B14F-4D97-AF65-F5344CB8AC3E}">
        <p14:creationId xmlns:p14="http://schemas.microsoft.com/office/powerpoint/2010/main" val="38974373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Prawa i obowiązki stron</a:t>
            </a:r>
          </a:p>
        </p:txBody>
      </p:sp>
      <p:sp>
        <p:nvSpPr>
          <p:cNvPr id="3" name="Symbol zastępczy zawartości 2"/>
          <p:cNvSpPr>
            <a:spLocks noGrp="1"/>
          </p:cNvSpPr>
          <p:nvPr>
            <p:ph sz="quarter" idx="1"/>
          </p:nvPr>
        </p:nvSpPr>
        <p:spPr/>
        <p:txBody>
          <a:bodyPr/>
          <a:lstStyle/>
          <a:p>
            <a:pPr marL="548640" lvl="1">
              <a:buFont typeface="Wingdings 3"/>
              <a:buChar char=""/>
              <a:defRPr/>
            </a:pPr>
            <a:r>
              <a:rPr lang="pl-PL" dirty="0"/>
              <a:t>Przyjmujący zlecenie</a:t>
            </a:r>
          </a:p>
          <a:p>
            <a:pPr marL="822960" lvl="2">
              <a:buClr>
                <a:schemeClr val="bg1">
                  <a:shade val="50000"/>
                </a:schemeClr>
              </a:buClr>
              <a:buFont typeface="Wingdings 3"/>
              <a:buChar char=""/>
              <a:defRPr/>
            </a:pPr>
            <a:r>
              <a:rPr lang="pl-PL" dirty="0"/>
              <a:t>Dokonanie określonej w umowie </a:t>
            </a:r>
            <a:r>
              <a:rPr lang="pl-PL" b="1" dirty="0"/>
              <a:t>czynności prawnej </a:t>
            </a:r>
            <a:r>
              <a:rPr lang="pl-PL" dirty="0"/>
              <a:t>(art. </a:t>
            </a:r>
            <a:r>
              <a:rPr lang="pl-PL" dirty="0">
                <a:latin typeface="+mj-lt"/>
              </a:rPr>
              <a:t>734</a:t>
            </a:r>
            <a:r>
              <a:rPr lang="pl-PL" dirty="0">
                <a:latin typeface="+mj-lt"/>
                <a:cs typeface="Times New Roman"/>
              </a:rPr>
              <a:t>§1 KC</a:t>
            </a:r>
            <a:r>
              <a:rPr lang="pl-PL" dirty="0">
                <a:latin typeface="+mj-lt"/>
              </a:rPr>
              <a:t>)</a:t>
            </a:r>
          </a:p>
          <a:p>
            <a:pPr marL="822960" lvl="2">
              <a:buClr>
                <a:schemeClr val="bg1">
                  <a:shade val="50000"/>
                </a:schemeClr>
              </a:buClr>
              <a:buFont typeface="Wingdings 3"/>
              <a:buChar char=""/>
              <a:defRPr/>
            </a:pPr>
            <a:r>
              <a:rPr lang="pl-PL" dirty="0"/>
              <a:t>Zachowanie należytej staranności (art. 355 KC)</a:t>
            </a:r>
          </a:p>
          <a:p>
            <a:pPr marL="822960" lvl="2">
              <a:buClr>
                <a:schemeClr val="bg1">
                  <a:shade val="50000"/>
                </a:schemeClr>
              </a:buClr>
              <a:buFont typeface="Wingdings 3"/>
              <a:buChar char=""/>
              <a:defRPr/>
            </a:pPr>
            <a:r>
              <a:rPr lang="pl-PL" dirty="0"/>
              <a:t>Dowolność sposobu wykonania, z wyjątkiem art. 737 KC</a:t>
            </a:r>
          </a:p>
          <a:p>
            <a:pPr marL="822960" lvl="2">
              <a:buClr>
                <a:schemeClr val="bg1">
                  <a:shade val="50000"/>
                </a:schemeClr>
              </a:buClr>
              <a:buFont typeface="Wingdings 3"/>
              <a:buChar char=""/>
              <a:defRPr/>
            </a:pPr>
            <a:r>
              <a:rPr lang="pl-PL" dirty="0"/>
              <a:t>Co do zasady osobiste, z wyjątkiem art. 738 § 1 i 2 KC</a:t>
            </a:r>
          </a:p>
          <a:p>
            <a:pPr marL="822960" lvl="2">
              <a:buClr>
                <a:schemeClr val="bg1">
                  <a:shade val="50000"/>
                </a:schemeClr>
              </a:buClr>
              <a:buFont typeface="Wingdings 3"/>
              <a:buChar char=""/>
              <a:defRPr/>
            </a:pPr>
            <a:r>
              <a:rPr lang="pl-PL" dirty="0"/>
              <a:t>Informowanie oraz wydanie wszystkiego co przy wykonaniu uzyskał (art. 740 KC)</a:t>
            </a:r>
          </a:p>
          <a:p>
            <a:pPr marL="822960" lvl="2">
              <a:buClr>
                <a:schemeClr val="bg1">
                  <a:shade val="50000"/>
                </a:schemeClr>
              </a:buClr>
              <a:buFont typeface="Wingdings 3"/>
              <a:buChar char=""/>
              <a:defRPr/>
            </a:pPr>
            <a:r>
              <a:rPr lang="pl-PL" dirty="0"/>
              <a:t>Zakaz używania we własnym interesie rzeczy i pieniędzy powierzonych (art. 741 KC)</a:t>
            </a:r>
          </a:p>
          <a:p>
            <a:endParaRPr lang="pl-PL" dirty="0"/>
          </a:p>
        </p:txBody>
      </p:sp>
    </p:spTree>
    <p:extLst>
      <p:ext uri="{BB962C8B-B14F-4D97-AF65-F5344CB8AC3E}">
        <p14:creationId xmlns:p14="http://schemas.microsoft.com/office/powerpoint/2010/main" val="3965950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Prawa i obowiązki stron</a:t>
            </a:r>
          </a:p>
        </p:txBody>
      </p:sp>
      <p:sp>
        <p:nvSpPr>
          <p:cNvPr id="3" name="Symbol zastępczy zawartości 2"/>
          <p:cNvSpPr>
            <a:spLocks noGrp="1"/>
          </p:cNvSpPr>
          <p:nvPr>
            <p:ph sz="quarter" idx="1"/>
          </p:nvPr>
        </p:nvSpPr>
        <p:spPr/>
        <p:txBody>
          <a:bodyPr/>
          <a:lstStyle/>
          <a:p>
            <a:pPr marL="1051560" lvl="2" indent="-457200">
              <a:buClr>
                <a:schemeClr val="bg1">
                  <a:shade val="50000"/>
                </a:schemeClr>
              </a:buClr>
              <a:defRPr/>
            </a:pPr>
            <a:r>
              <a:rPr lang="pl-PL" sz="2600" dirty="0"/>
              <a:t>Dający zlecenie</a:t>
            </a:r>
          </a:p>
          <a:p>
            <a:pPr marL="822960" lvl="2">
              <a:buClr>
                <a:schemeClr val="bg1">
                  <a:shade val="50000"/>
                </a:schemeClr>
              </a:buClr>
              <a:buFont typeface="Wingdings 3"/>
              <a:buChar char=""/>
              <a:defRPr/>
            </a:pPr>
            <a:r>
              <a:rPr lang="pl-PL" dirty="0"/>
              <a:t>Zaliczka (art. 743 KC)</a:t>
            </a:r>
          </a:p>
          <a:p>
            <a:pPr marL="822960" lvl="2">
              <a:buClr>
                <a:schemeClr val="bg1">
                  <a:shade val="50000"/>
                </a:schemeClr>
              </a:buClr>
              <a:buFont typeface="Wingdings 3"/>
              <a:buChar char=""/>
              <a:defRPr/>
            </a:pPr>
            <a:r>
              <a:rPr lang="pl-PL" dirty="0"/>
              <a:t>Zwrot wydatków i zwolnienie od zobowiązań (art. 742 KC)</a:t>
            </a:r>
          </a:p>
          <a:p>
            <a:pPr marL="822960" lvl="2">
              <a:buClr>
                <a:schemeClr val="bg1">
                  <a:shade val="50000"/>
                </a:schemeClr>
              </a:buClr>
              <a:buFont typeface="Wingdings 3"/>
              <a:buChar char=""/>
              <a:defRPr/>
            </a:pPr>
            <a:r>
              <a:rPr lang="pl-PL" dirty="0"/>
              <a:t>Odpłatność (art. 735 i 744 KC)</a:t>
            </a:r>
          </a:p>
          <a:p>
            <a:endParaRPr lang="pl-PL" dirty="0"/>
          </a:p>
        </p:txBody>
      </p:sp>
    </p:spTree>
    <p:extLst>
      <p:ext uri="{BB962C8B-B14F-4D97-AF65-F5344CB8AC3E}">
        <p14:creationId xmlns:p14="http://schemas.microsoft.com/office/powerpoint/2010/main" val="2178081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Ustanie zlecenia</a:t>
            </a:r>
          </a:p>
        </p:txBody>
      </p:sp>
      <p:sp>
        <p:nvSpPr>
          <p:cNvPr id="3" name="Symbol zastępczy zawartości 2"/>
          <p:cNvSpPr>
            <a:spLocks noGrp="1"/>
          </p:cNvSpPr>
          <p:nvPr>
            <p:ph sz="quarter" idx="1"/>
          </p:nvPr>
        </p:nvSpPr>
        <p:spPr/>
        <p:txBody>
          <a:bodyPr/>
          <a:lstStyle/>
          <a:p>
            <a:pPr marL="548640" lvl="1">
              <a:buFont typeface="Wingdings 3"/>
              <a:buChar char=""/>
              <a:defRPr/>
            </a:pPr>
            <a:r>
              <a:rPr lang="pl-PL" dirty="0"/>
              <a:t>Przez wykonanie zlecenia</a:t>
            </a:r>
          </a:p>
          <a:p>
            <a:pPr marL="548640" lvl="1">
              <a:buFont typeface="Wingdings 3"/>
              <a:buChar char=""/>
              <a:defRPr/>
            </a:pPr>
            <a:r>
              <a:rPr lang="pl-PL" dirty="0"/>
              <a:t>Wypowiedzenie (art. 746 KC)</a:t>
            </a:r>
          </a:p>
          <a:p>
            <a:pPr marL="548640" lvl="1">
              <a:buFont typeface="Wingdings 3"/>
              <a:buChar char=""/>
              <a:defRPr/>
            </a:pPr>
            <a:r>
              <a:rPr lang="pl-PL" dirty="0"/>
              <a:t>Co do zasady śmierć albo utrata zdolności do czynności prawnej nie powodują ustania zobowiązania (chyba że umowa stanowi inaczej) – art. 747 KC</a:t>
            </a:r>
          </a:p>
          <a:p>
            <a:pPr marL="548640" lvl="1">
              <a:buFont typeface="Wingdings 3"/>
              <a:buChar char=""/>
              <a:defRPr/>
            </a:pPr>
            <a:r>
              <a:rPr lang="pl-PL" dirty="0"/>
              <a:t>Śmierć zleceniobiorcy – art. 748 (odwrotnie niż śmierć zleceniodawcy)</a:t>
            </a:r>
          </a:p>
          <a:p>
            <a:endParaRPr lang="pl-PL" b="1" dirty="0"/>
          </a:p>
        </p:txBody>
      </p:sp>
    </p:spTree>
    <p:extLst>
      <p:ext uri="{BB962C8B-B14F-4D97-AF65-F5344CB8AC3E}">
        <p14:creationId xmlns:p14="http://schemas.microsoft.com/office/powerpoint/2010/main" val="28374025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Przedawnienie roszczeń z umowy zlecenia</a:t>
            </a:r>
          </a:p>
        </p:txBody>
      </p:sp>
      <p:sp>
        <p:nvSpPr>
          <p:cNvPr id="3" name="Symbol zastępczy zawartości 2"/>
          <p:cNvSpPr>
            <a:spLocks noGrp="1"/>
          </p:cNvSpPr>
          <p:nvPr>
            <p:ph sz="quarter" idx="1"/>
          </p:nvPr>
        </p:nvSpPr>
        <p:spPr/>
        <p:txBody>
          <a:bodyPr>
            <a:normAutofit lnSpcReduction="10000"/>
          </a:bodyPr>
          <a:lstStyle/>
          <a:p>
            <a:r>
              <a:rPr lang="pl-PL" dirty="0"/>
              <a:t>Art. 751 KC</a:t>
            </a:r>
          </a:p>
          <a:p>
            <a:pPr lvl="1"/>
            <a:r>
              <a:rPr lang="pl-PL" dirty="0"/>
              <a:t>Na zasadach ogólnych wynikających z art. 117 KC i n. z wyjątkiem:</a:t>
            </a:r>
          </a:p>
          <a:p>
            <a:pPr lvl="1"/>
            <a:endParaRPr lang="pl-PL" dirty="0"/>
          </a:p>
          <a:p>
            <a:pPr lvl="1"/>
            <a:r>
              <a:rPr lang="pl-PL" dirty="0"/>
              <a:t>2 lata – wynagrodzenie oraz zwrot poniesionych wydatków, przysługujące osobom, które </a:t>
            </a:r>
            <a:r>
              <a:rPr lang="pl-PL" b="1" dirty="0"/>
              <a:t>stale w zakresie prowadzonego przedsiębiorstwa </a:t>
            </a:r>
            <a:r>
              <a:rPr lang="pl-PL" dirty="0"/>
              <a:t>trudnią się przyjmowaniem zleceń danego rodzaju,</a:t>
            </a:r>
          </a:p>
          <a:p>
            <a:pPr lvl="1"/>
            <a:r>
              <a:rPr lang="pl-PL" dirty="0"/>
              <a:t>2 lata – zlecenia w znaczeniu ścisłym dotyczące czynności faktycznych (utrzymanie, leczenie, pielęgnowanie, wychowanie lub nauka)</a:t>
            </a:r>
          </a:p>
        </p:txBody>
      </p:sp>
    </p:spTree>
    <p:extLst>
      <p:ext uri="{BB962C8B-B14F-4D97-AF65-F5344CB8AC3E}">
        <p14:creationId xmlns:p14="http://schemas.microsoft.com/office/powerpoint/2010/main" val="11437849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Porównanie</a:t>
            </a:r>
          </a:p>
        </p:txBody>
      </p:sp>
      <p:sp>
        <p:nvSpPr>
          <p:cNvPr id="3" name="Symbol zastępczy zawartości 2"/>
          <p:cNvSpPr>
            <a:spLocks noGrp="1"/>
          </p:cNvSpPr>
          <p:nvPr>
            <p:ph sz="quarter" idx="2"/>
          </p:nvPr>
        </p:nvSpPr>
        <p:spPr/>
        <p:txBody>
          <a:bodyPr>
            <a:normAutofit fontScale="92500" lnSpcReduction="10000"/>
          </a:bodyPr>
          <a:lstStyle/>
          <a:p>
            <a:r>
              <a:rPr lang="pl-PL" dirty="0"/>
              <a:t>Umowa rezultatu</a:t>
            </a:r>
          </a:p>
          <a:p>
            <a:r>
              <a:rPr lang="pl-PL" sz="3200" dirty="0"/>
              <a:t>Zawsze odpłatna (art. 627 KC) Wynagrodzenie ustalone kosztorysowo albo przez wskazanie podstawy (art. 628 KC)</a:t>
            </a:r>
            <a:endParaRPr lang="pl-PL" dirty="0"/>
          </a:p>
        </p:txBody>
      </p:sp>
      <p:sp>
        <p:nvSpPr>
          <p:cNvPr id="4" name="Symbol zastępczy zawartości 3"/>
          <p:cNvSpPr>
            <a:spLocks noGrp="1"/>
          </p:cNvSpPr>
          <p:nvPr>
            <p:ph sz="quarter" idx="4"/>
          </p:nvPr>
        </p:nvSpPr>
        <p:spPr/>
        <p:txBody>
          <a:bodyPr>
            <a:normAutofit fontScale="77500" lnSpcReduction="20000"/>
          </a:bodyPr>
          <a:lstStyle/>
          <a:p>
            <a:r>
              <a:rPr lang="pl-PL" sz="3400" dirty="0"/>
              <a:t>Umowa</a:t>
            </a:r>
            <a:r>
              <a:rPr lang="pl-PL" dirty="0"/>
              <a:t> </a:t>
            </a:r>
            <a:r>
              <a:rPr lang="pl-PL" sz="3400" dirty="0"/>
              <a:t>starannego działania</a:t>
            </a:r>
          </a:p>
          <a:p>
            <a:r>
              <a:rPr lang="pl-PL" sz="3200" dirty="0"/>
              <a:t>Domniemanie odpłatności (art. 735</a:t>
            </a:r>
            <a:r>
              <a:rPr lang="pl-PL" sz="3200" dirty="0">
                <a:latin typeface="Times New Roman"/>
                <a:cs typeface="Times New Roman"/>
              </a:rPr>
              <a:t>§1</a:t>
            </a:r>
            <a:r>
              <a:rPr lang="pl-PL" sz="3200" dirty="0"/>
              <a:t> KC) Sposób obliczania wynagrodzenia w razie nieujęcia w umowie (art. 735</a:t>
            </a:r>
            <a:r>
              <a:rPr lang="pl-PL" sz="3200" dirty="0">
                <a:latin typeface="+mj-lt"/>
                <a:cs typeface="Times New Roman"/>
              </a:rPr>
              <a:t>§2</a:t>
            </a:r>
            <a:r>
              <a:rPr lang="pl-PL" sz="3200" dirty="0"/>
              <a:t> KC) Istnieje możliwość braku wynagrodzenia (wyrażone w wprost w umowie)</a:t>
            </a:r>
          </a:p>
          <a:p>
            <a:endParaRPr lang="pl-PL" dirty="0"/>
          </a:p>
        </p:txBody>
      </p:sp>
      <p:sp>
        <p:nvSpPr>
          <p:cNvPr id="5" name="Symbol zastępczy tekstu 4"/>
          <p:cNvSpPr>
            <a:spLocks noGrp="1"/>
          </p:cNvSpPr>
          <p:nvPr>
            <p:ph type="body" sz="quarter" idx="1"/>
          </p:nvPr>
        </p:nvSpPr>
        <p:spPr/>
        <p:txBody>
          <a:bodyPr/>
          <a:lstStyle/>
          <a:p>
            <a:r>
              <a:rPr lang="pl-PL" dirty="0"/>
              <a:t>Umowa o dzieło</a:t>
            </a:r>
          </a:p>
        </p:txBody>
      </p:sp>
      <p:sp>
        <p:nvSpPr>
          <p:cNvPr id="6" name="Symbol zastępczy tekstu 5"/>
          <p:cNvSpPr>
            <a:spLocks noGrp="1"/>
          </p:cNvSpPr>
          <p:nvPr>
            <p:ph type="body" sz="quarter" idx="3"/>
          </p:nvPr>
        </p:nvSpPr>
        <p:spPr/>
        <p:txBody>
          <a:bodyPr/>
          <a:lstStyle/>
          <a:p>
            <a:r>
              <a:rPr lang="pl-PL" dirty="0"/>
              <a:t>Umowa zlecenia</a:t>
            </a:r>
          </a:p>
        </p:txBody>
      </p:sp>
    </p:spTree>
    <p:extLst>
      <p:ext uri="{BB962C8B-B14F-4D97-AF65-F5344CB8AC3E}">
        <p14:creationId xmlns:p14="http://schemas.microsoft.com/office/powerpoint/2010/main" val="129878493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sz="quarter" idx="2"/>
          </p:nvPr>
        </p:nvSpPr>
        <p:spPr/>
        <p:txBody>
          <a:bodyPr/>
          <a:lstStyle/>
          <a:p>
            <a:r>
              <a:rPr lang="pl-PL" sz="3200" dirty="0"/>
              <a:t>Przyjmujący zamówienie zobowiązuje się do wykonania oznaczonego dzieła (art. 627 KC)</a:t>
            </a:r>
          </a:p>
          <a:p>
            <a:endParaRPr lang="pl-PL" dirty="0"/>
          </a:p>
        </p:txBody>
      </p:sp>
      <p:sp>
        <p:nvSpPr>
          <p:cNvPr id="4" name="Symbol zastępczy zawartości 3"/>
          <p:cNvSpPr>
            <a:spLocks noGrp="1"/>
          </p:cNvSpPr>
          <p:nvPr>
            <p:ph sz="quarter" idx="4"/>
          </p:nvPr>
        </p:nvSpPr>
        <p:spPr/>
        <p:txBody>
          <a:bodyPr>
            <a:normAutofit/>
          </a:bodyPr>
          <a:lstStyle/>
          <a:p>
            <a:r>
              <a:rPr lang="pl-PL" sz="3200" dirty="0"/>
              <a:t>Przyjmujący zlecenie zobowiązuje się do dokonania określonej czynności prawnej na rzecz dającego zlecenie (art. 734</a:t>
            </a:r>
            <a:r>
              <a:rPr lang="pl-PL" sz="3200" dirty="0">
                <a:latin typeface="Times New Roman"/>
                <a:cs typeface="Times New Roman"/>
              </a:rPr>
              <a:t>§1 </a:t>
            </a:r>
            <a:r>
              <a:rPr lang="pl-PL" sz="3200" dirty="0">
                <a:latin typeface="+mj-lt"/>
                <a:cs typeface="Times New Roman"/>
              </a:rPr>
              <a:t>KC</a:t>
            </a:r>
            <a:r>
              <a:rPr lang="pl-PL" sz="3200" dirty="0"/>
              <a:t>)</a:t>
            </a:r>
          </a:p>
          <a:p>
            <a:endParaRPr lang="pl-PL" dirty="0"/>
          </a:p>
        </p:txBody>
      </p:sp>
      <p:sp>
        <p:nvSpPr>
          <p:cNvPr id="5" name="Symbol zastępczy tekstu 4"/>
          <p:cNvSpPr>
            <a:spLocks noGrp="1"/>
          </p:cNvSpPr>
          <p:nvPr>
            <p:ph type="body" sz="quarter" idx="1"/>
          </p:nvPr>
        </p:nvSpPr>
        <p:spPr/>
        <p:txBody>
          <a:bodyPr/>
          <a:lstStyle/>
          <a:p>
            <a:r>
              <a:rPr lang="pl-PL" dirty="0"/>
              <a:t>Umowa o dzieło</a:t>
            </a:r>
          </a:p>
        </p:txBody>
      </p:sp>
      <p:sp>
        <p:nvSpPr>
          <p:cNvPr id="6" name="Symbol zastępczy tekstu 5"/>
          <p:cNvSpPr>
            <a:spLocks noGrp="1"/>
          </p:cNvSpPr>
          <p:nvPr>
            <p:ph type="body" sz="quarter" idx="3"/>
          </p:nvPr>
        </p:nvSpPr>
        <p:spPr/>
        <p:txBody>
          <a:bodyPr/>
          <a:lstStyle/>
          <a:p>
            <a:r>
              <a:rPr lang="pl-PL" dirty="0"/>
              <a:t>Umowa zlecenia</a:t>
            </a:r>
          </a:p>
        </p:txBody>
      </p:sp>
    </p:spTree>
    <p:extLst>
      <p:ext uri="{BB962C8B-B14F-4D97-AF65-F5344CB8AC3E}">
        <p14:creationId xmlns:p14="http://schemas.microsoft.com/office/powerpoint/2010/main" val="19563918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endParaRPr lang="pl-PL"/>
          </a:p>
        </p:txBody>
      </p:sp>
      <p:sp>
        <p:nvSpPr>
          <p:cNvPr id="3" name="Symbol zastępczy zawartości 2"/>
          <p:cNvSpPr>
            <a:spLocks noGrp="1"/>
          </p:cNvSpPr>
          <p:nvPr>
            <p:ph sz="quarter" idx="2"/>
          </p:nvPr>
        </p:nvSpPr>
        <p:spPr/>
        <p:txBody>
          <a:bodyPr>
            <a:normAutofit fontScale="85000" lnSpcReduction="20000"/>
          </a:bodyPr>
          <a:lstStyle/>
          <a:p>
            <a:r>
              <a:rPr lang="pl-PL" dirty="0"/>
              <a:t>Istnieje możliwość powierzenia wykonania dzieła osobie trzeciej.</a:t>
            </a:r>
          </a:p>
          <a:p>
            <a:r>
              <a:rPr lang="pl-PL" sz="3200" dirty="0"/>
              <a:t>Śmierć zamawiającego – co do zasady brak skutków / </a:t>
            </a:r>
            <a:r>
              <a:rPr lang="pl-PL" sz="3200" dirty="0">
                <a:latin typeface="+mj-lt"/>
              </a:rPr>
              <a:t>Śmierć przyjmującego zamówienie – wygaśnięcie (art. 645</a:t>
            </a:r>
            <a:r>
              <a:rPr lang="pl-PL" sz="3200" dirty="0">
                <a:latin typeface="+mj-lt"/>
                <a:cs typeface="Times New Roman"/>
              </a:rPr>
              <a:t>§1 KC</a:t>
            </a:r>
            <a:r>
              <a:rPr lang="pl-PL" sz="3200" dirty="0">
                <a:latin typeface="+mj-lt"/>
              </a:rPr>
              <a:t>)</a:t>
            </a:r>
          </a:p>
          <a:p>
            <a:endParaRPr lang="pl-PL" dirty="0"/>
          </a:p>
        </p:txBody>
      </p:sp>
      <p:sp>
        <p:nvSpPr>
          <p:cNvPr id="4" name="Symbol zastępczy zawartości 3"/>
          <p:cNvSpPr>
            <a:spLocks noGrp="1"/>
          </p:cNvSpPr>
          <p:nvPr>
            <p:ph sz="quarter" idx="4"/>
          </p:nvPr>
        </p:nvSpPr>
        <p:spPr/>
        <p:txBody>
          <a:bodyPr>
            <a:normAutofit fontScale="70000" lnSpcReduction="20000"/>
          </a:bodyPr>
          <a:lstStyle/>
          <a:p>
            <a:r>
              <a:rPr lang="pl-PL" sz="3200" dirty="0">
                <a:latin typeface="+mj-lt"/>
              </a:rPr>
              <a:t>Istnieje taka możliwość ale z wieloma zastrzeżeniami (art. 738</a:t>
            </a:r>
            <a:r>
              <a:rPr lang="pl-PL" sz="3200" dirty="0">
                <a:latin typeface="+mj-lt"/>
                <a:cs typeface="Times New Roman"/>
              </a:rPr>
              <a:t>§1 i 2. 739)</a:t>
            </a:r>
          </a:p>
          <a:p>
            <a:r>
              <a:rPr lang="pl-PL" sz="3200" dirty="0"/>
              <a:t>Śmierć dającego zlecenie – co do zasady brak skutków chyba że odmiennie umowa (art. 747 KC) / Śmierć przyjmującego zlecenie – wygaśnięcie, chyba że inaczej umowa (art. 748 KC)</a:t>
            </a:r>
          </a:p>
          <a:p>
            <a:endParaRPr lang="pl-PL" dirty="0">
              <a:latin typeface="+mj-lt"/>
            </a:endParaRPr>
          </a:p>
        </p:txBody>
      </p:sp>
      <p:sp>
        <p:nvSpPr>
          <p:cNvPr id="5" name="Symbol zastępczy tekstu 4"/>
          <p:cNvSpPr>
            <a:spLocks noGrp="1"/>
          </p:cNvSpPr>
          <p:nvPr>
            <p:ph type="body" sz="quarter" idx="1"/>
          </p:nvPr>
        </p:nvSpPr>
        <p:spPr/>
        <p:txBody>
          <a:bodyPr/>
          <a:lstStyle/>
          <a:p>
            <a:r>
              <a:rPr lang="pl-PL" dirty="0"/>
              <a:t>Umowa o dzieło</a:t>
            </a:r>
          </a:p>
        </p:txBody>
      </p:sp>
      <p:sp>
        <p:nvSpPr>
          <p:cNvPr id="6" name="Symbol zastępczy tekstu 5"/>
          <p:cNvSpPr>
            <a:spLocks noGrp="1"/>
          </p:cNvSpPr>
          <p:nvPr>
            <p:ph type="body" sz="quarter" idx="3"/>
          </p:nvPr>
        </p:nvSpPr>
        <p:spPr/>
        <p:txBody>
          <a:bodyPr/>
          <a:lstStyle/>
          <a:p>
            <a:r>
              <a:rPr lang="pl-PL" dirty="0"/>
              <a:t>Umowa zlecenia</a:t>
            </a:r>
          </a:p>
        </p:txBody>
      </p:sp>
    </p:spTree>
    <p:extLst>
      <p:ext uri="{BB962C8B-B14F-4D97-AF65-F5344CB8AC3E}">
        <p14:creationId xmlns:p14="http://schemas.microsoft.com/office/powerpoint/2010/main" val="35565061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611560" y="632445"/>
            <a:ext cx="8229600" cy="5244827"/>
          </a:xfrm>
        </p:spPr>
        <p:txBody>
          <a:bodyPr>
            <a:noAutofit/>
          </a:bodyPr>
          <a:lstStyle/>
          <a:p>
            <a:r>
              <a:rPr lang="pl-PL" sz="2000" b="1" dirty="0"/>
              <a:t>przeciwstawiana umowie o pracę </a:t>
            </a:r>
            <a:r>
              <a:rPr lang="pl-PL" sz="2000" dirty="0"/>
              <a:t>- ze względu na brak podporządkowania oraz konieczność osiągnięcia oznaczonego rezultatu pracy i umiejętności, inne zasady odpowiedzialności związanej z wykonaniem i jakością usługi</a:t>
            </a:r>
          </a:p>
          <a:p>
            <a:r>
              <a:rPr lang="pl-PL" sz="2000" b="1" dirty="0"/>
              <a:t>przeciwstawiana umowie zlecenia </a:t>
            </a:r>
            <a:r>
              <a:rPr lang="pl-PL" sz="2000" dirty="0"/>
              <a:t>– jako umowie o staranne wykonanie usługi; w umowie o dzieło mniejsze znaczenie ma obowiązek jej osobistego wykonania</a:t>
            </a:r>
          </a:p>
          <a:p>
            <a:r>
              <a:rPr lang="pl-PL" sz="2000" b="1" dirty="0"/>
              <a:t>w odróżnieniu od sprzedaży rzeczy przyszłej (emptio rei speratae)</a:t>
            </a:r>
          </a:p>
          <a:p>
            <a:pPr>
              <a:buNone/>
            </a:pPr>
            <a:r>
              <a:rPr lang="pl-PL" sz="2000" dirty="0"/>
              <a:t>    gdy w umowie o dzieło chodzi o wytworzenie nowej rzeczy i przeniesienie praw do niej, umowa o dzieło nie sprowadza się do przeniesienia prawa majątkowego do przedmiotu świadczenia w zamian za zapłatę ceny; chodzi w niej o wytworzenie dzieła i wydanie go połączone z przeniesieniem praw</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ytuł 6"/>
          <p:cNvSpPr>
            <a:spLocks noGrp="1"/>
          </p:cNvSpPr>
          <p:nvPr>
            <p:ph type="title"/>
          </p:nvPr>
        </p:nvSpPr>
        <p:spPr/>
        <p:txBody>
          <a:bodyPr/>
          <a:lstStyle/>
          <a:p>
            <a:r>
              <a:rPr lang="pl-PL" dirty="0"/>
              <a:t>Jaka to umowa?</a:t>
            </a:r>
          </a:p>
        </p:txBody>
      </p:sp>
      <p:sp>
        <p:nvSpPr>
          <p:cNvPr id="8" name="Symbol zastępczy zawartości 7"/>
          <p:cNvSpPr>
            <a:spLocks noGrp="1"/>
          </p:cNvSpPr>
          <p:nvPr>
            <p:ph sz="quarter" idx="1"/>
          </p:nvPr>
        </p:nvSpPr>
        <p:spPr/>
        <p:txBody>
          <a:bodyPr>
            <a:normAutofit/>
          </a:bodyPr>
          <a:lstStyle/>
          <a:p>
            <a:r>
              <a:rPr lang="pl-PL" dirty="0"/>
              <a:t>zobowiązanie do nieodpłatnej naprawy telewizora,</a:t>
            </a:r>
          </a:p>
          <a:p>
            <a:r>
              <a:rPr lang="pl-PL" dirty="0"/>
              <a:t>Zobowiązanie do zamontowania rolet okiennych,</a:t>
            </a:r>
          </a:p>
          <a:p>
            <a:r>
              <a:rPr lang="pl-PL" dirty="0"/>
              <a:t>Przeprowadzenie cyklu wykładów,</a:t>
            </a:r>
          </a:p>
          <a:p>
            <a:r>
              <a:rPr lang="pl-PL" dirty="0"/>
              <a:t>Uszycie garnituru,</a:t>
            </a:r>
          </a:p>
          <a:p>
            <a:r>
              <a:rPr lang="pl-PL" dirty="0"/>
              <a:t>Wykonanie utworu muzycznego,</a:t>
            </a:r>
          </a:p>
          <a:p>
            <a:r>
              <a:rPr lang="pl-PL" dirty="0"/>
              <a:t>Sprzątanie biura 2 razy w tygodniu,</a:t>
            </a:r>
          </a:p>
          <a:p>
            <a:r>
              <a:rPr lang="pl-PL" dirty="0"/>
              <a:t>Wyczyszczenie tapicerki samochodowej</a:t>
            </a:r>
          </a:p>
          <a:p>
            <a:pPr marL="0" indent="0">
              <a:buNone/>
            </a:pPr>
            <a:endParaRPr lang="pl-PL" dirty="0"/>
          </a:p>
          <a:p>
            <a:endParaRPr lang="pl-PL" dirty="0"/>
          </a:p>
        </p:txBody>
      </p:sp>
    </p:spTree>
    <p:extLst>
      <p:ext uri="{BB962C8B-B14F-4D97-AF65-F5344CB8AC3E}">
        <p14:creationId xmlns:p14="http://schemas.microsoft.com/office/powerpoint/2010/main" val="158363557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Kazus 1</a:t>
            </a:r>
          </a:p>
        </p:txBody>
      </p:sp>
      <p:sp>
        <p:nvSpPr>
          <p:cNvPr id="3" name="Symbol zastępczy zawartości 2"/>
          <p:cNvSpPr>
            <a:spLocks noGrp="1"/>
          </p:cNvSpPr>
          <p:nvPr>
            <p:ph sz="quarter" idx="1"/>
          </p:nvPr>
        </p:nvSpPr>
        <p:spPr/>
        <p:txBody>
          <a:bodyPr>
            <a:normAutofit fontScale="70000" lnSpcReduction="20000"/>
          </a:bodyPr>
          <a:lstStyle/>
          <a:p>
            <a:pPr marL="0" indent="0">
              <a:buNone/>
            </a:pPr>
            <a:r>
              <a:rPr lang="pl-PL" dirty="0"/>
              <a:t>W dniu 4.3.2015r. Anna B. zleciła znanej projektantce mody Joannie P. zaprojektowanie i uszycie sukni ślubnej. Panie umówiły się, że suknia będzie gotowa 15.6.2015r. Wynagrodzenie Joanny P. miało wynosić 15.000zł. W dniu 14.4.2015r. Joanna pokazała Annie projekty sukni i próbki materiałów, na podstawie których Anna wybrała projekt i tkaninę. Tego samego dnia Joanna dokonała niezbędnych obmiarów i poinformowała Annę, że będzie ją jeszcze dwukrotnie wzywać na pomiary, żeby suknia była idealnie dopasowana. W Dniach 20 i 25.5.2015r. Joanna telefonowała do Anny informując o konieczności dokonania przymiarki. Za każdym razem Anna tłumaczyła, że jest zajęta i nie może przyjechać. Ostatecznie 5.6.2015r. Joanna oznajmiła Annie, że odstępuje od umowy i zażądała od niej zapłaty wynagrodzenia w kwocie 15.000zł oraz 6.000 tytułem zwrotu kosztów zakupionego przez nią materiału na suknię. </a:t>
            </a:r>
          </a:p>
          <a:p>
            <a:pPr marL="514350" indent="-514350">
              <a:buAutoNum type="arabicPeriod"/>
            </a:pPr>
            <a:r>
              <a:rPr lang="pl-PL" dirty="0"/>
              <a:t>Czy odstąpienie Joanny od umowy było skuteczne?</a:t>
            </a:r>
          </a:p>
          <a:p>
            <a:pPr marL="514350" indent="-514350">
              <a:buAutoNum type="arabicPeriod"/>
            </a:pPr>
            <a:r>
              <a:rPr lang="pl-PL" dirty="0"/>
              <a:t>Czy gdyby odstąpienie było skuteczne Joanna mogłaby domagać się wynagrodzenia i zwrotu kosztów zakupu materiału?</a:t>
            </a:r>
          </a:p>
        </p:txBody>
      </p:sp>
    </p:spTree>
    <p:extLst>
      <p:ext uri="{BB962C8B-B14F-4D97-AF65-F5344CB8AC3E}">
        <p14:creationId xmlns:p14="http://schemas.microsoft.com/office/powerpoint/2010/main" val="418898472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Kazus 2</a:t>
            </a:r>
          </a:p>
        </p:txBody>
      </p:sp>
      <p:sp>
        <p:nvSpPr>
          <p:cNvPr id="3" name="Symbol zastępczy zawartości 2"/>
          <p:cNvSpPr>
            <a:spLocks noGrp="1"/>
          </p:cNvSpPr>
          <p:nvPr>
            <p:ph sz="quarter" idx="1"/>
          </p:nvPr>
        </p:nvSpPr>
        <p:spPr/>
        <p:txBody>
          <a:bodyPr>
            <a:normAutofit/>
          </a:bodyPr>
          <a:lstStyle/>
          <a:p>
            <a:r>
              <a:rPr lang="pl-PL" dirty="0"/>
              <a:t>Przedsiębiorca Jan K. z Wrocławia postanowił w celach inwestycyjnych kupić kilka nieruchomości lokalowych w Warszawie. W związku z tym zawarł 20.8.2015r. pisemną umowę zlecenia z Piotrem P., na podstawie której ten zobowiązał się do wyszukania, a następnie nabycia 2 nieruchomości o łącznej wartości </a:t>
            </a:r>
            <a:r>
              <a:rPr lang="pl-PL" dirty="0" err="1"/>
              <a:t>nieprzekaraczającej</a:t>
            </a:r>
            <a:r>
              <a:rPr lang="pl-PL" dirty="0"/>
              <a:t> 800.000zł. </a:t>
            </a:r>
          </a:p>
          <a:p>
            <a:pPr lvl="1"/>
            <a:r>
              <a:rPr lang="pl-PL" dirty="0"/>
              <a:t>Czy umowa jest ważna?</a:t>
            </a:r>
          </a:p>
          <a:p>
            <a:pPr lvl="1"/>
            <a:r>
              <a:rPr lang="pl-PL" dirty="0"/>
              <a:t>Czy umowa może być wykonana?</a:t>
            </a:r>
          </a:p>
        </p:txBody>
      </p:sp>
    </p:spTree>
    <p:extLst>
      <p:ext uri="{BB962C8B-B14F-4D97-AF65-F5344CB8AC3E}">
        <p14:creationId xmlns:p14="http://schemas.microsoft.com/office/powerpoint/2010/main" val="790973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914400" y="476672"/>
            <a:ext cx="8229600" cy="5976664"/>
          </a:xfrm>
        </p:spPr>
        <p:txBody>
          <a:bodyPr>
            <a:normAutofit fontScale="77500" lnSpcReduction="20000"/>
          </a:bodyPr>
          <a:lstStyle/>
          <a:p>
            <a:r>
              <a:rPr lang="pl-PL" dirty="0"/>
              <a:t>obok umowy o dzieło:</a:t>
            </a:r>
          </a:p>
          <a:p>
            <a:endParaRPr lang="pl-PL" dirty="0"/>
          </a:p>
          <a:p>
            <a:pPr>
              <a:buNone/>
            </a:pPr>
            <a:r>
              <a:rPr lang="pl-PL" b="1" dirty="0"/>
              <a:t>	1)</a:t>
            </a:r>
            <a:r>
              <a:rPr lang="pl-PL" dirty="0"/>
              <a:t> grupa wyspecjalizowanych umów o rezultat usługi, które wyemancypowały się z umowy o dzieło zachowując pewne</a:t>
            </a:r>
          </a:p>
          <a:p>
            <a:pPr>
              <a:buNone/>
            </a:pPr>
            <a:r>
              <a:rPr lang="pl-PL" dirty="0"/>
              <a:t>    wspólne elementy konstrukcyjne</a:t>
            </a:r>
          </a:p>
          <a:p>
            <a:pPr>
              <a:buNone/>
            </a:pPr>
            <a:r>
              <a:rPr lang="pl-PL" dirty="0"/>
              <a:t>	np.</a:t>
            </a:r>
            <a:r>
              <a:rPr lang="pl-PL" b="1" dirty="0"/>
              <a:t> </a:t>
            </a:r>
            <a:r>
              <a:rPr lang="pl-PL" dirty="0"/>
              <a:t>umowy regulowane prawem wynalazczym i autorskim</a:t>
            </a:r>
          </a:p>
          <a:p>
            <a:pPr>
              <a:buNone/>
            </a:pPr>
            <a:r>
              <a:rPr lang="pl-PL" dirty="0"/>
              <a:t>         umowy o wykonanie robót budowlanych</a:t>
            </a:r>
          </a:p>
          <a:p>
            <a:pPr>
              <a:buNone/>
            </a:pPr>
            <a:r>
              <a:rPr lang="pl-PL" dirty="0"/>
              <a:t>         umowy o sporządzenie projektu technicznego</a:t>
            </a:r>
          </a:p>
          <a:p>
            <a:pPr>
              <a:buNone/>
            </a:pPr>
            <a:r>
              <a:rPr lang="pl-PL" dirty="0"/>
              <a:t>         umowy o prace geologiczne i geodezyjne</a:t>
            </a:r>
          </a:p>
          <a:p>
            <a:pPr>
              <a:buNone/>
            </a:pPr>
            <a:endParaRPr lang="pl-PL" dirty="0"/>
          </a:p>
          <a:p>
            <a:r>
              <a:rPr lang="pl-PL" dirty="0"/>
              <a:t>przepisy o umowie o dzieło są do nich subsydiarnie stosowane</a:t>
            </a:r>
          </a:p>
          <a:p>
            <a:endParaRPr lang="pl-PL" dirty="0"/>
          </a:p>
          <a:p>
            <a:pPr>
              <a:buNone/>
            </a:pPr>
            <a:r>
              <a:rPr lang="pl-PL" b="1" dirty="0"/>
              <a:t>	2)</a:t>
            </a:r>
            <a:r>
              <a:rPr lang="pl-PL" dirty="0"/>
              <a:t> grupa umów pokrewnych umowie o dzieło, ale różniących się konstrukcją</a:t>
            </a:r>
          </a:p>
          <a:p>
            <a:pPr>
              <a:buNone/>
            </a:pPr>
            <a:r>
              <a:rPr lang="pl-PL" dirty="0"/>
              <a:t>	np. umowa o naprawy gwarancyjne wykonywane w ramach</a:t>
            </a:r>
          </a:p>
          <a:p>
            <a:pPr>
              <a:buNone/>
            </a:pPr>
            <a:r>
              <a:rPr lang="pl-PL" dirty="0"/>
              <a:t>         odpowiedzialności z tytułu gwarancji (577-581 k.c.)</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457200" y="404664"/>
            <a:ext cx="8229600" cy="5721499"/>
          </a:xfrm>
        </p:spPr>
        <p:txBody>
          <a:bodyPr>
            <a:normAutofit fontScale="70000" lnSpcReduction="20000"/>
          </a:bodyPr>
          <a:lstStyle/>
          <a:p>
            <a:pPr>
              <a:buNone/>
            </a:pPr>
            <a:r>
              <a:rPr lang="pl-PL" b="1" dirty="0"/>
              <a:t>	Obowiązki przyjmującego zamówienie</a:t>
            </a:r>
            <a:endParaRPr lang="pl-PL" dirty="0"/>
          </a:p>
          <a:p>
            <a:pPr lvl="1"/>
            <a:endParaRPr lang="pl-PL" dirty="0"/>
          </a:p>
          <a:p>
            <a:pPr>
              <a:buNone/>
            </a:pPr>
            <a:r>
              <a:rPr lang="pl-PL" b="1" dirty="0"/>
              <a:t>	1) wykonanie dzieła</a:t>
            </a:r>
          </a:p>
          <a:p>
            <a:pPr>
              <a:buNone/>
            </a:pPr>
            <a:endParaRPr lang="pl-PL" dirty="0"/>
          </a:p>
          <a:p>
            <a:r>
              <a:rPr lang="pl-PL" dirty="0"/>
              <a:t>dzieło stanowi rezultat pracy lub twórczości o cechach uzgodnionych przez strony w chwili zawierania umowy</a:t>
            </a:r>
          </a:p>
          <a:p>
            <a:r>
              <a:rPr lang="pl-PL" dirty="0"/>
              <a:t>zobowiązanie rezultatu</a:t>
            </a:r>
          </a:p>
          <a:p>
            <a:r>
              <a:rPr lang="pl-PL" dirty="0"/>
              <a:t>przedmiot świadczenia stanowi zjawisko przyszłe;</a:t>
            </a:r>
          </a:p>
          <a:p>
            <a:pPr>
              <a:buNone/>
            </a:pPr>
            <a:r>
              <a:rPr lang="pl-PL" dirty="0"/>
              <a:t>    dzieło nie może istnieć w chwili zawierania umowy</a:t>
            </a:r>
          </a:p>
          <a:p>
            <a:r>
              <a:rPr lang="pl-PL" dirty="0"/>
              <a:t>konieczność określenia z góry rezultatu, który ma zostać osiągnięty;</a:t>
            </a:r>
          </a:p>
          <a:p>
            <a:pPr>
              <a:buNone/>
            </a:pPr>
            <a:r>
              <a:rPr lang="pl-PL" dirty="0"/>
              <a:t>	dowolne metody: jednostki metryczne, wzór, plan, rysunek, opis</a:t>
            </a:r>
          </a:p>
          <a:p>
            <a:r>
              <a:rPr lang="pl-PL" dirty="0"/>
              <a:t>cechą konstytutywną jest samoistność rezultatu –</a:t>
            </a:r>
          </a:p>
          <a:p>
            <a:pPr>
              <a:buNone/>
            </a:pPr>
            <a:r>
              <a:rPr lang="pl-PL" dirty="0"/>
              <a:t>    w chwili ukończenia dzieła ustaje jego zależność od twórcy,</a:t>
            </a:r>
          </a:p>
          <a:p>
            <a:pPr>
              <a:buNone/>
            </a:pPr>
            <a:r>
              <a:rPr lang="pl-PL" dirty="0"/>
              <a:t>    staje się ono wartością autonomiczną, mogącą stanowić samodzielny przedmiot obrotu</a:t>
            </a:r>
          </a:p>
          <a:p>
            <a:r>
              <a:rPr lang="pl-PL" dirty="0"/>
              <a:t>przedmiotem umowy o dzieło mogą być rezultaty materialne,</a:t>
            </a:r>
          </a:p>
          <a:p>
            <a:pPr>
              <a:buNone/>
            </a:pPr>
            <a:r>
              <a:rPr lang="pl-PL" dirty="0"/>
              <a:t> a także niematerialne, o ile zostaną utrwalone w określonym nośniku</a:t>
            </a:r>
          </a:p>
          <a:p>
            <a:pPr lvl="1"/>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539552" y="692696"/>
            <a:ext cx="8229600" cy="5865515"/>
          </a:xfrm>
        </p:spPr>
        <p:txBody>
          <a:bodyPr>
            <a:normAutofit fontScale="77500" lnSpcReduction="20000"/>
          </a:bodyPr>
          <a:lstStyle/>
          <a:p>
            <a:r>
              <a:rPr lang="pl-PL" dirty="0"/>
              <a:t>dzieło powinno zostać wykonane w określonym terminie</a:t>
            </a:r>
          </a:p>
          <a:p>
            <a:endParaRPr lang="pl-PL" dirty="0"/>
          </a:p>
          <a:p>
            <a:pPr>
              <a:buNone/>
            </a:pPr>
            <a:r>
              <a:rPr lang="pl-PL" dirty="0"/>
              <a:t>	„Jeżeli przyjmujący zamówienie opóźnia się z rozpoczęciem lub wykończeniem dzieła tak dalece, że nie jest prawdopodobne, żeby zdołał je ukończyć w czasie umówionym, zamawiający może bez wyznaczenia terminu dodatkowego od umowy odstąpić jeszcze przed upływem terminu do wykonania dzieła” (art. 635 k.c.)</a:t>
            </a:r>
          </a:p>
          <a:p>
            <a:pPr>
              <a:buNone/>
            </a:pPr>
            <a:r>
              <a:rPr lang="pl-PL" dirty="0"/>
              <a:t>	 </a:t>
            </a:r>
          </a:p>
          <a:p>
            <a:r>
              <a:rPr lang="pl-PL" dirty="0"/>
              <a:t>brak elementów zależności czy podporządkowania przyjmującego zamówienie od zamawiającego</a:t>
            </a:r>
            <a:r>
              <a:rPr lang="pl-PL" b="1" dirty="0"/>
              <a:t> </a:t>
            </a:r>
            <a:endParaRPr lang="pl-PL" dirty="0"/>
          </a:p>
          <a:p>
            <a:r>
              <a:rPr lang="pl-PL" dirty="0"/>
              <a:t>obowiązek wykonania dzieła w sposób określony w umowie, zgodnie z celem społeczno-gospodarczym zobowiązania, zasadami współżycia społecznego i ustalonymi zwyczajami (art. 354 k.c.)</a:t>
            </a:r>
          </a:p>
          <a:p>
            <a:r>
              <a:rPr lang="pl-PL" dirty="0"/>
              <a:t>obowiązek przeniesienia na zamawiającego prawa własności dzieła, chyba że dzieło wykonywane jest z materiałów zamawiającego</a:t>
            </a:r>
          </a:p>
          <a:p>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457200" y="260648"/>
            <a:ext cx="8291264" cy="6480720"/>
          </a:xfrm>
        </p:spPr>
        <p:txBody>
          <a:bodyPr>
            <a:noAutofit/>
          </a:bodyPr>
          <a:lstStyle/>
          <a:p>
            <a:pPr>
              <a:buNone/>
            </a:pPr>
            <a:r>
              <a:rPr lang="pl-PL" sz="1900" b="1" dirty="0"/>
              <a:t>	2) obowiązek osobistego wykonania dzieła</a:t>
            </a:r>
            <a:endParaRPr lang="pl-PL" sz="1900" dirty="0"/>
          </a:p>
          <a:p>
            <a:r>
              <a:rPr lang="pl-PL" sz="1900" dirty="0"/>
              <a:t>zamawiający może żądać osobistego wykonania dzieła przez przyjmującego zamówienie tylko wtedy, gdy to wynika z treści czynności prawnej,</a:t>
            </a:r>
          </a:p>
          <a:p>
            <a:pPr>
              <a:buNone/>
            </a:pPr>
            <a:r>
              <a:rPr lang="pl-PL" sz="1900" dirty="0"/>
              <a:t>    z ustawy albo z właściwości świadczenia (art. 356 § 1 k.c.)</a:t>
            </a:r>
          </a:p>
          <a:p>
            <a:endParaRPr lang="pl-PL" sz="1900" dirty="0"/>
          </a:p>
          <a:p>
            <a:pPr>
              <a:buNone/>
            </a:pPr>
            <a:r>
              <a:rPr lang="pl-PL" sz="1900" b="1" dirty="0"/>
              <a:t>	3) obowiązek znoszenia ingerencji zamawiającego w toku wykonywania dzieła</a:t>
            </a:r>
            <a:endParaRPr lang="pl-PL" sz="1900" dirty="0"/>
          </a:p>
          <a:p>
            <a:r>
              <a:rPr lang="pl-PL" sz="1900" dirty="0"/>
              <a:t>o sposobie wykonania dzieła decyduje co do zasady przyjmujący zamówienie </a:t>
            </a:r>
          </a:p>
          <a:p>
            <a:r>
              <a:rPr lang="pl-PL" sz="1900" dirty="0"/>
              <a:t>zamawiającemu przysługuje prawo kontroli sposobu wykonywania,</a:t>
            </a:r>
          </a:p>
          <a:p>
            <a:pPr>
              <a:buNone/>
            </a:pPr>
            <a:r>
              <a:rPr lang="pl-PL" sz="1900" dirty="0"/>
              <a:t>     pod względem prawidłowości i zgodności z umową</a:t>
            </a:r>
          </a:p>
          <a:p>
            <a:r>
              <a:rPr lang="pl-PL" sz="1900" dirty="0"/>
              <a:t>„Gdy dzieło uległo zniszczeniu lub uszkodzeniu wskutek wadliwości materiału dostarczonego przez zamawiającego albo wskutek wykonania dzieła według jego wskazówek, przyjmujący zamówienie może żądać za wykonaną pracę umówionego wynagrodzenia lub jego odpowiedniej części, jeżeli uprzedził zamawiającego o niebezpieczeństwie zniszczenia lub uszkodzenia dzieła”</a:t>
            </a:r>
          </a:p>
          <a:p>
            <a:pPr>
              <a:buNone/>
            </a:pPr>
            <a:r>
              <a:rPr lang="pl-PL" sz="1900" dirty="0"/>
              <a:t>     (art. 641 § 2 k.c.)</a:t>
            </a:r>
          </a:p>
          <a:p>
            <a:r>
              <a:rPr lang="pl-PL" sz="1900" dirty="0"/>
              <a:t>przyjmujący zamówienie jest zobowiązany do niezwłocznego zawiadomienia zamawiającego o wystąpieniu okoliczności przeszkadzających prawidłowemu wykonaniu dzieła (art. 634 k.c.)</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457200" y="404664"/>
            <a:ext cx="8229600" cy="6120680"/>
          </a:xfrm>
        </p:spPr>
        <p:txBody>
          <a:bodyPr>
            <a:normAutofit fontScale="70000" lnSpcReduction="20000"/>
          </a:bodyPr>
          <a:lstStyle/>
          <a:p>
            <a:pPr>
              <a:buNone/>
            </a:pPr>
            <a:r>
              <a:rPr lang="pl-PL" b="1" dirty="0"/>
              <a:t>	4) obowiązek dostarczenia materiałów, narzędzi i środków pomocniczych</a:t>
            </a:r>
          </a:p>
          <a:p>
            <a:pPr>
              <a:buNone/>
            </a:pPr>
            <a:endParaRPr lang="pl-PL" dirty="0"/>
          </a:p>
          <a:p>
            <a:r>
              <a:rPr lang="pl-PL" dirty="0"/>
              <a:t>w braku odpowiednich postanowień umowy i zwyczajów, dostarczenie materiałów, narzędzi i środków pomocniczych obciąża przyjmującego zamówienie</a:t>
            </a:r>
          </a:p>
          <a:p>
            <a:r>
              <a:rPr lang="pl-PL" dirty="0"/>
              <a:t>jeżeli z umowy wynika, że obowiązek dostarczenia materiałów obciąża zamawiającego, warunkiem zwolnienia się przyjmującego zamówienie z odpowiedzialności za nieprawidłowości dzieła jest niezwłoczne zawiadomienie zamawiającego o nieprzydatności materiału (art. 634 k.c.)</a:t>
            </a:r>
          </a:p>
          <a:p>
            <a:r>
              <a:rPr lang="pl-PL" dirty="0"/>
              <a:t>zawiadomieniu powinno towarzyszyć powstrzymanie się od wykonywania dzieła aż do momentu uzyskania odpowiedzi zamawiającego</a:t>
            </a:r>
          </a:p>
          <a:p>
            <a:r>
              <a:rPr lang="pl-PL" dirty="0"/>
              <a:t>jeżeli mimo zawiadomienia, zamawiający nalega na wykonanie dzieła z dostarczonego przez siebie materiału, obciążają go skutki zastosowania niewłaściwych materiałów</a:t>
            </a:r>
          </a:p>
          <a:p>
            <a:r>
              <a:rPr lang="pl-PL" dirty="0"/>
              <a:t>przyjmujący zamówienie jest zobowiązany do zabezpieczenia dostarczonych materiałów przed uszkodzeniem lub utratą</a:t>
            </a:r>
          </a:p>
          <a:p>
            <a:r>
              <a:rPr lang="pl-PL" dirty="0"/>
              <a:t>przyjmujący zamówienie jest zobowiązany do użycia dostarczonych materiałów w sposób odpowiedni, złożenia rachunku i zwrotu niezużytej części (art. 633 k.c.)</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sz="quarter" idx="1"/>
          </p:nvPr>
        </p:nvSpPr>
        <p:spPr>
          <a:xfrm>
            <a:off x="755576" y="404664"/>
            <a:ext cx="7931224" cy="6048672"/>
          </a:xfrm>
        </p:spPr>
        <p:txBody>
          <a:bodyPr>
            <a:normAutofit fontScale="70000" lnSpcReduction="20000"/>
          </a:bodyPr>
          <a:lstStyle/>
          <a:p>
            <a:pPr>
              <a:buNone/>
            </a:pPr>
            <a:r>
              <a:rPr lang="pl-PL" b="1" dirty="0"/>
              <a:t>	5) obowiązek wydania dzieła</a:t>
            </a:r>
          </a:p>
          <a:p>
            <a:pPr>
              <a:buNone/>
            </a:pPr>
            <a:endParaRPr lang="pl-PL" dirty="0"/>
          </a:p>
          <a:p>
            <a:r>
              <a:rPr lang="pl-PL" dirty="0"/>
              <a:t>obowiązek przyjmującego zamówienie do jego wydania zamawiającemu</a:t>
            </a:r>
          </a:p>
          <a:p>
            <a:r>
              <a:rPr lang="pl-PL" dirty="0"/>
              <a:t>użyte w art. 643 k.c. określenia „wydanie” i „odebranie” dzieła nie są równoznaczne</a:t>
            </a:r>
          </a:p>
          <a:p>
            <a:pPr>
              <a:buNone/>
            </a:pPr>
            <a:r>
              <a:rPr lang="pl-PL" dirty="0"/>
              <a:t>	celem wydania dzieła jest stworzenie zamawiającemu możliwości faktycznego korzystania z dzieła, zgodnie z jego przeznaczeniem i stosownie do jego właściwości</a:t>
            </a:r>
          </a:p>
          <a:p>
            <a:r>
              <a:rPr lang="pl-PL" dirty="0"/>
              <a:t>forma wydania zależny od charakteru zamówionego dzieła</a:t>
            </a:r>
          </a:p>
          <a:p>
            <a:pPr>
              <a:buNone/>
            </a:pPr>
            <a:r>
              <a:rPr lang="pl-PL" dirty="0"/>
              <a:t>	w praktyce dzieło ma postać rzeczy, a jego wydanie polega na przeniesieniu faktycznego władztwa </a:t>
            </a:r>
            <a:r>
              <a:rPr lang="pl-PL" dirty="0" err="1"/>
              <a:t>(corpu</a:t>
            </a:r>
            <a:r>
              <a:rPr lang="pl-PL" dirty="0"/>
              <a:t>s possesionis) i woli sprawowania tego władztwa (animus possesionis)</a:t>
            </a:r>
          </a:p>
          <a:p>
            <a:pPr>
              <a:buNone/>
            </a:pPr>
            <a:r>
              <a:rPr lang="pl-PL" dirty="0"/>
              <a:t>    – tzw. wydanie dzieła do rąk zamawiającego</a:t>
            </a:r>
          </a:p>
          <a:p>
            <a:r>
              <a:rPr lang="pl-PL" dirty="0"/>
              <a:t>czasami obowiązek wydania dzieła zostaje zrealizowany przez samo wykonanie dzieła</a:t>
            </a:r>
          </a:p>
          <a:p>
            <a:pPr>
              <a:buNone/>
            </a:pPr>
            <a:r>
              <a:rPr lang="pl-PL" dirty="0"/>
              <a:t>	np. pomalowanie lub wyczyszczenie określonej powierzchni, wykonanie określonych prac, zrobienie fryzury bądź makijażu</a:t>
            </a:r>
          </a:p>
          <a:p>
            <a:r>
              <a:rPr lang="pl-PL" dirty="0"/>
              <a:t>art. 636¹k.c. dodany ustawą o prawach konsumenta, która wejdzie w życie 25 XII 2014 r.</a:t>
            </a: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Średni">
  <a:themeElements>
    <a:clrScheme name="Średni">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Średni">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Średni">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292</TotalTime>
  <Words>1148</Words>
  <Application>Microsoft Office PowerPoint</Application>
  <PresentationFormat>Pokaz na ekranie (4:3)</PresentationFormat>
  <Paragraphs>221</Paragraphs>
  <Slides>32</Slides>
  <Notes>1</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32</vt:i4>
      </vt:variant>
    </vt:vector>
  </HeadingPairs>
  <TitlesOfParts>
    <vt:vector size="39" baseType="lpstr">
      <vt:lpstr>Calibri</vt:lpstr>
      <vt:lpstr>Times New Roman</vt:lpstr>
      <vt:lpstr>Tw Cen MT</vt:lpstr>
      <vt:lpstr>Wingdings</vt:lpstr>
      <vt:lpstr>Wingdings 2</vt:lpstr>
      <vt:lpstr>Wingdings 3</vt:lpstr>
      <vt:lpstr>Średni</vt:lpstr>
      <vt:lpstr>UMOWA O DZIEŁO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Umowa zlecenia</vt:lpstr>
      <vt:lpstr>Pojęcie i charakterystyka ogólna</vt:lpstr>
      <vt:lpstr>Prawa i obowiązki stron</vt:lpstr>
      <vt:lpstr>Prawa i obowiązki stron</vt:lpstr>
      <vt:lpstr>Ustanie zlecenia</vt:lpstr>
      <vt:lpstr>Przedawnienie roszczeń z umowy zlecenia</vt:lpstr>
      <vt:lpstr>Porównanie</vt:lpstr>
      <vt:lpstr>Prezentacja programu PowerPoint</vt:lpstr>
      <vt:lpstr>Prezentacja programu PowerPoint</vt:lpstr>
      <vt:lpstr>Jaka to umowa?</vt:lpstr>
      <vt:lpstr>Kazus 1</vt:lpstr>
      <vt:lpstr>Kazus 2</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Pojęcie obrotu gospodarczego i jego rodzaje (obrót profesjonalny i konsumencki) Pojęcie konsumenta i przedsiębiorcy</dc:title>
  <dc:creator>Monika</dc:creator>
  <cp:lastModifiedBy>Agnieszka Agnieszka</cp:lastModifiedBy>
  <cp:revision>40</cp:revision>
  <dcterms:created xsi:type="dcterms:W3CDTF">2013-10-05T07:34:23Z</dcterms:created>
  <dcterms:modified xsi:type="dcterms:W3CDTF">2017-03-12T19:46:23Z</dcterms:modified>
</cp:coreProperties>
</file>