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86" r:id="rId2"/>
    <p:sldId id="257" r:id="rId3"/>
    <p:sldId id="258" r:id="rId4"/>
    <p:sldId id="259" r:id="rId5"/>
    <p:sldId id="260" r:id="rId6"/>
    <p:sldId id="261" r:id="rId7"/>
    <p:sldId id="266" r:id="rId8"/>
    <p:sldId id="268" r:id="rId9"/>
    <p:sldId id="269" r:id="rId10"/>
    <p:sldId id="270" r:id="rId11"/>
    <p:sldId id="272" r:id="rId12"/>
    <p:sldId id="274" r:id="rId13"/>
    <p:sldId id="275" r:id="rId14"/>
    <p:sldId id="287" r:id="rId15"/>
    <p:sldId id="288" r:id="rId16"/>
    <p:sldId id="277" r:id="rId1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6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76E2AD-FA1D-4570-816D-55B0EE842267}" type="datetimeFigureOut">
              <a:rPr lang="pl-PL"/>
              <a:pPr>
                <a:defRPr/>
              </a:pPr>
              <a:t>25.11.2018</a:t>
            </a:fld>
            <a:endParaRPr lang="pl-PL"/>
          </a:p>
        </p:txBody>
      </p:sp>
      <p:sp>
        <p:nvSpPr>
          <p:cNvPr id="7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BB94D1-8AE6-4B90-A38D-848BD18A14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5CECE-D7DD-470E-9B6B-89FFF1A8EF59}" type="datetimeFigureOut">
              <a:rPr lang="pl-PL"/>
              <a:pPr>
                <a:defRPr/>
              </a:pPr>
              <a:t>25.11.2018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CCBF7-FAE3-4CE0-A78E-A72FFF570C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54A16-93F2-4DC6-BC99-78D12220498D}" type="datetimeFigureOut">
              <a:rPr lang="pl-PL"/>
              <a:pPr>
                <a:defRPr/>
              </a:pPr>
              <a:t>25.11.2018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604CD-6C0A-4A2B-B73B-66D8B4387F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C5C3-E8D1-42DF-81A0-38DB8CCFD495}" type="datetimeFigureOut">
              <a:rPr lang="pl-PL"/>
              <a:pPr>
                <a:defRPr/>
              </a:pPr>
              <a:t>25.11.2018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9DE4C-BE28-4A55-9217-BAE196B8A9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8CEDAD-8561-486B-93A6-A91B4D6CF574}" type="datetimeFigureOut">
              <a:rPr lang="pl-PL"/>
              <a:pPr>
                <a:defRPr/>
              </a:pPr>
              <a:t>25.11.2018</a:t>
            </a:fld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875167-EC06-432B-B1F9-E8976ECD77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21C42-CA4A-4D95-807F-F4EA5F1EA690}" type="datetimeFigureOut">
              <a:rPr lang="pl-PL"/>
              <a:pPr>
                <a:defRPr/>
              </a:pPr>
              <a:t>25.11.2018</a:t>
            </a:fld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F59ED-87BC-40C2-8E72-BFAC5E0FE2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A29159-34D2-4FAE-A1E1-B07205625F0C}" type="datetimeFigureOut">
              <a:rPr lang="pl-PL"/>
              <a:pPr>
                <a:defRPr/>
              </a:pPr>
              <a:t>25.11.2018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BF5CD4-A9DD-486D-8BA3-506E55D572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8EE30-B5C5-4CDB-BCCC-7B86A12D9222}" type="datetimeFigureOut">
              <a:rPr lang="pl-PL"/>
              <a:pPr>
                <a:defRPr/>
              </a:pPr>
              <a:t>25.11.2018</a:t>
            </a:fld>
            <a:endParaRPr lang="pl-PL"/>
          </a:p>
        </p:txBody>
      </p:sp>
      <p:sp>
        <p:nvSpPr>
          <p:cNvPr id="4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81A9-BAC8-4147-B11F-B98FE723B3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rostokąt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5DB82D-8C09-4B25-9188-23206ECF24E9}" type="datetimeFigureOut">
              <a:rPr lang="pl-PL"/>
              <a:pPr>
                <a:defRPr/>
              </a:pPr>
              <a:t>25.11.2018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B31CC2-83E0-43B8-8EA8-1AEE39F5F3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D943FD-49CD-4F62-86F8-0E2C0E2985E0}" type="datetimeFigureOut">
              <a:rPr lang="pl-PL"/>
              <a:pPr>
                <a:defRPr/>
              </a:pPr>
              <a:t>25.11.2018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887538-91FE-4DCF-9006-6677716A2B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Schemat blokowy: proce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chemat blokowy: proce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14ABFF-0B4C-4195-A9E7-17DDE384689F}" type="datetimeFigureOut">
              <a:rPr lang="pl-PL"/>
              <a:pPr>
                <a:defRPr/>
              </a:pPr>
              <a:t>25.11.2018</a:t>
            </a:fld>
            <a:endParaRPr lang="pl-PL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0DE73F-4A4A-4193-92F5-DAA9AE9FF0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ostokąt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33" name="Symbol zastępczy tekstu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3596D3A-0F5D-4042-8AF0-D3FD9CA5A02B}" type="datetimeFigureOut">
              <a:rPr lang="pl-PL"/>
              <a:pPr>
                <a:defRPr/>
              </a:pPr>
              <a:t>25.11.2018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3679E3-9340-467E-9464-2A1BDCCC22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47" r:id="rId2"/>
    <p:sldLayoutId id="2147483953" r:id="rId3"/>
    <p:sldLayoutId id="2147483948" r:id="rId4"/>
    <p:sldLayoutId id="2147483954" r:id="rId5"/>
    <p:sldLayoutId id="2147483949" r:id="rId6"/>
    <p:sldLayoutId id="2147483955" r:id="rId7"/>
    <p:sldLayoutId id="2147483956" r:id="rId8"/>
    <p:sldLayoutId id="2147483957" r:id="rId9"/>
    <p:sldLayoutId id="2147483950" r:id="rId10"/>
    <p:sldLayoutId id="21474839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2988" y="260350"/>
            <a:ext cx="7850187" cy="40322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800" b="1" dirty="0"/>
              <a:t>Umowa przedwstępna   (</a:t>
            </a:r>
            <a:r>
              <a:rPr lang="pl-PL" sz="4800" b="1" i="1" dirty="0"/>
              <a:t>pactum de contrahendo</a:t>
            </a:r>
            <a:r>
              <a:rPr lang="pl-PL" sz="4800" b="1" dirty="0"/>
              <a:t>)</a:t>
            </a:r>
            <a:br>
              <a:rPr lang="pl-PL" sz="4000" dirty="0"/>
            </a:br>
            <a:br>
              <a:rPr lang="pl-PL" sz="4000" dirty="0">
                <a:solidFill>
                  <a:schemeClr val="tx2">
                    <a:satMod val="130000"/>
                  </a:schemeClr>
                </a:solidFill>
              </a:rPr>
            </a:br>
            <a:endParaRPr lang="pl-PL" sz="40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zawartości 2"/>
          <p:cNvSpPr>
            <a:spLocks noGrp="1"/>
          </p:cNvSpPr>
          <p:nvPr>
            <p:ph idx="1"/>
          </p:nvPr>
        </p:nvSpPr>
        <p:spPr>
          <a:xfrm>
            <a:off x="827584" y="404813"/>
            <a:ext cx="8106866" cy="6120531"/>
          </a:xfrm>
        </p:spPr>
        <p:txBody>
          <a:bodyPr/>
          <a:lstStyle/>
          <a:p>
            <a:pPr algn="ctr">
              <a:buNone/>
            </a:pPr>
            <a:r>
              <a:rPr lang="pl-PL" b="1" dirty="0"/>
              <a:t>	Skutki niezawarcia umowy przyrzeczonej</a:t>
            </a:r>
          </a:p>
          <a:p>
            <a:pPr>
              <a:buNone/>
            </a:pPr>
            <a:r>
              <a:rPr lang="pl-PL" b="1" dirty="0"/>
              <a:t>1) tzw. słabszy skutek</a:t>
            </a:r>
            <a:r>
              <a:rPr lang="pl-PL" dirty="0"/>
              <a:t> (art. 390 § 1 k.c.) obowiązek naprawienia szkody w granicach ujemnego interesu umownego</a:t>
            </a:r>
          </a:p>
          <a:p>
            <a:pPr>
              <a:buFont typeface="Arial" pitchFamily="34" charset="0"/>
              <a:buChar char="•"/>
            </a:pPr>
            <a:r>
              <a:rPr lang="pl-PL" dirty="0"/>
              <a:t>strata i utracone korzyści</a:t>
            </a:r>
          </a:p>
          <a:p>
            <a:pPr>
              <a:buFont typeface="Arial" pitchFamily="34" charset="0"/>
              <a:buChar char="•"/>
            </a:pPr>
            <a:r>
              <a:rPr lang="pl-PL" dirty="0"/>
              <a:t>strony mogą w umowie przedwstępnej odmiennie określić zakres odszkodowania (art. 390 § 1 zd. 2 k.c.), np. zastrzeżenie kary umownej (art. 483 k.c.), zadatku (394 k.c.) w wysokości przekraczającej odszkodowanie w granicach ujemnego interesu umownego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zawartości 2"/>
          <p:cNvSpPr>
            <a:spLocks noGrp="1"/>
          </p:cNvSpPr>
          <p:nvPr>
            <p:ph idx="1"/>
          </p:nvPr>
        </p:nvSpPr>
        <p:spPr>
          <a:xfrm>
            <a:off x="827088" y="333374"/>
            <a:ext cx="7921625" cy="6524625"/>
          </a:xfrm>
        </p:spPr>
        <p:txBody>
          <a:bodyPr/>
          <a:lstStyle/>
          <a:p>
            <a:pPr>
              <a:buNone/>
            </a:pPr>
            <a:r>
              <a:rPr lang="pl-PL" sz="2600" b="1" dirty="0"/>
              <a:t>2) tzw. silniejszy skutek </a:t>
            </a:r>
            <a:r>
              <a:rPr lang="pl-PL" sz="2600" dirty="0"/>
              <a:t>(art. 390 § 2 k.c.) polega na możliwości dochodzenia zawarcia umowy przyrzeczonej (zaskarżalne roszczenie o zawarcie umowy przyrzeczonej)</a:t>
            </a:r>
          </a:p>
          <a:p>
            <a:r>
              <a:rPr lang="pl-PL" sz="2600" dirty="0"/>
              <a:t>zgodnie z art. 390 § 2 k.c. jego wystąpienie zależy od tego, czy umowa przedwstępna czyni zadość wymaganiom, od których zależy ważność umowy przyrzeczonej, w szczególności wymaganiom co do formy</a:t>
            </a:r>
          </a:p>
          <a:p>
            <a:r>
              <a:rPr lang="pl-PL" sz="2600" dirty="0"/>
              <a:t>według niektórych autorów chodzi wyłącznie o wymagania dotyczące formy, zdaniem innych może chodzić także o inne</a:t>
            </a:r>
          </a:p>
          <a:p>
            <a:pPr>
              <a:buNone/>
            </a:pPr>
            <a:r>
              <a:rPr lang="pl-PL" sz="2600" b="1" dirty="0"/>
              <a:t>	</a:t>
            </a:r>
            <a:endParaRPr lang="pl-PL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088" y="333375"/>
            <a:ext cx="8066087" cy="6264275"/>
          </a:xfrm>
        </p:spPr>
        <p:txBody>
          <a:bodyPr>
            <a:normAutofit/>
          </a:bodyPr>
          <a:lstStyle/>
          <a:p>
            <a:pPr algn="just"/>
            <a:r>
              <a:rPr lang="pl-PL" sz="3000" dirty="0"/>
              <a:t>forma umowy przedwstępnej jest zastrzeżona </a:t>
            </a:r>
            <a:r>
              <a:rPr lang="pl-PL" sz="3000" i="1" dirty="0"/>
              <a:t>ad eventum</a:t>
            </a:r>
          </a:p>
          <a:p>
            <a:pPr algn="just">
              <a:buNone/>
            </a:pPr>
            <a:endParaRPr lang="pl-PL" sz="3000" dirty="0"/>
          </a:p>
          <a:p>
            <a:pPr algn="just"/>
            <a:r>
              <a:rPr lang="pl-PL" sz="3000" dirty="0"/>
              <a:t>konieczność zachowania formy zastrzeżonej pod rygorem nieważności przez ustawodawcę albo przez strony w </a:t>
            </a:r>
            <a:r>
              <a:rPr lang="pl-PL" sz="3000" i="1" dirty="0" err="1"/>
              <a:t>pactum</a:t>
            </a:r>
            <a:r>
              <a:rPr lang="pl-PL" sz="3000" i="1" dirty="0"/>
              <a:t> de forma</a:t>
            </a:r>
          </a:p>
          <a:p>
            <a:pPr algn="just"/>
            <a:endParaRPr lang="pl-PL" sz="3000" dirty="0"/>
          </a:p>
          <a:p>
            <a:pPr algn="just"/>
            <a:r>
              <a:rPr lang="pl-PL" sz="3000" dirty="0"/>
              <a:t>w razie spełnienia przez umowę przedwstępną wymogów ważności umowy przyrzeczonej uprawnionemu przysługuje prawo dokonania wyboru, czy skorzysta on ze słabszego, czy z silniejszego skutku umowy przedwstępnej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088" y="333375"/>
            <a:ext cx="8066087" cy="6264275"/>
          </a:xfrm>
        </p:spPr>
        <p:txBody>
          <a:bodyPr>
            <a:normAutofit/>
          </a:bodyPr>
          <a:lstStyle/>
          <a:p>
            <a:r>
              <a:rPr lang="pl-PL" sz="3000" dirty="0"/>
              <a:t>uprawniony z umowy przedwstępnej o silniejszym skutku może dochodzić złożenia oświadczenia woli przez drugą stronę w trybie art. 64 k.c. i art. 1047 k.p.c.</a:t>
            </a:r>
          </a:p>
          <a:p>
            <a:r>
              <a:rPr lang="pl-PL" sz="3000" dirty="0"/>
              <a:t>dokonanie przez zobowiązanego innych czynności podlega egzekucji w trybie art. 1050 k.p.c.</a:t>
            </a:r>
          </a:p>
          <a:p>
            <a:r>
              <a:rPr lang="pl-PL" sz="3000" dirty="0"/>
              <a:t>z art. 64 k.c. wynika, że prawomocne orzeczenie sądu stwierdzające obowiązek danej osoby złożenia oznaczonego oświadczenia woli zastępuje wyłącznie to oświadczenie</a:t>
            </a:r>
          </a:p>
          <a:p>
            <a:pPr marL="82550" indent="0">
              <a:buNone/>
            </a:pPr>
            <a:endParaRPr lang="pl-PL" sz="3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476672"/>
            <a:ext cx="7499350" cy="5904656"/>
          </a:xfrm>
        </p:spPr>
        <p:txBody>
          <a:bodyPr/>
          <a:lstStyle/>
          <a:p>
            <a:pPr algn="just">
              <a:buNone/>
            </a:pPr>
            <a:r>
              <a:rPr lang="pl-PL" sz="2400" b="1" dirty="0"/>
              <a:t>1) </a:t>
            </a:r>
            <a:r>
              <a:rPr lang="pl-PL" sz="2400" dirty="0"/>
              <a:t>dominuje pogląd, że orzeczenie sądowe zastępuje tylko oświadczenie woli dłużnika, a wierzyciel składa swoje oświadczenie woli w pozwie; umowa zostaje zawarta w chwili uprawomocnienia się wyroku</a:t>
            </a:r>
          </a:p>
          <a:p>
            <a:pPr algn="just">
              <a:buNone/>
            </a:pPr>
            <a:r>
              <a:rPr lang="pl-PL" sz="2400" b="1" dirty="0"/>
              <a:t>2) </a:t>
            </a:r>
            <a:r>
              <a:rPr lang="pl-PL" sz="2400" dirty="0"/>
              <a:t>orzeczenie sądu zastępuje tylko oświadczenie woli dłużnika; po uprawomocnieniu się wyroku umowa dochodzi do skutku, jeśli wierzyciel złoży swoje oświadczenie woli</a:t>
            </a:r>
          </a:p>
          <a:p>
            <a:pPr algn="just">
              <a:buNone/>
            </a:pPr>
            <a:r>
              <a:rPr lang="pl-PL" sz="2400" b="1" dirty="0"/>
              <a:t>3) </a:t>
            </a:r>
            <a:r>
              <a:rPr lang="pl-PL" sz="2400" dirty="0"/>
              <a:t>orzeczenie sądu zastępuje oświadczenia woli obydwu stron; umowa zostaje zawarta z chwilą jego uprawomocnienia się</a:t>
            </a:r>
          </a:p>
          <a:p>
            <a:endParaRPr lang="pl-PL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476672"/>
            <a:ext cx="7499350" cy="5688632"/>
          </a:xfrm>
        </p:spPr>
        <p:txBody>
          <a:bodyPr/>
          <a:lstStyle/>
          <a:p>
            <a:pPr>
              <a:buNone/>
            </a:pPr>
            <a:r>
              <a:rPr lang="pl-PL" sz="2800" dirty="0"/>
              <a:t>   </a:t>
            </a:r>
            <a:r>
              <a:rPr lang="pl-PL" sz="2800" b="1" dirty="0"/>
              <a:t>Jeśli dla oświadczenia woli powoda wymagana jest forma aktu notarialnego:</a:t>
            </a:r>
          </a:p>
          <a:p>
            <a:pPr algn="just">
              <a:buNone/>
            </a:pPr>
            <a:r>
              <a:rPr lang="pl-PL" sz="2800" b="1" dirty="0"/>
              <a:t>1) </a:t>
            </a:r>
            <a:r>
              <a:rPr lang="pl-PL" sz="2800" dirty="0"/>
              <a:t>propozycja by sentencją wyroku objąć również oświadczenie woli powoda</a:t>
            </a:r>
          </a:p>
          <a:p>
            <a:pPr algn="just">
              <a:buNone/>
            </a:pPr>
            <a:r>
              <a:rPr lang="pl-PL" sz="2800" b="1" dirty="0"/>
              <a:t>2) </a:t>
            </a:r>
            <a:r>
              <a:rPr lang="pl-PL" sz="2800" dirty="0"/>
              <a:t>oświadczenie woli powoda zawarte w pozwie uzyskuje rangę równą oświadczeniu notarialnemu w wyniku oceny dokonanej przez sąd</a:t>
            </a:r>
          </a:p>
          <a:p>
            <a:pPr algn="just">
              <a:buNone/>
            </a:pPr>
            <a:r>
              <a:rPr lang="pl-PL" sz="2800" b="1" dirty="0"/>
              <a:t>3) </a:t>
            </a:r>
            <a:r>
              <a:rPr lang="pl-PL" sz="2800" dirty="0"/>
              <a:t>powód musi złożyć oświadczenie woli w formie aktu notarialnego, aby umowa doszła do skutku</a:t>
            </a:r>
          </a:p>
          <a:p>
            <a:endParaRPr lang="pl-PL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zawartości 2"/>
          <p:cNvSpPr>
            <a:spLocks noGrp="1"/>
          </p:cNvSpPr>
          <p:nvPr>
            <p:ph idx="1"/>
          </p:nvPr>
        </p:nvSpPr>
        <p:spPr>
          <a:xfrm>
            <a:off x="827088" y="333375"/>
            <a:ext cx="8066087" cy="6264275"/>
          </a:xfrm>
        </p:spPr>
        <p:txBody>
          <a:bodyPr/>
          <a:lstStyle/>
          <a:p>
            <a:pPr>
              <a:buNone/>
            </a:pPr>
            <a:r>
              <a:rPr lang="pl-PL" sz="2800" b="1" dirty="0"/>
              <a:t>	Przedawnienie</a:t>
            </a:r>
            <a:endParaRPr lang="pl-PL" sz="2800" dirty="0"/>
          </a:p>
          <a:p>
            <a:r>
              <a:rPr lang="pl-PL" sz="2800" dirty="0"/>
              <a:t>„Roszczenia z umowy przedwstępnej przedawniają się z upływem roku od dnia, w którym umowa przyrzeczona miała być zawarta. Jeżeli sąd oddali żądanie zawarcia umowy przyrzeczonej, roszczenia z umowy przedwstępnej przedawniają się z upływem roku od dnia, w którym orzeczenie stało się prawomocne” (art. 390 § 3 k.c.)</a:t>
            </a:r>
          </a:p>
          <a:p>
            <a:pPr algn="just"/>
            <a:r>
              <a:rPr lang="pl-PL" sz="2800" dirty="0"/>
              <a:t>roczny termin przedawnienia odnosi się do wszelkich roszczeń wynikających z umowy przedwstępnej, w tym również do roszczeń wywodzonych z dodatkowych zastrzeżeń umownych</a:t>
            </a:r>
          </a:p>
          <a:p>
            <a:pPr algn="just">
              <a:buNone/>
            </a:pPr>
            <a:r>
              <a:rPr lang="pl-PL" sz="2800" dirty="0"/>
              <a:t>   </a:t>
            </a:r>
          </a:p>
          <a:p>
            <a:endParaRPr lang="pl-PL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endParaRPr lang="pl-PL" sz="2800" dirty="0"/>
          </a:p>
          <a:p>
            <a:r>
              <a:rPr lang="pl-PL" sz="2800" dirty="0"/>
              <a:t>art. 389 § 1 k.c.: </a:t>
            </a:r>
            <a:br>
              <a:rPr lang="pl-PL" sz="2800" dirty="0"/>
            </a:br>
            <a:r>
              <a:rPr lang="pl-PL" sz="2800" dirty="0"/>
              <a:t>Umowa, przez którą jedna ze stron lub obie zobowiązują się do zawarcia oznaczonej umowy</a:t>
            </a:r>
          </a:p>
          <a:p>
            <a:pPr>
              <a:buNone/>
            </a:pPr>
            <a:r>
              <a:rPr lang="pl-PL" sz="2800" dirty="0"/>
              <a:t>   (tzw. umowy przyrzeczonej)</a:t>
            </a:r>
          </a:p>
          <a:p>
            <a:pPr algn="just">
              <a:buNone/>
            </a:pPr>
            <a:endParaRPr lang="pl-PL" sz="2800" dirty="0"/>
          </a:p>
          <a:p>
            <a:pPr algn="just"/>
            <a:r>
              <a:rPr lang="pl-PL" sz="2800" dirty="0"/>
              <a:t>umowy przedwstępnej nie należy stawiać na równi z trybami zawarcia umowy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8313" y="620713"/>
            <a:ext cx="8229600" cy="57213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b="1" dirty="0"/>
              <a:t>	Jakie umowy mogą zostać poprzedzone umową przedwstępną?</a:t>
            </a:r>
          </a:p>
          <a:p>
            <a:pPr algn="just">
              <a:buNone/>
            </a:pPr>
            <a:endParaRPr lang="pl-PL" dirty="0"/>
          </a:p>
          <a:p>
            <a:pPr algn="just"/>
            <a:r>
              <a:rPr lang="pl-PL" dirty="0"/>
              <a:t>Jest sporne, czy strony umowy przedwstępnej mogą zobowiązać się tylko do zawarcia umów zobowiązaniowych, czy także niektórych innych, np. zrzeczenia się dziedziczenia, umowy majątkowej małżeńskiej, umowy spółki, umów z zakresu praw autorskich: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750" y="333375"/>
            <a:ext cx="8229600" cy="62642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b="1" dirty="0"/>
              <a:t>	1) </a:t>
            </a:r>
            <a:r>
              <a:rPr lang="pl-PL" dirty="0"/>
              <a:t>umowa przedwstępna może poprzedzać wszelkie umowy o charakterze cywilnoprawnym, takie jak umowy zobowiązaniowe, umowy z zakresu prawa rzeczowego, spadkowego, rodzinnego oraz autorskiego i wynalazczego, prawa własności przemysłowej</a:t>
            </a:r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r>
              <a:rPr lang="pl-PL" b="1" dirty="0"/>
              <a:t>	2)</a:t>
            </a:r>
            <a:r>
              <a:rPr lang="pl-PL" dirty="0"/>
              <a:t> umowa przedwstępna może poprzedzać wyłącznie umowy obligacyjne</a:t>
            </a:r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8313" y="260350"/>
            <a:ext cx="8229600" cy="62976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	</a:t>
            </a:r>
          </a:p>
          <a:p>
            <a:pPr>
              <a:buNone/>
            </a:pPr>
            <a:r>
              <a:rPr lang="pl-PL" b="1" dirty="0"/>
              <a:t>   Świadczenie z umowy przedwstępnej:</a:t>
            </a:r>
          </a:p>
          <a:p>
            <a:pPr marL="82550" indent="0">
              <a:buNone/>
            </a:pPr>
            <a:r>
              <a:rPr lang="pl-PL" dirty="0"/>
              <a:t>   zawarcie umowy przyrzeczonej</a:t>
            </a:r>
          </a:p>
          <a:p>
            <a:pPr marL="82550" indent="0">
              <a:buNone/>
            </a:pPr>
            <a:endParaRPr lang="pl-PL" dirty="0"/>
          </a:p>
          <a:p>
            <a:r>
              <a:rPr lang="pl-PL" dirty="0"/>
              <a:t>złożenie oświadczenia woli, a niekiedy także inne zachowania niezbędne do zawarcia umowy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b="1" dirty="0"/>
              <a:t>	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zawartości 2"/>
          <p:cNvSpPr>
            <a:spLocks noGrp="1"/>
          </p:cNvSpPr>
          <p:nvPr>
            <p:ph idx="1"/>
          </p:nvPr>
        </p:nvSpPr>
        <p:spPr>
          <a:xfrm>
            <a:off x="468313" y="260350"/>
            <a:ext cx="8229600" cy="6226175"/>
          </a:xfrm>
        </p:spPr>
        <p:txBody>
          <a:bodyPr/>
          <a:lstStyle/>
          <a:p>
            <a:pPr algn="just">
              <a:buNone/>
            </a:pPr>
            <a:r>
              <a:rPr lang="pl-PL" b="1" dirty="0"/>
              <a:t>	Czy umowa przedwstępna jest umową wzajemną?</a:t>
            </a:r>
            <a:endParaRPr lang="pl-PL" dirty="0"/>
          </a:p>
          <a:p>
            <a:pPr algn="just"/>
            <a:r>
              <a:rPr lang="pl-PL" dirty="0"/>
              <a:t>zagadnienie odnoszące się do dwustronnie zobowiązujących umów przedwstępnych</a:t>
            </a:r>
          </a:p>
          <a:p>
            <a:pPr algn="just">
              <a:buNone/>
            </a:pPr>
            <a:r>
              <a:rPr lang="pl-PL" b="1" dirty="0"/>
              <a:t>	1) </a:t>
            </a:r>
            <a:r>
              <a:rPr lang="pl-PL" dirty="0"/>
              <a:t>w dawniejszej literaturze i orzecznictwie traktowano dwustronnie zobowiązującą umowę przedwstępną jako umowę wzajemną</a:t>
            </a:r>
          </a:p>
          <a:p>
            <a:pPr algn="just">
              <a:buNone/>
            </a:pPr>
            <a:r>
              <a:rPr lang="pl-PL" b="1" dirty="0"/>
              <a:t>   2) </a:t>
            </a:r>
            <a:r>
              <a:rPr lang="pl-PL" dirty="0"/>
              <a:t>pogląd ten został jednak zakwestionowany i obecnie umowie przedwstępnej odmawia się takiego charakteru;</a:t>
            </a:r>
          </a:p>
          <a:p>
            <a:pPr algn="just">
              <a:buNone/>
            </a:pPr>
            <a:r>
              <a:rPr lang="pl-PL" dirty="0"/>
              <a:t>   stanowisko to zasługuje na aprobatę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350"/>
            <a:ext cx="8435975" cy="63373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	</a:t>
            </a:r>
          </a:p>
          <a:p>
            <a:pPr algn="ctr">
              <a:buNone/>
            </a:pPr>
            <a:r>
              <a:rPr lang="pl-PL" b="1" dirty="0"/>
              <a:t>   Przesłanki ważności umowy przedwstępnej</a:t>
            </a:r>
          </a:p>
          <a:p>
            <a:pPr algn="just">
              <a:buNone/>
            </a:pPr>
            <a:endParaRPr lang="pl-PL" b="1" dirty="0"/>
          </a:p>
          <a:p>
            <a:pPr algn="just"/>
            <a:r>
              <a:rPr lang="pl-PL" dirty="0"/>
              <a:t>umowa przedwstępna jest ważna, jeżeli określa istotne postanowienia umowy przyrzeczonej (art. 389 § 1 k.c.)</a:t>
            </a:r>
          </a:p>
          <a:p>
            <a:r>
              <a:rPr lang="pl-PL" dirty="0"/>
              <a:t>ponadto umowa przedwstępna musi spełniać przesłanki każdej czynności prawnej</a:t>
            </a:r>
          </a:p>
          <a:p>
            <a:r>
              <a:rPr lang="pl-PL" dirty="0"/>
              <a:t>brak wymogu zachowania formy szczególnej dla ważności umowy przedwstępnej</a:t>
            </a:r>
          </a:p>
          <a:p>
            <a:pPr marL="82550" indent="0" algn="just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812"/>
            <a:ext cx="8229600" cy="6120531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b="1" dirty="0"/>
              <a:t>	Termin zawarcia umowy przyrzeczonej</a:t>
            </a:r>
            <a:endParaRPr lang="pl-PL" dirty="0"/>
          </a:p>
          <a:p>
            <a:pPr algn="just"/>
            <a:r>
              <a:rPr lang="pl-PL" dirty="0"/>
              <a:t>oznaczenie terminu nie stanowi już przesłanki ważności umowy przedwstępnej – było tak do noweli z 14 II 2003 r.</a:t>
            </a:r>
          </a:p>
          <a:p>
            <a:pPr algn="just"/>
            <a:r>
              <a:rPr lang="pl-PL" dirty="0"/>
              <a:t>„Jeżeli termin, w ciągu którego ma być zawarta umowa przyrzeczona, nie został oznaczony, powinna ona być zawarta w odpowiednim terminie wyznaczonym przez  stronę uprawnioną do żądania zawarcia umowy przyrzeczonej. Jeżeli obie strony są uprawnione do żądania zawarcia umowy przyrzeczonej i każda z nich wyznaczyła inny termin, strony wiąże termin wyznaczony przez stronę, która wcześniej złożyła stosowne oświadczenie. Jeżeli w ciągu roku od dnia zawarcia umowy przedwstępnej nie został wyznaczony termin do zawarcia umowy przyrzeczonej, nie można żądać jej zawarcia” (art. 389 § 2 k.c.)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zawartości 2"/>
          <p:cNvSpPr>
            <a:spLocks noGrp="1"/>
          </p:cNvSpPr>
          <p:nvPr>
            <p:ph idx="1"/>
          </p:nvPr>
        </p:nvSpPr>
        <p:spPr>
          <a:xfrm>
            <a:off x="684213" y="188913"/>
            <a:ext cx="8250237" cy="6669087"/>
          </a:xfrm>
        </p:spPr>
        <p:txBody>
          <a:bodyPr/>
          <a:lstStyle/>
          <a:p>
            <a:endParaRPr lang="pl-PL" sz="2800" dirty="0"/>
          </a:p>
          <a:p>
            <a:r>
              <a:rPr lang="pl-PL" sz="2800" dirty="0"/>
              <a:t>wymóg, by wyznaczony termin był odpowiedni </a:t>
            </a:r>
          </a:p>
          <a:p>
            <a:r>
              <a:rPr lang="pl-PL" sz="2800" dirty="0"/>
              <a:t>termin ten można oznaczyć kalendarzowo albo w inny sposób</a:t>
            </a:r>
          </a:p>
          <a:p>
            <a:r>
              <a:rPr lang="pl-PL" sz="2800" dirty="0"/>
              <a:t>oświadczenie o wyznaczeniu terminu nie wymaga zachowania formy szczególnej</a:t>
            </a:r>
          </a:p>
          <a:p>
            <a:r>
              <a:rPr lang="pl-PL" sz="2800" dirty="0"/>
              <a:t>roczny termin jest to termin zawity;  nie może być przedłużony ani skrócony przez czynność prawną</a:t>
            </a:r>
          </a:p>
          <a:p>
            <a:r>
              <a:rPr lang="pl-PL" sz="2800" dirty="0"/>
              <a:t>po upływie tego terminu nie można żądać zawarcia umowy przyrzeczonej ani odszkodowania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438</TotalTime>
  <Words>416</Words>
  <Application>Microsoft Office PowerPoint</Application>
  <PresentationFormat>Pokaz na ekranie (4:3)</PresentationFormat>
  <Paragraphs>66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Gill Sans MT</vt:lpstr>
      <vt:lpstr>Verdana</vt:lpstr>
      <vt:lpstr>Wingdings 2</vt:lpstr>
      <vt:lpstr>Przesilenie</vt:lpstr>
      <vt:lpstr>Umowa przedwstępna   (pactum de contrahendo)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 Tenenbaum-Kulig</cp:lastModifiedBy>
  <cp:revision>86</cp:revision>
  <dcterms:created xsi:type="dcterms:W3CDTF">2013-10-05T07:34:23Z</dcterms:created>
  <dcterms:modified xsi:type="dcterms:W3CDTF">2018-11-25T09:14:47Z</dcterms:modified>
</cp:coreProperties>
</file>