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84" r:id="rId5"/>
    <p:sldId id="283" r:id="rId6"/>
    <p:sldId id="282" r:id="rId7"/>
    <p:sldId id="281" r:id="rId8"/>
    <p:sldId id="280" r:id="rId9"/>
    <p:sldId id="279" r:id="rId10"/>
    <p:sldId id="278" r:id="rId11"/>
    <p:sldId id="276" r:id="rId12"/>
    <p:sldId id="275" r:id="rId13"/>
    <p:sldId id="274" r:id="rId14"/>
    <p:sldId id="273" r:id="rId15"/>
    <p:sldId id="272" r:id="rId16"/>
    <p:sldId id="271" r:id="rId17"/>
    <p:sldId id="270" r:id="rId18"/>
    <p:sldId id="269" r:id="rId19"/>
    <p:sldId id="268" r:id="rId20"/>
    <p:sldId id="267" r:id="rId21"/>
    <p:sldId id="266" r:id="rId22"/>
    <p:sldId id="265" r:id="rId23"/>
    <p:sldId id="264" r:id="rId24"/>
    <p:sldId id="263" r:id="rId25"/>
    <p:sldId id="262" r:id="rId26"/>
    <p:sldId id="261" r:id="rId27"/>
    <p:sldId id="260" r:id="rId28"/>
    <p:sldId id="259" r:id="rId29"/>
    <p:sldId id="285"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DC833B-1115-49F1-B91C-2483AF4561E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BEFF3724-EDA1-4E76-AD94-A42FE542AB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431F9F1-9196-4F63-B912-6A31F324685B}"/>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5" name="Symbol zastępczy stopki 4">
            <a:extLst>
              <a:ext uri="{FF2B5EF4-FFF2-40B4-BE49-F238E27FC236}">
                <a16:creationId xmlns:a16="http://schemas.microsoft.com/office/drawing/2014/main" id="{B42FFB76-F33A-414C-B326-8B40A18412C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3059E4C-8FC5-437A-A079-72F17A7528A1}"/>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35994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8D89F8-3DC4-4CE9-BAEA-8B35E6CB7F0F}"/>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B82E276-8FAA-42E7-82EA-16CB4F1210E8}"/>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9685232-104E-44B9-AA9D-37E3E5EFBF9C}"/>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5" name="Symbol zastępczy stopki 4">
            <a:extLst>
              <a:ext uri="{FF2B5EF4-FFF2-40B4-BE49-F238E27FC236}">
                <a16:creationId xmlns:a16="http://schemas.microsoft.com/office/drawing/2014/main" id="{172AF8C4-47CB-44F8-A77C-A5FA45070E7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BC4B40F-9BDC-4863-86F0-786EE2A639D9}"/>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62935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88D195E-F82D-41C2-A5EB-4E1D9D6097A5}"/>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C0F8FED2-EDA6-4C12-ABA4-7DE62A759AAF}"/>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AB11C6A-0916-485F-B51C-D176D8904858}"/>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5" name="Symbol zastępczy stopki 4">
            <a:extLst>
              <a:ext uri="{FF2B5EF4-FFF2-40B4-BE49-F238E27FC236}">
                <a16:creationId xmlns:a16="http://schemas.microsoft.com/office/drawing/2014/main" id="{C0FE5DC3-5548-46CF-BA72-1CAB7B0E715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375556B-1BD1-4191-9313-FAF1297639BA}"/>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100110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208435-6471-442D-9CEA-7CF649FF53D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C8435E1-4AFD-47F9-B4F6-40582833336A}"/>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B6B4AEA-5A6E-4CAD-823A-9D1911BC605F}"/>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5" name="Symbol zastępczy stopki 4">
            <a:extLst>
              <a:ext uri="{FF2B5EF4-FFF2-40B4-BE49-F238E27FC236}">
                <a16:creationId xmlns:a16="http://schemas.microsoft.com/office/drawing/2014/main" id="{FD270175-CD92-48D5-A571-08C47DA69EC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6F8FAC-0E97-472F-AEF3-A5A74CB28566}"/>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53012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C44BB9-6A6A-48E9-A43E-3635BC75E6C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06BE80A-F7E7-4FCF-8C83-C44BC62301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B3B2E30F-04DB-41D9-A77C-13422211768D}"/>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5" name="Symbol zastępczy stopki 4">
            <a:extLst>
              <a:ext uri="{FF2B5EF4-FFF2-40B4-BE49-F238E27FC236}">
                <a16:creationId xmlns:a16="http://schemas.microsoft.com/office/drawing/2014/main" id="{6B68BD5A-1B06-4294-B15D-9DC1374AC13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9D391C6-812F-4792-ACDB-217597485CD4}"/>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1052578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5F25C7-C670-4AC1-93D7-A67461E67EE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51CCC87-B3E1-425E-9F65-C0D8666135D2}"/>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B25563F7-7BAC-4101-8B7D-318CC2BBE3C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9A911EC-E3CC-45D7-9AF7-354508C74291}"/>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6" name="Symbol zastępczy stopki 5">
            <a:extLst>
              <a:ext uri="{FF2B5EF4-FFF2-40B4-BE49-F238E27FC236}">
                <a16:creationId xmlns:a16="http://schemas.microsoft.com/office/drawing/2014/main" id="{5508E369-3590-4690-90E2-24B82DC2F02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8ADFA28-C96A-403F-AB1A-E4F85AD3D85D}"/>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3370504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56CC38-A204-4690-A215-024F6936936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4A6DD4E6-5C45-487F-8614-86921E6CD5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D31326E4-5C38-496D-9625-9F06E1F5E586}"/>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4AB76B4-55F7-4975-97DE-8305E5FDC9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65A8965B-AE44-4494-BD0B-B78D6EEEBC95}"/>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26F181F-908D-46FB-9129-187BECCB5BFD}"/>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8" name="Symbol zastępczy stopki 7">
            <a:extLst>
              <a:ext uri="{FF2B5EF4-FFF2-40B4-BE49-F238E27FC236}">
                <a16:creationId xmlns:a16="http://schemas.microsoft.com/office/drawing/2014/main" id="{86EA87C7-CC1A-4892-8D91-1D10EFF9DEFD}"/>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D335E17-F1B2-4474-8C65-2ED73AED855F}"/>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68436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4C98BF-2BF5-4C3A-9BAA-EE9752AF205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1A266EF8-4C1C-4203-AAFD-8820FD225F3E}"/>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4" name="Symbol zastępczy stopki 3">
            <a:extLst>
              <a:ext uri="{FF2B5EF4-FFF2-40B4-BE49-F238E27FC236}">
                <a16:creationId xmlns:a16="http://schemas.microsoft.com/office/drawing/2014/main" id="{5DC2626D-8833-41FA-892C-7C1B5B8B533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C73F8195-1400-479D-A2E8-5AE0046E3877}"/>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426684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E155B232-24D0-47FB-9FD0-9AFC0A5F2E15}"/>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3" name="Symbol zastępczy stopki 2">
            <a:extLst>
              <a:ext uri="{FF2B5EF4-FFF2-40B4-BE49-F238E27FC236}">
                <a16:creationId xmlns:a16="http://schemas.microsoft.com/office/drawing/2014/main" id="{35BF36B0-5EF2-45B5-ABA3-B53C55D57EB1}"/>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007C15F-FE52-4FD2-8017-0994EF8D6C13}"/>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387444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C22FA9-FF38-4959-8229-3A9A9E5159D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3341D9-ADF5-4F9D-9BB0-7F28183B9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AB000EA-8B81-4C27-B86B-539C774618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7AF52E4-F21A-4813-8A06-670AB1D7476B}"/>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6" name="Symbol zastępczy stopki 5">
            <a:extLst>
              <a:ext uri="{FF2B5EF4-FFF2-40B4-BE49-F238E27FC236}">
                <a16:creationId xmlns:a16="http://schemas.microsoft.com/office/drawing/2014/main" id="{FDDC6B6E-C97C-423E-9B69-DD0229A70B8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AA0984E-1CFF-41FA-90AE-49938DAED19E}"/>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2610477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7F901E-E81F-4F02-AC1F-1F679C73CE7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5711475-39D0-4EB3-9DC2-268B32B053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B1012132-E5AE-4ECD-B09B-212C66682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BD73DBBD-EDEA-483E-B4E5-8749A7C3108D}"/>
              </a:ext>
            </a:extLst>
          </p:cNvPr>
          <p:cNvSpPr>
            <a:spLocks noGrp="1"/>
          </p:cNvSpPr>
          <p:nvPr>
            <p:ph type="dt" sz="half" idx="10"/>
          </p:nvPr>
        </p:nvSpPr>
        <p:spPr/>
        <p:txBody>
          <a:bodyPr/>
          <a:lstStyle/>
          <a:p>
            <a:fld id="{94E7D9BC-BADC-4271-9AF5-2203ADFDBBFB}" type="datetimeFigureOut">
              <a:rPr lang="pl-PL" smtClean="0"/>
              <a:t>03.11.2024</a:t>
            </a:fld>
            <a:endParaRPr lang="pl-PL"/>
          </a:p>
        </p:txBody>
      </p:sp>
      <p:sp>
        <p:nvSpPr>
          <p:cNvPr id="6" name="Symbol zastępczy stopki 5">
            <a:extLst>
              <a:ext uri="{FF2B5EF4-FFF2-40B4-BE49-F238E27FC236}">
                <a16:creationId xmlns:a16="http://schemas.microsoft.com/office/drawing/2014/main" id="{5EB2FDB7-18BE-4D53-A5D7-16C66B0AD0E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A63F7FD-65ED-46E6-B543-22EAB42522B9}"/>
              </a:ext>
            </a:extLst>
          </p:cNvPr>
          <p:cNvSpPr>
            <a:spLocks noGrp="1"/>
          </p:cNvSpPr>
          <p:nvPr>
            <p:ph type="sldNum" sz="quarter" idx="12"/>
          </p:nvPr>
        </p:nvSpPr>
        <p:spPr/>
        <p:txBody>
          <a:bodyPr/>
          <a:lstStyle/>
          <a:p>
            <a:fld id="{0061EA53-BD0E-4EC1-8784-294E43405528}" type="slidenum">
              <a:rPr lang="pl-PL" smtClean="0"/>
              <a:t>‹#›</a:t>
            </a:fld>
            <a:endParaRPr lang="pl-PL"/>
          </a:p>
        </p:txBody>
      </p:sp>
    </p:spTree>
    <p:extLst>
      <p:ext uri="{BB962C8B-B14F-4D97-AF65-F5344CB8AC3E}">
        <p14:creationId xmlns:p14="http://schemas.microsoft.com/office/powerpoint/2010/main" val="171174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487F981-E6F4-411D-931F-2D9E27242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CA5A1DA-DAAA-426C-A431-9A9C9775B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3ABE78D-8D5E-4563-A183-D54D2A135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7D9BC-BADC-4271-9AF5-2203ADFDBBFB}" type="datetimeFigureOut">
              <a:rPr lang="pl-PL" smtClean="0"/>
              <a:t>03.11.2024</a:t>
            </a:fld>
            <a:endParaRPr lang="pl-PL"/>
          </a:p>
        </p:txBody>
      </p:sp>
      <p:sp>
        <p:nvSpPr>
          <p:cNvPr id="5" name="Symbol zastępczy stopki 4">
            <a:extLst>
              <a:ext uri="{FF2B5EF4-FFF2-40B4-BE49-F238E27FC236}">
                <a16:creationId xmlns:a16="http://schemas.microsoft.com/office/drawing/2014/main" id="{E4FD3064-DDB7-4DEB-8175-F3CE68A02A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FE956DA-6EB9-4248-ABD1-4BC8D5DACD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1EA53-BD0E-4EC1-8784-294E43405528}" type="slidenum">
              <a:rPr lang="pl-PL" smtClean="0"/>
              <a:t>‹#›</a:t>
            </a:fld>
            <a:endParaRPr lang="pl-PL"/>
          </a:p>
        </p:txBody>
      </p:sp>
    </p:spTree>
    <p:extLst>
      <p:ext uri="{BB962C8B-B14F-4D97-AF65-F5344CB8AC3E}">
        <p14:creationId xmlns:p14="http://schemas.microsoft.com/office/powerpoint/2010/main" val="468768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6212A8-0328-475E-A7CA-573D0CC4D54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F2C785D-CCEA-4624-81F4-75542EFA6837}"/>
              </a:ext>
            </a:extLst>
          </p:cNvPr>
          <p:cNvSpPr>
            <a:spLocks noGrp="1"/>
          </p:cNvSpPr>
          <p:nvPr>
            <p:ph idx="1"/>
          </p:nvPr>
        </p:nvSpPr>
        <p:spPr/>
        <p:txBody>
          <a:bodyPr>
            <a:normAutofit/>
          </a:bodyPr>
          <a:lstStyle/>
          <a:p>
            <a:pPr marL="0" indent="0" algn="ctr">
              <a:buNone/>
            </a:pPr>
            <a:endParaRPr lang="pl-PL" sz="5400" b="1" dirty="0"/>
          </a:p>
          <a:p>
            <a:pPr marL="0" indent="0" algn="ctr">
              <a:buNone/>
            </a:pPr>
            <a:r>
              <a:rPr lang="pl-PL" sz="5400" b="1" dirty="0"/>
              <a:t>UMOWA PRZEWOZU </a:t>
            </a:r>
          </a:p>
        </p:txBody>
      </p:sp>
    </p:spTree>
    <p:extLst>
      <p:ext uri="{BB962C8B-B14F-4D97-AF65-F5344CB8AC3E}">
        <p14:creationId xmlns:p14="http://schemas.microsoft.com/office/powerpoint/2010/main" val="193469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a:bodyPr>
          <a:lstStyle/>
          <a:p>
            <a:pPr marL="0" indent="0">
              <a:buNone/>
            </a:pPr>
            <a:r>
              <a:rPr lang="pl-PL" b="1" dirty="0"/>
              <a:t>DOKUMENTY PRZEWOZOWE </a:t>
            </a:r>
            <a:endParaRPr lang="pl-PL" dirty="0"/>
          </a:p>
          <a:p>
            <a:pPr marL="0" indent="0">
              <a:buNone/>
            </a:pPr>
            <a:r>
              <a:rPr lang="pl-PL" dirty="0"/>
              <a:t> - Dokumentem przewozowym w przewozie osobowym jest bilet na przejazd. </a:t>
            </a:r>
          </a:p>
          <a:p>
            <a:pPr marL="0" indent="0">
              <a:buNone/>
            </a:pPr>
            <a:r>
              <a:rPr lang="pl-PL" dirty="0"/>
              <a:t>- Umowę przewozu zawiera się przez nabycie biletu na przejazd przed rozpoczęciem podróży lub spełnienie innych określonych przez przewoźnika lub organizatora publicznego transportu zbiorowego warunków dostępu do środka transportowego, a w razie ich nieustalenia - przez samo zajęcie miejsca w środku transportowym. (art. 16 ust. 1 PP) </a:t>
            </a:r>
          </a:p>
          <a:p>
            <a:pPr marL="0" indent="0">
              <a:buNone/>
            </a:pPr>
            <a:endParaRPr lang="pl-PL" dirty="0"/>
          </a:p>
        </p:txBody>
      </p:sp>
    </p:spTree>
    <p:extLst>
      <p:ext uri="{BB962C8B-B14F-4D97-AF65-F5344CB8AC3E}">
        <p14:creationId xmlns:p14="http://schemas.microsoft.com/office/powerpoint/2010/main" val="3349945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PRZEDMIOT UMOWY PRZEWOZU </a:t>
            </a:r>
            <a:endParaRPr lang="pl-PL" dirty="0"/>
          </a:p>
          <a:p>
            <a:pPr marL="0" indent="0">
              <a:buNone/>
            </a:pPr>
            <a:r>
              <a:rPr lang="pl-PL" dirty="0"/>
              <a:t>Przez umowę przewozu przewoźnik zobowiązuje się w zakresie działalności swego przedsiębiorstwa do przewiezienia za wynagrodzeniem osób lub rzeczy. (art. 774 KC) </a:t>
            </a:r>
          </a:p>
          <a:p>
            <a:pPr marL="0" indent="0">
              <a:buNone/>
            </a:pPr>
            <a:endParaRPr lang="pl-PL" dirty="0"/>
          </a:p>
        </p:txBody>
      </p:sp>
    </p:spTree>
    <p:extLst>
      <p:ext uri="{BB962C8B-B14F-4D97-AF65-F5344CB8AC3E}">
        <p14:creationId xmlns:p14="http://schemas.microsoft.com/office/powerpoint/2010/main" val="191161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TREŚĆ UMOWY PRZEWOZU </a:t>
            </a:r>
            <a:endParaRPr lang="pl-PL" dirty="0"/>
          </a:p>
          <a:p>
            <a:pPr marL="0" indent="0">
              <a:buNone/>
            </a:pPr>
            <a:r>
              <a:rPr lang="pl-PL" b="1" dirty="0"/>
              <a:t> </a:t>
            </a:r>
            <a:r>
              <a:rPr lang="pl-PL" dirty="0"/>
              <a:t>Przewoźnik obowiązany jest do zapewnienia podróżnym odpowiadających rodzajowi transportu warunków bezpieczeństwa i higieny oraz takich wygód, jakie ze względu na rodzaj transportu uważa się za niezbędne. (art. 776 KC) </a:t>
            </a:r>
          </a:p>
          <a:p>
            <a:pPr marL="0" indent="0">
              <a:buNone/>
            </a:pPr>
            <a:endParaRPr lang="pl-PL" dirty="0"/>
          </a:p>
        </p:txBody>
      </p:sp>
    </p:spTree>
    <p:extLst>
      <p:ext uri="{BB962C8B-B14F-4D97-AF65-F5344CB8AC3E}">
        <p14:creationId xmlns:p14="http://schemas.microsoft.com/office/powerpoint/2010/main" val="4172539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Obowiązek zapewnienia odpowiednich warunków podróży: </a:t>
            </a:r>
            <a:endParaRPr lang="pl-PL" dirty="0"/>
          </a:p>
          <a:p>
            <a:pPr marL="0" indent="0">
              <a:buNone/>
            </a:pPr>
            <a:r>
              <a:rPr lang="pl-PL" dirty="0"/>
              <a:t>- Przewoźnik jest obowiązany do zapewnienia podróżnym odpowiednich warunków bezpieczeństwa i higieny oraz wygody i należytej obsługi.</a:t>
            </a:r>
          </a:p>
          <a:p>
            <a:pPr marL="0" indent="0">
              <a:buNone/>
            </a:pPr>
            <a:r>
              <a:rPr lang="pl-PL" dirty="0"/>
              <a:t>- Przewoźnik powinien podejmować działania ułatwiające podróżnym, w szczególności osobom o ograniczonej zdolności ruchowej oraz osobom niepełnosprawnym, korzystanie ze środków transportowych. (art. 14 PP) </a:t>
            </a:r>
          </a:p>
          <a:p>
            <a:pPr marL="0" indent="0">
              <a:buNone/>
            </a:pPr>
            <a:endParaRPr lang="pl-PL" dirty="0"/>
          </a:p>
        </p:txBody>
      </p:sp>
    </p:spTree>
    <p:extLst>
      <p:ext uri="{BB962C8B-B14F-4D97-AF65-F5344CB8AC3E}">
        <p14:creationId xmlns:p14="http://schemas.microsoft.com/office/powerpoint/2010/main" val="3655510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Obowiązek przestrzegania przepisów porządkowych: </a:t>
            </a:r>
            <a:endParaRPr lang="pl-PL" dirty="0"/>
          </a:p>
          <a:p>
            <a:pPr marL="0" indent="0">
              <a:buNone/>
            </a:pPr>
            <a:r>
              <a:rPr lang="pl-PL" dirty="0"/>
              <a:t>- Podróżny jest obowiązany do przestrzegania przepisów porządkowych obowiązujących w transporcie.</a:t>
            </a:r>
          </a:p>
          <a:p>
            <a:pPr marL="0" indent="0">
              <a:buNone/>
            </a:pPr>
            <a:r>
              <a:rPr lang="pl-PL" dirty="0"/>
              <a:t>- Osoby zagrażające bezpieczeństwu lub porządkowi w transporcie mogą być niedopuszczone do przewozu lub usunięte ze środka transportowego. (art. 15 ust. 1-2 PP)</a:t>
            </a:r>
          </a:p>
          <a:p>
            <a:pPr marL="0" indent="0">
              <a:buNone/>
            </a:pPr>
            <a:endParaRPr lang="pl-PL" dirty="0"/>
          </a:p>
        </p:txBody>
      </p:sp>
    </p:spTree>
    <p:extLst>
      <p:ext uri="{BB962C8B-B14F-4D97-AF65-F5344CB8AC3E}">
        <p14:creationId xmlns:p14="http://schemas.microsoft.com/office/powerpoint/2010/main" val="2029350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Przewóz zastępczy</a:t>
            </a:r>
            <a:endParaRPr lang="pl-PL" dirty="0"/>
          </a:p>
          <a:p>
            <a:pPr marL="0" indent="0">
              <a:buNone/>
            </a:pPr>
            <a:r>
              <a:rPr lang="pl-PL" dirty="0"/>
              <a:t>Jeżeli przed rozpoczęciem przewozu lub w czasie jego wykonywania zaistnieją okoliczności uniemożliwiające jego wykonanie zgodnie z treścią umowy, przewoźnik jest obowiązany niezwłocznie powiadomić o tym podróżnych oraz zapewnić im bez dodatkowej opłaty przewóz do miejsca przeznaczenia przy użyciu własnych lub obcych środków transportowych (przewóz zastępczy). (art. 18 ust. 1 PP) </a:t>
            </a:r>
          </a:p>
          <a:p>
            <a:pPr marL="0" indent="0">
              <a:buNone/>
            </a:pPr>
            <a:endParaRPr lang="pl-PL" dirty="0"/>
          </a:p>
        </p:txBody>
      </p:sp>
    </p:spTree>
    <p:extLst>
      <p:ext uri="{BB962C8B-B14F-4D97-AF65-F5344CB8AC3E}">
        <p14:creationId xmlns:p14="http://schemas.microsoft.com/office/powerpoint/2010/main" val="691472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Zwrot należności za przerwany przewóz </a:t>
            </a:r>
            <a:endParaRPr lang="pl-PL" dirty="0"/>
          </a:p>
          <a:p>
            <a:pPr marL="0" indent="0">
              <a:buNone/>
            </a:pPr>
            <a:r>
              <a:rPr lang="pl-PL" dirty="0"/>
              <a:t>- W razie przerwy w ruchu lub utraty połączenia przewidzianego w rozkładzie jazdy, podróżnemu przysługuje zwrot należności za cały przerwany przejazd, a ponadto może on bezpłatnie powrócić do miejsca wyjazdu, chyba że przewoźnik nie ma możliwości zorganizowania takiego przewozu.</a:t>
            </a:r>
          </a:p>
          <a:p>
            <a:pPr marL="0" indent="0">
              <a:buNone/>
            </a:pPr>
            <a:r>
              <a:rPr lang="pl-PL" dirty="0"/>
              <a:t>- Przepisu ust. 2 nie stosuje się do przejazdów odbywanych na podstawie biletów uprawniających do przejazdów wielokrotnych oraz w komunikacji miejskiej. (art. 18 ust. 2-3 PP) </a:t>
            </a:r>
          </a:p>
          <a:p>
            <a:pPr marL="0" indent="0">
              <a:buNone/>
            </a:pPr>
            <a:endParaRPr lang="pl-PL" dirty="0"/>
          </a:p>
        </p:txBody>
      </p:sp>
    </p:spTree>
    <p:extLst>
      <p:ext uri="{BB962C8B-B14F-4D97-AF65-F5344CB8AC3E}">
        <p14:creationId xmlns:p14="http://schemas.microsoft.com/office/powerpoint/2010/main" val="2314967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Bagaż podręczny </a:t>
            </a:r>
            <a:endParaRPr lang="pl-PL" dirty="0"/>
          </a:p>
          <a:p>
            <a:pPr marL="0" indent="0">
              <a:buNone/>
            </a:pPr>
            <a:r>
              <a:rPr lang="pl-PL" dirty="0"/>
              <a:t>Podróżny może zabrać ze sobą do środka transportowego rzeczy, jak również oddać je do przewozu jako przesyłkę bagażową. (art. 23 ust. 1 PP) </a:t>
            </a:r>
          </a:p>
          <a:p>
            <a:pPr marL="0" indent="0">
              <a:buNone/>
            </a:pPr>
            <a:endParaRPr lang="pl-PL" dirty="0"/>
          </a:p>
        </p:txBody>
      </p:sp>
    </p:spTree>
    <p:extLst>
      <p:ext uri="{BB962C8B-B14F-4D97-AF65-F5344CB8AC3E}">
        <p14:creationId xmlns:p14="http://schemas.microsoft.com/office/powerpoint/2010/main" val="1380145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fontScale="85000" lnSpcReduction="20000"/>
          </a:bodyPr>
          <a:lstStyle/>
          <a:p>
            <a:pPr marL="0" indent="0">
              <a:buNone/>
            </a:pPr>
            <a:r>
              <a:rPr lang="pl-PL" b="1" dirty="0"/>
              <a:t>Przesyłka bagażowa </a:t>
            </a:r>
            <a:endParaRPr lang="pl-PL" dirty="0"/>
          </a:p>
          <a:p>
            <a:pPr marL="0" indent="0">
              <a:buNone/>
            </a:pPr>
            <a:r>
              <a:rPr lang="pl-PL" dirty="0"/>
              <a:t>- Przewoźnik przyjmuje przesyłki bagażowe w punktach odprawy podanych do wiadomości publicznej lub bezpośrednio w środku transportowym, którym przesyłka ma być przewieziona.</a:t>
            </a:r>
          </a:p>
          <a:p>
            <a:pPr marL="0" indent="0">
              <a:buNone/>
            </a:pPr>
            <a:r>
              <a:rPr lang="pl-PL" dirty="0"/>
              <a:t>- Przewoźnik ustala masę i liczbę sztuk przesyłki oraz przypadające do zapłaty należności przewozowe i w dowód przyjęcia przesyłki do przewozu oraz opłacenia należności wydaje podróżnemu kwit bagażowy.</a:t>
            </a:r>
          </a:p>
          <a:p>
            <a:pPr marL="0" indent="0">
              <a:buNone/>
            </a:pPr>
            <a:r>
              <a:rPr lang="pl-PL" dirty="0"/>
              <a:t>- Przy nadaniu przesyłki bagażowej bezpośrednio do środka transportowego masa przesyłki może być dla celów taryfowych określona szacunkowo.</a:t>
            </a:r>
          </a:p>
          <a:p>
            <a:pPr marL="0" indent="0">
              <a:buNone/>
            </a:pPr>
            <a:r>
              <a:rPr lang="pl-PL" dirty="0"/>
              <a:t>- Przewoźnik może odmówić przyjęcia jako przesyłki bagażowej rzeczy, które ze względu na ich stan lub właściwości mogą ulec w czasie przewozu uszkodzeniu lub zniszczeniu, jeżeli ich opakowanie jest niewystarczające, albo przy których brak wymaganego opakowania. W razie przyjęcia takich rzeczy do przewozu przewoźnik zamieszcza o tym odpowiednią wzmiankę w kwicie bagażowym. (art. 24 PP) </a:t>
            </a:r>
          </a:p>
          <a:p>
            <a:pPr marL="0" indent="0">
              <a:buNone/>
            </a:pPr>
            <a:endParaRPr lang="pl-PL" dirty="0"/>
          </a:p>
        </p:txBody>
      </p:sp>
    </p:spTree>
    <p:extLst>
      <p:ext uri="{BB962C8B-B14F-4D97-AF65-F5344CB8AC3E}">
        <p14:creationId xmlns:p14="http://schemas.microsoft.com/office/powerpoint/2010/main" val="2631844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Kwit bagażowy</a:t>
            </a:r>
            <a:endParaRPr lang="pl-PL" dirty="0"/>
          </a:p>
          <a:p>
            <a:pPr marL="0" indent="0">
              <a:buNone/>
            </a:pPr>
            <a:r>
              <a:rPr lang="pl-PL" dirty="0"/>
              <a:t>- Kwit bagażowy powinien zawierać dane niezbędne do ustalenia tożsamości przesyłki oraz wysokość należności przewozowych.</a:t>
            </a:r>
          </a:p>
          <a:p>
            <a:pPr marL="0" indent="0">
              <a:buNone/>
            </a:pPr>
            <a:r>
              <a:rPr lang="pl-PL" dirty="0"/>
              <a:t>- Umowę przewozu przesyłki bagażowej uważa się za zawartą z chwilą przekazania przesyłki przewoźnikowi i przyjęcia przez podróżnego kwitu bagażowego. (art. 25 PP) </a:t>
            </a:r>
          </a:p>
          <a:p>
            <a:pPr marL="0" indent="0">
              <a:buNone/>
            </a:pPr>
            <a:endParaRPr lang="pl-PL" dirty="0"/>
          </a:p>
        </p:txBody>
      </p:sp>
    </p:spTree>
    <p:extLst>
      <p:ext uri="{BB962C8B-B14F-4D97-AF65-F5344CB8AC3E}">
        <p14:creationId xmlns:p14="http://schemas.microsoft.com/office/powerpoint/2010/main" val="119808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ŹRÓDŁA PRAWA DOT. UMOWY PRZEWOZU</a:t>
            </a:r>
            <a:endParaRPr lang="pl-PL" dirty="0"/>
          </a:p>
          <a:p>
            <a:pPr marL="0" indent="0">
              <a:buNone/>
            </a:pPr>
            <a:r>
              <a:rPr lang="pl-PL" b="1" dirty="0"/>
              <a:t>- KC - KODEKS CYWILNY</a:t>
            </a:r>
            <a:r>
              <a:rPr lang="pl-PL" dirty="0"/>
              <a:t> - (przepisy tytułu niniejszego stosuje się do przewozu w zakresie poszczególnych rodzajów transportu tylko o tyle, o ile przewóz ten nie jest uregulowany odrębnymi przepisami. (art. 775 KC)</a:t>
            </a:r>
          </a:p>
          <a:p>
            <a:pPr marL="0" indent="0">
              <a:buNone/>
            </a:pPr>
            <a:r>
              <a:rPr lang="pl-PL" b="1" dirty="0"/>
              <a:t>- PP - USTAWA PRAWO PRZEWOZOWE – </a:t>
            </a:r>
            <a:r>
              <a:rPr lang="pl-PL" dirty="0"/>
              <a:t>(Ustawa reguluje przewóz osób i rzeczy, wykonywany odpłatnie na podstawie umowy, przez uprawnionych do tego przewoźników, z wyjątkiem transportu morskiego, lotniczego i konnego. art. 1 ust. 1 PP)</a:t>
            </a:r>
          </a:p>
          <a:p>
            <a:pPr marL="0" indent="0">
              <a:buNone/>
            </a:pPr>
            <a:endParaRPr lang="pl-PL" dirty="0"/>
          </a:p>
        </p:txBody>
      </p:sp>
    </p:spTree>
    <p:extLst>
      <p:ext uri="{BB962C8B-B14F-4D97-AF65-F5344CB8AC3E}">
        <p14:creationId xmlns:p14="http://schemas.microsoft.com/office/powerpoint/2010/main" val="160045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fontScale="92500" lnSpcReduction="10000"/>
          </a:bodyPr>
          <a:lstStyle/>
          <a:p>
            <a:pPr marL="0" indent="0">
              <a:buNone/>
            </a:pPr>
            <a:r>
              <a:rPr lang="pl-PL" b="1" dirty="0"/>
              <a:t>Wydanie przesyłki bagażowej</a:t>
            </a:r>
            <a:endParaRPr lang="pl-PL" dirty="0"/>
          </a:p>
          <a:p>
            <a:pPr marL="0" indent="0">
              <a:buNone/>
            </a:pPr>
            <a:r>
              <a:rPr lang="pl-PL" dirty="0"/>
              <a:t>- Przewoźnik wydaje przesyłkę bagażową posiadaczowi kwitu bagażowego za jego zwrotem i nie jest obowiązany do sprawdzenia, czy osoba zgłaszająca się z kwitem bagażowym jest uprawniona do odbioru przesyłki.</a:t>
            </a:r>
          </a:p>
          <a:p>
            <a:pPr marL="0" indent="0">
              <a:buNone/>
            </a:pPr>
            <a:r>
              <a:rPr lang="pl-PL" dirty="0"/>
              <a:t>- Przewoźnik może wydać przesyłkę bagażową osobie, która nie może okazać kwitu bagażowego, lecz udowodni swoje uprawnienia do odbioru; w razie wątpliwości przewoźnik może żądać odpowiedniego zabezpieczenia.</a:t>
            </a:r>
          </a:p>
          <a:p>
            <a:pPr marL="0" indent="0">
              <a:buNone/>
            </a:pPr>
            <a:r>
              <a:rPr lang="pl-PL" dirty="0"/>
              <a:t>- W razie opóźnienia w przewozie przesyłki bagażowej przewoźnik jest obowiązany, na żądanie posiadacza kwitu bagażowego, odnotować w tym dokumencie datę i godzinę żądania wydania przesyłki, a następnie zawiadomić go o nadejściu przesyłki. (art. 30 PP) </a:t>
            </a:r>
          </a:p>
          <a:p>
            <a:pPr marL="0" indent="0">
              <a:buNone/>
            </a:pPr>
            <a:endParaRPr lang="pl-PL" dirty="0"/>
          </a:p>
        </p:txBody>
      </p:sp>
    </p:spTree>
    <p:extLst>
      <p:ext uri="{BB962C8B-B14F-4D97-AF65-F5344CB8AC3E}">
        <p14:creationId xmlns:p14="http://schemas.microsoft.com/office/powerpoint/2010/main" val="3215001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lnSpcReduction="10000"/>
          </a:bodyPr>
          <a:lstStyle/>
          <a:p>
            <a:pPr marL="0" indent="0">
              <a:buNone/>
            </a:pPr>
            <a:r>
              <a:rPr lang="pl-PL" b="1" dirty="0"/>
              <a:t>POWIERZENIE WYKONANIA PRZEWOZU INNYM PRZEWOŹNIKOM </a:t>
            </a:r>
            <a:endParaRPr lang="pl-PL" dirty="0"/>
          </a:p>
          <a:p>
            <a:r>
              <a:rPr lang="pl-PL" dirty="0"/>
              <a:t>Przewoźnik może powierzać wykonanie przewozu innym przewoźnikom na całej przestrzeni przewozu lub jej części, jednakże ponosi odpowiedzialność za ich czynności jak za swoje własne. (art. 5 PP) </a:t>
            </a:r>
          </a:p>
          <a:p>
            <a:r>
              <a:rPr lang="pl-PL" dirty="0"/>
              <a:t>Dłużnik odpowiedzialny jest jak za własne działanie lub zaniechanie za działania i zaniechania osób, z których pomocą zobowiązanie wykonywa, jak również osób, którym wykonanie zobowiązania powierza. Przepis powyższy stosuje się także w wypadku, gdy zobowiązanie wykonywa przedstawiciel ustawowy dłużnika. (art. 474 KC) </a:t>
            </a:r>
          </a:p>
          <a:p>
            <a:pPr marL="0" indent="0">
              <a:buNone/>
            </a:pPr>
            <a:endParaRPr lang="pl-PL" dirty="0"/>
          </a:p>
        </p:txBody>
      </p:sp>
    </p:spTree>
    <p:extLst>
      <p:ext uri="{BB962C8B-B14F-4D97-AF65-F5344CB8AC3E}">
        <p14:creationId xmlns:p14="http://schemas.microsoft.com/office/powerpoint/2010/main" val="2958467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fontScale="92500" lnSpcReduction="20000"/>
          </a:bodyPr>
          <a:lstStyle/>
          <a:p>
            <a:pPr marL="0" indent="0">
              <a:buNone/>
            </a:pPr>
            <a:r>
              <a:rPr lang="pl-PL" b="1" dirty="0"/>
              <a:t>ODPOWIEDZIALNOŚĆ PRZEWOŹNIKA  </a:t>
            </a:r>
          </a:p>
          <a:p>
            <a:pPr marL="0" indent="0">
              <a:buNone/>
            </a:pPr>
            <a:endParaRPr lang="pl-PL" dirty="0"/>
          </a:p>
          <a:p>
            <a:pPr marL="0" indent="0">
              <a:buNone/>
            </a:pPr>
            <a:r>
              <a:rPr lang="pl-PL" b="1" dirty="0"/>
              <a:t>Odpowiedzialność za szkodę wyrządzoną przez ruch przedsiębiorstwa lub zakładu </a:t>
            </a:r>
            <a:endParaRPr lang="pl-PL" dirty="0"/>
          </a:p>
          <a:p>
            <a:r>
              <a:rPr lang="pl-PL" dirty="0"/>
              <a:t>Prowadzący na własny rachunek przedsiębiorstwo lub zakład wprawiany w ruch za pomocą sił przyrody (pary, gazu, elektryczności, paliw płynnych itp.) ponosi odpowiedzialność za szkodę na osobie lub mieniu, wyrządzoną komukolwiek przez ruch przedsiębiorstwa lub zakładu, chyba że szkoda nastąpiła wskutek siły wyższej albo wyłącznie z winy poszkodowanego lub osoby trzeciej, za którą nie ponosi odpowiedzialności. (art. 435 § 1 KC)</a:t>
            </a:r>
          </a:p>
          <a:p>
            <a:r>
              <a:rPr lang="pl-PL" dirty="0"/>
              <a:t>Przepis powyższy stosuje się odpowiednio do przedsiębiorstw lub zakładów wytwarzających środki wybuchowe albo posługujących się takimi środkami. (art. 435 §  2 KC)</a:t>
            </a:r>
          </a:p>
          <a:p>
            <a:pPr marL="0" indent="0">
              <a:buNone/>
            </a:pPr>
            <a:endParaRPr lang="pl-PL" dirty="0"/>
          </a:p>
        </p:txBody>
      </p:sp>
    </p:spTree>
    <p:extLst>
      <p:ext uri="{BB962C8B-B14F-4D97-AF65-F5344CB8AC3E}">
        <p14:creationId xmlns:p14="http://schemas.microsoft.com/office/powerpoint/2010/main" val="3529729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fontScale="92500" lnSpcReduction="10000"/>
          </a:bodyPr>
          <a:lstStyle/>
          <a:p>
            <a:pPr marL="0" indent="0">
              <a:buNone/>
            </a:pPr>
            <a:r>
              <a:rPr lang="pl-PL" b="1" dirty="0"/>
              <a:t>Odpowiedzialność samoistnego posiadacza mechanicznego środka komunikacji</a:t>
            </a:r>
            <a:endParaRPr lang="pl-PL" dirty="0"/>
          </a:p>
          <a:p>
            <a:r>
              <a:rPr lang="pl-PL" dirty="0"/>
              <a:t>Odpowiedzialność przewidzianą w artykule poprzedzającym ponosi również samoistny posiadacz mechanicznego środka komunikacji poruszanego za pomocą sił przyrody. Jednakże gdy posiadacz samoistny oddał środek komunikacji w posiadanie zależne, odpowiedzialność ponosi posiadacz zależny. (art. 436 § 1 KC)</a:t>
            </a:r>
          </a:p>
          <a:p>
            <a:r>
              <a:rPr lang="pl-PL" dirty="0"/>
              <a:t>W razie zderzenia się mechanicznych środków komunikacji poruszanych za pomocą sił przyrody wymienione osoby mogą wzajemnie żądać naprawienia poniesionych szkód tylko na zasadach ogólnych. Również tylko na zasadach ogólnych osoby te są odpowiedzialne za szkody wyrządzone tym, których przewożą z grzeczności. (art. 436 §  2 KC)</a:t>
            </a:r>
          </a:p>
          <a:p>
            <a:pPr marL="0" indent="0">
              <a:buNone/>
            </a:pPr>
            <a:endParaRPr lang="pl-PL" dirty="0"/>
          </a:p>
        </p:txBody>
      </p:sp>
    </p:spTree>
    <p:extLst>
      <p:ext uri="{BB962C8B-B14F-4D97-AF65-F5344CB8AC3E}">
        <p14:creationId xmlns:p14="http://schemas.microsoft.com/office/powerpoint/2010/main" val="1138363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Odpowiedzialność za przedwczesny odjazd, opóźniony przyjazd lub odwołanie środka transportowego</a:t>
            </a:r>
            <a:endParaRPr lang="pl-PL" dirty="0"/>
          </a:p>
          <a:p>
            <a:pPr marL="0" indent="0">
              <a:buNone/>
            </a:pPr>
            <a:r>
              <a:rPr lang="pl-PL" dirty="0"/>
              <a:t>- Przewoźnik odpowiada za szkodę, jaką podróżny poniósł wskutek przedwczesnego odjazdu środka transportowego.</a:t>
            </a:r>
          </a:p>
          <a:p>
            <a:pPr marL="0" indent="0">
              <a:buNone/>
            </a:pPr>
            <a:r>
              <a:rPr lang="pl-PL" dirty="0"/>
              <a:t>- Przewoźnik odpowiada za szkodę, jaką poniósł podróżny wskutek opóźnionego przyjazdu lub odwołania regularnie kursującego środka transportowego, jeżeli szkoda wynikła z winy umyślnej lub rażącego niedbalstwa przewoźnika. (art. 62 PP)</a:t>
            </a:r>
          </a:p>
          <a:p>
            <a:pPr marL="0" indent="0">
              <a:buNone/>
            </a:pPr>
            <a:endParaRPr lang="pl-PL" dirty="0"/>
          </a:p>
        </p:txBody>
      </p:sp>
    </p:spTree>
    <p:extLst>
      <p:ext uri="{BB962C8B-B14F-4D97-AF65-F5344CB8AC3E}">
        <p14:creationId xmlns:p14="http://schemas.microsoft.com/office/powerpoint/2010/main" val="1986777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Odpowiedzialność za rzeczy przewożone przez podróżnego</a:t>
            </a:r>
            <a:endParaRPr lang="pl-PL" dirty="0"/>
          </a:p>
          <a:p>
            <a:pPr marL="0" indent="0">
              <a:buNone/>
            </a:pPr>
            <a:r>
              <a:rPr lang="pl-PL" dirty="0"/>
              <a:t>- Za rzeczy, które podróżny przewozi ze sobą pod własnym nadzorem, przewoźnik ponosi odpowiedzialność, jeżeli szkoda powstała z jego winy.</a:t>
            </a:r>
          </a:p>
          <a:p>
            <a:pPr marL="0" indent="0">
              <a:buNone/>
            </a:pPr>
            <a:r>
              <a:rPr lang="pl-PL" dirty="0"/>
              <a:t>- Przewoźnik odpowiada za przewożone przez podróżnego rzeczy jak za przesyłkę, jeżeli podróżny umieści je, bez możliwości sprawowania nad nimi stałego nadzoru, w miejscu wskazanym przez przewoźnika lub na ten cel przeznaczonym. (art. 63 ust. 1-2 PP)</a:t>
            </a:r>
          </a:p>
          <a:p>
            <a:pPr marL="0" indent="0">
              <a:buNone/>
            </a:pPr>
            <a:endParaRPr lang="pl-PL" dirty="0"/>
          </a:p>
        </p:txBody>
      </p:sp>
    </p:spTree>
    <p:extLst>
      <p:ext uri="{BB962C8B-B14F-4D97-AF65-F5344CB8AC3E}">
        <p14:creationId xmlns:p14="http://schemas.microsoft.com/office/powerpoint/2010/main" val="2971981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normAutofit/>
          </a:bodyPr>
          <a:lstStyle/>
          <a:p>
            <a:pPr marL="0" indent="0">
              <a:buNone/>
            </a:pPr>
            <a:r>
              <a:rPr lang="pl-PL" b="1" dirty="0"/>
              <a:t>Odpowiedzialność </a:t>
            </a:r>
            <a:r>
              <a:rPr lang="pl-PL" b="1" dirty="0" err="1"/>
              <a:t>współprzewoźników</a:t>
            </a:r>
            <a:r>
              <a:rPr lang="pl-PL" b="1" dirty="0"/>
              <a:t>: </a:t>
            </a:r>
            <a:r>
              <a:rPr lang="pl-PL" dirty="0"/>
              <a:t> </a:t>
            </a:r>
          </a:p>
          <a:p>
            <a:r>
              <a:rPr lang="pl-PL" dirty="0"/>
              <a:t>Jeżeli przewóz jest wykonywany przez kilku przewoźników, ich odpowiedzialność jest solidarna (art. 6 ust. 1 PP) </a:t>
            </a:r>
          </a:p>
          <a:p>
            <a:r>
              <a:rPr lang="pl-PL" dirty="0"/>
              <a:t>Przewoźnik, który zapłacił odszkodowanie, ma roszczenie zwrotne do przewoźnika ponoszącego odpowiedzialność za okoliczności, z których szkoda wynikła. Jeżeli okoliczności tych ustalić nie można, odpowiedzialność ponoszą wszyscy przewoźnicy stosownie do wysokości przypadającego im przewoźnego; od odpowiedzialności jest wolny przewoźnik, który udowodni, że szkoda nie powstała w czasie wykonywania przez niego przewozu. (art. 6 ust. 3 PP)</a:t>
            </a:r>
          </a:p>
          <a:p>
            <a:pPr marL="0" indent="0">
              <a:buNone/>
            </a:pPr>
            <a:endParaRPr lang="pl-PL" dirty="0"/>
          </a:p>
        </p:txBody>
      </p:sp>
    </p:spTree>
    <p:extLst>
      <p:ext uri="{BB962C8B-B14F-4D97-AF65-F5344CB8AC3E}">
        <p14:creationId xmlns:p14="http://schemas.microsoft.com/office/powerpoint/2010/main" val="3550945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Odpowiedzialność za bagaż</a:t>
            </a:r>
            <a:endParaRPr lang="pl-PL" dirty="0"/>
          </a:p>
          <a:p>
            <a:pPr marL="0" indent="0">
              <a:buNone/>
            </a:pPr>
            <a:r>
              <a:rPr lang="pl-PL" dirty="0"/>
              <a:t>- Za bagaż, który podróżny przewozi ze sobą, przewoźnik ponosi odpowiedzialność tylko wtedy, gdy szkoda wynikła z winy umyślnej lub rażącego niedbalstwa przewoźnika.</a:t>
            </a:r>
          </a:p>
          <a:p>
            <a:pPr marL="0" indent="0">
              <a:buNone/>
            </a:pPr>
            <a:r>
              <a:rPr lang="pl-PL" dirty="0"/>
              <a:t>- Za bagaż powierzony przewoźnikowi przewoźnik ponosi odpowiedzialność według zasad przewidzianych dla przewozu rzeczy. (art. 777 KC) </a:t>
            </a:r>
          </a:p>
          <a:p>
            <a:pPr marL="0" indent="0">
              <a:buNone/>
            </a:pPr>
            <a:endParaRPr lang="pl-PL" dirty="0"/>
          </a:p>
        </p:txBody>
      </p:sp>
    </p:spTree>
    <p:extLst>
      <p:ext uri="{BB962C8B-B14F-4D97-AF65-F5344CB8AC3E}">
        <p14:creationId xmlns:p14="http://schemas.microsoft.com/office/powerpoint/2010/main" val="4249835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PRZEDAWNIENIE ROSZCZEŃ </a:t>
            </a:r>
            <a:r>
              <a:rPr lang="pl-PL" dirty="0"/>
              <a:t> </a:t>
            </a:r>
          </a:p>
          <a:p>
            <a:pPr marL="0" indent="0">
              <a:buNone/>
            </a:pPr>
            <a:r>
              <a:rPr lang="pl-PL" dirty="0"/>
              <a:t>Roszczenia z umowy przewozu osób przedawniają się z upływem roku od dnia wykonania przewozu, a gdy przewóz nie został wykonany - od dnia, kiedy miał być wykonany. (art. 778 KC) </a:t>
            </a:r>
          </a:p>
          <a:p>
            <a:pPr marL="0" indent="0">
              <a:buNone/>
            </a:pPr>
            <a:endParaRPr lang="pl-PL" dirty="0"/>
          </a:p>
        </p:txBody>
      </p:sp>
    </p:spTree>
    <p:extLst>
      <p:ext uri="{BB962C8B-B14F-4D97-AF65-F5344CB8AC3E}">
        <p14:creationId xmlns:p14="http://schemas.microsoft.com/office/powerpoint/2010/main" val="3656612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843410-0507-4079-B859-FD5FBC435D4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137B634-7909-49AD-B0B3-3C2AC1653FF6}"/>
              </a:ext>
            </a:extLst>
          </p:cNvPr>
          <p:cNvSpPr>
            <a:spLocks noGrp="1"/>
          </p:cNvSpPr>
          <p:nvPr>
            <p:ph idx="1"/>
          </p:nvPr>
        </p:nvSpPr>
        <p:spPr/>
        <p:txBody>
          <a:bodyPr>
            <a:normAutofit/>
          </a:bodyPr>
          <a:lstStyle/>
          <a:p>
            <a:pPr marL="0" indent="0" algn="ctr">
              <a:buNone/>
            </a:pPr>
            <a:endParaRPr lang="pl-PL" sz="5400" b="1" dirty="0"/>
          </a:p>
          <a:p>
            <a:pPr marL="0" indent="0" algn="ctr">
              <a:buNone/>
            </a:pPr>
            <a:r>
              <a:rPr lang="pl-PL" sz="5400" b="1" dirty="0"/>
              <a:t>DZIĘKUJĘ ZA UWAGĘ </a:t>
            </a:r>
          </a:p>
        </p:txBody>
      </p:sp>
    </p:spTree>
    <p:extLst>
      <p:ext uri="{BB962C8B-B14F-4D97-AF65-F5344CB8AC3E}">
        <p14:creationId xmlns:p14="http://schemas.microsoft.com/office/powerpoint/2010/main" val="417843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STRONY UMOWY PRZEWOZU </a:t>
            </a:r>
            <a:endParaRPr lang="pl-PL" dirty="0"/>
          </a:p>
          <a:p>
            <a:pPr lvl="0"/>
            <a:r>
              <a:rPr lang="pl-PL" dirty="0"/>
              <a:t>Przewoźnik </a:t>
            </a:r>
          </a:p>
          <a:p>
            <a:pPr lvl="0"/>
            <a:r>
              <a:rPr lang="pl-PL" dirty="0"/>
              <a:t>Podróżny</a:t>
            </a:r>
          </a:p>
          <a:p>
            <a:pPr lvl="0"/>
            <a:r>
              <a:rPr lang="pl-PL" dirty="0"/>
              <a:t>Organizator przewozu </a:t>
            </a:r>
          </a:p>
          <a:p>
            <a:pPr marL="0" indent="0">
              <a:buNone/>
            </a:pPr>
            <a:endParaRPr lang="pl-PL" dirty="0"/>
          </a:p>
        </p:txBody>
      </p:sp>
    </p:spTree>
    <p:extLst>
      <p:ext uri="{BB962C8B-B14F-4D97-AF65-F5344CB8AC3E}">
        <p14:creationId xmlns:p14="http://schemas.microsoft.com/office/powerpoint/2010/main" val="8444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PRZEWÓZ WYKONANY JEDNOCZEŚNIE PRZEZ KILKU PRZEWOŹNIKÓW </a:t>
            </a:r>
            <a:endParaRPr lang="pl-PL" dirty="0"/>
          </a:p>
          <a:p>
            <a:pPr marL="0" indent="0">
              <a:buNone/>
            </a:pPr>
            <a:r>
              <a:rPr lang="pl-PL" dirty="0"/>
              <a:t>Przewóz może być wykonywany przez kilku przewoźników tej samej lub różnych gałęzi transportu na podstawie jednej umowy przewozu i jednego dokumentu przewozowego, a w regularnym przewozie osób w publicznym transporcie zbiorowym, przewoźnicy mogą realizować te przewozy w ramach zintegrowanego systemu taryfowo-biletowego lub innego wspólnego dokumentu przewozu; odpowiedzialność przewoźników jest solidarna. (art. 6 ust. 1 PP) </a:t>
            </a:r>
          </a:p>
          <a:p>
            <a:pPr marL="0" indent="0">
              <a:buNone/>
            </a:pPr>
            <a:endParaRPr lang="pl-PL" dirty="0"/>
          </a:p>
        </p:txBody>
      </p:sp>
    </p:spTree>
    <p:extLst>
      <p:ext uri="{BB962C8B-B14F-4D97-AF65-F5344CB8AC3E}">
        <p14:creationId xmlns:p14="http://schemas.microsoft.com/office/powerpoint/2010/main" val="186445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a:xfrm>
            <a:off x="838200" y="1573427"/>
            <a:ext cx="10515600" cy="4919448"/>
          </a:xfrm>
        </p:spPr>
        <p:txBody>
          <a:bodyPr>
            <a:normAutofit fontScale="92500" lnSpcReduction="10000"/>
          </a:bodyPr>
          <a:lstStyle/>
          <a:p>
            <a:pPr marL="0" indent="0">
              <a:buNone/>
            </a:pPr>
            <a:r>
              <a:rPr lang="pl-PL" b="1" dirty="0"/>
              <a:t>OGÓLNE OBOWIĄZKI PRZEWOŹNIKA </a:t>
            </a:r>
            <a:endParaRPr lang="pl-PL" dirty="0"/>
          </a:p>
          <a:p>
            <a:pPr marL="0" indent="0">
              <a:buNone/>
            </a:pPr>
            <a:r>
              <a:rPr lang="pl-PL" dirty="0"/>
              <a:t> </a:t>
            </a:r>
          </a:p>
          <a:p>
            <a:pPr marL="0" indent="0">
              <a:buNone/>
            </a:pPr>
            <a:r>
              <a:rPr lang="pl-PL" b="1" dirty="0"/>
              <a:t>Informacja o zakresie działania przewoźnika</a:t>
            </a:r>
            <a:endParaRPr lang="pl-PL" dirty="0"/>
          </a:p>
          <a:p>
            <a:pPr marL="0" indent="0">
              <a:buNone/>
            </a:pPr>
            <a:r>
              <a:rPr lang="pl-PL" dirty="0"/>
              <a:t>- Przewoźnik jest obowiązany podać do publicznej wiadomości zakres swojego działania, a w szczególności adresy punktów odprawy i sposób zawierania umowy przewozu.</a:t>
            </a:r>
          </a:p>
          <a:p>
            <a:pPr marL="0" indent="0">
              <a:buNone/>
            </a:pPr>
            <a:r>
              <a:rPr lang="pl-PL" dirty="0"/>
              <a:t>- Przewoźnik wykonujący regularne przewozy osób jest obowiązany w szczególności podać do publicznej wiadomości rozkład jazdy środków transportowych przez zamieszczenie informacji na wszystkich dworcach i przystankach wymienionych w rozkładzie jazdy.</a:t>
            </a:r>
          </a:p>
          <a:p>
            <a:pPr marL="0" indent="0">
              <a:buNone/>
            </a:pPr>
            <a:r>
              <a:rPr lang="pl-PL" dirty="0"/>
              <a:t>- Przewoźnicy wykonujący regularne przewozy osób są obowiązani do okresowej aktualizacji i publikowania informacji o wykonywanej komunikacji. (art. 2 PP) </a:t>
            </a:r>
          </a:p>
          <a:p>
            <a:pPr marL="0" indent="0">
              <a:buNone/>
            </a:pPr>
            <a:endParaRPr lang="pl-PL" dirty="0"/>
          </a:p>
        </p:txBody>
      </p:sp>
    </p:spTree>
    <p:extLst>
      <p:ext uri="{BB962C8B-B14F-4D97-AF65-F5344CB8AC3E}">
        <p14:creationId xmlns:p14="http://schemas.microsoft.com/office/powerpoint/2010/main" val="3144978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Obowiązek przewozu osób i rzeczy</a:t>
            </a:r>
            <a:endParaRPr lang="pl-PL" dirty="0"/>
          </a:p>
          <a:p>
            <a:pPr marL="0" indent="0">
              <a:buNone/>
            </a:pPr>
            <a:r>
              <a:rPr lang="pl-PL" dirty="0"/>
              <a:t>- W zakresie podanym do wiadomości publicznej przewoźnik jest obowiązany do przewozu osób i rzeczy.</a:t>
            </a:r>
          </a:p>
          <a:p>
            <a:pPr marL="0" indent="0">
              <a:buNone/>
            </a:pPr>
            <a:r>
              <a:rPr lang="pl-PL" dirty="0"/>
              <a:t>- Przewoźnik jest obowiązany użyć środków transportowych odpowiednich do danego przewozu. (art. 3 PP)</a:t>
            </a:r>
          </a:p>
          <a:p>
            <a:pPr marL="0" indent="0">
              <a:buNone/>
            </a:pPr>
            <a:endParaRPr lang="pl-PL" dirty="0"/>
          </a:p>
        </p:txBody>
      </p:sp>
    </p:spTree>
    <p:extLst>
      <p:ext uri="{BB962C8B-B14F-4D97-AF65-F5344CB8AC3E}">
        <p14:creationId xmlns:p14="http://schemas.microsoft.com/office/powerpoint/2010/main" val="10453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Zwolnienie od obowiązku przewozu</a:t>
            </a:r>
            <a:endParaRPr lang="pl-PL" dirty="0"/>
          </a:p>
          <a:p>
            <a:pPr marL="0" indent="0">
              <a:buNone/>
            </a:pPr>
            <a:r>
              <a:rPr lang="pl-PL" dirty="0"/>
              <a:t>Przewoźnik jest zwolniony od obowiązku przewozu, jeżeli:</a:t>
            </a:r>
          </a:p>
          <a:p>
            <a:pPr marL="0" indent="0">
              <a:buNone/>
            </a:pPr>
            <a:r>
              <a:rPr lang="pl-PL" dirty="0"/>
              <a:t>1)  zachodzą uniemożliwiające przewóz okoliczności, których przewoźnik nie mógł uniknąć ani zapobiec ich skutkom;</a:t>
            </a:r>
          </a:p>
          <a:p>
            <a:pPr marL="0" indent="0">
              <a:buNone/>
            </a:pPr>
            <a:r>
              <a:rPr lang="pl-PL" dirty="0"/>
              <a:t>2)   klient nie zastosował się do przepisów przewozowych;</a:t>
            </a:r>
          </a:p>
          <a:p>
            <a:pPr marL="0" indent="0">
              <a:buNone/>
            </a:pPr>
            <a:r>
              <a:rPr lang="pl-PL" dirty="0"/>
              <a:t>3)   ze względu na przedmiot przewozu nie ma możliwości jego wykonania przy użyciu posiadanych środków i urządzeń transportowych. (art. 7 PP) </a:t>
            </a:r>
          </a:p>
          <a:p>
            <a:pPr marL="0" indent="0">
              <a:buNone/>
            </a:pPr>
            <a:endParaRPr lang="pl-PL" dirty="0"/>
          </a:p>
        </p:txBody>
      </p:sp>
    </p:spTree>
    <p:extLst>
      <p:ext uri="{BB962C8B-B14F-4D97-AF65-F5344CB8AC3E}">
        <p14:creationId xmlns:p14="http://schemas.microsoft.com/office/powerpoint/2010/main" val="51782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p:txBody>
          <a:bodyPr/>
          <a:lstStyle/>
          <a:p>
            <a:pPr marL="0" indent="0">
              <a:buNone/>
            </a:pPr>
            <a:r>
              <a:rPr lang="pl-PL" b="1" dirty="0"/>
              <a:t>Obowiązek informowania o taryfach i cennikach: </a:t>
            </a:r>
            <a:endParaRPr lang="pl-PL" dirty="0"/>
          </a:p>
          <a:p>
            <a:pPr marL="0" indent="0">
              <a:buNone/>
            </a:pPr>
            <a:r>
              <a:rPr lang="pl-PL" dirty="0"/>
              <a:t>- Przewoźnik jest obowiązany podać do publicznej wiadomości, w sposób zwyczajowo przyjęty, ustalone lub stosowane przez niego taryfy lub cenniki.</a:t>
            </a:r>
          </a:p>
          <a:p>
            <a:pPr marL="0" indent="0">
              <a:buNone/>
            </a:pPr>
            <a:r>
              <a:rPr lang="pl-PL" dirty="0"/>
              <a:t>- Przewoźnik zapewnia zainteresowanym bezpłatny wgląd do obowiązujących go przepisów przewozowych. (art. 11 PP) </a:t>
            </a:r>
          </a:p>
          <a:p>
            <a:pPr marL="0" indent="0">
              <a:buNone/>
            </a:pPr>
            <a:endParaRPr lang="pl-PL" dirty="0"/>
          </a:p>
        </p:txBody>
      </p:sp>
    </p:spTree>
    <p:extLst>
      <p:ext uri="{BB962C8B-B14F-4D97-AF65-F5344CB8AC3E}">
        <p14:creationId xmlns:p14="http://schemas.microsoft.com/office/powerpoint/2010/main" val="1403727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98FCD4-7051-47AC-83EE-7819D79915E1}"/>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1137015A-AD5F-4A00-81F5-2EF9AEAE142C}"/>
              </a:ext>
            </a:extLst>
          </p:cNvPr>
          <p:cNvSpPr>
            <a:spLocks noGrp="1"/>
          </p:cNvSpPr>
          <p:nvPr>
            <p:ph idx="1"/>
          </p:nvPr>
        </p:nvSpPr>
        <p:spPr>
          <a:xfrm>
            <a:off x="838200" y="1458097"/>
            <a:ext cx="10515600" cy="5034778"/>
          </a:xfrm>
        </p:spPr>
        <p:txBody>
          <a:bodyPr>
            <a:normAutofit/>
          </a:bodyPr>
          <a:lstStyle/>
          <a:p>
            <a:pPr marL="0" indent="0">
              <a:buNone/>
            </a:pPr>
            <a:r>
              <a:rPr lang="pl-PL" b="1" dirty="0"/>
              <a:t>ZAWARCIE UMOWY PRZEWOZU </a:t>
            </a:r>
            <a:endParaRPr lang="pl-PL" dirty="0"/>
          </a:p>
          <a:p>
            <a:pPr marL="0" indent="0">
              <a:buNone/>
            </a:pPr>
            <a:r>
              <a:rPr lang="pl-PL" dirty="0"/>
              <a:t> </a:t>
            </a:r>
          </a:p>
          <a:p>
            <a:pPr marL="0" indent="0">
              <a:buNone/>
            </a:pPr>
            <a:r>
              <a:rPr lang="pl-PL" dirty="0"/>
              <a:t>Dwa stanowiska dotyczące trybu zawarcia umowy przewozu </a:t>
            </a:r>
          </a:p>
          <a:p>
            <a:pPr marL="0" indent="0">
              <a:buNone/>
            </a:pPr>
            <a:r>
              <a:rPr lang="pl-PL" dirty="0"/>
              <a:t> </a:t>
            </a:r>
            <a:r>
              <a:rPr lang="pl-PL" b="1" dirty="0"/>
              <a:t>Pierwsze stanowisko: </a:t>
            </a:r>
            <a:endParaRPr lang="pl-PL" dirty="0"/>
          </a:p>
          <a:p>
            <a:r>
              <a:rPr lang="pl-PL" dirty="0"/>
              <a:t>Umowa przewozu jest zawierana w trybie ofertowym. </a:t>
            </a:r>
          </a:p>
          <a:p>
            <a:pPr lvl="0"/>
            <a:r>
              <a:rPr lang="pl-PL" dirty="0"/>
              <a:t>Przewoźnik występuje z ofertą </a:t>
            </a:r>
          </a:p>
          <a:p>
            <a:pPr lvl="0"/>
            <a:r>
              <a:rPr lang="pl-PL" dirty="0"/>
              <a:t>Podróżny przyjmuje ofertę </a:t>
            </a:r>
          </a:p>
          <a:p>
            <a:pPr marL="0" indent="0">
              <a:buNone/>
            </a:pPr>
            <a:r>
              <a:rPr lang="pl-PL" dirty="0"/>
              <a:t> </a:t>
            </a:r>
            <a:r>
              <a:rPr lang="pl-PL" b="1" dirty="0"/>
              <a:t>Drugie stanowisko: </a:t>
            </a:r>
            <a:endParaRPr lang="pl-PL" dirty="0"/>
          </a:p>
          <a:p>
            <a:r>
              <a:rPr lang="pl-PL" dirty="0"/>
              <a:t>Przewoźnik występuje z zaproszeniem do zawarcia umowy przewozu (zaproszenie w formie taryfy przewozowej oraz rozkładu jazdy) </a:t>
            </a:r>
          </a:p>
          <a:p>
            <a:pPr marL="0" indent="0">
              <a:buNone/>
            </a:pPr>
            <a:endParaRPr lang="pl-PL" dirty="0"/>
          </a:p>
        </p:txBody>
      </p:sp>
    </p:spTree>
    <p:extLst>
      <p:ext uri="{BB962C8B-B14F-4D97-AF65-F5344CB8AC3E}">
        <p14:creationId xmlns:p14="http://schemas.microsoft.com/office/powerpoint/2010/main" val="236294544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1828</Words>
  <Application>Microsoft Office PowerPoint</Application>
  <PresentationFormat>Panoramiczny</PresentationFormat>
  <Paragraphs>123</Paragraphs>
  <Slides>29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29</vt:i4>
      </vt:variant>
    </vt:vector>
  </HeadingPairs>
  <TitlesOfParts>
    <vt:vector size="33" baseType="lpstr">
      <vt:lpstr>Arial</vt:lpstr>
      <vt:lpstr>Calibri</vt:lpstr>
      <vt:lpstr>Calibri Light</vt:lpstr>
      <vt:lpstr>Motyw pakietu Office</vt:lpstr>
      <vt:lpstr>Prezentacja programu PowerPoint</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Umowa przewozu</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Maciej Błażewski</dc:creator>
  <cp:lastModifiedBy>Maciej Błażewski</cp:lastModifiedBy>
  <cp:revision>2</cp:revision>
  <dcterms:created xsi:type="dcterms:W3CDTF">2024-11-03T05:58:45Z</dcterms:created>
  <dcterms:modified xsi:type="dcterms:W3CDTF">2024-11-03T06:11:48Z</dcterms:modified>
</cp:coreProperties>
</file>