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3"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6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B2DAB7-BEA7-439A-B4D1-9CD5FC14BF7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pl-PL"/>
        </a:p>
      </dgm:t>
    </dgm:pt>
    <dgm:pt modelId="{5D41A6E0-004B-434F-80B9-65A34A367653}">
      <dgm:prSet phldrT="[Tekst]"/>
      <dgm:spPr/>
      <dgm:t>
        <a:bodyPr/>
        <a:lstStyle/>
        <a:p>
          <a:r>
            <a:rPr lang="pl-PL" dirty="0" smtClean="0"/>
            <a:t>Umowy o spadek po osobie żyjącej</a:t>
          </a:r>
          <a:endParaRPr lang="pl-PL" dirty="0"/>
        </a:p>
      </dgm:t>
    </dgm:pt>
    <dgm:pt modelId="{4B341B85-8597-44BF-A6DD-D8FA77A35F0C}" type="parTrans" cxnId="{A3CCACE5-4D40-448F-9DCA-3C877B2464EF}">
      <dgm:prSet/>
      <dgm:spPr/>
      <dgm:t>
        <a:bodyPr/>
        <a:lstStyle/>
        <a:p>
          <a:endParaRPr lang="pl-PL"/>
        </a:p>
      </dgm:t>
    </dgm:pt>
    <dgm:pt modelId="{D2CA6D19-D5A8-40DB-BAB0-5F6BBCA954CE}" type="sibTrans" cxnId="{A3CCACE5-4D40-448F-9DCA-3C877B2464EF}">
      <dgm:prSet/>
      <dgm:spPr/>
      <dgm:t>
        <a:bodyPr/>
        <a:lstStyle/>
        <a:p>
          <a:endParaRPr lang="pl-PL"/>
        </a:p>
      </dgm:t>
    </dgm:pt>
    <dgm:pt modelId="{BC4826BA-A4E6-4801-976D-7C3DDEF3C89E}">
      <dgm:prSet phldrT="[Tekst]"/>
      <dgm:spPr/>
      <dgm:t>
        <a:bodyPr/>
        <a:lstStyle/>
        <a:p>
          <a:r>
            <a:rPr lang="pl-PL" dirty="0" smtClean="0"/>
            <a:t>Nie dotyczy: umów odnoszących się do poszczególnych przedmiotów spadkowych! </a:t>
          </a:r>
          <a:endParaRPr lang="pl-PL" dirty="0"/>
        </a:p>
      </dgm:t>
    </dgm:pt>
    <dgm:pt modelId="{62B9DB8E-FA73-4EF6-9D25-8CACB0DFC601}" type="parTrans" cxnId="{BF20B4A3-56B2-4499-BCC9-12E35F507B07}">
      <dgm:prSet/>
      <dgm:spPr/>
      <dgm:t>
        <a:bodyPr/>
        <a:lstStyle/>
        <a:p>
          <a:endParaRPr lang="pl-PL"/>
        </a:p>
      </dgm:t>
    </dgm:pt>
    <dgm:pt modelId="{501EEA9D-3854-4386-8CB4-BD52D3C68874}" type="sibTrans" cxnId="{BF20B4A3-56B2-4499-BCC9-12E35F507B07}">
      <dgm:prSet/>
      <dgm:spPr/>
      <dgm:t>
        <a:bodyPr/>
        <a:lstStyle/>
        <a:p>
          <a:endParaRPr lang="pl-PL"/>
        </a:p>
      </dgm:t>
    </dgm:pt>
    <dgm:pt modelId="{8DE4C1F3-0FD4-4B4D-B9FE-938E8C56C84A}">
      <dgm:prSet/>
      <dgm:spPr/>
      <dgm:t>
        <a:bodyPr/>
        <a:lstStyle/>
        <a:p>
          <a:r>
            <a:rPr lang="pl-PL" dirty="0" smtClean="0"/>
            <a:t>Umowy dotyczące spadku już otwartego</a:t>
          </a:r>
          <a:endParaRPr lang="pl-PL" dirty="0"/>
        </a:p>
      </dgm:t>
    </dgm:pt>
    <dgm:pt modelId="{F80A5788-9239-4D7D-9E3C-B9B064D6EDC2}" type="parTrans" cxnId="{EB350841-2028-4675-9D64-028DDB74E867}">
      <dgm:prSet/>
      <dgm:spPr/>
      <dgm:t>
        <a:bodyPr/>
        <a:lstStyle/>
        <a:p>
          <a:endParaRPr lang="pl-PL"/>
        </a:p>
      </dgm:t>
    </dgm:pt>
    <dgm:pt modelId="{E17AFB43-0F8B-4A98-A07B-E3FE3B3F1F27}" type="sibTrans" cxnId="{EB350841-2028-4675-9D64-028DDB74E867}">
      <dgm:prSet/>
      <dgm:spPr/>
      <dgm:t>
        <a:bodyPr/>
        <a:lstStyle/>
        <a:p>
          <a:endParaRPr lang="pl-PL"/>
        </a:p>
      </dgm:t>
    </dgm:pt>
    <dgm:pt modelId="{EF9F02E0-C1AE-4747-879A-5FD7679EC7BA}" type="pres">
      <dgm:prSet presAssocID="{04B2DAB7-BEA7-439A-B4D1-9CD5FC14BF76}" presName="Name0" presStyleCnt="0">
        <dgm:presLayoutVars>
          <dgm:chMax val="4"/>
          <dgm:resizeHandles val="exact"/>
        </dgm:presLayoutVars>
      </dgm:prSet>
      <dgm:spPr/>
    </dgm:pt>
    <dgm:pt modelId="{B8081991-E02C-4DC4-B6BC-E73E2DAA6B8E}" type="pres">
      <dgm:prSet presAssocID="{04B2DAB7-BEA7-439A-B4D1-9CD5FC14BF76}" presName="ellipse" presStyleLbl="trBgShp" presStyleIdx="0" presStyleCnt="1" custLinFactNeighborX="-1152" custLinFactNeighborY="-888"/>
      <dgm:spPr/>
    </dgm:pt>
    <dgm:pt modelId="{C1A1295A-62B9-4AD2-B5BF-130D9603A86E}" type="pres">
      <dgm:prSet presAssocID="{04B2DAB7-BEA7-439A-B4D1-9CD5FC14BF76}" presName="arrow1" presStyleLbl="fgShp" presStyleIdx="0" presStyleCnt="1"/>
      <dgm:spPr/>
    </dgm:pt>
    <dgm:pt modelId="{7E4023EE-FBDF-4D46-9ACA-6061DAA175E4}" type="pres">
      <dgm:prSet presAssocID="{04B2DAB7-BEA7-439A-B4D1-9CD5FC14BF76}" presName="rectangle" presStyleLbl="revTx" presStyleIdx="0" presStyleCnt="1">
        <dgm:presLayoutVars>
          <dgm:bulletEnabled val="1"/>
        </dgm:presLayoutVars>
      </dgm:prSet>
      <dgm:spPr/>
      <dgm:t>
        <a:bodyPr/>
        <a:lstStyle/>
        <a:p>
          <a:endParaRPr lang="pl-PL"/>
        </a:p>
      </dgm:t>
    </dgm:pt>
    <dgm:pt modelId="{17B58B5F-DA69-4F77-84AC-20B4DF16B9B0}" type="pres">
      <dgm:prSet presAssocID="{5D41A6E0-004B-434F-80B9-65A34A367653}" presName="item1" presStyleLbl="node1" presStyleIdx="0" presStyleCnt="2">
        <dgm:presLayoutVars>
          <dgm:bulletEnabled val="1"/>
        </dgm:presLayoutVars>
      </dgm:prSet>
      <dgm:spPr/>
    </dgm:pt>
    <dgm:pt modelId="{0BA309F3-6A0E-447B-87F6-22B6A07AB98B}" type="pres">
      <dgm:prSet presAssocID="{BC4826BA-A4E6-4801-976D-7C3DDEF3C89E}" presName="item2" presStyleLbl="node1" presStyleIdx="1" presStyleCnt="2">
        <dgm:presLayoutVars>
          <dgm:bulletEnabled val="1"/>
        </dgm:presLayoutVars>
      </dgm:prSet>
      <dgm:spPr/>
      <dgm:t>
        <a:bodyPr/>
        <a:lstStyle/>
        <a:p>
          <a:endParaRPr lang="pl-PL"/>
        </a:p>
      </dgm:t>
    </dgm:pt>
    <dgm:pt modelId="{54E5BD47-78A8-4FEA-ABA0-113290201065}" type="pres">
      <dgm:prSet presAssocID="{04B2DAB7-BEA7-439A-B4D1-9CD5FC14BF76}" presName="funnel" presStyleLbl="trAlignAcc1" presStyleIdx="0" presStyleCnt="1" custLinFactNeighborX="-912" custLinFactNeighborY="10"/>
      <dgm:spPr/>
    </dgm:pt>
  </dgm:ptLst>
  <dgm:cxnLst>
    <dgm:cxn modelId="{256D15A0-238F-4C74-BCC4-C340B4769D74}" type="presOf" srcId="{8DE4C1F3-0FD4-4B4D-B9FE-938E8C56C84A}" destId="{0BA309F3-6A0E-447B-87F6-22B6A07AB98B}" srcOrd="0" destOrd="0" presId="urn:microsoft.com/office/officeart/2005/8/layout/funnel1"/>
    <dgm:cxn modelId="{A3CCACE5-4D40-448F-9DCA-3C877B2464EF}" srcId="{04B2DAB7-BEA7-439A-B4D1-9CD5FC14BF76}" destId="{5D41A6E0-004B-434F-80B9-65A34A367653}" srcOrd="1" destOrd="0" parTransId="{4B341B85-8597-44BF-A6DD-D8FA77A35F0C}" sibTransId="{D2CA6D19-D5A8-40DB-BAB0-5F6BBCA954CE}"/>
    <dgm:cxn modelId="{4BC5E751-7C08-40B1-9859-B2953FD918E4}" type="presOf" srcId="{04B2DAB7-BEA7-439A-B4D1-9CD5FC14BF76}" destId="{EF9F02E0-C1AE-4747-879A-5FD7679EC7BA}" srcOrd="0" destOrd="0" presId="urn:microsoft.com/office/officeart/2005/8/layout/funnel1"/>
    <dgm:cxn modelId="{EB350841-2028-4675-9D64-028DDB74E867}" srcId="{04B2DAB7-BEA7-439A-B4D1-9CD5FC14BF76}" destId="{8DE4C1F3-0FD4-4B4D-B9FE-938E8C56C84A}" srcOrd="0" destOrd="0" parTransId="{F80A5788-9239-4D7D-9E3C-B9B064D6EDC2}" sibTransId="{E17AFB43-0F8B-4A98-A07B-E3FE3B3F1F27}"/>
    <dgm:cxn modelId="{0C1E931D-1C16-42F8-9F7A-3F1F346D9C8F}" type="presOf" srcId="{5D41A6E0-004B-434F-80B9-65A34A367653}" destId="{17B58B5F-DA69-4F77-84AC-20B4DF16B9B0}" srcOrd="0" destOrd="0" presId="urn:microsoft.com/office/officeart/2005/8/layout/funnel1"/>
    <dgm:cxn modelId="{BF20B4A3-56B2-4499-BCC9-12E35F507B07}" srcId="{04B2DAB7-BEA7-439A-B4D1-9CD5FC14BF76}" destId="{BC4826BA-A4E6-4801-976D-7C3DDEF3C89E}" srcOrd="2" destOrd="0" parTransId="{62B9DB8E-FA73-4EF6-9D25-8CACB0DFC601}" sibTransId="{501EEA9D-3854-4386-8CB4-BD52D3C68874}"/>
    <dgm:cxn modelId="{948C1193-42B5-4838-9918-F744E542041D}" type="presOf" srcId="{BC4826BA-A4E6-4801-976D-7C3DDEF3C89E}" destId="{7E4023EE-FBDF-4D46-9ACA-6061DAA175E4}" srcOrd="0" destOrd="0" presId="urn:microsoft.com/office/officeart/2005/8/layout/funnel1"/>
    <dgm:cxn modelId="{1092DD5D-FD60-48B2-B03C-6B6BDF3E67BB}" type="presParOf" srcId="{EF9F02E0-C1AE-4747-879A-5FD7679EC7BA}" destId="{B8081991-E02C-4DC4-B6BC-E73E2DAA6B8E}" srcOrd="0" destOrd="0" presId="urn:microsoft.com/office/officeart/2005/8/layout/funnel1"/>
    <dgm:cxn modelId="{EEBC8AA5-6446-4004-ABFF-796509E98476}" type="presParOf" srcId="{EF9F02E0-C1AE-4747-879A-5FD7679EC7BA}" destId="{C1A1295A-62B9-4AD2-B5BF-130D9603A86E}" srcOrd="1" destOrd="0" presId="urn:microsoft.com/office/officeart/2005/8/layout/funnel1"/>
    <dgm:cxn modelId="{1C22F37A-B282-4B39-B58F-8F06D262E11E}" type="presParOf" srcId="{EF9F02E0-C1AE-4747-879A-5FD7679EC7BA}" destId="{7E4023EE-FBDF-4D46-9ACA-6061DAA175E4}" srcOrd="2" destOrd="0" presId="urn:microsoft.com/office/officeart/2005/8/layout/funnel1"/>
    <dgm:cxn modelId="{76404D99-8238-41D7-BC1E-CB5D76BB014D}" type="presParOf" srcId="{EF9F02E0-C1AE-4747-879A-5FD7679EC7BA}" destId="{17B58B5F-DA69-4F77-84AC-20B4DF16B9B0}" srcOrd="3" destOrd="0" presId="urn:microsoft.com/office/officeart/2005/8/layout/funnel1"/>
    <dgm:cxn modelId="{A4DCB6CE-0ADB-4E44-82FF-AD344751CDE5}" type="presParOf" srcId="{EF9F02E0-C1AE-4747-879A-5FD7679EC7BA}" destId="{0BA309F3-6A0E-447B-87F6-22B6A07AB98B}" srcOrd="4" destOrd="0" presId="urn:microsoft.com/office/officeart/2005/8/layout/funnel1"/>
    <dgm:cxn modelId="{719EEDA3-A845-46DF-9B6B-F7B278625520}" type="presParOf" srcId="{EF9F02E0-C1AE-4747-879A-5FD7679EC7BA}" destId="{54E5BD47-78A8-4FEA-ABA0-113290201065}"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053643-03A2-450D-A51B-7201D3827FE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D48A4750-82D7-4D47-A216-FA7B845B0FDF}">
      <dgm:prSet phldrT="[Tekst]"/>
      <dgm:spPr/>
      <dgm:t>
        <a:bodyPr/>
        <a:lstStyle/>
        <a:p>
          <a:r>
            <a:rPr lang="pl-PL" dirty="0" smtClean="0"/>
            <a:t>Art. 1047 KC</a:t>
          </a:r>
          <a:endParaRPr lang="pl-PL" dirty="0"/>
        </a:p>
      </dgm:t>
    </dgm:pt>
    <dgm:pt modelId="{E4AC2072-7C31-436E-B48A-936336655649}" type="parTrans" cxnId="{3A024F28-18C9-4400-B73A-424BB9D1A1A0}">
      <dgm:prSet/>
      <dgm:spPr/>
      <dgm:t>
        <a:bodyPr/>
        <a:lstStyle/>
        <a:p>
          <a:endParaRPr lang="pl-PL"/>
        </a:p>
      </dgm:t>
    </dgm:pt>
    <dgm:pt modelId="{72D609D5-D96E-460F-8CEA-D4260DB9DFEA}" type="sibTrans" cxnId="{3A024F28-18C9-4400-B73A-424BB9D1A1A0}">
      <dgm:prSet/>
      <dgm:spPr/>
      <dgm:t>
        <a:bodyPr/>
        <a:lstStyle/>
        <a:p>
          <a:endParaRPr lang="pl-PL"/>
        </a:p>
      </dgm:t>
    </dgm:pt>
    <dgm:pt modelId="{D6D8EC1F-C9E3-4F16-901B-A51AB5462113}">
      <dgm:prSet phldrT="[Tekst]"/>
      <dgm:spPr/>
      <dgm:t>
        <a:bodyPr/>
        <a:lstStyle/>
        <a:p>
          <a:r>
            <a:rPr lang="pl-PL" dirty="0" smtClean="0"/>
            <a:t>Dotyczy dziedziczenia ustawowego i testamentowego</a:t>
          </a:r>
          <a:endParaRPr lang="pl-PL" dirty="0"/>
        </a:p>
      </dgm:t>
    </dgm:pt>
    <dgm:pt modelId="{E47770D7-12C3-4866-A197-807A948E248D}" type="parTrans" cxnId="{64D9DAF9-6B97-4B2D-8B57-D732B02A9207}">
      <dgm:prSet/>
      <dgm:spPr/>
      <dgm:t>
        <a:bodyPr/>
        <a:lstStyle/>
        <a:p>
          <a:endParaRPr lang="pl-PL"/>
        </a:p>
      </dgm:t>
    </dgm:pt>
    <dgm:pt modelId="{1236CD92-8B1E-493E-8486-161191CB2BC7}" type="sibTrans" cxnId="{64D9DAF9-6B97-4B2D-8B57-D732B02A9207}">
      <dgm:prSet/>
      <dgm:spPr/>
      <dgm:t>
        <a:bodyPr/>
        <a:lstStyle/>
        <a:p>
          <a:endParaRPr lang="pl-PL"/>
        </a:p>
      </dgm:t>
    </dgm:pt>
    <dgm:pt modelId="{59A3F891-CC07-4AE6-816D-23B63D721A0C}">
      <dgm:prSet phldrT="[Tekst]"/>
      <dgm:spPr/>
      <dgm:t>
        <a:bodyPr/>
        <a:lstStyle/>
        <a:p>
          <a:r>
            <a:rPr lang="pl-PL" dirty="0" smtClean="0"/>
            <a:t>Obejmuje zakaz ustalania warunku, że osoba zostanie powołana do dziedziczenia po określonej osobie</a:t>
          </a:r>
          <a:endParaRPr lang="pl-PL" dirty="0"/>
        </a:p>
      </dgm:t>
    </dgm:pt>
    <dgm:pt modelId="{C98E8AFD-EEFB-4DA1-BFE0-4DCDBE698BB0}" type="parTrans" cxnId="{46C4DBF0-0245-46EF-8480-17F1657C1742}">
      <dgm:prSet/>
      <dgm:spPr/>
      <dgm:t>
        <a:bodyPr/>
        <a:lstStyle/>
        <a:p>
          <a:endParaRPr lang="pl-PL"/>
        </a:p>
      </dgm:t>
    </dgm:pt>
    <dgm:pt modelId="{6C7570E8-1323-4544-A248-85693204F181}" type="sibTrans" cxnId="{46C4DBF0-0245-46EF-8480-17F1657C1742}">
      <dgm:prSet/>
      <dgm:spPr/>
      <dgm:t>
        <a:bodyPr/>
        <a:lstStyle/>
        <a:p>
          <a:endParaRPr lang="pl-PL"/>
        </a:p>
      </dgm:t>
    </dgm:pt>
    <dgm:pt modelId="{C920F0C6-43D4-4DC5-9C9B-F8AA931AA55E}">
      <dgm:prSet/>
      <dgm:spPr/>
      <dgm:t>
        <a:bodyPr/>
        <a:lstStyle/>
        <a:p>
          <a:r>
            <a:rPr lang="pl-PL" dirty="0" smtClean="0"/>
            <a:t>Dotyczy całości spadku, udziału i poszczególnych przedmiotów</a:t>
          </a:r>
          <a:endParaRPr lang="pl-PL" dirty="0"/>
        </a:p>
      </dgm:t>
    </dgm:pt>
    <dgm:pt modelId="{FBD8D361-CC3C-4263-9CBE-AA0AC98E4443}" type="parTrans" cxnId="{AAD13D06-B0CC-45B8-96A5-C1EE0855329C}">
      <dgm:prSet/>
      <dgm:spPr/>
      <dgm:t>
        <a:bodyPr/>
        <a:lstStyle/>
        <a:p>
          <a:endParaRPr lang="pl-PL"/>
        </a:p>
      </dgm:t>
    </dgm:pt>
    <dgm:pt modelId="{268B9E49-AE44-4622-95B8-B56D0A5B6893}" type="sibTrans" cxnId="{AAD13D06-B0CC-45B8-96A5-C1EE0855329C}">
      <dgm:prSet/>
      <dgm:spPr/>
      <dgm:t>
        <a:bodyPr/>
        <a:lstStyle/>
        <a:p>
          <a:endParaRPr lang="pl-PL"/>
        </a:p>
      </dgm:t>
    </dgm:pt>
    <dgm:pt modelId="{037FAF22-4173-4B59-B415-F8B20680C0F5}" type="pres">
      <dgm:prSet presAssocID="{44053643-03A2-450D-A51B-7201D3827FE6}" presName="outerComposite" presStyleCnt="0">
        <dgm:presLayoutVars>
          <dgm:chMax val="5"/>
          <dgm:dir/>
          <dgm:resizeHandles val="exact"/>
        </dgm:presLayoutVars>
      </dgm:prSet>
      <dgm:spPr/>
    </dgm:pt>
    <dgm:pt modelId="{90A62D90-9AFF-4FD3-B06F-0D3CFC59B887}" type="pres">
      <dgm:prSet presAssocID="{44053643-03A2-450D-A51B-7201D3827FE6}" presName="dummyMaxCanvas" presStyleCnt="0">
        <dgm:presLayoutVars/>
      </dgm:prSet>
      <dgm:spPr/>
    </dgm:pt>
    <dgm:pt modelId="{9E25B6A7-9314-4668-A677-5D988764A855}" type="pres">
      <dgm:prSet presAssocID="{44053643-03A2-450D-A51B-7201D3827FE6}" presName="FourNodes_1" presStyleLbl="node1" presStyleIdx="0" presStyleCnt="4">
        <dgm:presLayoutVars>
          <dgm:bulletEnabled val="1"/>
        </dgm:presLayoutVars>
      </dgm:prSet>
      <dgm:spPr/>
    </dgm:pt>
    <dgm:pt modelId="{A37CD16B-9E3F-4F9C-8395-4680BCE8A6B0}" type="pres">
      <dgm:prSet presAssocID="{44053643-03A2-450D-A51B-7201D3827FE6}" presName="FourNodes_2" presStyleLbl="node1" presStyleIdx="1" presStyleCnt="4">
        <dgm:presLayoutVars>
          <dgm:bulletEnabled val="1"/>
        </dgm:presLayoutVars>
      </dgm:prSet>
      <dgm:spPr/>
      <dgm:t>
        <a:bodyPr/>
        <a:lstStyle/>
        <a:p>
          <a:endParaRPr lang="pl-PL"/>
        </a:p>
      </dgm:t>
    </dgm:pt>
    <dgm:pt modelId="{44E2D4A5-16C7-4C50-AB59-5A108400FA43}" type="pres">
      <dgm:prSet presAssocID="{44053643-03A2-450D-A51B-7201D3827FE6}" presName="FourNodes_3" presStyleLbl="node1" presStyleIdx="2" presStyleCnt="4">
        <dgm:presLayoutVars>
          <dgm:bulletEnabled val="1"/>
        </dgm:presLayoutVars>
      </dgm:prSet>
      <dgm:spPr/>
      <dgm:t>
        <a:bodyPr/>
        <a:lstStyle/>
        <a:p>
          <a:endParaRPr lang="pl-PL"/>
        </a:p>
      </dgm:t>
    </dgm:pt>
    <dgm:pt modelId="{AD42CB8D-4A1C-4294-9EDD-8F142B8E6DE8}" type="pres">
      <dgm:prSet presAssocID="{44053643-03A2-450D-A51B-7201D3827FE6}" presName="FourNodes_4" presStyleLbl="node1" presStyleIdx="3" presStyleCnt="4">
        <dgm:presLayoutVars>
          <dgm:bulletEnabled val="1"/>
        </dgm:presLayoutVars>
      </dgm:prSet>
      <dgm:spPr/>
      <dgm:t>
        <a:bodyPr/>
        <a:lstStyle/>
        <a:p>
          <a:endParaRPr lang="pl-PL"/>
        </a:p>
      </dgm:t>
    </dgm:pt>
    <dgm:pt modelId="{6DF1AA94-B0EE-46FC-85A1-AB0223C43BF8}" type="pres">
      <dgm:prSet presAssocID="{44053643-03A2-450D-A51B-7201D3827FE6}" presName="FourConn_1-2" presStyleLbl="fgAccFollowNode1" presStyleIdx="0" presStyleCnt="3">
        <dgm:presLayoutVars>
          <dgm:bulletEnabled val="1"/>
        </dgm:presLayoutVars>
      </dgm:prSet>
      <dgm:spPr/>
    </dgm:pt>
    <dgm:pt modelId="{B95E0A9E-7239-4700-A95B-38C1237E234B}" type="pres">
      <dgm:prSet presAssocID="{44053643-03A2-450D-A51B-7201D3827FE6}" presName="FourConn_2-3" presStyleLbl="fgAccFollowNode1" presStyleIdx="1" presStyleCnt="3">
        <dgm:presLayoutVars>
          <dgm:bulletEnabled val="1"/>
        </dgm:presLayoutVars>
      </dgm:prSet>
      <dgm:spPr/>
    </dgm:pt>
    <dgm:pt modelId="{926D2D68-FBC2-4ABA-92AC-85084AAE0E4D}" type="pres">
      <dgm:prSet presAssocID="{44053643-03A2-450D-A51B-7201D3827FE6}" presName="FourConn_3-4" presStyleLbl="fgAccFollowNode1" presStyleIdx="2" presStyleCnt="3">
        <dgm:presLayoutVars>
          <dgm:bulletEnabled val="1"/>
        </dgm:presLayoutVars>
      </dgm:prSet>
      <dgm:spPr/>
    </dgm:pt>
    <dgm:pt modelId="{ED4C267F-DBC0-4FD3-849E-42098D5E7E8A}" type="pres">
      <dgm:prSet presAssocID="{44053643-03A2-450D-A51B-7201D3827FE6}" presName="FourNodes_1_text" presStyleLbl="node1" presStyleIdx="3" presStyleCnt="4">
        <dgm:presLayoutVars>
          <dgm:bulletEnabled val="1"/>
        </dgm:presLayoutVars>
      </dgm:prSet>
      <dgm:spPr/>
    </dgm:pt>
    <dgm:pt modelId="{8CA0B090-9808-4599-ADA8-0105AF747EEB}" type="pres">
      <dgm:prSet presAssocID="{44053643-03A2-450D-A51B-7201D3827FE6}" presName="FourNodes_2_text" presStyleLbl="node1" presStyleIdx="3" presStyleCnt="4">
        <dgm:presLayoutVars>
          <dgm:bulletEnabled val="1"/>
        </dgm:presLayoutVars>
      </dgm:prSet>
      <dgm:spPr/>
      <dgm:t>
        <a:bodyPr/>
        <a:lstStyle/>
        <a:p>
          <a:endParaRPr lang="pl-PL"/>
        </a:p>
      </dgm:t>
    </dgm:pt>
    <dgm:pt modelId="{430185D6-F800-489A-A402-B3C4CE765522}" type="pres">
      <dgm:prSet presAssocID="{44053643-03A2-450D-A51B-7201D3827FE6}" presName="FourNodes_3_text" presStyleLbl="node1" presStyleIdx="3" presStyleCnt="4">
        <dgm:presLayoutVars>
          <dgm:bulletEnabled val="1"/>
        </dgm:presLayoutVars>
      </dgm:prSet>
      <dgm:spPr/>
      <dgm:t>
        <a:bodyPr/>
        <a:lstStyle/>
        <a:p>
          <a:endParaRPr lang="pl-PL"/>
        </a:p>
      </dgm:t>
    </dgm:pt>
    <dgm:pt modelId="{A77A7641-E062-4552-8D9F-EAE61E39F3AD}" type="pres">
      <dgm:prSet presAssocID="{44053643-03A2-450D-A51B-7201D3827FE6}" presName="FourNodes_4_text" presStyleLbl="node1" presStyleIdx="3" presStyleCnt="4">
        <dgm:presLayoutVars>
          <dgm:bulletEnabled val="1"/>
        </dgm:presLayoutVars>
      </dgm:prSet>
      <dgm:spPr/>
      <dgm:t>
        <a:bodyPr/>
        <a:lstStyle/>
        <a:p>
          <a:endParaRPr lang="pl-PL"/>
        </a:p>
      </dgm:t>
    </dgm:pt>
  </dgm:ptLst>
  <dgm:cxnLst>
    <dgm:cxn modelId="{AAD13D06-B0CC-45B8-96A5-C1EE0855329C}" srcId="{44053643-03A2-450D-A51B-7201D3827FE6}" destId="{C920F0C6-43D4-4DC5-9C9B-F8AA931AA55E}" srcOrd="2" destOrd="0" parTransId="{FBD8D361-CC3C-4263-9CBE-AA0AC98E4443}" sibTransId="{268B9E49-AE44-4622-95B8-B56D0A5B6893}"/>
    <dgm:cxn modelId="{008E4C1E-AC70-4877-8B1E-B1CF636B924C}" type="presOf" srcId="{44053643-03A2-450D-A51B-7201D3827FE6}" destId="{037FAF22-4173-4B59-B415-F8B20680C0F5}" srcOrd="0" destOrd="0" presId="urn:microsoft.com/office/officeart/2005/8/layout/vProcess5"/>
    <dgm:cxn modelId="{2FA49925-DD61-4306-AD37-78A563F9F3CE}" type="presOf" srcId="{268B9E49-AE44-4622-95B8-B56D0A5B6893}" destId="{926D2D68-FBC2-4ABA-92AC-85084AAE0E4D}" srcOrd="0" destOrd="0" presId="urn:microsoft.com/office/officeart/2005/8/layout/vProcess5"/>
    <dgm:cxn modelId="{66FC0488-B005-4680-8D37-8E6F38BC1CC7}" type="presOf" srcId="{D6D8EC1F-C9E3-4F16-901B-A51AB5462113}" destId="{A37CD16B-9E3F-4F9C-8395-4680BCE8A6B0}" srcOrd="0" destOrd="0" presId="urn:microsoft.com/office/officeart/2005/8/layout/vProcess5"/>
    <dgm:cxn modelId="{E4825F1A-5E47-4FF1-83EC-77DFBF6CCACA}" type="presOf" srcId="{D6D8EC1F-C9E3-4F16-901B-A51AB5462113}" destId="{8CA0B090-9808-4599-ADA8-0105AF747EEB}" srcOrd="1" destOrd="0" presId="urn:microsoft.com/office/officeart/2005/8/layout/vProcess5"/>
    <dgm:cxn modelId="{4A465B60-F5CB-442C-9008-CD342530AA5F}" type="presOf" srcId="{D48A4750-82D7-4D47-A216-FA7B845B0FDF}" destId="{9E25B6A7-9314-4668-A677-5D988764A855}" srcOrd="0" destOrd="0" presId="urn:microsoft.com/office/officeart/2005/8/layout/vProcess5"/>
    <dgm:cxn modelId="{46C4DBF0-0245-46EF-8480-17F1657C1742}" srcId="{44053643-03A2-450D-A51B-7201D3827FE6}" destId="{59A3F891-CC07-4AE6-816D-23B63D721A0C}" srcOrd="3" destOrd="0" parTransId="{C98E8AFD-EEFB-4DA1-BFE0-4DCDBE698BB0}" sibTransId="{6C7570E8-1323-4544-A248-85693204F181}"/>
    <dgm:cxn modelId="{E040D73E-66E5-4768-BD9E-B36A20048579}" type="presOf" srcId="{1236CD92-8B1E-493E-8486-161191CB2BC7}" destId="{B95E0A9E-7239-4700-A95B-38C1237E234B}" srcOrd="0" destOrd="0" presId="urn:microsoft.com/office/officeart/2005/8/layout/vProcess5"/>
    <dgm:cxn modelId="{C3F8AF19-57DE-4369-AF44-96835A29DD76}" type="presOf" srcId="{59A3F891-CC07-4AE6-816D-23B63D721A0C}" destId="{A77A7641-E062-4552-8D9F-EAE61E39F3AD}" srcOrd="1" destOrd="0" presId="urn:microsoft.com/office/officeart/2005/8/layout/vProcess5"/>
    <dgm:cxn modelId="{A52D8BA1-80C1-4B09-A7C1-52CD394033FC}" type="presOf" srcId="{C920F0C6-43D4-4DC5-9C9B-F8AA931AA55E}" destId="{44E2D4A5-16C7-4C50-AB59-5A108400FA43}" srcOrd="0" destOrd="0" presId="urn:microsoft.com/office/officeart/2005/8/layout/vProcess5"/>
    <dgm:cxn modelId="{85968DAC-E484-42F7-B4B7-AC574C3A1CB4}" type="presOf" srcId="{C920F0C6-43D4-4DC5-9C9B-F8AA931AA55E}" destId="{430185D6-F800-489A-A402-B3C4CE765522}" srcOrd="1" destOrd="0" presId="urn:microsoft.com/office/officeart/2005/8/layout/vProcess5"/>
    <dgm:cxn modelId="{72069A46-0662-47EB-84E9-306834D7178B}" type="presOf" srcId="{72D609D5-D96E-460F-8CEA-D4260DB9DFEA}" destId="{6DF1AA94-B0EE-46FC-85A1-AB0223C43BF8}" srcOrd="0" destOrd="0" presId="urn:microsoft.com/office/officeart/2005/8/layout/vProcess5"/>
    <dgm:cxn modelId="{DB21AFD4-C767-42DA-80DE-87ED0E848D9B}" type="presOf" srcId="{D48A4750-82D7-4D47-A216-FA7B845B0FDF}" destId="{ED4C267F-DBC0-4FD3-849E-42098D5E7E8A}" srcOrd="1" destOrd="0" presId="urn:microsoft.com/office/officeart/2005/8/layout/vProcess5"/>
    <dgm:cxn modelId="{3A024F28-18C9-4400-B73A-424BB9D1A1A0}" srcId="{44053643-03A2-450D-A51B-7201D3827FE6}" destId="{D48A4750-82D7-4D47-A216-FA7B845B0FDF}" srcOrd="0" destOrd="0" parTransId="{E4AC2072-7C31-436E-B48A-936336655649}" sibTransId="{72D609D5-D96E-460F-8CEA-D4260DB9DFEA}"/>
    <dgm:cxn modelId="{64D9DAF9-6B97-4B2D-8B57-D732B02A9207}" srcId="{44053643-03A2-450D-A51B-7201D3827FE6}" destId="{D6D8EC1F-C9E3-4F16-901B-A51AB5462113}" srcOrd="1" destOrd="0" parTransId="{E47770D7-12C3-4866-A197-807A948E248D}" sibTransId="{1236CD92-8B1E-493E-8486-161191CB2BC7}"/>
    <dgm:cxn modelId="{72D2F6DD-CE1A-4F2A-80EF-51732AF6F4DF}" type="presOf" srcId="{59A3F891-CC07-4AE6-816D-23B63D721A0C}" destId="{AD42CB8D-4A1C-4294-9EDD-8F142B8E6DE8}" srcOrd="0" destOrd="0" presId="urn:microsoft.com/office/officeart/2005/8/layout/vProcess5"/>
    <dgm:cxn modelId="{EB9F7E7E-F79E-4668-8122-90463FFC501B}" type="presParOf" srcId="{037FAF22-4173-4B59-B415-F8B20680C0F5}" destId="{90A62D90-9AFF-4FD3-B06F-0D3CFC59B887}" srcOrd="0" destOrd="0" presId="urn:microsoft.com/office/officeart/2005/8/layout/vProcess5"/>
    <dgm:cxn modelId="{09684AB6-1D16-41DE-BB2D-6CFED25B31C1}" type="presParOf" srcId="{037FAF22-4173-4B59-B415-F8B20680C0F5}" destId="{9E25B6A7-9314-4668-A677-5D988764A855}" srcOrd="1" destOrd="0" presId="urn:microsoft.com/office/officeart/2005/8/layout/vProcess5"/>
    <dgm:cxn modelId="{6C1B0C8F-F06E-408E-BA7F-52CBC5D6A91A}" type="presParOf" srcId="{037FAF22-4173-4B59-B415-F8B20680C0F5}" destId="{A37CD16B-9E3F-4F9C-8395-4680BCE8A6B0}" srcOrd="2" destOrd="0" presId="urn:microsoft.com/office/officeart/2005/8/layout/vProcess5"/>
    <dgm:cxn modelId="{91B9ED96-FF3D-4BAC-9069-42BF804365BC}" type="presParOf" srcId="{037FAF22-4173-4B59-B415-F8B20680C0F5}" destId="{44E2D4A5-16C7-4C50-AB59-5A108400FA43}" srcOrd="3" destOrd="0" presId="urn:microsoft.com/office/officeart/2005/8/layout/vProcess5"/>
    <dgm:cxn modelId="{FB8BB4BA-484E-4C8B-A984-FA7F4956E2D4}" type="presParOf" srcId="{037FAF22-4173-4B59-B415-F8B20680C0F5}" destId="{AD42CB8D-4A1C-4294-9EDD-8F142B8E6DE8}" srcOrd="4" destOrd="0" presId="urn:microsoft.com/office/officeart/2005/8/layout/vProcess5"/>
    <dgm:cxn modelId="{0E1982A9-CAE3-4EF1-B280-8812AB0B2378}" type="presParOf" srcId="{037FAF22-4173-4B59-B415-F8B20680C0F5}" destId="{6DF1AA94-B0EE-46FC-85A1-AB0223C43BF8}" srcOrd="5" destOrd="0" presId="urn:microsoft.com/office/officeart/2005/8/layout/vProcess5"/>
    <dgm:cxn modelId="{01316DCC-77E5-4200-A603-AD3F3BB13690}" type="presParOf" srcId="{037FAF22-4173-4B59-B415-F8B20680C0F5}" destId="{B95E0A9E-7239-4700-A95B-38C1237E234B}" srcOrd="6" destOrd="0" presId="urn:microsoft.com/office/officeart/2005/8/layout/vProcess5"/>
    <dgm:cxn modelId="{4488490E-A21B-4C9C-A5E9-0272D1FA538D}" type="presParOf" srcId="{037FAF22-4173-4B59-B415-F8B20680C0F5}" destId="{926D2D68-FBC2-4ABA-92AC-85084AAE0E4D}" srcOrd="7" destOrd="0" presId="urn:microsoft.com/office/officeart/2005/8/layout/vProcess5"/>
    <dgm:cxn modelId="{39EC4346-5028-4748-AF6E-788395FED82D}" type="presParOf" srcId="{037FAF22-4173-4B59-B415-F8B20680C0F5}" destId="{ED4C267F-DBC0-4FD3-849E-42098D5E7E8A}" srcOrd="8" destOrd="0" presId="urn:microsoft.com/office/officeart/2005/8/layout/vProcess5"/>
    <dgm:cxn modelId="{840578B6-7FE9-473A-8E5F-A3F6137C24AB}" type="presParOf" srcId="{037FAF22-4173-4B59-B415-F8B20680C0F5}" destId="{8CA0B090-9808-4599-ADA8-0105AF747EEB}" srcOrd="9" destOrd="0" presId="urn:microsoft.com/office/officeart/2005/8/layout/vProcess5"/>
    <dgm:cxn modelId="{1C967896-D160-455F-9A64-DC4327290AA6}" type="presParOf" srcId="{037FAF22-4173-4B59-B415-F8B20680C0F5}" destId="{430185D6-F800-489A-A402-B3C4CE765522}" srcOrd="10" destOrd="0" presId="urn:microsoft.com/office/officeart/2005/8/layout/vProcess5"/>
    <dgm:cxn modelId="{5A370327-6CC0-4D41-A982-C2E534E63378}" type="presParOf" srcId="{037FAF22-4173-4B59-B415-F8B20680C0F5}" destId="{A77A7641-E062-4552-8D9F-EAE61E39F3AD}"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81991-E02C-4DC4-B6BC-E73E2DAA6B8E}">
      <dsp:nvSpPr>
        <dsp:cNvPr id="0" name=""/>
        <dsp:cNvSpPr/>
      </dsp:nvSpPr>
      <dsp:spPr>
        <a:xfrm>
          <a:off x="2242576" y="172613"/>
          <a:ext cx="3649057" cy="126726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A1295A-62B9-4AD2-B5BF-130D9603A86E}">
      <dsp:nvSpPr>
        <dsp:cNvPr id="0" name=""/>
        <dsp:cNvSpPr/>
      </dsp:nvSpPr>
      <dsp:spPr>
        <a:xfrm>
          <a:off x="3761209" y="3286980"/>
          <a:ext cx="707181" cy="4525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4023EE-FBDF-4D46-9ACA-6061DAA175E4}">
      <dsp:nvSpPr>
        <dsp:cNvPr id="0" name=""/>
        <dsp:cNvSpPr/>
      </dsp:nvSpPr>
      <dsp:spPr>
        <a:xfrm>
          <a:off x="2417563" y="3649057"/>
          <a:ext cx="3394472"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pl-PL" sz="1500" kern="1200" dirty="0" smtClean="0"/>
            <a:t>Nie dotyczy: umów odnoszących się do poszczególnych przedmiotów spadkowych! </a:t>
          </a:r>
          <a:endParaRPr lang="pl-PL" sz="1500" kern="1200" dirty="0"/>
        </a:p>
      </dsp:txBody>
      <dsp:txXfrm>
        <a:off x="2417563" y="3649057"/>
        <a:ext cx="3394472" cy="848618"/>
      </dsp:txXfrm>
    </dsp:sp>
    <dsp:sp modelId="{17B58B5F-DA69-4F77-84AC-20B4DF16B9B0}">
      <dsp:nvSpPr>
        <dsp:cNvPr id="0" name=""/>
        <dsp:cNvSpPr/>
      </dsp:nvSpPr>
      <dsp:spPr>
        <a:xfrm>
          <a:off x="3611286" y="1549010"/>
          <a:ext cx="1272927" cy="1272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l-PL" sz="1500" kern="1200" dirty="0" smtClean="0"/>
            <a:t>Umowy o spadek po osobie żyjącej</a:t>
          </a:r>
          <a:endParaRPr lang="pl-PL" sz="1500" kern="1200" dirty="0"/>
        </a:p>
      </dsp:txBody>
      <dsp:txXfrm>
        <a:off x="3797702" y="1735426"/>
        <a:ext cx="900095" cy="900095"/>
      </dsp:txXfrm>
    </dsp:sp>
    <dsp:sp modelId="{0BA309F3-6A0E-447B-87F6-22B6A07AB98B}">
      <dsp:nvSpPr>
        <dsp:cNvPr id="0" name=""/>
        <dsp:cNvSpPr/>
      </dsp:nvSpPr>
      <dsp:spPr>
        <a:xfrm>
          <a:off x="2700436" y="594032"/>
          <a:ext cx="1272927" cy="1272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l-PL" sz="1500" kern="1200" dirty="0" smtClean="0"/>
            <a:t>Umowy dotyczące spadku już otwartego</a:t>
          </a:r>
          <a:endParaRPr lang="pl-PL" sz="1500" kern="1200" dirty="0"/>
        </a:p>
      </dsp:txBody>
      <dsp:txXfrm>
        <a:off x="2886852" y="780448"/>
        <a:ext cx="900095" cy="900095"/>
      </dsp:txXfrm>
    </dsp:sp>
    <dsp:sp modelId="{54E5BD47-78A8-4FEA-ABA0-113290201065}">
      <dsp:nvSpPr>
        <dsp:cNvPr id="0" name=""/>
        <dsp:cNvSpPr/>
      </dsp:nvSpPr>
      <dsp:spPr>
        <a:xfrm>
          <a:off x="2098574" y="28604"/>
          <a:ext cx="3960217" cy="316817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5B6A7-9314-4668-A677-5D988764A855}">
      <dsp:nvSpPr>
        <dsp:cNvPr id="0" name=""/>
        <dsp:cNvSpPr/>
      </dsp:nvSpPr>
      <dsp:spPr>
        <a:xfrm>
          <a:off x="0" y="0"/>
          <a:ext cx="6583680"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Art. 1047 KC</a:t>
          </a:r>
          <a:endParaRPr lang="pl-PL" sz="1800" kern="1200" dirty="0"/>
        </a:p>
      </dsp:txBody>
      <dsp:txXfrm>
        <a:off x="29163" y="29163"/>
        <a:ext cx="5425092" cy="937385"/>
      </dsp:txXfrm>
    </dsp:sp>
    <dsp:sp modelId="{A37CD16B-9E3F-4F9C-8395-4680BCE8A6B0}">
      <dsp:nvSpPr>
        <dsp:cNvPr id="0" name=""/>
        <dsp:cNvSpPr/>
      </dsp:nvSpPr>
      <dsp:spPr>
        <a:xfrm>
          <a:off x="551383" y="1176750"/>
          <a:ext cx="6583680"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Dotyczy dziedziczenia ustawowego i testamentowego</a:t>
          </a:r>
          <a:endParaRPr lang="pl-PL" sz="1800" kern="1200" dirty="0"/>
        </a:p>
      </dsp:txBody>
      <dsp:txXfrm>
        <a:off x="580546" y="1205913"/>
        <a:ext cx="5326758" cy="937385"/>
      </dsp:txXfrm>
    </dsp:sp>
    <dsp:sp modelId="{44E2D4A5-16C7-4C50-AB59-5A108400FA43}">
      <dsp:nvSpPr>
        <dsp:cNvPr id="0" name=""/>
        <dsp:cNvSpPr/>
      </dsp:nvSpPr>
      <dsp:spPr>
        <a:xfrm>
          <a:off x="1094536" y="2353500"/>
          <a:ext cx="6583680"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Dotyczy całości spadku, udziału i poszczególnych przedmiotów</a:t>
          </a:r>
          <a:endParaRPr lang="pl-PL" sz="1800" kern="1200" dirty="0"/>
        </a:p>
      </dsp:txBody>
      <dsp:txXfrm>
        <a:off x="1123699" y="2382663"/>
        <a:ext cx="5334987" cy="937385"/>
      </dsp:txXfrm>
    </dsp:sp>
    <dsp:sp modelId="{AD42CB8D-4A1C-4294-9EDD-8F142B8E6DE8}">
      <dsp:nvSpPr>
        <dsp:cNvPr id="0" name=""/>
        <dsp:cNvSpPr/>
      </dsp:nvSpPr>
      <dsp:spPr>
        <a:xfrm>
          <a:off x="1645920" y="3530251"/>
          <a:ext cx="6583680" cy="9957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Obejmuje zakaz ustalania warunku, że osoba zostanie powołana do dziedziczenia po określonej osobie</a:t>
          </a:r>
          <a:endParaRPr lang="pl-PL" sz="1800" kern="1200" dirty="0"/>
        </a:p>
      </dsp:txBody>
      <dsp:txXfrm>
        <a:off x="1675083" y="3559414"/>
        <a:ext cx="5326758" cy="937385"/>
      </dsp:txXfrm>
    </dsp:sp>
    <dsp:sp modelId="{6DF1AA94-B0EE-46FC-85A1-AB0223C43BF8}">
      <dsp:nvSpPr>
        <dsp:cNvPr id="0" name=""/>
        <dsp:cNvSpPr/>
      </dsp:nvSpPr>
      <dsp:spPr>
        <a:xfrm>
          <a:off x="5936467" y="762624"/>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6082090" y="762624"/>
        <a:ext cx="355966" cy="487027"/>
      </dsp:txXfrm>
    </dsp:sp>
    <dsp:sp modelId="{B95E0A9E-7239-4700-A95B-38C1237E234B}">
      <dsp:nvSpPr>
        <dsp:cNvPr id="0" name=""/>
        <dsp:cNvSpPr/>
      </dsp:nvSpPr>
      <dsp:spPr>
        <a:xfrm>
          <a:off x="6487850" y="193937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6633473" y="1939375"/>
        <a:ext cx="355966" cy="487027"/>
      </dsp:txXfrm>
    </dsp:sp>
    <dsp:sp modelId="{926D2D68-FBC2-4ABA-92AC-85084AAE0E4D}">
      <dsp:nvSpPr>
        <dsp:cNvPr id="0" name=""/>
        <dsp:cNvSpPr/>
      </dsp:nvSpPr>
      <dsp:spPr>
        <a:xfrm>
          <a:off x="7031004" y="311612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pl-PL" sz="2900" kern="1200"/>
        </a:p>
      </dsp:txBody>
      <dsp:txXfrm>
        <a:off x="7176627" y="3116125"/>
        <a:ext cx="355966" cy="487027"/>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DC8030-5FC6-4D0E-B8EB-16B30AE9B0FD}" type="datetimeFigureOut">
              <a:rPr lang="pl-PL" smtClean="0"/>
              <a:t>2016-12-18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CB86F3-BBBF-4E27-B50D-787D7AB85D9F}" type="slidenum">
              <a:rPr lang="pl-PL" smtClean="0"/>
              <a:t>‹#›</a:t>
            </a:fld>
            <a:endParaRPr lang="pl-PL"/>
          </a:p>
        </p:txBody>
      </p:sp>
    </p:spTree>
    <p:extLst>
      <p:ext uri="{BB962C8B-B14F-4D97-AF65-F5344CB8AC3E}">
        <p14:creationId xmlns:p14="http://schemas.microsoft.com/office/powerpoint/2010/main" val="103423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DCB86F3-BBBF-4E27-B50D-787D7AB85D9F}" type="slidenum">
              <a:rPr lang="pl-PL" smtClean="0"/>
              <a:t>4</a:t>
            </a:fld>
            <a:endParaRPr lang="pl-PL"/>
          </a:p>
        </p:txBody>
      </p:sp>
    </p:spTree>
    <p:extLst>
      <p:ext uri="{BB962C8B-B14F-4D97-AF65-F5344CB8AC3E}">
        <p14:creationId xmlns:p14="http://schemas.microsoft.com/office/powerpoint/2010/main" val="4482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A9AAA1D-15AF-4BED-8162-8D61BBBE681C}" type="datetimeFigureOut">
              <a:rPr lang="pl-PL" smtClean="0"/>
              <a:t>2016-12-18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1097817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A9AAA1D-15AF-4BED-8162-8D61BBBE681C}" type="datetimeFigureOut">
              <a:rPr lang="pl-PL" smtClean="0"/>
              <a:t>2016-12-18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33528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A9AAA1D-15AF-4BED-8162-8D61BBBE681C}" type="datetimeFigureOut">
              <a:rPr lang="pl-PL" smtClean="0"/>
              <a:t>2016-12-18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365647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A9AAA1D-15AF-4BED-8162-8D61BBBE681C}" type="datetimeFigureOut">
              <a:rPr lang="pl-PL" smtClean="0"/>
              <a:t>2016-12-18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338288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A9AAA1D-15AF-4BED-8162-8D61BBBE681C}" type="datetimeFigureOut">
              <a:rPr lang="pl-PL" smtClean="0"/>
              <a:t>2016-12-18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328273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A9AAA1D-15AF-4BED-8162-8D61BBBE681C}" type="datetimeFigureOut">
              <a:rPr lang="pl-PL" smtClean="0"/>
              <a:t>2016-12-18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349364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A9AAA1D-15AF-4BED-8162-8D61BBBE681C}" type="datetimeFigureOut">
              <a:rPr lang="pl-PL" smtClean="0"/>
              <a:t>2016-12-18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165969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A9AAA1D-15AF-4BED-8162-8D61BBBE681C}" type="datetimeFigureOut">
              <a:rPr lang="pl-PL" smtClean="0"/>
              <a:t>2016-12-18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263056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A9AAA1D-15AF-4BED-8162-8D61BBBE681C}" type="datetimeFigureOut">
              <a:rPr lang="pl-PL" smtClean="0"/>
              <a:t>2016-12-18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17934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A9AAA1D-15AF-4BED-8162-8D61BBBE681C}" type="datetimeFigureOut">
              <a:rPr lang="pl-PL" smtClean="0"/>
              <a:t>2016-12-18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187001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A9AAA1D-15AF-4BED-8162-8D61BBBE681C}" type="datetimeFigureOut">
              <a:rPr lang="pl-PL" smtClean="0"/>
              <a:t>2016-12-18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B48ABC3-2E1F-4728-B8EA-B3388CF5E290}" type="slidenum">
              <a:rPr lang="pl-PL" smtClean="0"/>
              <a:t>‹#›</a:t>
            </a:fld>
            <a:endParaRPr lang="pl-PL"/>
          </a:p>
        </p:txBody>
      </p:sp>
    </p:spTree>
    <p:extLst>
      <p:ext uri="{BB962C8B-B14F-4D97-AF65-F5344CB8AC3E}">
        <p14:creationId xmlns:p14="http://schemas.microsoft.com/office/powerpoint/2010/main" val="154400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AAA1D-15AF-4BED-8162-8D61BBBE681C}" type="datetimeFigureOut">
              <a:rPr lang="pl-PL" smtClean="0"/>
              <a:t>2016-12-18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8ABC3-2E1F-4728-B8EA-B3388CF5E290}" type="slidenum">
              <a:rPr lang="pl-PL" smtClean="0"/>
              <a:t>‹#›</a:t>
            </a:fld>
            <a:endParaRPr lang="pl-PL"/>
          </a:p>
        </p:txBody>
      </p:sp>
    </p:spTree>
    <p:extLst>
      <p:ext uri="{BB962C8B-B14F-4D97-AF65-F5344CB8AC3E}">
        <p14:creationId xmlns:p14="http://schemas.microsoft.com/office/powerpoint/2010/main" val="135000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Umowy dotyczące spadku </a:t>
            </a:r>
            <a:endParaRPr lang="pl-PL" dirty="0"/>
          </a:p>
        </p:txBody>
      </p:sp>
      <p:sp>
        <p:nvSpPr>
          <p:cNvPr id="3" name="Podtytuł 2"/>
          <p:cNvSpPr>
            <a:spLocks noGrp="1"/>
          </p:cNvSpPr>
          <p:nvPr>
            <p:ph type="subTitle" idx="1"/>
          </p:nvPr>
        </p:nvSpPr>
        <p:spPr/>
        <p:txBody>
          <a:bodyPr/>
          <a:lstStyle/>
          <a:p>
            <a:r>
              <a:rPr lang="pl-PL" dirty="0" smtClean="0"/>
              <a:t>Podstawy Prawa Cywilnego</a:t>
            </a:r>
          </a:p>
          <a:p>
            <a:endParaRPr lang="pl-PL" dirty="0"/>
          </a:p>
          <a:p>
            <a:r>
              <a:rPr lang="pl-PL" dirty="0" smtClean="0"/>
              <a:t>Agnieszka Kwiecień-Madej</a:t>
            </a:r>
            <a:endParaRPr lang="pl-PL" dirty="0"/>
          </a:p>
        </p:txBody>
      </p:sp>
    </p:spTree>
    <p:extLst>
      <p:ext uri="{BB962C8B-B14F-4D97-AF65-F5344CB8AC3E}">
        <p14:creationId xmlns:p14="http://schemas.microsoft.com/office/powerpoint/2010/main" val="341189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Umowa o zbycie spadku lub udziału w spadku</a:t>
            </a:r>
            <a:endParaRPr lang="pl-PL" dirty="0"/>
          </a:p>
        </p:txBody>
      </p:sp>
      <p:sp>
        <p:nvSpPr>
          <p:cNvPr id="3" name="Symbol zastępczy zawartości 2"/>
          <p:cNvSpPr>
            <a:spLocks noGrp="1"/>
          </p:cNvSpPr>
          <p:nvPr>
            <p:ph idx="1"/>
          </p:nvPr>
        </p:nvSpPr>
        <p:spPr/>
        <p:txBody>
          <a:bodyPr/>
          <a:lstStyle/>
          <a:p>
            <a:r>
              <a:rPr lang="pl-PL" dirty="0" smtClean="0"/>
              <a:t>Obejmuje całość spadku lub część udziału, </a:t>
            </a:r>
          </a:p>
          <a:p>
            <a:r>
              <a:rPr lang="pl-PL" dirty="0" smtClean="0"/>
              <a:t>SUKCESJA GENERALNA – przejście na nabywcę ogółu praw i obowiązków spadkobiercy – art. 1053 KC,</a:t>
            </a:r>
          </a:p>
          <a:p>
            <a:r>
              <a:rPr lang="pl-PL" dirty="0" smtClean="0"/>
              <a:t>Umowa o podwójnym skutku,</a:t>
            </a:r>
          </a:p>
          <a:p>
            <a:r>
              <a:rPr lang="pl-PL" dirty="0" smtClean="0"/>
              <a:t>Forma: akt notarialny – pod rygorem nieważności – art. 1052 par. 3 KC, </a:t>
            </a:r>
          </a:p>
          <a:p>
            <a:endParaRPr lang="pl-PL" dirty="0" smtClean="0"/>
          </a:p>
          <a:p>
            <a:endParaRPr lang="pl-PL" dirty="0" smtClean="0"/>
          </a:p>
          <a:p>
            <a:endParaRPr lang="pl-PL" dirty="0"/>
          </a:p>
        </p:txBody>
      </p:sp>
    </p:spTree>
    <p:extLst>
      <p:ext uri="{BB962C8B-B14F-4D97-AF65-F5344CB8AC3E}">
        <p14:creationId xmlns:p14="http://schemas.microsoft.com/office/powerpoint/2010/main" val="347623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Strony umowy:</a:t>
            </a:r>
            <a:endParaRPr lang="pl-PL" dirty="0"/>
          </a:p>
        </p:txBody>
      </p:sp>
      <p:sp>
        <p:nvSpPr>
          <p:cNvPr id="3" name="Symbol zastępczy zawartości 2"/>
          <p:cNvSpPr>
            <a:spLocks noGrp="1"/>
          </p:cNvSpPr>
          <p:nvPr>
            <p:ph idx="1"/>
          </p:nvPr>
        </p:nvSpPr>
        <p:spPr/>
        <p:txBody>
          <a:bodyPr/>
          <a:lstStyle/>
          <a:p>
            <a:r>
              <a:rPr lang="pl-PL" dirty="0" smtClean="0"/>
              <a:t>Między spadkobiercami,</a:t>
            </a:r>
          </a:p>
          <a:p>
            <a:r>
              <a:rPr lang="pl-PL" dirty="0" smtClean="0"/>
              <a:t>Między spadkobiercami a osobą trzecią, </a:t>
            </a:r>
          </a:p>
          <a:p>
            <a:pPr marL="0" indent="0">
              <a:buNone/>
            </a:pPr>
            <a:endParaRPr lang="pl-PL" dirty="0" smtClean="0"/>
          </a:p>
          <a:p>
            <a:r>
              <a:rPr lang="pl-PL" dirty="0" smtClean="0"/>
              <a:t>Musi być poprzedzona oświadczeniem spadkobiercy o przyjęciu spadku, o którym mowa w art. 1015 KC, </a:t>
            </a:r>
          </a:p>
          <a:p>
            <a:pPr marL="0" indent="0">
              <a:buNone/>
            </a:pPr>
            <a:endParaRPr lang="pl-PL" dirty="0"/>
          </a:p>
        </p:txBody>
      </p:sp>
    </p:spTree>
    <p:extLst>
      <p:ext uri="{BB962C8B-B14F-4D97-AF65-F5344CB8AC3E}">
        <p14:creationId xmlns:p14="http://schemas.microsoft.com/office/powerpoint/2010/main" val="2920564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umowy</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t>Cały majątek spadkowy </a:t>
            </a:r>
            <a:r>
              <a:rPr lang="pl-PL" dirty="0" smtClean="0"/>
              <a:t>– gdy do dziedziczenia doszła jedna osoba,</a:t>
            </a:r>
          </a:p>
          <a:p>
            <a:r>
              <a:rPr lang="pl-PL" b="1" dirty="0" smtClean="0"/>
              <a:t>Ułamkowa część spadku </a:t>
            </a:r>
            <a:r>
              <a:rPr lang="pl-PL" dirty="0" smtClean="0"/>
              <a:t>– gdy jedyny spadkobierca wyraża wolę zbycia takiej jedynie części, </a:t>
            </a:r>
          </a:p>
          <a:p>
            <a:r>
              <a:rPr lang="pl-PL" b="1" dirty="0" smtClean="0"/>
              <a:t>Udział w spadku </a:t>
            </a:r>
            <a:r>
              <a:rPr lang="pl-PL" dirty="0" smtClean="0"/>
              <a:t>–  gdy zbywca jest jednym ze współspadkobierców, </a:t>
            </a:r>
          </a:p>
          <a:p>
            <a:r>
              <a:rPr lang="pl-PL" b="1" dirty="0" smtClean="0"/>
              <a:t>Część ułamkowa udziału </a:t>
            </a:r>
            <a:r>
              <a:rPr lang="pl-PL" dirty="0" smtClean="0"/>
              <a:t>– gdy współspadkobierca wyraża wolę zbycia takiej jedynie części należnego mu udziału</a:t>
            </a:r>
            <a:endParaRPr lang="pl-PL" dirty="0"/>
          </a:p>
        </p:txBody>
      </p:sp>
    </p:spTree>
    <p:extLst>
      <p:ext uri="{BB962C8B-B14F-4D97-AF65-F5344CB8AC3E}">
        <p14:creationId xmlns:p14="http://schemas.microsoft.com/office/powerpoint/2010/main" val="3260175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umowy</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Przedmiotem umowy są prawa majątkowe wchodzące w skład spadku, </a:t>
            </a:r>
          </a:p>
          <a:p>
            <a:r>
              <a:rPr lang="pl-PL" b="1" dirty="0" smtClean="0"/>
              <a:t>Długi spadkowe </a:t>
            </a:r>
            <a:r>
              <a:rPr lang="pl-PL" dirty="0" smtClean="0"/>
              <a:t>NIE stanowią przedmiotu umowy, </a:t>
            </a:r>
          </a:p>
          <a:p>
            <a:r>
              <a:rPr lang="pl-PL" dirty="0" smtClean="0"/>
              <a:t>Zbywca i nabywca odpowiadają za długi </a:t>
            </a:r>
            <a:r>
              <a:rPr lang="pl-PL" b="1" dirty="0" smtClean="0"/>
              <a:t>solidarnie </a:t>
            </a:r>
            <a:r>
              <a:rPr lang="pl-PL" dirty="0" smtClean="0"/>
              <a:t>– 1055 par. 1 KC</a:t>
            </a:r>
          </a:p>
          <a:p>
            <a:r>
              <a:rPr lang="pl-PL" dirty="0" smtClean="0"/>
              <a:t>Przepisom tym nie podlega zbycie udziału w konkretnym przedmiocie majątkowym wchodzącym w skład spadku, </a:t>
            </a:r>
            <a:endParaRPr lang="pl-PL" dirty="0"/>
          </a:p>
        </p:txBody>
      </p:sp>
    </p:spTree>
    <p:extLst>
      <p:ext uri="{BB962C8B-B14F-4D97-AF65-F5344CB8AC3E}">
        <p14:creationId xmlns:p14="http://schemas.microsoft.com/office/powerpoint/2010/main" val="3426570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 Sytuacja nabywcy</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Wstąpienie w prawa i obowiązki spadkobiercy, </a:t>
            </a:r>
          </a:p>
          <a:p>
            <a:r>
              <a:rPr lang="pl-PL" dirty="0" smtClean="0"/>
              <a:t>Może podejmować działania takie jak spadkobierca, np. wystąpić z wnioskiem o stwierdzenie nabycia spadku, o dział spadku,</a:t>
            </a:r>
          </a:p>
          <a:p>
            <a:r>
              <a:rPr lang="pl-PL" dirty="0" smtClean="0"/>
              <a:t>Skuteczne względem nabywcy są wcześniejsze czynności dotyczące zarządu majątkiem albo sposób korzystania z niego, jeśli o nich wiedział lub mógł z łatwością się dowiedzieć (art. 221 KC) </a:t>
            </a:r>
            <a:endParaRPr lang="pl-PL" dirty="0"/>
          </a:p>
        </p:txBody>
      </p:sp>
    </p:spTree>
    <p:extLst>
      <p:ext uri="{BB962C8B-B14F-4D97-AF65-F5344CB8AC3E}">
        <p14:creationId xmlns:p14="http://schemas.microsoft.com/office/powerpoint/2010/main" val="1733255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Skutki – powiększenie się udziału spadkowego zbywcy</a:t>
            </a:r>
            <a:endParaRPr lang="pl-PL" dirty="0"/>
          </a:p>
        </p:txBody>
      </p:sp>
      <p:sp>
        <p:nvSpPr>
          <p:cNvPr id="3" name="Symbol zastępczy zawartości 2"/>
          <p:cNvSpPr>
            <a:spLocks noGrp="1"/>
          </p:cNvSpPr>
          <p:nvPr>
            <p:ph idx="1"/>
          </p:nvPr>
        </p:nvSpPr>
        <p:spPr/>
        <p:txBody>
          <a:bodyPr/>
          <a:lstStyle/>
          <a:p>
            <a:r>
              <a:rPr lang="pl-PL" dirty="0" smtClean="0"/>
              <a:t>Sporna jest kwestia czy nabywca udziału uzyskuje wszystkie korzyści związane z powiększeniem się udziału spadkowego zbywcy np. w związku z odrzuceniem spadku przez współspadkobiercę, albo uznaniem go za niegodnego,</a:t>
            </a:r>
          </a:p>
          <a:p>
            <a:r>
              <a:rPr lang="pl-PL" dirty="0" smtClean="0"/>
              <a:t>Decydujące znaczenie będzie miała treść umowy, </a:t>
            </a:r>
          </a:p>
          <a:p>
            <a:endParaRPr lang="pl-PL" dirty="0"/>
          </a:p>
        </p:txBody>
      </p:sp>
    </p:spTree>
    <p:extLst>
      <p:ext uri="{BB962C8B-B14F-4D97-AF65-F5344CB8AC3E}">
        <p14:creationId xmlns:p14="http://schemas.microsoft.com/office/powerpoint/2010/main" val="3533781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Odpowiedzialność za długi </a:t>
            </a:r>
            <a:endParaRPr lang="pl-PL" dirty="0"/>
          </a:p>
        </p:txBody>
      </p:sp>
      <p:sp>
        <p:nvSpPr>
          <p:cNvPr id="3" name="Symbol zastępczy zawartości 2"/>
          <p:cNvSpPr>
            <a:spLocks noGrp="1"/>
          </p:cNvSpPr>
          <p:nvPr>
            <p:ph idx="1"/>
          </p:nvPr>
        </p:nvSpPr>
        <p:spPr/>
        <p:txBody>
          <a:bodyPr/>
          <a:lstStyle/>
          <a:p>
            <a:r>
              <a:rPr lang="pl-PL" dirty="0" smtClean="0"/>
              <a:t>Zbycie spadku lub udziału w spadku nie zwalnia spadkobiercy z odpowiedzialności za długi spadkowe,</a:t>
            </a:r>
          </a:p>
          <a:p>
            <a:r>
              <a:rPr lang="pl-PL" dirty="0" smtClean="0"/>
              <a:t>Odpowiedzialność solidarna,</a:t>
            </a:r>
          </a:p>
          <a:p>
            <a:r>
              <a:rPr lang="pl-PL" dirty="0" smtClean="0"/>
              <a:t>Zakres  odpowiedzialności określa treść oświadczenia spadkodawcy o przyjęciu spadku i przepisy ustawy, </a:t>
            </a:r>
          </a:p>
        </p:txBody>
      </p:sp>
    </p:spTree>
    <p:extLst>
      <p:ext uri="{BB962C8B-B14F-4D97-AF65-F5344CB8AC3E}">
        <p14:creationId xmlns:p14="http://schemas.microsoft.com/office/powerpoint/2010/main" val="4046213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Dziedziczenie gospodarstw rolnych</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338394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 X – art. 1058-1088 KC</a:t>
            </a:r>
            <a:endParaRPr lang="pl-PL" dirty="0"/>
          </a:p>
        </p:txBody>
      </p:sp>
      <p:sp>
        <p:nvSpPr>
          <p:cNvPr id="3" name="Symbol zastępczy zawartości 2"/>
          <p:cNvSpPr>
            <a:spLocks noGrp="1"/>
          </p:cNvSpPr>
          <p:nvPr>
            <p:ph idx="1"/>
          </p:nvPr>
        </p:nvSpPr>
        <p:spPr/>
        <p:txBody>
          <a:bodyPr/>
          <a:lstStyle/>
          <a:p>
            <a:r>
              <a:rPr lang="pl-PL" dirty="0" smtClean="0"/>
              <a:t>Obejmuje grunty rolne o powierzchni powyżej 1 ha, </a:t>
            </a:r>
          </a:p>
          <a:p>
            <a:r>
              <a:rPr lang="pl-PL" dirty="0" smtClean="0"/>
              <a:t>Stosuje się przepisy Księgi IV KC ze zmianami wynikającymi z Tytułu X tej księgi, </a:t>
            </a:r>
            <a:endParaRPr lang="pl-PL" dirty="0"/>
          </a:p>
        </p:txBody>
      </p:sp>
    </p:spTree>
    <p:extLst>
      <p:ext uri="{BB962C8B-B14F-4D97-AF65-F5344CB8AC3E}">
        <p14:creationId xmlns:p14="http://schemas.microsoft.com/office/powerpoint/2010/main" val="4024807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Spadkobiercy gospodarstwa rolnego</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Dziedziczą z ustawy, jeśli w chwili otwarcia spadku:</a:t>
            </a:r>
          </a:p>
          <a:p>
            <a:pPr marL="514350" indent="-514350">
              <a:buAutoNum type="arabicPeriod"/>
            </a:pPr>
            <a:r>
              <a:rPr lang="pl-PL" dirty="0" smtClean="0"/>
              <a:t>Stale pracują bezpośrednio przy produkcji rolnej albo</a:t>
            </a:r>
          </a:p>
          <a:p>
            <a:pPr marL="514350" indent="-514350">
              <a:buAutoNum type="arabicPeriod"/>
            </a:pPr>
            <a:r>
              <a:rPr lang="pl-PL" dirty="0" smtClean="0"/>
              <a:t>Mają przygotowanie zawodowe do prowadzenia produkcji rolnej albo</a:t>
            </a:r>
          </a:p>
          <a:p>
            <a:pPr marL="514350" indent="-514350">
              <a:buAutoNum type="arabicPeriod"/>
            </a:pPr>
            <a:r>
              <a:rPr lang="pl-PL" dirty="0" smtClean="0"/>
              <a:t>Są małoletni bądź też pobierają naukę zawodu lub uczęszczają do szkół,</a:t>
            </a:r>
          </a:p>
          <a:p>
            <a:pPr marL="514350" indent="-514350">
              <a:buAutoNum type="arabicPeriod"/>
            </a:pPr>
            <a:r>
              <a:rPr lang="pl-PL" dirty="0" smtClean="0"/>
              <a:t>Są trwale niezdolni do pracy,</a:t>
            </a:r>
          </a:p>
          <a:p>
            <a:r>
              <a:rPr lang="pl-PL" dirty="0" smtClean="0"/>
              <a:t>Art. 1060 KC – dziedziczenie zastępcze przez wnuki spadkodawcy, gdy ojciec lub matka nie mogą dziedziczyć z braku warunków o których mowa w 1059 KC. </a:t>
            </a:r>
          </a:p>
          <a:p>
            <a:r>
              <a:rPr lang="pl-PL" dirty="0" smtClean="0"/>
              <a:t>Art. 1062 KC – dziedziczenie zastępcze rodzeństwa, gdy zstępni nie mogą dziedziczyć z braku warunków z 1059  lub 1060 KC</a:t>
            </a:r>
            <a:endParaRPr lang="pl-PL" dirty="0"/>
          </a:p>
        </p:txBody>
      </p:sp>
    </p:spTree>
    <p:extLst>
      <p:ext uri="{BB962C8B-B14F-4D97-AF65-F5344CB8AC3E}">
        <p14:creationId xmlns:p14="http://schemas.microsoft.com/office/powerpoint/2010/main" val="2266295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umów dotyczących spadku</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833094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728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Art. 1063 KC</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Jeżeli ani małżonek spadkodawcy, ani żaden z jego krewnych powołanych do dziedziczenia z ustawy nie odpowiada warunkom przewidzianym dla dziedziczenia gospodarstwa rolnego albo jeżeli uprawnionymi do dziedziczenia są wyłącznie osoby, które w chwili otwarcia spadku są trwale niezdolne do pracy, gospodarstwo dziedziczą spadkobiercy na </a:t>
            </a:r>
            <a:r>
              <a:rPr lang="pl-PL" b="1" dirty="0" smtClean="0"/>
              <a:t>zasadach ogólnych.</a:t>
            </a:r>
            <a:endParaRPr lang="pl-PL" b="1" dirty="0"/>
          </a:p>
        </p:txBody>
      </p:sp>
    </p:spTree>
    <p:extLst>
      <p:ext uri="{BB962C8B-B14F-4D97-AF65-F5344CB8AC3E}">
        <p14:creationId xmlns:p14="http://schemas.microsoft.com/office/powerpoint/2010/main" val="2704155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kazusy</a:t>
            </a:r>
            <a:endParaRPr lang="pl-PL" dirty="0"/>
          </a:p>
        </p:txBody>
      </p:sp>
      <p:sp>
        <p:nvSpPr>
          <p:cNvPr id="3" name="Symbol zastępczy tekstu 2"/>
          <p:cNvSpPr>
            <a:spLocks noGrp="1"/>
          </p:cNvSpPr>
          <p:nvPr>
            <p:ph type="body" idx="1"/>
          </p:nvPr>
        </p:nvSpPr>
        <p:spPr/>
        <p:txBody>
          <a:bodyPr/>
          <a:lstStyle/>
          <a:p>
            <a:r>
              <a:rPr lang="pl-PL" dirty="0" smtClean="0"/>
              <a:t>PRAWO SPADKOWE</a:t>
            </a:r>
            <a:endParaRPr lang="pl-PL" dirty="0"/>
          </a:p>
        </p:txBody>
      </p:sp>
    </p:spTree>
    <p:extLst>
      <p:ext uri="{BB962C8B-B14F-4D97-AF65-F5344CB8AC3E}">
        <p14:creationId xmlns:p14="http://schemas.microsoft.com/office/powerpoint/2010/main" val="228632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Umiera Jadwiga pozostawiając córkę i syna. Masa spadkowa po Jadwidze nie przedstawia żadnej wartości. Syn Jadwigi przypomina sobie, że 11 lat temu, darowała ona córce mieszkanie o wartości 1 mln. zł. Czy w związku z tym przysługują synowi Jadwigi jakieś roszczenia? Wobec kogo? W Jakim terminie? </a:t>
            </a:r>
            <a:endParaRPr lang="pl-PL" dirty="0"/>
          </a:p>
        </p:txBody>
      </p:sp>
    </p:spTree>
    <p:extLst>
      <p:ext uri="{BB962C8B-B14F-4D97-AF65-F5344CB8AC3E}">
        <p14:creationId xmlns:p14="http://schemas.microsoft.com/office/powerpoint/2010/main" val="4168357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Józef sporządził testament, w którym zapisał „Mojemu synowi Antoniemu samochód wartości 500 000,00 zł, mojej konkubinie Helenie biżuterię wartości 250 000,00 zł, mojej córce Magdalenie mieszkanie wartości 250 000,00 zł.” Poza tymi składnikami Józef nie pozostawił żadnego znaczącego </a:t>
            </a:r>
            <a:r>
              <a:rPr lang="pl-PL" dirty="0" err="1" smtClean="0"/>
              <a:t>majatku</a:t>
            </a:r>
            <a:r>
              <a:rPr lang="pl-PL" dirty="0" smtClean="0"/>
              <a:t>.</a:t>
            </a:r>
          </a:p>
          <a:p>
            <a:pPr marL="0" indent="0">
              <a:buNone/>
            </a:pPr>
            <a:r>
              <a:rPr lang="pl-PL" dirty="0" smtClean="0"/>
              <a:t> Kto jest spadkobiercą? Wskaż podstawę prawną.  </a:t>
            </a:r>
            <a:endParaRPr lang="pl-PL" dirty="0"/>
          </a:p>
        </p:txBody>
      </p:sp>
    </p:spTree>
    <p:extLst>
      <p:ext uri="{BB962C8B-B14F-4D97-AF65-F5344CB8AC3E}">
        <p14:creationId xmlns:p14="http://schemas.microsoft.com/office/powerpoint/2010/main" val="4007288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70 letni Henryk związał się z 29 letnią Ewą i zawarł z nią związek małżeński. Po jego śmierci okazało się, że sporządził testament, w którym wydziedziczył swego jedynego syna z I małżeństwa Jana, jako podstawę wskazując to, że Jan się z nim nie kontaktował. Jan mówi, że chciał kontaktować się z ojcem, ale jego młoda żona na to nie pozwalała. Pyta, czy ma on prawo do rzeczy i pamiątek ojca? </a:t>
            </a:r>
            <a:endParaRPr lang="pl-PL" dirty="0"/>
          </a:p>
        </p:txBody>
      </p:sp>
    </p:spTree>
    <p:extLst>
      <p:ext uri="{BB962C8B-B14F-4D97-AF65-F5344CB8AC3E}">
        <p14:creationId xmlns:p14="http://schemas.microsoft.com/office/powerpoint/2010/main" val="187782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Spadkodawca miał dwoje dzieci. Syn zmusił go przemocą do sporządzenia testamentu, zgodnie z którym cały spadek przypada jemu. Córka pyta czy może zrobić coś żeby jej brat nie dziedziczył? Czy testament jest ważny?</a:t>
            </a:r>
            <a:endParaRPr lang="pl-PL" dirty="0"/>
          </a:p>
        </p:txBody>
      </p:sp>
    </p:spTree>
    <p:extLst>
      <p:ext uri="{BB962C8B-B14F-4D97-AF65-F5344CB8AC3E}">
        <p14:creationId xmlns:p14="http://schemas.microsoft.com/office/powerpoint/2010/main" val="2267057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Jacek zawiera ze swym ojcem Markiem umowę zrzeczenia się dziedziczenia w formie aktu notarialnego. Tego samego dnia Marek sporządza testament, w którym do dziedziczenia powołuje córkę Jacka – Annę. Czy wnuczka może dziedziczyć spadek? </a:t>
            </a:r>
          </a:p>
          <a:p>
            <a:pPr marL="0" indent="0">
              <a:buNone/>
            </a:pPr>
            <a:endParaRPr lang="pl-PL" dirty="0"/>
          </a:p>
        </p:txBody>
      </p:sp>
    </p:spTree>
    <p:extLst>
      <p:ext uri="{BB962C8B-B14F-4D97-AF65-F5344CB8AC3E}">
        <p14:creationId xmlns:p14="http://schemas.microsoft.com/office/powerpoint/2010/main" val="2070229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Powód występuje o zachowek przeciwko swemu bratu, na rzecz którego ojciec-spadkodawca 15 lat temu uczynił darowiznę. Pozwany podnosi, że od wykonania darowizny upłynęło już 10 lat i roszczenie jest bezpodstawne. Czy ma rację? </a:t>
            </a:r>
            <a:endParaRPr lang="pl-PL" dirty="0"/>
          </a:p>
        </p:txBody>
      </p:sp>
    </p:spTree>
    <p:extLst>
      <p:ext uri="{BB962C8B-B14F-4D97-AF65-F5344CB8AC3E}">
        <p14:creationId xmlns:p14="http://schemas.microsoft.com/office/powerpoint/2010/main" val="3731164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Dziękuję za uwagę. </a:t>
            </a: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1484784"/>
            <a:ext cx="5442465" cy="4680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93977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ZAKAZ  zawierania umów o spadek po osobie żyjącej</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752219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866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Katalog umów objętych zakazem z art. 1047 KC</a:t>
            </a:r>
            <a:endParaRPr lang="pl-PL" dirty="0"/>
          </a:p>
        </p:txBody>
      </p:sp>
      <p:sp>
        <p:nvSpPr>
          <p:cNvPr id="3" name="Symbol zastępczy zawartości 2"/>
          <p:cNvSpPr>
            <a:spLocks noGrp="1"/>
          </p:cNvSpPr>
          <p:nvPr>
            <p:ph idx="1"/>
          </p:nvPr>
        </p:nvSpPr>
        <p:spPr/>
        <p:txBody>
          <a:bodyPr>
            <a:normAutofit fontScale="85000" lnSpcReduction="10000"/>
          </a:bodyPr>
          <a:lstStyle/>
          <a:p>
            <a:pPr marL="514350" indent="-514350">
              <a:buAutoNum type="arabicPeriod"/>
            </a:pPr>
            <a:r>
              <a:rPr lang="pl-PL" dirty="0" smtClean="0"/>
              <a:t>Zawierane między </a:t>
            </a:r>
            <a:r>
              <a:rPr lang="pl-PL" b="1" dirty="0" smtClean="0"/>
              <a:t>przypuszczalnymi spadkobiercami</a:t>
            </a:r>
            <a:r>
              <a:rPr lang="pl-PL" dirty="0" smtClean="0"/>
              <a:t> osoby żyjącej, gdy ich treść obejmuje np. rozporządzenia przyszłymi prawami lub dokonanie podziału przyszłego spadku,</a:t>
            </a:r>
          </a:p>
          <a:p>
            <a:pPr marL="514350" indent="-514350">
              <a:buAutoNum type="arabicPeriod"/>
            </a:pPr>
            <a:r>
              <a:rPr lang="pl-PL" dirty="0" smtClean="0"/>
              <a:t>Zawierane między </a:t>
            </a:r>
            <a:r>
              <a:rPr lang="pl-PL" b="1" dirty="0" smtClean="0"/>
              <a:t>przypuszczalnymi spadkobiercami a osobami trzecimi</a:t>
            </a:r>
            <a:r>
              <a:rPr lang="pl-PL" dirty="0" smtClean="0"/>
              <a:t>, gdy ich przedmiotem są elementy przyszłego spadku,</a:t>
            </a:r>
          </a:p>
          <a:p>
            <a:pPr marL="514350" indent="-514350">
              <a:buAutoNum type="arabicPeriod"/>
            </a:pPr>
            <a:r>
              <a:rPr lang="pl-PL" dirty="0"/>
              <a:t>Z</a:t>
            </a:r>
            <a:r>
              <a:rPr lang="pl-PL" dirty="0" smtClean="0"/>
              <a:t>awierane między </a:t>
            </a:r>
            <a:r>
              <a:rPr lang="pl-PL" b="1" dirty="0" smtClean="0"/>
              <a:t>przypuszczalnym spadkodawcą i spadkobiercą</a:t>
            </a:r>
            <a:r>
              <a:rPr lang="pl-PL" dirty="0" smtClean="0"/>
              <a:t>, w których spadkodawca powołuje do dziedziczenia drugą stronę umowy </a:t>
            </a:r>
            <a:r>
              <a:rPr lang="pl-PL" dirty="0" smtClean="0">
                <a:sym typeface="Wingdings" pitchFamily="2" charset="2"/>
              </a:rPr>
              <a:t> </a:t>
            </a:r>
            <a:r>
              <a:rPr lang="pl-PL" b="1" u="sng" dirty="0" smtClean="0">
                <a:sym typeface="Wingdings" pitchFamily="2" charset="2"/>
              </a:rPr>
              <a:t>z wyjątkiem art. 1048 KC (!)</a:t>
            </a:r>
            <a:endParaRPr lang="pl-PL" b="1" u="sng" dirty="0" smtClean="0"/>
          </a:p>
          <a:p>
            <a:pPr marL="514350" indent="-514350">
              <a:buAutoNum type="arabicPeriod"/>
            </a:pPr>
            <a:endParaRPr lang="pl-PL" dirty="0"/>
          </a:p>
        </p:txBody>
      </p:sp>
    </p:spTree>
    <p:extLst>
      <p:ext uri="{BB962C8B-B14F-4D97-AF65-F5344CB8AC3E}">
        <p14:creationId xmlns:p14="http://schemas.microsoft.com/office/powerpoint/2010/main" val="873075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Zrzeczenie się dziedziczenia </a:t>
            </a:r>
            <a:endParaRPr lang="pl-PL" dirty="0"/>
          </a:p>
        </p:txBody>
      </p:sp>
      <p:sp>
        <p:nvSpPr>
          <p:cNvPr id="3" name="Symbol zastępczy zawartości 2"/>
          <p:cNvSpPr>
            <a:spLocks noGrp="1"/>
          </p:cNvSpPr>
          <p:nvPr>
            <p:ph idx="1"/>
          </p:nvPr>
        </p:nvSpPr>
        <p:spPr/>
        <p:txBody>
          <a:bodyPr/>
          <a:lstStyle/>
          <a:p>
            <a:r>
              <a:rPr lang="pl-PL" dirty="0" smtClean="0"/>
              <a:t>Jedyny wyjątek od zasady zakazu zawierania umowy o spadek po sobie żyjącej, </a:t>
            </a:r>
          </a:p>
          <a:p>
            <a:r>
              <a:rPr lang="pl-PL" dirty="0" smtClean="0"/>
              <a:t>Stronami umowy są: przyszły spadkodawca oraz osoba należąca do kręgu spadkobierców ustawowych,</a:t>
            </a:r>
          </a:p>
          <a:p>
            <a:r>
              <a:rPr lang="pl-PL" dirty="0" smtClean="0"/>
              <a:t>Forma: </a:t>
            </a:r>
            <a:r>
              <a:rPr lang="pl-PL" b="1" dirty="0" smtClean="0"/>
              <a:t>akt notarialny </a:t>
            </a:r>
            <a:r>
              <a:rPr lang="pl-PL" dirty="0" smtClean="0"/>
              <a:t>pod rygorem nieważności – art. 1048 par. 2 KC, </a:t>
            </a:r>
            <a:endParaRPr lang="pl-PL" dirty="0"/>
          </a:p>
        </p:txBody>
      </p:sp>
    </p:spTree>
    <p:extLst>
      <p:ext uri="{BB962C8B-B14F-4D97-AF65-F5344CB8AC3E}">
        <p14:creationId xmlns:p14="http://schemas.microsoft.com/office/powerpoint/2010/main" val="1689421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Spadkobierca zrzekający się:</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KAŻDY spadkobierca ustawowy, nie tylko spadkobierca ustawowy, który dziedziczyłby według stanu z chwili zawarcia umowy:</a:t>
            </a:r>
          </a:p>
          <a:p>
            <a:pPr lvl="1"/>
            <a:r>
              <a:rPr lang="pl-PL" dirty="0" smtClean="0"/>
              <a:t>Małżonek,</a:t>
            </a:r>
          </a:p>
          <a:p>
            <a:pPr lvl="1"/>
            <a:r>
              <a:rPr lang="pl-PL" dirty="0" smtClean="0"/>
              <a:t>Zstępni,</a:t>
            </a:r>
          </a:p>
          <a:p>
            <a:pPr lvl="1"/>
            <a:r>
              <a:rPr lang="pl-PL" dirty="0" smtClean="0"/>
              <a:t>Rodzice,</a:t>
            </a:r>
          </a:p>
          <a:p>
            <a:pPr lvl="1"/>
            <a:r>
              <a:rPr lang="pl-PL" dirty="0" smtClean="0"/>
              <a:t>Rodzeństwo,</a:t>
            </a:r>
          </a:p>
          <a:p>
            <a:pPr lvl="1"/>
            <a:r>
              <a:rPr lang="pl-PL" dirty="0" smtClean="0"/>
              <a:t>Zstępni rodzeństwa,</a:t>
            </a:r>
          </a:p>
          <a:p>
            <a:pPr marL="457200" lvl="1" indent="0">
              <a:buNone/>
            </a:pPr>
            <a:r>
              <a:rPr lang="pl-PL" dirty="0" smtClean="0"/>
              <a:t>NIE DOTYCZY: Skarbu Państwa ani gminy!</a:t>
            </a:r>
          </a:p>
        </p:txBody>
      </p:sp>
    </p:spTree>
    <p:extLst>
      <p:ext uri="{BB962C8B-B14F-4D97-AF65-F5344CB8AC3E}">
        <p14:creationId xmlns:p14="http://schemas.microsoft.com/office/powerpoint/2010/main" val="3223367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umowy</a:t>
            </a:r>
            <a:endParaRPr lang="pl-PL" dirty="0"/>
          </a:p>
        </p:txBody>
      </p:sp>
      <p:sp>
        <p:nvSpPr>
          <p:cNvPr id="3" name="Symbol zastępczy zawartości 2"/>
          <p:cNvSpPr>
            <a:spLocks noGrp="1"/>
          </p:cNvSpPr>
          <p:nvPr>
            <p:ph idx="1"/>
          </p:nvPr>
        </p:nvSpPr>
        <p:spPr/>
        <p:txBody>
          <a:bodyPr/>
          <a:lstStyle/>
          <a:p>
            <a:r>
              <a:rPr lang="pl-PL" dirty="0" smtClean="0"/>
              <a:t>Prawo dziedziczenia </a:t>
            </a:r>
            <a:r>
              <a:rPr lang="pl-PL" dirty="0" smtClean="0">
                <a:sym typeface="Wingdings" pitchFamily="2" charset="2"/>
              </a:rPr>
              <a:t> dyskusyjne</a:t>
            </a:r>
            <a:endParaRPr lang="pl-PL" dirty="0" smtClean="0"/>
          </a:p>
          <a:p>
            <a:r>
              <a:rPr lang="pl-PL" dirty="0" smtClean="0"/>
              <a:t>Dotyczy jedynie dziedziczenia opartego na powołaniu z ustawy, </a:t>
            </a:r>
          </a:p>
          <a:p>
            <a:r>
              <a:rPr lang="pl-PL" dirty="0" smtClean="0"/>
              <a:t>NIE obejmuje zrzeczenia się dziedziczenia na podstawie ustawy i testamentu,</a:t>
            </a:r>
          </a:p>
          <a:p>
            <a:r>
              <a:rPr lang="pl-PL" dirty="0" smtClean="0"/>
              <a:t>NIE obejmuje prawa do zrzeczenia się spadku lub udziału w spadku na rzecz innej osoby, w szczególności na rzecz innego spadkobiercy,</a:t>
            </a:r>
            <a:endParaRPr lang="pl-PL" dirty="0"/>
          </a:p>
        </p:txBody>
      </p:sp>
    </p:spTree>
    <p:extLst>
      <p:ext uri="{BB962C8B-B14F-4D97-AF65-F5344CB8AC3E}">
        <p14:creationId xmlns:p14="http://schemas.microsoft.com/office/powerpoint/2010/main" val="3325632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zrzeczenia się dziedziczenia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Zrzekający się dziedziczenia i jego </a:t>
            </a:r>
            <a:r>
              <a:rPr lang="pl-PL" u="sng" dirty="0" smtClean="0"/>
              <a:t>zstępni </a:t>
            </a:r>
            <a:r>
              <a:rPr lang="pl-PL" dirty="0" smtClean="0"/>
              <a:t>zostają wyłączeni z dziedziczenia tak, jakby nie dożyli otwarcia spadku – art. 1049 par. 2 KC, </a:t>
            </a:r>
          </a:p>
          <a:p>
            <a:r>
              <a:rPr lang="pl-PL" dirty="0" smtClean="0"/>
              <a:t>Zstępni zrzekającego się mogą zostać wyłączeni ze skutków zrzeczenia się jeśli umowa tak stanowi, </a:t>
            </a:r>
          </a:p>
          <a:p>
            <a:r>
              <a:rPr lang="pl-PL" dirty="0" smtClean="0"/>
              <a:t>Utrata prawa do zachowku, </a:t>
            </a:r>
          </a:p>
          <a:p>
            <a:r>
              <a:rPr lang="pl-PL" dirty="0" smtClean="0"/>
              <a:t>Osoba, która zrzekła się dziedziczenia może być powołana do dziedziczenia na podstawie testamentu (ale nie odzyskuje statusu spadkobiercy ustawowego),</a:t>
            </a:r>
            <a:endParaRPr lang="pl-PL" dirty="0"/>
          </a:p>
        </p:txBody>
      </p:sp>
    </p:spTree>
    <p:extLst>
      <p:ext uri="{BB962C8B-B14F-4D97-AF65-F5344CB8AC3E}">
        <p14:creationId xmlns:p14="http://schemas.microsoft.com/office/powerpoint/2010/main" val="218285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Zniweczenie skutków zrzeczenia</a:t>
            </a:r>
            <a:endParaRPr lang="pl-PL" dirty="0"/>
          </a:p>
        </p:txBody>
      </p:sp>
      <p:sp>
        <p:nvSpPr>
          <p:cNvPr id="3" name="Symbol zastępczy zawartości 2"/>
          <p:cNvSpPr>
            <a:spLocks noGrp="1"/>
          </p:cNvSpPr>
          <p:nvPr>
            <p:ph idx="1"/>
          </p:nvPr>
        </p:nvSpPr>
        <p:spPr/>
        <p:txBody>
          <a:bodyPr/>
          <a:lstStyle/>
          <a:p>
            <a:r>
              <a:rPr lang="pl-PL" dirty="0" smtClean="0"/>
              <a:t>Umowne uchylenie </a:t>
            </a:r>
            <a:r>
              <a:rPr lang="pl-PL" dirty="0" smtClean="0">
                <a:sym typeface="Wingdings" pitchFamily="2" charset="2"/>
              </a:rPr>
              <a:t> w formie aktu notarialnego – art. 1050 KC,</a:t>
            </a:r>
          </a:p>
          <a:p>
            <a:endParaRPr lang="pl-PL" dirty="0" smtClean="0">
              <a:sym typeface="Wingdings" pitchFamily="2" charset="2"/>
            </a:endParaRPr>
          </a:p>
          <a:p>
            <a:r>
              <a:rPr lang="pl-PL" dirty="0" smtClean="0">
                <a:sym typeface="Wingdings" pitchFamily="2" charset="2"/>
              </a:rPr>
              <a:t>Powołanie do spadku w drodze testamentu, z zastrzeżeniem, że spadkobierca nie może być traktowany jak spadkobierca ustawowy,  </a:t>
            </a:r>
            <a:endParaRPr lang="pl-PL" dirty="0"/>
          </a:p>
        </p:txBody>
      </p:sp>
    </p:spTree>
    <p:extLst>
      <p:ext uri="{BB962C8B-B14F-4D97-AF65-F5344CB8AC3E}">
        <p14:creationId xmlns:p14="http://schemas.microsoft.com/office/powerpoint/2010/main" val="1449352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1211</Words>
  <Application>Microsoft Office PowerPoint</Application>
  <PresentationFormat>Pokaz na ekranie (4:3)</PresentationFormat>
  <Paragraphs>100</Paragraphs>
  <Slides>28</Slides>
  <Notes>1</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Motyw pakietu Office</vt:lpstr>
      <vt:lpstr>Umowy dotyczące spadku </vt:lpstr>
      <vt:lpstr>Rodzaje umów dotyczących spadku</vt:lpstr>
      <vt:lpstr>ZAKAZ  zawierania umów o spadek po osobie żyjącej</vt:lpstr>
      <vt:lpstr>Katalog umów objętych zakazem z art. 1047 KC</vt:lpstr>
      <vt:lpstr>Zrzeczenie się dziedziczenia </vt:lpstr>
      <vt:lpstr>Spadkobierca zrzekający się:</vt:lpstr>
      <vt:lpstr>Przedmiot umowy</vt:lpstr>
      <vt:lpstr>Skutki zrzeczenia się dziedziczenia</vt:lpstr>
      <vt:lpstr>Zniweczenie skutków zrzeczenia</vt:lpstr>
      <vt:lpstr>Umowa o zbycie spadku lub udziału w spadku</vt:lpstr>
      <vt:lpstr>Strony umowy:</vt:lpstr>
      <vt:lpstr>Przedmiot umowy</vt:lpstr>
      <vt:lpstr>Przedmiot umowy</vt:lpstr>
      <vt:lpstr>Skutki – Sytuacja nabywcy</vt:lpstr>
      <vt:lpstr>Skutki – powiększenie się udziału spadkowego zbywcy</vt:lpstr>
      <vt:lpstr>Odpowiedzialność za długi </vt:lpstr>
      <vt:lpstr>Dziedziczenie gospodarstw rolnych</vt:lpstr>
      <vt:lpstr>TYTUŁ X – art. 1058-1088 KC</vt:lpstr>
      <vt:lpstr>Spadkobiercy gospodarstwa rolnego</vt:lpstr>
      <vt:lpstr>Art. 1063 KC</vt:lpstr>
      <vt:lpstr>kazusy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dotyczące spadku</dc:title>
  <dc:creator>Laptop</dc:creator>
  <cp:lastModifiedBy>Laptop</cp:lastModifiedBy>
  <cp:revision>12</cp:revision>
  <dcterms:created xsi:type="dcterms:W3CDTF">2016-12-18T16:13:52Z</dcterms:created>
  <dcterms:modified xsi:type="dcterms:W3CDTF">2016-12-18T18:22:04Z</dcterms:modified>
</cp:coreProperties>
</file>