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diagrams/drawing10.xml" ContentType="application/vnd.ms-office.drawingml.diagramDrawing+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diagrams/drawing8.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diagrams/layout3.xml" ContentType="application/vnd.openxmlformats-officedocument.drawingml.diagramLayout+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diagrams/layout11.xml" ContentType="application/vnd.openxmlformats-officedocument.drawingml.diagramLayout+xml"/>
  <Override PartName="/ppt/notesSlides/notesSlide173.xml" ContentType="application/vnd.openxmlformats-officedocument.presentationml.notesSlide+xml"/>
  <Override PartName="/ppt/diagrams/drawing5.xml" ContentType="application/vnd.ms-office.drawingml.diagramDrawing+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diagrams/colors8.xml" ContentType="application/vnd.openxmlformats-officedocument.drawingml.diagramColors+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diagrams/quickStyle7.xml" ContentType="application/vnd.openxmlformats-officedocument.drawingml.diagramStyl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notesSlides/notesSlide243.xml" ContentType="application/vnd.openxmlformats-officedocument.presentationml.notesSlide+xml"/>
  <Override PartName="/ppt/slides/slide159.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221.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115.xml" ContentType="application/vnd.openxmlformats-officedocument.presentationml.slide+xml"/>
  <Override PartName="/ppt/slides/slide162.xml" ContentType="application/vnd.openxmlformats-officedocument.presentationml.slide+xml"/>
  <Override PartName="/ppt/notesSlides/notesSlide136.xml" ContentType="application/vnd.openxmlformats-officedocument.presentationml.notesSlide+xml"/>
  <Override PartName="/ppt/notesSlides/notesSlide183.xml" ContentType="application/vnd.openxmlformats-officedocument.presentationml.notes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diagrams/quickStyle4.xml" ContentType="application/vnd.openxmlformats-officedocument.drawingml.diagramStyl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59.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58.xml" ContentType="application/vnd.openxmlformats-officedocument.presentationml.notesSlide+xml"/>
  <Override PartName="/ppt/notesSlides/notesSlide237.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diagrams/layout7.xml" ContentType="application/vnd.openxmlformats-officedocument.drawingml.diagramLayout+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78.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240.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notesSlides/notesSlide177.xml" ContentType="application/vnd.openxmlformats-officedocument.presentationml.notesSlide+xml"/>
  <Override PartName="/ppt/diagrams/drawing9.xml" ContentType="application/vnd.ms-office.drawingml.diagramDrawing+xml"/>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55.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diagrams/colors2.xml" ContentType="application/vnd.openxmlformats-officedocument.drawingml.diagramColors+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notesSlides/notesSlide77.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diagrams/quickStyle6.xml" ContentType="application/vnd.openxmlformats-officedocument.drawingml.diagramStyl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269.xml" ContentType="application/vnd.openxmlformats-officedocument.presentationml.notes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slides/slide352.xml" ContentType="application/vnd.openxmlformats-officedocument.presentationml.slide+xml"/>
  <Override PartName="/ppt/diagrams/quickStyle8.xml" ContentType="application/vnd.openxmlformats-officedocument.drawingml.diagramStyl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diagrams/colors6.xml" ContentType="application/vnd.openxmlformats-officedocument.drawingml.diagramColors+xml"/>
  <Override PartName="/ppt/notesSlides/notesSlide137.xml" ContentType="application/vnd.openxmlformats-officedocument.presentationml.notesSlide+xml"/>
  <Override PartName="/ppt/diagrams/quickStyle11.xml" ContentType="application/vnd.openxmlformats-officedocument.drawingml.diagramStyl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diagrams/colors10.xml" ContentType="application/vnd.openxmlformats-officedocument.drawingml.diagramColors+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diagrams/quickStyle2.xml" ContentType="application/vnd.openxmlformats-officedocument.drawingml.diagramStyl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diagrams/layout5.xml" ContentType="application/vnd.openxmlformats-officedocument.drawingml.diagramLayout+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169.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210.xml" ContentType="application/vnd.openxmlformats-officedocument.presentationml.notesSlide+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312.xml" ContentType="application/vnd.openxmlformats-officedocument.presentationml.slide+xml"/>
  <Override PartName="/ppt/notesSlides/notesSlide125.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248.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diagrams/data11.xml" ContentType="application/vnd.openxmlformats-officedocument.drawingml.diagramData+xml"/>
  <Override PartName="/ppt/notesSlides/notesSlide226.xml" ContentType="application/vnd.openxmlformats-officedocument.presentationml.notes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notesSlides/notesSlide50.xml" ContentType="application/vnd.openxmlformats-officedocument.presentationml.notesSlide+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notesSlides/notesSlide119.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267.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Override PartName="/ppt/slides/slide369.xml" ContentType="application/vnd.openxmlformats-officedocument.presentationml.slide+xml"/>
  <Default Extension="jpeg" ContentType="image/jpeg"/>
  <Override PartName="/ppt/notesSlides/notesSlide100.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2"/>
  </p:notesMasterIdLst>
  <p:sldIdLst>
    <p:sldId id="258" r:id="rId2"/>
    <p:sldId id="310" r:id="rId3"/>
    <p:sldId id="391" r:id="rId4"/>
    <p:sldId id="614" r:id="rId5"/>
    <p:sldId id="256" r:id="rId6"/>
    <p:sldId id="257" r:id="rId7"/>
    <p:sldId id="260" r:id="rId8"/>
    <p:sldId id="261" r:id="rId9"/>
    <p:sldId id="262" r:id="rId10"/>
    <p:sldId id="263"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81" r:id="rId27"/>
    <p:sldId id="279" r:id="rId28"/>
    <p:sldId id="282" r:id="rId29"/>
    <p:sldId id="283" r:id="rId30"/>
    <p:sldId id="289" r:id="rId31"/>
    <p:sldId id="284" r:id="rId32"/>
    <p:sldId id="285" r:id="rId33"/>
    <p:sldId id="286" r:id="rId34"/>
    <p:sldId id="287" r:id="rId35"/>
    <p:sldId id="288" r:id="rId36"/>
    <p:sldId id="292" r:id="rId37"/>
    <p:sldId id="293" r:id="rId38"/>
    <p:sldId id="290" r:id="rId39"/>
    <p:sldId id="291"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5"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31" r:id="rId75"/>
    <p:sldId id="329" r:id="rId76"/>
    <p:sldId id="330"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53" r:id="rId93"/>
    <p:sldId id="354" r:id="rId94"/>
    <p:sldId id="347" r:id="rId95"/>
    <p:sldId id="349" r:id="rId96"/>
    <p:sldId id="348" r:id="rId97"/>
    <p:sldId id="350" r:id="rId98"/>
    <p:sldId id="351" r:id="rId99"/>
    <p:sldId id="352"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372" r:id="rId139"/>
    <p:sldId id="373" r:id="rId140"/>
    <p:sldId id="374" r:id="rId141"/>
    <p:sldId id="375" r:id="rId142"/>
    <p:sldId id="376" r:id="rId143"/>
    <p:sldId id="377" r:id="rId144"/>
    <p:sldId id="378" r:id="rId145"/>
    <p:sldId id="379" r:id="rId146"/>
    <p:sldId id="380" r:id="rId147"/>
    <p:sldId id="381" r:id="rId148"/>
    <p:sldId id="382" r:id="rId149"/>
    <p:sldId id="383" r:id="rId150"/>
    <p:sldId id="384" r:id="rId151"/>
    <p:sldId id="385" r:id="rId152"/>
    <p:sldId id="386" r:id="rId153"/>
    <p:sldId id="387" r:id="rId154"/>
    <p:sldId id="388" r:id="rId155"/>
    <p:sldId id="389" r:id="rId156"/>
    <p:sldId id="390" r:id="rId157"/>
    <p:sldId id="413" r:id="rId158"/>
    <p:sldId id="414" r:id="rId159"/>
    <p:sldId id="418" r:id="rId160"/>
    <p:sldId id="415" r:id="rId161"/>
    <p:sldId id="416" r:id="rId162"/>
    <p:sldId id="417" r:id="rId163"/>
    <p:sldId id="419" r:id="rId164"/>
    <p:sldId id="420" r:id="rId165"/>
    <p:sldId id="421" r:id="rId166"/>
    <p:sldId id="422" r:id="rId167"/>
    <p:sldId id="423" r:id="rId168"/>
    <p:sldId id="424" r:id="rId169"/>
    <p:sldId id="425" r:id="rId170"/>
    <p:sldId id="426" r:id="rId171"/>
    <p:sldId id="427" r:id="rId172"/>
    <p:sldId id="428" r:id="rId173"/>
    <p:sldId id="429" r:id="rId174"/>
    <p:sldId id="451"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 id="444" r:id="rId189"/>
    <p:sldId id="445" r:id="rId190"/>
    <p:sldId id="446" r:id="rId191"/>
    <p:sldId id="447" r:id="rId192"/>
    <p:sldId id="448" r:id="rId193"/>
    <p:sldId id="449" r:id="rId194"/>
    <p:sldId id="450" r:id="rId195"/>
    <p:sldId id="452" r:id="rId196"/>
    <p:sldId id="453" r:id="rId197"/>
    <p:sldId id="454" r:id="rId198"/>
    <p:sldId id="455" r:id="rId199"/>
    <p:sldId id="456" r:id="rId200"/>
    <p:sldId id="457" r:id="rId201"/>
    <p:sldId id="458" r:id="rId202"/>
    <p:sldId id="459" r:id="rId203"/>
    <p:sldId id="461" r:id="rId204"/>
    <p:sldId id="462" r:id="rId205"/>
    <p:sldId id="463" r:id="rId206"/>
    <p:sldId id="460" r:id="rId207"/>
    <p:sldId id="464" r:id="rId208"/>
    <p:sldId id="465" r:id="rId209"/>
    <p:sldId id="466" r:id="rId210"/>
    <p:sldId id="467" r:id="rId211"/>
    <p:sldId id="469" r:id="rId212"/>
    <p:sldId id="468"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525" r:id="rId226"/>
    <p:sldId id="483" r:id="rId227"/>
    <p:sldId id="484" r:id="rId228"/>
    <p:sldId id="485" r:id="rId229"/>
    <p:sldId id="486" r:id="rId230"/>
    <p:sldId id="487" r:id="rId231"/>
    <p:sldId id="488" r:id="rId232"/>
    <p:sldId id="489" r:id="rId233"/>
    <p:sldId id="490" r:id="rId234"/>
    <p:sldId id="491" r:id="rId235"/>
    <p:sldId id="492" r:id="rId236"/>
    <p:sldId id="493" r:id="rId237"/>
    <p:sldId id="494" r:id="rId238"/>
    <p:sldId id="495" r:id="rId239"/>
    <p:sldId id="496" r:id="rId240"/>
    <p:sldId id="497" r:id="rId241"/>
    <p:sldId id="526" r:id="rId242"/>
    <p:sldId id="499" r:id="rId243"/>
    <p:sldId id="500" r:id="rId244"/>
    <p:sldId id="501" r:id="rId245"/>
    <p:sldId id="502" r:id="rId246"/>
    <p:sldId id="503" r:id="rId247"/>
    <p:sldId id="504" r:id="rId248"/>
    <p:sldId id="505" r:id="rId249"/>
    <p:sldId id="506" r:id="rId250"/>
    <p:sldId id="507" r:id="rId251"/>
    <p:sldId id="508" r:id="rId252"/>
    <p:sldId id="509" r:id="rId253"/>
    <p:sldId id="510" r:id="rId254"/>
    <p:sldId id="511" r:id="rId255"/>
    <p:sldId id="512" r:id="rId256"/>
    <p:sldId id="513" r:id="rId257"/>
    <p:sldId id="514" r:id="rId258"/>
    <p:sldId id="515" r:id="rId259"/>
    <p:sldId id="516" r:id="rId260"/>
    <p:sldId id="517" r:id="rId261"/>
    <p:sldId id="518" r:id="rId262"/>
    <p:sldId id="519" r:id="rId263"/>
    <p:sldId id="520" r:id="rId264"/>
    <p:sldId id="521" r:id="rId265"/>
    <p:sldId id="522" r:id="rId266"/>
    <p:sldId id="523" r:id="rId267"/>
    <p:sldId id="524" r:id="rId268"/>
    <p:sldId id="527" r:id="rId269"/>
    <p:sldId id="528" r:id="rId270"/>
    <p:sldId id="529" r:id="rId271"/>
    <p:sldId id="530" r:id="rId272"/>
    <p:sldId id="531" r:id="rId273"/>
    <p:sldId id="532" r:id="rId274"/>
    <p:sldId id="533" r:id="rId275"/>
    <p:sldId id="534" r:id="rId276"/>
    <p:sldId id="535" r:id="rId277"/>
    <p:sldId id="536" r:id="rId278"/>
    <p:sldId id="537" r:id="rId279"/>
    <p:sldId id="538" r:id="rId280"/>
    <p:sldId id="539" r:id="rId281"/>
    <p:sldId id="540" r:id="rId282"/>
    <p:sldId id="541" r:id="rId283"/>
    <p:sldId id="542" r:id="rId284"/>
    <p:sldId id="543" r:id="rId285"/>
    <p:sldId id="544" r:id="rId286"/>
    <p:sldId id="545" r:id="rId287"/>
    <p:sldId id="546" r:id="rId288"/>
    <p:sldId id="567" r:id="rId289"/>
    <p:sldId id="548" r:id="rId290"/>
    <p:sldId id="549" r:id="rId291"/>
    <p:sldId id="550" r:id="rId292"/>
    <p:sldId id="551" r:id="rId293"/>
    <p:sldId id="552" r:id="rId294"/>
    <p:sldId id="553" r:id="rId295"/>
    <p:sldId id="554" r:id="rId296"/>
    <p:sldId id="555" r:id="rId297"/>
    <p:sldId id="556" r:id="rId298"/>
    <p:sldId id="557" r:id="rId299"/>
    <p:sldId id="558" r:id="rId300"/>
    <p:sldId id="566" r:id="rId301"/>
    <p:sldId id="560" r:id="rId302"/>
    <p:sldId id="561" r:id="rId303"/>
    <p:sldId id="562" r:id="rId304"/>
    <p:sldId id="563" r:id="rId305"/>
    <p:sldId id="564" r:id="rId306"/>
    <p:sldId id="565" r:id="rId307"/>
    <p:sldId id="568" r:id="rId308"/>
    <p:sldId id="569" r:id="rId309"/>
    <p:sldId id="570" r:id="rId310"/>
    <p:sldId id="571" r:id="rId311"/>
    <p:sldId id="572" r:id="rId312"/>
    <p:sldId id="602" r:id="rId313"/>
    <p:sldId id="573" r:id="rId314"/>
    <p:sldId id="579" r:id="rId315"/>
    <p:sldId id="580" r:id="rId316"/>
    <p:sldId id="581" r:id="rId317"/>
    <p:sldId id="582" r:id="rId318"/>
    <p:sldId id="583" r:id="rId319"/>
    <p:sldId id="584" r:id="rId320"/>
    <p:sldId id="585" r:id="rId321"/>
    <p:sldId id="586" r:id="rId322"/>
    <p:sldId id="587" r:id="rId323"/>
    <p:sldId id="588" r:id="rId324"/>
    <p:sldId id="589" r:id="rId325"/>
    <p:sldId id="590" r:id="rId326"/>
    <p:sldId id="591" r:id="rId327"/>
    <p:sldId id="592" r:id="rId328"/>
    <p:sldId id="593" r:id="rId329"/>
    <p:sldId id="594" r:id="rId330"/>
    <p:sldId id="595" r:id="rId331"/>
    <p:sldId id="596" r:id="rId332"/>
    <p:sldId id="597" r:id="rId333"/>
    <p:sldId id="598" r:id="rId334"/>
    <p:sldId id="599" r:id="rId335"/>
    <p:sldId id="600" r:id="rId336"/>
    <p:sldId id="601" r:id="rId337"/>
    <p:sldId id="622" r:id="rId338"/>
    <p:sldId id="623" r:id="rId339"/>
    <p:sldId id="624" r:id="rId340"/>
    <p:sldId id="625" r:id="rId341"/>
    <p:sldId id="626" r:id="rId342"/>
    <p:sldId id="627" r:id="rId343"/>
    <p:sldId id="628" r:id="rId344"/>
    <p:sldId id="629" r:id="rId345"/>
    <p:sldId id="630" r:id="rId346"/>
    <p:sldId id="631" r:id="rId347"/>
    <p:sldId id="632" r:id="rId348"/>
    <p:sldId id="633" r:id="rId349"/>
    <p:sldId id="634" r:id="rId350"/>
    <p:sldId id="635" r:id="rId351"/>
    <p:sldId id="636" r:id="rId352"/>
    <p:sldId id="637" r:id="rId353"/>
    <p:sldId id="638" r:id="rId354"/>
    <p:sldId id="639" r:id="rId355"/>
    <p:sldId id="640" r:id="rId356"/>
    <p:sldId id="641" r:id="rId357"/>
    <p:sldId id="642" r:id="rId358"/>
    <p:sldId id="643" r:id="rId359"/>
    <p:sldId id="644" r:id="rId360"/>
    <p:sldId id="645" r:id="rId361"/>
    <p:sldId id="646" r:id="rId362"/>
    <p:sldId id="647" r:id="rId363"/>
    <p:sldId id="648" r:id="rId364"/>
    <p:sldId id="615" r:id="rId365"/>
    <p:sldId id="616" r:id="rId366"/>
    <p:sldId id="617" r:id="rId367"/>
    <p:sldId id="618" r:id="rId368"/>
    <p:sldId id="619" r:id="rId369"/>
    <p:sldId id="620" r:id="rId370"/>
    <p:sldId id="621" r:id="rId371"/>
    <p:sldId id="603" r:id="rId372"/>
    <p:sldId id="604" r:id="rId373"/>
    <p:sldId id="605" r:id="rId374"/>
    <p:sldId id="606" r:id="rId375"/>
    <p:sldId id="607" r:id="rId376"/>
    <p:sldId id="609" r:id="rId377"/>
    <p:sldId id="610" r:id="rId378"/>
    <p:sldId id="611" r:id="rId379"/>
    <p:sldId id="612" r:id="rId380"/>
    <p:sldId id="608" r:id="rId381"/>
    <p:sldId id="613" r:id="rId382"/>
    <p:sldId id="574" r:id="rId383"/>
    <p:sldId id="575" r:id="rId384"/>
    <p:sldId id="577" r:id="rId385"/>
    <p:sldId id="576" r:id="rId386"/>
    <p:sldId id="578" r:id="rId387"/>
    <p:sldId id="649" r:id="rId388"/>
    <p:sldId id="650" r:id="rId389"/>
    <p:sldId id="652" r:id="rId390"/>
    <p:sldId id="651" r:id="rId391"/>
    <p:sldId id="653" r:id="rId392"/>
    <p:sldId id="654" r:id="rId393"/>
    <p:sldId id="655" r:id="rId394"/>
    <p:sldId id="656" r:id="rId395"/>
    <p:sldId id="657" r:id="rId396"/>
    <p:sldId id="659" r:id="rId397"/>
    <p:sldId id="658" r:id="rId398"/>
    <p:sldId id="660" r:id="rId399"/>
    <p:sldId id="661" r:id="rId400"/>
    <p:sldId id="662" r:id="rId40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03" autoAdjust="0"/>
    <p:restoredTop sz="94624" autoAdjust="0"/>
  </p:normalViewPr>
  <p:slideViewPr>
    <p:cSldViewPr>
      <p:cViewPr varScale="1">
        <p:scale>
          <a:sx n="65" d="100"/>
          <a:sy n="65" d="100"/>
        </p:scale>
        <p:origin x="-1422" y="-108"/>
      </p:cViewPr>
      <p:guideLst>
        <p:guide orient="horz" pos="2160"/>
        <p:guide pos="2880"/>
      </p:guideLst>
    </p:cSldViewPr>
  </p:slideViewPr>
  <p:outlineViewPr>
    <p:cViewPr>
      <p:scale>
        <a:sx n="33" d="100"/>
        <a:sy n="33" d="100"/>
      </p:scale>
      <p:origin x="48" y="7738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slide" Target="slides/slide376.xml"/><Relationship Id="rId398" Type="http://schemas.openxmlformats.org/officeDocument/2006/relationships/slide" Target="slides/slide397.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402" Type="http://schemas.openxmlformats.org/officeDocument/2006/relationships/notesMaster" Target="notesMasters/notesMaster1.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presProps" Target="presProps.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viewProps" Target="viewProps.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theme" Target="theme/theme1.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tableStyles" Target="tableStyles.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s>
</file>

<file path=ppt/diagrams/_rels/data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161.jpeg"/><Relationship Id="rId1" Type="http://schemas.openxmlformats.org/officeDocument/2006/relationships/image" Target="../media/image15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D7C4F-C88E-4E91-AA8C-87694C65F169}" type="doc">
      <dgm:prSet loTypeId="urn:microsoft.com/office/officeart/2005/8/layout/arrow6" loCatId="process" qsTypeId="urn:microsoft.com/office/officeart/2005/8/quickstyle/simple1" qsCatId="simple" csTypeId="urn:microsoft.com/office/officeart/2005/8/colors/accent2_2" csCatId="accent2" phldr="1"/>
      <dgm:spPr/>
      <dgm:t>
        <a:bodyPr/>
        <a:lstStyle/>
        <a:p>
          <a:endParaRPr lang="pl-PL"/>
        </a:p>
      </dgm:t>
    </dgm:pt>
    <dgm:pt modelId="{8FE1C4E5-06C3-4B52-8215-80FF296CF5CB}">
      <dgm:prSet phldrT="[Tekst]"/>
      <dgm:spPr/>
      <dgm:t>
        <a:bodyPr/>
        <a:lstStyle/>
        <a:p>
          <a:r>
            <a:rPr lang="pl-PL" b="1" dirty="0"/>
            <a:t>Dealer (dystrybutor)</a:t>
          </a:r>
        </a:p>
      </dgm:t>
    </dgm:pt>
    <dgm:pt modelId="{E0CD0480-80A7-4E89-92D2-E1D40B03E172}" type="parTrans" cxnId="{BD62DAB2-3F2C-4969-B27A-F9ED71389C90}">
      <dgm:prSet/>
      <dgm:spPr/>
      <dgm:t>
        <a:bodyPr/>
        <a:lstStyle/>
        <a:p>
          <a:endParaRPr lang="pl-PL"/>
        </a:p>
      </dgm:t>
    </dgm:pt>
    <dgm:pt modelId="{1345E046-3596-40B8-A8A4-751634A79CF2}" type="sibTrans" cxnId="{BD62DAB2-3F2C-4969-B27A-F9ED71389C90}">
      <dgm:prSet/>
      <dgm:spPr/>
      <dgm:t>
        <a:bodyPr/>
        <a:lstStyle/>
        <a:p>
          <a:endParaRPr lang="pl-PL"/>
        </a:p>
      </dgm:t>
    </dgm:pt>
    <dgm:pt modelId="{F753214E-B257-42D0-827A-B5C631BA207C}">
      <dgm:prSet phldrT="[Tekst]"/>
      <dgm:spPr/>
      <dgm:t>
        <a:bodyPr/>
        <a:lstStyle/>
        <a:p>
          <a:r>
            <a:rPr lang="pl-PL" b="1" dirty="0"/>
            <a:t>Dostawca</a:t>
          </a:r>
        </a:p>
      </dgm:t>
    </dgm:pt>
    <dgm:pt modelId="{269FD8FE-8B0A-4DCC-AA12-C27A895D5AC1}" type="parTrans" cxnId="{36176797-D476-4066-A76E-EEAFE32C765C}">
      <dgm:prSet/>
      <dgm:spPr/>
      <dgm:t>
        <a:bodyPr/>
        <a:lstStyle/>
        <a:p>
          <a:endParaRPr lang="pl-PL"/>
        </a:p>
      </dgm:t>
    </dgm:pt>
    <dgm:pt modelId="{02438D6D-3E2B-4FAA-82F1-73B26AEE67E8}" type="sibTrans" cxnId="{36176797-D476-4066-A76E-EEAFE32C765C}">
      <dgm:prSet/>
      <dgm:spPr/>
      <dgm:t>
        <a:bodyPr/>
        <a:lstStyle/>
        <a:p>
          <a:endParaRPr lang="pl-PL"/>
        </a:p>
      </dgm:t>
    </dgm:pt>
    <dgm:pt modelId="{79861480-96EE-4CD5-96F0-93B0697F07B3}" type="pres">
      <dgm:prSet presAssocID="{BCBD7C4F-C88E-4E91-AA8C-87694C65F169}" presName="compositeShape" presStyleCnt="0">
        <dgm:presLayoutVars>
          <dgm:chMax val="2"/>
          <dgm:dir/>
          <dgm:resizeHandles val="exact"/>
        </dgm:presLayoutVars>
      </dgm:prSet>
      <dgm:spPr/>
      <dgm:t>
        <a:bodyPr/>
        <a:lstStyle/>
        <a:p>
          <a:endParaRPr lang="pl-PL"/>
        </a:p>
      </dgm:t>
    </dgm:pt>
    <dgm:pt modelId="{F905468D-74D5-4408-B8DD-DA8762D8C781}" type="pres">
      <dgm:prSet presAssocID="{BCBD7C4F-C88E-4E91-AA8C-87694C65F169}" presName="ribbon" presStyleLbl="node1" presStyleIdx="0" presStyleCnt="1"/>
      <dgm:spPr/>
    </dgm:pt>
    <dgm:pt modelId="{2AB8A9DD-887A-4126-91A8-A1B3A8E680BA}" type="pres">
      <dgm:prSet presAssocID="{BCBD7C4F-C88E-4E91-AA8C-87694C65F169}" presName="leftArrowText" presStyleLbl="node1" presStyleIdx="0" presStyleCnt="1">
        <dgm:presLayoutVars>
          <dgm:chMax val="0"/>
          <dgm:bulletEnabled val="1"/>
        </dgm:presLayoutVars>
      </dgm:prSet>
      <dgm:spPr/>
      <dgm:t>
        <a:bodyPr/>
        <a:lstStyle/>
        <a:p>
          <a:endParaRPr lang="pl-PL"/>
        </a:p>
      </dgm:t>
    </dgm:pt>
    <dgm:pt modelId="{4EDBDFA8-4446-4F99-9775-10453A7DC659}" type="pres">
      <dgm:prSet presAssocID="{BCBD7C4F-C88E-4E91-AA8C-87694C65F169}" presName="rightArrowText" presStyleLbl="node1" presStyleIdx="0" presStyleCnt="1">
        <dgm:presLayoutVars>
          <dgm:chMax val="0"/>
          <dgm:bulletEnabled val="1"/>
        </dgm:presLayoutVars>
      </dgm:prSet>
      <dgm:spPr/>
      <dgm:t>
        <a:bodyPr/>
        <a:lstStyle/>
        <a:p>
          <a:endParaRPr lang="pl-PL"/>
        </a:p>
      </dgm:t>
    </dgm:pt>
  </dgm:ptLst>
  <dgm:cxnLst>
    <dgm:cxn modelId="{BD62DAB2-3F2C-4969-B27A-F9ED71389C90}" srcId="{BCBD7C4F-C88E-4E91-AA8C-87694C65F169}" destId="{8FE1C4E5-06C3-4B52-8215-80FF296CF5CB}" srcOrd="0" destOrd="0" parTransId="{E0CD0480-80A7-4E89-92D2-E1D40B03E172}" sibTransId="{1345E046-3596-40B8-A8A4-751634A79CF2}"/>
    <dgm:cxn modelId="{36176797-D476-4066-A76E-EEAFE32C765C}" srcId="{BCBD7C4F-C88E-4E91-AA8C-87694C65F169}" destId="{F753214E-B257-42D0-827A-B5C631BA207C}" srcOrd="1" destOrd="0" parTransId="{269FD8FE-8B0A-4DCC-AA12-C27A895D5AC1}" sibTransId="{02438D6D-3E2B-4FAA-82F1-73B26AEE67E8}"/>
    <dgm:cxn modelId="{ACB9C1B7-7888-4E5D-B6C8-5DC74B771D81}" type="presOf" srcId="{BCBD7C4F-C88E-4E91-AA8C-87694C65F169}" destId="{79861480-96EE-4CD5-96F0-93B0697F07B3}" srcOrd="0" destOrd="0" presId="urn:microsoft.com/office/officeart/2005/8/layout/arrow6"/>
    <dgm:cxn modelId="{98046681-7998-4EB3-A267-0D09FD98FE3B}" type="presOf" srcId="{F753214E-B257-42D0-827A-B5C631BA207C}" destId="{4EDBDFA8-4446-4F99-9775-10453A7DC659}" srcOrd="0" destOrd="0" presId="urn:microsoft.com/office/officeart/2005/8/layout/arrow6"/>
    <dgm:cxn modelId="{6A1E8A40-91B7-4672-B485-66A251761933}" type="presOf" srcId="{8FE1C4E5-06C3-4B52-8215-80FF296CF5CB}" destId="{2AB8A9DD-887A-4126-91A8-A1B3A8E680BA}" srcOrd="0" destOrd="0" presId="urn:microsoft.com/office/officeart/2005/8/layout/arrow6"/>
    <dgm:cxn modelId="{4A90E55D-3928-4E5D-A01C-C5FF55370FD6}" type="presParOf" srcId="{79861480-96EE-4CD5-96F0-93B0697F07B3}" destId="{F905468D-74D5-4408-B8DD-DA8762D8C781}" srcOrd="0" destOrd="0" presId="urn:microsoft.com/office/officeart/2005/8/layout/arrow6"/>
    <dgm:cxn modelId="{9586C4B2-DC2B-4EB0-BC89-99CD1F53F1FD}" type="presParOf" srcId="{79861480-96EE-4CD5-96F0-93B0697F07B3}" destId="{2AB8A9DD-887A-4126-91A8-A1B3A8E680BA}" srcOrd="1" destOrd="0" presId="urn:microsoft.com/office/officeart/2005/8/layout/arrow6"/>
    <dgm:cxn modelId="{164DE446-2B8C-4CE6-9740-3020B06E231F}" type="presParOf" srcId="{79861480-96EE-4CD5-96F0-93B0697F07B3}" destId="{4EDBDFA8-4446-4F99-9775-10453A7DC659}" srcOrd="2" destOrd="0" presId="urn:microsoft.com/office/officeart/2005/8/layout/arrow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31BD679-C229-47CB-BC1E-A680D77A872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pl-PL"/>
        </a:p>
      </dgm:t>
    </dgm:pt>
    <dgm:pt modelId="{9E19E01B-2A62-406A-A598-F8471F57D801}">
      <dgm:prSet custT="1"/>
      <dgm:spPr/>
      <dgm:t>
        <a:bodyPr/>
        <a:lstStyle/>
        <a:p>
          <a:pPr rtl="0"/>
          <a:r>
            <a:rPr lang="pl-PL" sz="2400" b="1" dirty="0"/>
            <a:t>drogowy</a:t>
          </a:r>
        </a:p>
      </dgm:t>
    </dgm:pt>
    <dgm:pt modelId="{A5184D0A-B140-48F6-ABB2-15815E7186D8}" type="parTrans" cxnId="{1F6007CF-9E13-48AE-A2A9-A757D6325BC4}">
      <dgm:prSet/>
      <dgm:spPr/>
      <dgm:t>
        <a:bodyPr/>
        <a:lstStyle/>
        <a:p>
          <a:endParaRPr lang="pl-PL" sz="2400"/>
        </a:p>
      </dgm:t>
    </dgm:pt>
    <dgm:pt modelId="{CFEABE5F-FE0B-41D2-94BD-D2A464D319CF}" type="sibTrans" cxnId="{1F6007CF-9E13-48AE-A2A9-A757D6325BC4}">
      <dgm:prSet/>
      <dgm:spPr/>
      <dgm:t>
        <a:bodyPr/>
        <a:lstStyle/>
        <a:p>
          <a:endParaRPr lang="pl-PL" sz="2400"/>
        </a:p>
      </dgm:t>
    </dgm:pt>
    <dgm:pt modelId="{2D19EEC9-CA05-476B-A912-EBF8D9E341F8}">
      <dgm:prSet custT="1"/>
      <dgm:spPr/>
      <dgm:t>
        <a:bodyPr/>
        <a:lstStyle/>
        <a:p>
          <a:pPr rtl="0"/>
          <a:r>
            <a:rPr lang="pl-PL" sz="2400" b="1" dirty="0"/>
            <a:t>morski</a:t>
          </a:r>
        </a:p>
      </dgm:t>
    </dgm:pt>
    <dgm:pt modelId="{AE4606BB-6FB2-4532-B1C4-91537E45845A}" type="parTrans" cxnId="{E8EF51E8-C2E4-4FD9-8A46-3F10D07EB66F}">
      <dgm:prSet/>
      <dgm:spPr/>
      <dgm:t>
        <a:bodyPr/>
        <a:lstStyle/>
        <a:p>
          <a:endParaRPr lang="pl-PL" sz="2400"/>
        </a:p>
      </dgm:t>
    </dgm:pt>
    <dgm:pt modelId="{908F3198-7597-477B-BD1B-D0EBE58BFCE6}" type="sibTrans" cxnId="{E8EF51E8-C2E4-4FD9-8A46-3F10D07EB66F}">
      <dgm:prSet/>
      <dgm:spPr/>
      <dgm:t>
        <a:bodyPr/>
        <a:lstStyle/>
        <a:p>
          <a:endParaRPr lang="pl-PL" sz="2400"/>
        </a:p>
      </dgm:t>
    </dgm:pt>
    <dgm:pt modelId="{0D02C542-EC98-4851-9ED1-4110BAB840B7}">
      <dgm:prSet custT="1"/>
      <dgm:spPr/>
      <dgm:t>
        <a:bodyPr/>
        <a:lstStyle/>
        <a:p>
          <a:pPr rtl="0"/>
          <a:r>
            <a:rPr lang="pl-PL" sz="2400" b="1" dirty="0"/>
            <a:t>kolejowy</a:t>
          </a:r>
        </a:p>
      </dgm:t>
    </dgm:pt>
    <dgm:pt modelId="{0953C4A6-16C2-4918-A4A1-9CFF38A54CFF}" type="parTrans" cxnId="{650C4CF1-D744-4D3A-95A4-BF5D1941DE8F}">
      <dgm:prSet/>
      <dgm:spPr/>
      <dgm:t>
        <a:bodyPr/>
        <a:lstStyle/>
        <a:p>
          <a:endParaRPr lang="pl-PL" sz="2400"/>
        </a:p>
      </dgm:t>
    </dgm:pt>
    <dgm:pt modelId="{5A88E82A-24D8-4E15-92F0-21944544447F}" type="sibTrans" cxnId="{650C4CF1-D744-4D3A-95A4-BF5D1941DE8F}">
      <dgm:prSet/>
      <dgm:spPr/>
      <dgm:t>
        <a:bodyPr/>
        <a:lstStyle/>
        <a:p>
          <a:endParaRPr lang="pl-PL" sz="2400"/>
        </a:p>
      </dgm:t>
    </dgm:pt>
    <dgm:pt modelId="{919CFEFC-77D5-4604-B357-B6BD42DA1C17}">
      <dgm:prSet custT="1"/>
      <dgm:spPr/>
      <dgm:t>
        <a:bodyPr/>
        <a:lstStyle/>
        <a:p>
          <a:pPr rtl="0"/>
          <a:r>
            <a:rPr lang="pl-PL" sz="2400" b="1" dirty="0"/>
            <a:t>lotniczy</a:t>
          </a:r>
        </a:p>
      </dgm:t>
    </dgm:pt>
    <dgm:pt modelId="{45C56680-117E-49B6-AB8A-13DDBB1B95B6}" type="parTrans" cxnId="{E1053092-13BC-43E2-B76E-B74D32DD9B30}">
      <dgm:prSet/>
      <dgm:spPr/>
      <dgm:t>
        <a:bodyPr/>
        <a:lstStyle/>
        <a:p>
          <a:endParaRPr lang="pl-PL" sz="2400"/>
        </a:p>
      </dgm:t>
    </dgm:pt>
    <dgm:pt modelId="{95987E92-D21F-4904-9AB0-749F31411FB5}" type="sibTrans" cxnId="{E1053092-13BC-43E2-B76E-B74D32DD9B30}">
      <dgm:prSet/>
      <dgm:spPr/>
      <dgm:t>
        <a:bodyPr/>
        <a:lstStyle/>
        <a:p>
          <a:endParaRPr lang="pl-PL" sz="2400"/>
        </a:p>
      </dgm:t>
    </dgm:pt>
    <dgm:pt modelId="{2BB565C8-A971-43D2-B547-59D3242CB68D}">
      <dgm:prSet custT="1"/>
      <dgm:spPr/>
      <dgm:t>
        <a:bodyPr/>
        <a:lstStyle/>
        <a:p>
          <a:pPr rtl="0"/>
          <a:r>
            <a:rPr lang="pl-PL" sz="2400" b="1" dirty="0"/>
            <a:t>konny*</a:t>
          </a:r>
        </a:p>
      </dgm:t>
    </dgm:pt>
    <dgm:pt modelId="{0B896DA1-D980-427A-B07D-F5C6AE0AC41E}" type="parTrans" cxnId="{353274F0-9D05-428C-B7E9-E18DCEA9516C}">
      <dgm:prSet/>
      <dgm:spPr/>
      <dgm:t>
        <a:bodyPr/>
        <a:lstStyle/>
        <a:p>
          <a:endParaRPr lang="pl-PL" sz="2400"/>
        </a:p>
      </dgm:t>
    </dgm:pt>
    <dgm:pt modelId="{7D78FEDE-B044-42B6-8577-58E481FE5230}" type="sibTrans" cxnId="{353274F0-9D05-428C-B7E9-E18DCEA9516C}">
      <dgm:prSet/>
      <dgm:spPr/>
      <dgm:t>
        <a:bodyPr/>
        <a:lstStyle/>
        <a:p>
          <a:endParaRPr lang="pl-PL" sz="2400"/>
        </a:p>
      </dgm:t>
    </dgm:pt>
    <dgm:pt modelId="{A946996C-AFC1-4AA0-9300-127FC4B1020C}" type="pres">
      <dgm:prSet presAssocID="{C31BD679-C229-47CB-BC1E-A680D77A8723}" presName="Name0" presStyleCnt="0">
        <dgm:presLayoutVars>
          <dgm:dir/>
          <dgm:resizeHandles val="exact"/>
        </dgm:presLayoutVars>
      </dgm:prSet>
      <dgm:spPr/>
      <dgm:t>
        <a:bodyPr/>
        <a:lstStyle/>
        <a:p>
          <a:endParaRPr lang="pl-PL"/>
        </a:p>
      </dgm:t>
    </dgm:pt>
    <dgm:pt modelId="{E096C1F8-0469-4B7F-A679-1AB13C48DD06}" type="pres">
      <dgm:prSet presAssocID="{9E19E01B-2A62-406A-A598-F8471F57D801}" presName="Name5" presStyleLbl="vennNode1" presStyleIdx="0" presStyleCnt="5" custLinFactNeighborX="-20454" custLinFactNeighborY="-87341">
        <dgm:presLayoutVars>
          <dgm:bulletEnabled val="1"/>
        </dgm:presLayoutVars>
      </dgm:prSet>
      <dgm:spPr/>
      <dgm:t>
        <a:bodyPr/>
        <a:lstStyle/>
        <a:p>
          <a:endParaRPr lang="pl-PL"/>
        </a:p>
      </dgm:t>
    </dgm:pt>
    <dgm:pt modelId="{67DDAEB5-3A8A-4628-849A-BC1E58726290}" type="pres">
      <dgm:prSet presAssocID="{CFEABE5F-FE0B-41D2-94BD-D2A464D319CF}" presName="space" presStyleCnt="0"/>
      <dgm:spPr/>
    </dgm:pt>
    <dgm:pt modelId="{C66098B5-92E4-4E47-972B-7A0C92ABD672}" type="pres">
      <dgm:prSet presAssocID="{2D19EEC9-CA05-476B-A912-EBF8D9E341F8}" presName="Name5" presStyleLbl="vennNode1" presStyleIdx="1" presStyleCnt="5" custLinFactNeighborX="-24553" custLinFactNeighborY="-25140">
        <dgm:presLayoutVars>
          <dgm:bulletEnabled val="1"/>
        </dgm:presLayoutVars>
      </dgm:prSet>
      <dgm:spPr/>
      <dgm:t>
        <a:bodyPr/>
        <a:lstStyle/>
        <a:p>
          <a:endParaRPr lang="pl-PL"/>
        </a:p>
      </dgm:t>
    </dgm:pt>
    <dgm:pt modelId="{28E2B4D4-24B4-4D9D-8E66-AA79C639941B}" type="pres">
      <dgm:prSet presAssocID="{908F3198-7597-477B-BD1B-D0EBE58BFCE6}" presName="space" presStyleCnt="0"/>
      <dgm:spPr/>
    </dgm:pt>
    <dgm:pt modelId="{075C3C1D-77B5-4095-B32F-53BCBBDF8924}" type="pres">
      <dgm:prSet presAssocID="{0D02C542-EC98-4851-9ED1-4110BAB840B7}" presName="Name5" presStyleLbl="vennNode1" presStyleIdx="2" presStyleCnt="5" custLinFactNeighborX="2382" custLinFactNeighborY="15846">
        <dgm:presLayoutVars>
          <dgm:bulletEnabled val="1"/>
        </dgm:presLayoutVars>
      </dgm:prSet>
      <dgm:spPr/>
      <dgm:t>
        <a:bodyPr/>
        <a:lstStyle/>
        <a:p>
          <a:endParaRPr lang="pl-PL"/>
        </a:p>
      </dgm:t>
    </dgm:pt>
    <dgm:pt modelId="{05A11982-D703-46FD-B035-21D2FD28F655}" type="pres">
      <dgm:prSet presAssocID="{5A88E82A-24D8-4E15-92F0-21944544447F}" presName="space" presStyleCnt="0"/>
      <dgm:spPr/>
    </dgm:pt>
    <dgm:pt modelId="{A552C04E-0F02-4E1B-A944-CAE84C88A33B}" type="pres">
      <dgm:prSet presAssocID="{919CFEFC-77D5-4604-B357-B6BD42DA1C17}" presName="Name5" presStyleLbl="vennNode1" presStyleIdx="3" presStyleCnt="5" custLinFactNeighborX="46394" custLinFactNeighborY="-14894">
        <dgm:presLayoutVars>
          <dgm:bulletEnabled val="1"/>
        </dgm:presLayoutVars>
      </dgm:prSet>
      <dgm:spPr/>
      <dgm:t>
        <a:bodyPr/>
        <a:lstStyle/>
        <a:p>
          <a:endParaRPr lang="pl-PL"/>
        </a:p>
      </dgm:t>
    </dgm:pt>
    <dgm:pt modelId="{078C309C-A0B6-43A6-9F04-0EB61C30984D}" type="pres">
      <dgm:prSet presAssocID="{95987E92-D21F-4904-9AB0-749F31411FB5}" presName="space" presStyleCnt="0"/>
      <dgm:spPr/>
    </dgm:pt>
    <dgm:pt modelId="{42FC40CA-7A53-479F-B5C5-CDBDF1813DBC}" type="pres">
      <dgm:prSet presAssocID="{2BB565C8-A971-43D2-B547-59D3242CB68D}" presName="Name5" presStyleLbl="vennNode1" presStyleIdx="4" presStyleCnt="5" custLinFactNeighborX="257" custLinFactNeighborY="-72957">
        <dgm:presLayoutVars>
          <dgm:bulletEnabled val="1"/>
        </dgm:presLayoutVars>
      </dgm:prSet>
      <dgm:spPr/>
      <dgm:t>
        <a:bodyPr/>
        <a:lstStyle/>
        <a:p>
          <a:endParaRPr lang="pl-PL"/>
        </a:p>
      </dgm:t>
    </dgm:pt>
  </dgm:ptLst>
  <dgm:cxnLst>
    <dgm:cxn modelId="{8BA54AFA-E85D-45B8-B31D-07F33281D269}" type="presOf" srcId="{919CFEFC-77D5-4604-B357-B6BD42DA1C17}" destId="{A552C04E-0F02-4E1B-A944-CAE84C88A33B}" srcOrd="0" destOrd="0" presId="urn:microsoft.com/office/officeart/2005/8/layout/venn3"/>
    <dgm:cxn modelId="{353274F0-9D05-428C-B7E9-E18DCEA9516C}" srcId="{C31BD679-C229-47CB-BC1E-A680D77A8723}" destId="{2BB565C8-A971-43D2-B547-59D3242CB68D}" srcOrd="4" destOrd="0" parTransId="{0B896DA1-D980-427A-B07D-F5C6AE0AC41E}" sibTransId="{7D78FEDE-B044-42B6-8577-58E481FE5230}"/>
    <dgm:cxn modelId="{E8EF51E8-C2E4-4FD9-8A46-3F10D07EB66F}" srcId="{C31BD679-C229-47CB-BC1E-A680D77A8723}" destId="{2D19EEC9-CA05-476B-A912-EBF8D9E341F8}" srcOrd="1" destOrd="0" parTransId="{AE4606BB-6FB2-4532-B1C4-91537E45845A}" sibTransId="{908F3198-7597-477B-BD1B-D0EBE58BFCE6}"/>
    <dgm:cxn modelId="{650C4CF1-D744-4D3A-95A4-BF5D1941DE8F}" srcId="{C31BD679-C229-47CB-BC1E-A680D77A8723}" destId="{0D02C542-EC98-4851-9ED1-4110BAB840B7}" srcOrd="2" destOrd="0" parTransId="{0953C4A6-16C2-4918-A4A1-9CFF38A54CFF}" sibTransId="{5A88E82A-24D8-4E15-92F0-21944544447F}"/>
    <dgm:cxn modelId="{43B54F43-AD06-44C4-9C5A-12053F0A939C}" type="presOf" srcId="{2D19EEC9-CA05-476B-A912-EBF8D9E341F8}" destId="{C66098B5-92E4-4E47-972B-7A0C92ABD672}" srcOrd="0" destOrd="0" presId="urn:microsoft.com/office/officeart/2005/8/layout/venn3"/>
    <dgm:cxn modelId="{E1053092-13BC-43E2-B76E-B74D32DD9B30}" srcId="{C31BD679-C229-47CB-BC1E-A680D77A8723}" destId="{919CFEFC-77D5-4604-B357-B6BD42DA1C17}" srcOrd="3" destOrd="0" parTransId="{45C56680-117E-49B6-AB8A-13DDBB1B95B6}" sibTransId="{95987E92-D21F-4904-9AB0-749F31411FB5}"/>
    <dgm:cxn modelId="{B8703DCF-679A-445E-AF8B-759DE8CD12CC}" type="presOf" srcId="{C31BD679-C229-47CB-BC1E-A680D77A8723}" destId="{A946996C-AFC1-4AA0-9300-127FC4B1020C}" srcOrd="0" destOrd="0" presId="urn:microsoft.com/office/officeart/2005/8/layout/venn3"/>
    <dgm:cxn modelId="{3FAE36E0-96CF-4200-B779-E5363917B2A4}" type="presOf" srcId="{2BB565C8-A971-43D2-B547-59D3242CB68D}" destId="{42FC40CA-7A53-479F-B5C5-CDBDF1813DBC}" srcOrd="0" destOrd="0" presId="urn:microsoft.com/office/officeart/2005/8/layout/venn3"/>
    <dgm:cxn modelId="{CB36A8F1-C059-40B8-BE02-D3F8CC2F4842}" type="presOf" srcId="{0D02C542-EC98-4851-9ED1-4110BAB840B7}" destId="{075C3C1D-77B5-4095-B32F-53BCBBDF8924}" srcOrd="0" destOrd="0" presId="urn:microsoft.com/office/officeart/2005/8/layout/venn3"/>
    <dgm:cxn modelId="{1F6007CF-9E13-48AE-A2A9-A757D6325BC4}" srcId="{C31BD679-C229-47CB-BC1E-A680D77A8723}" destId="{9E19E01B-2A62-406A-A598-F8471F57D801}" srcOrd="0" destOrd="0" parTransId="{A5184D0A-B140-48F6-ABB2-15815E7186D8}" sibTransId="{CFEABE5F-FE0B-41D2-94BD-D2A464D319CF}"/>
    <dgm:cxn modelId="{0906D7E5-8FF0-4181-9A89-AEEE54F0D8E6}" type="presOf" srcId="{9E19E01B-2A62-406A-A598-F8471F57D801}" destId="{E096C1F8-0469-4B7F-A679-1AB13C48DD06}" srcOrd="0" destOrd="0" presId="urn:microsoft.com/office/officeart/2005/8/layout/venn3"/>
    <dgm:cxn modelId="{79B3FCFC-9018-44B6-A7A9-1D724A95193B}" type="presParOf" srcId="{A946996C-AFC1-4AA0-9300-127FC4B1020C}" destId="{E096C1F8-0469-4B7F-A679-1AB13C48DD06}" srcOrd="0" destOrd="0" presId="urn:microsoft.com/office/officeart/2005/8/layout/venn3"/>
    <dgm:cxn modelId="{66908C3C-385A-421F-80C1-8C39A634346D}" type="presParOf" srcId="{A946996C-AFC1-4AA0-9300-127FC4B1020C}" destId="{67DDAEB5-3A8A-4628-849A-BC1E58726290}" srcOrd="1" destOrd="0" presId="urn:microsoft.com/office/officeart/2005/8/layout/venn3"/>
    <dgm:cxn modelId="{7F3C1815-C027-45D5-B05F-E5E80F8EBDAD}" type="presParOf" srcId="{A946996C-AFC1-4AA0-9300-127FC4B1020C}" destId="{C66098B5-92E4-4E47-972B-7A0C92ABD672}" srcOrd="2" destOrd="0" presId="urn:microsoft.com/office/officeart/2005/8/layout/venn3"/>
    <dgm:cxn modelId="{20A1E2A8-3917-445F-8092-263E28CC79B0}" type="presParOf" srcId="{A946996C-AFC1-4AA0-9300-127FC4B1020C}" destId="{28E2B4D4-24B4-4D9D-8E66-AA79C639941B}" srcOrd="3" destOrd="0" presId="urn:microsoft.com/office/officeart/2005/8/layout/venn3"/>
    <dgm:cxn modelId="{EA06B18C-CCF2-4FF9-8716-8A900CCE5F1D}" type="presParOf" srcId="{A946996C-AFC1-4AA0-9300-127FC4B1020C}" destId="{075C3C1D-77B5-4095-B32F-53BCBBDF8924}" srcOrd="4" destOrd="0" presId="urn:microsoft.com/office/officeart/2005/8/layout/venn3"/>
    <dgm:cxn modelId="{4255F70D-D360-4997-8046-CE9DDDD19FA0}" type="presParOf" srcId="{A946996C-AFC1-4AA0-9300-127FC4B1020C}" destId="{05A11982-D703-46FD-B035-21D2FD28F655}" srcOrd="5" destOrd="0" presId="urn:microsoft.com/office/officeart/2005/8/layout/venn3"/>
    <dgm:cxn modelId="{A41DAE4B-E654-418B-8B53-89237EC54244}" type="presParOf" srcId="{A946996C-AFC1-4AA0-9300-127FC4B1020C}" destId="{A552C04E-0F02-4E1B-A944-CAE84C88A33B}" srcOrd="6" destOrd="0" presId="urn:microsoft.com/office/officeart/2005/8/layout/venn3"/>
    <dgm:cxn modelId="{852BFBA1-40DF-44C8-A3E0-60E9F115E421}" type="presParOf" srcId="{A946996C-AFC1-4AA0-9300-127FC4B1020C}" destId="{078C309C-A0B6-43A6-9F04-0EB61C30984D}" srcOrd="7" destOrd="0" presId="urn:microsoft.com/office/officeart/2005/8/layout/venn3"/>
    <dgm:cxn modelId="{B4DB5C47-7E86-44B0-AAFC-B64AF9A6F010}" type="presParOf" srcId="{A946996C-AFC1-4AA0-9300-127FC4B1020C}" destId="{42FC40CA-7A53-479F-B5C5-CDBDF1813DBC}"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8189D7-F901-4078-B5C7-4B8BD159D7AD}" type="doc">
      <dgm:prSet loTypeId="urn:microsoft.com/office/officeart/2005/8/layout/hProcess9" loCatId="process" qsTypeId="urn:microsoft.com/office/officeart/2005/8/quickstyle/simple5" qsCatId="simple" csTypeId="urn:microsoft.com/office/officeart/2005/8/colors/accent1_2" csCatId="accent1" phldr="1"/>
      <dgm:spPr/>
      <dgm:t>
        <a:bodyPr/>
        <a:lstStyle/>
        <a:p>
          <a:endParaRPr lang="pl-PL"/>
        </a:p>
      </dgm:t>
    </dgm:pt>
    <dgm:pt modelId="{86C9C9DA-A6DB-4C7A-8AF7-38C912D42A25}">
      <dgm:prSet custT="1"/>
      <dgm:spPr/>
      <dgm:t>
        <a:bodyPr/>
        <a:lstStyle/>
        <a:p>
          <a:pPr rtl="0"/>
          <a:r>
            <a:rPr lang="pl-PL" sz="2400" b="1" dirty="0">
              <a:latin typeface="Arial Narrow" pitchFamily="34" charset="0"/>
            </a:rPr>
            <a:t>ubezpieczyciel (zakład ubezpieczeń)</a:t>
          </a:r>
        </a:p>
      </dgm:t>
    </dgm:pt>
    <dgm:pt modelId="{3FDB619A-B3FC-422D-A3C8-65E5921BF750}" type="parTrans" cxnId="{5B7A7C93-D681-4367-926D-EDAB88C0C9A3}">
      <dgm:prSet/>
      <dgm:spPr/>
      <dgm:t>
        <a:bodyPr/>
        <a:lstStyle/>
        <a:p>
          <a:endParaRPr lang="pl-PL"/>
        </a:p>
      </dgm:t>
    </dgm:pt>
    <dgm:pt modelId="{3B1FF8D1-9B0D-4594-857A-04B94E466A73}" type="sibTrans" cxnId="{5B7A7C93-D681-4367-926D-EDAB88C0C9A3}">
      <dgm:prSet/>
      <dgm:spPr/>
      <dgm:t>
        <a:bodyPr/>
        <a:lstStyle/>
        <a:p>
          <a:endParaRPr lang="pl-PL"/>
        </a:p>
      </dgm:t>
    </dgm:pt>
    <dgm:pt modelId="{B5EE6112-96C4-4E76-A6D8-119EF2B48FA3}">
      <dgm:prSet custT="1"/>
      <dgm:spPr/>
      <dgm:t>
        <a:bodyPr/>
        <a:lstStyle/>
        <a:p>
          <a:pPr rtl="0"/>
          <a:r>
            <a:rPr lang="pl-PL" sz="2400" b="1" dirty="0">
              <a:latin typeface="Arial Narrow" pitchFamily="34" charset="0"/>
            </a:rPr>
            <a:t>ubezpieczający</a:t>
          </a:r>
        </a:p>
      </dgm:t>
    </dgm:pt>
    <dgm:pt modelId="{83C237CB-CF0F-4CF5-A632-D5EEB00E49EA}" type="parTrans" cxnId="{4610F656-81E5-4C1D-B1DD-6CC9A826C81E}">
      <dgm:prSet/>
      <dgm:spPr/>
      <dgm:t>
        <a:bodyPr/>
        <a:lstStyle/>
        <a:p>
          <a:endParaRPr lang="pl-PL"/>
        </a:p>
      </dgm:t>
    </dgm:pt>
    <dgm:pt modelId="{05B2CAAB-36D0-496F-9C87-FB7F06B7D3E9}" type="sibTrans" cxnId="{4610F656-81E5-4C1D-B1DD-6CC9A826C81E}">
      <dgm:prSet/>
      <dgm:spPr/>
      <dgm:t>
        <a:bodyPr/>
        <a:lstStyle/>
        <a:p>
          <a:endParaRPr lang="pl-PL"/>
        </a:p>
      </dgm:t>
    </dgm:pt>
    <dgm:pt modelId="{FBA35183-3544-4AFC-B98E-7835BA328EC3}">
      <dgm:prSet custT="1"/>
      <dgm:spPr/>
      <dgm:t>
        <a:bodyPr/>
        <a:lstStyle/>
        <a:p>
          <a:pPr algn="ctr" rtl="0"/>
          <a:r>
            <a:rPr lang="pl-PL" sz="2400" b="1" dirty="0">
              <a:latin typeface="Arial Narrow" pitchFamily="34" charset="0"/>
            </a:rPr>
            <a:t>Inne podmioty:</a:t>
          </a:r>
        </a:p>
        <a:p>
          <a:pPr algn="just" rtl="0"/>
          <a:r>
            <a:rPr lang="pl-PL" sz="2400" b="1" dirty="0">
              <a:latin typeface="Arial Narrow" pitchFamily="34" charset="0"/>
            </a:rPr>
            <a:t>- ubezpieczony</a:t>
          </a:r>
        </a:p>
        <a:p>
          <a:pPr algn="just" rtl="0"/>
          <a:r>
            <a:rPr lang="pl-PL" sz="2400" b="1" dirty="0">
              <a:latin typeface="Arial Narrow" pitchFamily="34" charset="0"/>
            </a:rPr>
            <a:t>- uposażony</a:t>
          </a:r>
        </a:p>
        <a:p>
          <a:pPr algn="just" rtl="0"/>
          <a:r>
            <a:rPr lang="pl-PL" sz="2400" b="1" dirty="0">
              <a:latin typeface="Arial Narrow" pitchFamily="34" charset="0"/>
            </a:rPr>
            <a:t>- poszkodowany</a:t>
          </a:r>
        </a:p>
      </dgm:t>
    </dgm:pt>
    <dgm:pt modelId="{33966319-442F-4200-8CC4-ACE64D70E6FD}" type="parTrans" cxnId="{ADEF8C94-7AF5-49BC-A210-1809B3D44A6F}">
      <dgm:prSet/>
      <dgm:spPr/>
      <dgm:t>
        <a:bodyPr/>
        <a:lstStyle/>
        <a:p>
          <a:endParaRPr lang="pl-PL"/>
        </a:p>
      </dgm:t>
    </dgm:pt>
    <dgm:pt modelId="{0C0AF10A-537E-4F1F-881F-45011D734034}" type="sibTrans" cxnId="{ADEF8C94-7AF5-49BC-A210-1809B3D44A6F}">
      <dgm:prSet/>
      <dgm:spPr/>
      <dgm:t>
        <a:bodyPr/>
        <a:lstStyle/>
        <a:p>
          <a:endParaRPr lang="pl-PL"/>
        </a:p>
      </dgm:t>
    </dgm:pt>
    <dgm:pt modelId="{C38F5976-2784-44F2-8686-D81388FA4507}" type="pres">
      <dgm:prSet presAssocID="{868189D7-F901-4078-B5C7-4B8BD159D7AD}" presName="CompostProcess" presStyleCnt="0">
        <dgm:presLayoutVars>
          <dgm:dir/>
          <dgm:resizeHandles val="exact"/>
        </dgm:presLayoutVars>
      </dgm:prSet>
      <dgm:spPr/>
      <dgm:t>
        <a:bodyPr/>
        <a:lstStyle/>
        <a:p>
          <a:endParaRPr lang="pl-PL"/>
        </a:p>
      </dgm:t>
    </dgm:pt>
    <dgm:pt modelId="{44FFE14C-8A17-4CD1-B770-BC6F8F7CE202}" type="pres">
      <dgm:prSet presAssocID="{868189D7-F901-4078-B5C7-4B8BD159D7AD}" presName="arrow" presStyleLbl="bgShp" presStyleIdx="0" presStyleCnt="1"/>
      <dgm:spPr/>
    </dgm:pt>
    <dgm:pt modelId="{2D0B2444-077A-465F-9EF7-7585F092CECE}" type="pres">
      <dgm:prSet presAssocID="{868189D7-F901-4078-B5C7-4B8BD159D7AD}" presName="linearProcess" presStyleCnt="0"/>
      <dgm:spPr/>
    </dgm:pt>
    <dgm:pt modelId="{B53687A6-B769-4E1C-ABBA-23082E359EC3}" type="pres">
      <dgm:prSet presAssocID="{86C9C9DA-A6DB-4C7A-8AF7-38C912D42A25}" presName="textNode" presStyleLbl="node1" presStyleIdx="0" presStyleCnt="3">
        <dgm:presLayoutVars>
          <dgm:bulletEnabled val="1"/>
        </dgm:presLayoutVars>
      </dgm:prSet>
      <dgm:spPr/>
      <dgm:t>
        <a:bodyPr/>
        <a:lstStyle/>
        <a:p>
          <a:endParaRPr lang="pl-PL"/>
        </a:p>
      </dgm:t>
    </dgm:pt>
    <dgm:pt modelId="{BB418685-ED91-4008-9501-AD90A0BCE937}" type="pres">
      <dgm:prSet presAssocID="{3B1FF8D1-9B0D-4594-857A-04B94E466A73}" presName="sibTrans" presStyleCnt="0"/>
      <dgm:spPr/>
    </dgm:pt>
    <dgm:pt modelId="{D2E3D164-E21F-4909-A4BE-0FE6931712EA}" type="pres">
      <dgm:prSet presAssocID="{B5EE6112-96C4-4E76-A6D8-119EF2B48FA3}" presName="textNode" presStyleLbl="node1" presStyleIdx="1" presStyleCnt="3" custScaleX="109622">
        <dgm:presLayoutVars>
          <dgm:bulletEnabled val="1"/>
        </dgm:presLayoutVars>
      </dgm:prSet>
      <dgm:spPr/>
      <dgm:t>
        <a:bodyPr/>
        <a:lstStyle/>
        <a:p>
          <a:endParaRPr lang="pl-PL"/>
        </a:p>
      </dgm:t>
    </dgm:pt>
    <dgm:pt modelId="{FB81DE24-23B3-4F03-A281-F2B2ADF585F4}" type="pres">
      <dgm:prSet presAssocID="{05B2CAAB-36D0-496F-9C87-FB7F06B7D3E9}" presName="sibTrans" presStyleCnt="0"/>
      <dgm:spPr/>
    </dgm:pt>
    <dgm:pt modelId="{D7364654-64E8-4DDD-818D-DB1FA13AF6BC}" type="pres">
      <dgm:prSet presAssocID="{FBA35183-3544-4AFC-B98E-7835BA328EC3}" presName="textNode" presStyleLbl="node1" presStyleIdx="2" presStyleCnt="3" custScaleX="112262">
        <dgm:presLayoutVars>
          <dgm:bulletEnabled val="1"/>
        </dgm:presLayoutVars>
      </dgm:prSet>
      <dgm:spPr/>
      <dgm:t>
        <a:bodyPr/>
        <a:lstStyle/>
        <a:p>
          <a:endParaRPr lang="pl-PL"/>
        </a:p>
      </dgm:t>
    </dgm:pt>
  </dgm:ptLst>
  <dgm:cxnLst>
    <dgm:cxn modelId="{E535A686-B455-4103-B0FD-E8D2598DA8E4}" type="presOf" srcId="{B5EE6112-96C4-4E76-A6D8-119EF2B48FA3}" destId="{D2E3D164-E21F-4909-A4BE-0FE6931712EA}" srcOrd="0" destOrd="0" presId="urn:microsoft.com/office/officeart/2005/8/layout/hProcess9"/>
    <dgm:cxn modelId="{FFCF4979-1A18-401F-9D53-C0F8D03265A2}" type="presOf" srcId="{FBA35183-3544-4AFC-B98E-7835BA328EC3}" destId="{D7364654-64E8-4DDD-818D-DB1FA13AF6BC}" srcOrd="0" destOrd="0" presId="urn:microsoft.com/office/officeart/2005/8/layout/hProcess9"/>
    <dgm:cxn modelId="{5B7A7C93-D681-4367-926D-EDAB88C0C9A3}" srcId="{868189D7-F901-4078-B5C7-4B8BD159D7AD}" destId="{86C9C9DA-A6DB-4C7A-8AF7-38C912D42A25}" srcOrd="0" destOrd="0" parTransId="{3FDB619A-B3FC-422D-A3C8-65E5921BF750}" sibTransId="{3B1FF8D1-9B0D-4594-857A-04B94E466A73}"/>
    <dgm:cxn modelId="{7E0E5346-4A70-4AD7-9692-CC7589486EF7}" type="presOf" srcId="{86C9C9DA-A6DB-4C7A-8AF7-38C912D42A25}" destId="{B53687A6-B769-4E1C-ABBA-23082E359EC3}" srcOrd="0" destOrd="0" presId="urn:microsoft.com/office/officeart/2005/8/layout/hProcess9"/>
    <dgm:cxn modelId="{4610F656-81E5-4C1D-B1DD-6CC9A826C81E}" srcId="{868189D7-F901-4078-B5C7-4B8BD159D7AD}" destId="{B5EE6112-96C4-4E76-A6D8-119EF2B48FA3}" srcOrd="1" destOrd="0" parTransId="{83C237CB-CF0F-4CF5-A632-D5EEB00E49EA}" sibTransId="{05B2CAAB-36D0-496F-9C87-FB7F06B7D3E9}"/>
    <dgm:cxn modelId="{ADEF8C94-7AF5-49BC-A210-1809B3D44A6F}" srcId="{868189D7-F901-4078-B5C7-4B8BD159D7AD}" destId="{FBA35183-3544-4AFC-B98E-7835BA328EC3}" srcOrd="2" destOrd="0" parTransId="{33966319-442F-4200-8CC4-ACE64D70E6FD}" sibTransId="{0C0AF10A-537E-4F1F-881F-45011D734034}"/>
    <dgm:cxn modelId="{5ACE308F-88DA-47EA-958C-C852D2E6DC58}" type="presOf" srcId="{868189D7-F901-4078-B5C7-4B8BD159D7AD}" destId="{C38F5976-2784-44F2-8686-D81388FA4507}" srcOrd="0" destOrd="0" presId="urn:microsoft.com/office/officeart/2005/8/layout/hProcess9"/>
    <dgm:cxn modelId="{09987DBD-4B6F-45AB-BFE4-3A847EDEF332}" type="presParOf" srcId="{C38F5976-2784-44F2-8686-D81388FA4507}" destId="{44FFE14C-8A17-4CD1-B770-BC6F8F7CE202}" srcOrd="0" destOrd="0" presId="urn:microsoft.com/office/officeart/2005/8/layout/hProcess9"/>
    <dgm:cxn modelId="{A1A57CBF-4D3B-46AF-8B9B-70A90338BFD0}" type="presParOf" srcId="{C38F5976-2784-44F2-8686-D81388FA4507}" destId="{2D0B2444-077A-465F-9EF7-7585F092CECE}" srcOrd="1" destOrd="0" presId="urn:microsoft.com/office/officeart/2005/8/layout/hProcess9"/>
    <dgm:cxn modelId="{957CD526-3B0D-4AA0-86E5-1908B59FB186}" type="presParOf" srcId="{2D0B2444-077A-465F-9EF7-7585F092CECE}" destId="{B53687A6-B769-4E1C-ABBA-23082E359EC3}" srcOrd="0" destOrd="0" presId="urn:microsoft.com/office/officeart/2005/8/layout/hProcess9"/>
    <dgm:cxn modelId="{7A041041-2E61-40FF-A446-28CD40F7AC99}" type="presParOf" srcId="{2D0B2444-077A-465F-9EF7-7585F092CECE}" destId="{BB418685-ED91-4008-9501-AD90A0BCE937}" srcOrd="1" destOrd="0" presId="urn:microsoft.com/office/officeart/2005/8/layout/hProcess9"/>
    <dgm:cxn modelId="{6E818750-E8E3-46FB-92DE-7553253F342E}" type="presParOf" srcId="{2D0B2444-077A-465F-9EF7-7585F092CECE}" destId="{D2E3D164-E21F-4909-A4BE-0FE6931712EA}" srcOrd="2" destOrd="0" presId="urn:microsoft.com/office/officeart/2005/8/layout/hProcess9"/>
    <dgm:cxn modelId="{1131B2C7-CD88-4DD6-A88F-341B4DABC536}" type="presParOf" srcId="{2D0B2444-077A-465F-9EF7-7585F092CECE}" destId="{FB81DE24-23B3-4F03-A281-F2B2ADF585F4}" srcOrd="3" destOrd="0" presId="urn:microsoft.com/office/officeart/2005/8/layout/hProcess9"/>
    <dgm:cxn modelId="{E12EC82B-1842-4897-B5FE-79B731587198}" type="presParOf" srcId="{2D0B2444-077A-465F-9EF7-7585F092CECE}" destId="{D7364654-64E8-4DDD-818D-DB1FA13AF6B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9E44C-41B6-4555-A821-E62ED87F4787}" type="doc">
      <dgm:prSet loTypeId="urn:microsoft.com/office/officeart/2005/8/layout/lProcess3" loCatId="process" qsTypeId="urn:microsoft.com/office/officeart/2005/8/quickstyle/3d2#2" qsCatId="3D" csTypeId="urn:microsoft.com/office/officeart/2005/8/colors/accent1_2" csCatId="accent1"/>
      <dgm:spPr/>
      <dgm:t>
        <a:bodyPr/>
        <a:lstStyle/>
        <a:p>
          <a:endParaRPr lang="pl-PL"/>
        </a:p>
      </dgm:t>
    </dgm:pt>
    <dgm:pt modelId="{2FEDCA16-C967-42C6-81D5-2FC7A0460D17}">
      <dgm:prSet/>
      <dgm:spPr/>
      <dgm:t>
        <a:bodyPr/>
        <a:lstStyle/>
        <a:p>
          <a:pPr rtl="0"/>
          <a:r>
            <a:rPr lang="pl-PL" b="1" dirty="0"/>
            <a:t>Maksymalna</a:t>
          </a:r>
          <a:endParaRPr lang="pl-PL" dirty="0"/>
        </a:p>
      </dgm:t>
    </dgm:pt>
    <dgm:pt modelId="{58BE5D6B-DCE6-4C5D-9855-CDBB94A58CFD}" type="parTrans" cxnId="{4FD3BE57-E6F9-493F-B796-AFC2B53D6441}">
      <dgm:prSet/>
      <dgm:spPr/>
      <dgm:t>
        <a:bodyPr/>
        <a:lstStyle/>
        <a:p>
          <a:endParaRPr lang="pl-PL"/>
        </a:p>
      </dgm:t>
    </dgm:pt>
    <dgm:pt modelId="{0A5801A3-A703-46F4-A386-1177AD7028AB}" type="sibTrans" cxnId="{4FD3BE57-E6F9-493F-B796-AFC2B53D6441}">
      <dgm:prSet/>
      <dgm:spPr/>
      <dgm:t>
        <a:bodyPr/>
        <a:lstStyle/>
        <a:p>
          <a:endParaRPr lang="pl-PL"/>
        </a:p>
      </dgm:t>
    </dgm:pt>
    <dgm:pt modelId="{8F47AF5A-C63B-40E2-BA23-424B9D14EC8E}">
      <dgm:prSet/>
      <dgm:spPr/>
      <dgm:t>
        <a:bodyPr/>
        <a:lstStyle/>
        <a:p>
          <a:pPr rtl="0"/>
          <a:r>
            <a:rPr lang="pl-PL" b="1" dirty="0"/>
            <a:t>Minimalna</a:t>
          </a:r>
          <a:endParaRPr lang="pl-PL" dirty="0"/>
        </a:p>
      </dgm:t>
    </dgm:pt>
    <dgm:pt modelId="{E19FDA9D-5725-4A63-A9BD-F58584372B87}" type="parTrans" cxnId="{D611168B-7D53-4093-9B6F-F52C7735F224}">
      <dgm:prSet/>
      <dgm:spPr/>
      <dgm:t>
        <a:bodyPr/>
        <a:lstStyle/>
        <a:p>
          <a:endParaRPr lang="pl-PL"/>
        </a:p>
      </dgm:t>
    </dgm:pt>
    <dgm:pt modelId="{4C89675D-406E-403F-A6BC-B49D6B48B529}" type="sibTrans" cxnId="{D611168B-7D53-4093-9B6F-F52C7735F224}">
      <dgm:prSet/>
      <dgm:spPr/>
      <dgm:t>
        <a:bodyPr/>
        <a:lstStyle/>
        <a:p>
          <a:endParaRPr lang="pl-PL"/>
        </a:p>
      </dgm:t>
    </dgm:pt>
    <dgm:pt modelId="{75009389-17D8-45B6-B505-102240CE228D}">
      <dgm:prSet/>
      <dgm:spPr/>
      <dgm:t>
        <a:bodyPr/>
        <a:lstStyle/>
        <a:p>
          <a:pPr rtl="0"/>
          <a:r>
            <a:rPr lang="pl-PL" b="1" dirty="0"/>
            <a:t>Wynikowa</a:t>
          </a:r>
          <a:endParaRPr lang="pl-PL" dirty="0"/>
        </a:p>
      </dgm:t>
    </dgm:pt>
    <dgm:pt modelId="{19F62661-4484-4BC3-BC70-93D834FE9CD8}" type="parTrans" cxnId="{29F552DC-DF8A-41A4-A100-B28D365F6D22}">
      <dgm:prSet/>
      <dgm:spPr/>
      <dgm:t>
        <a:bodyPr/>
        <a:lstStyle/>
        <a:p>
          <a:endParaRPr lang="pl-PL"/>
        </a:p>
      </dgm:t>
    </dgm:pt>
    <dgm:pt modelId="{F7859FB9-4795-4DA4-9C94-8183E546EC82}" type="sibTrans" cxnId="{29F552DC-DF8A-41A4-A100-B28D365F6D22}">
      <dgm:prSet/>
      <dgm:spPr/>
      <dgm:t>
        <a:bodyPr/>
        <a:lstStyle/>
        <a:p>
          <a:endParaRPr lang="pl-PL"/>
        </a:p>
      </dgm:t>
    </dgm:pt>
    <dgm:pt modelId="{8622B28C-F790-471F-A8E4-6E015737FB26}" type="pres">
      <dgm:prSet presAssocID="{A7D9E44C-41B6-4555-A821-E62ED87F4787}" presName="Name0" presStyleCnt="0">
        <dgm:presLayoutVars>
          <dgm:chPref val="3"/>
          <dgm:dir/>
          <dgm:animLvl val="lvl"/>
          <dgm:resizeHandles/>
        </dgm:presLayoutVars>
      </dgm:prSet>
      <dgm:spPr/>
      <dgm:t>
        <a:bodyPr/>
        <a:lstStyle/>
        <a:p>
          <a:endParaRPr lang="pl-PL"/>
        </a:p>
      </dgm:t>
    </dgm:pt>
    <dgm:pt modelId="{F0E861B5-924B-42B0-968B-E41F1E6CA384}" type="pres">
      <dgm:prSet presAssocID="{2FEDCA16-C967-42C6-81D5-2FC7A0460D17}" presName="horFlow" presStyleCnt="0"/>
      <dgm:spPr/>
    </dgm:pt>
    <dgm:pt modelId="{3FB64D48-DF68-41F2-BF1F-3B2D3E37511F}" type="pres">
      <dgm:prSet presAssocID="{2FEDCA16-C967-42C6-81D5-2FC7A0460D17}" presName="bigChev" presStyleLbl="node1" presStyleIdx="0" presStyleCnt="3" custLinFactNeighborX="-55174" custLinFactNeighborY="-34"/>
      <dgm:spPr/>
      <dgm:t>
        <a:bodyPr/>
        <a:lstStyle/>
        <a:p>
          <a:endParaRPr lang="pl-PL"/>
        </a:p>
      </dgm:t>
    </dgm:pt>
    <dgm:pt modelId="{413F1FA5-9465-41F9-BA93-FD8AE4863267}" type="pres">
      <dgm:prSet presAssocID="{2FEDCA16-C967-42C6-81D5-2FC7A0460D17}" presName="vSp" presStyleCnt="0"/>
      <dgm:spPr/>
    </dgm:pt>
    <dgm:pt modelId="{E55EE1CD-D410-4469-A761-B6EAF362D2A8}" type="pres">
      <dgm:prSet presAssocID="{8F47AF5A-C63B-40E2-BA23-424B9D14EC8E}" presName="horFlow" presStyleCnt="0"/>
      <dgm:spPr/>
    </dgm:pt>
    <dgm:pt modelId="{CEE7FDBC-DFBB-497B-BB95-4FB27EFB53DC}" type="pres">
      <dgm:prSet presAssocID="{8F47AF5A-C63B-40E2-BA23-424B9D14EC8E}" presName="bigChev" presStyleLbl="node1" presStyleIdx="1" presStyleCnt="3" custLinFactNeighborX="4609" custLinFactNeighborY="-3324"/>
      <dgm:spPr/>
      <dgm:t>
        <a:bodyPr/>
        <a:lstStyle/>
        <a:p>
          <a:endParaRPr lang="pl-PL"/>
        </a:p>
      </dgm:t>
    </dgm:pt>
    <dgm:pt modelId="{C59C8A16-2B6C-4CA4-9E63-A0F595D446B5}" type="pres">
      <dgm:prSet presAssocID="{8F47AF5A-C63B-40E2-BA23-424B9D14EC8E}" presName="vSp" presStyleCnt="0"/>
      <dgm:spPr/>
    </dgm:pt>
    <dgm:pt modelId="{D4C2410B-8736-4049-876D-EFC25C76D856}" type="pres">
      <dgm:prSet presAssocID="{75009389-17D8-45B6-B505-102240CE228D}" presName="horFlow" presStyleCnt="0"/>
      <dgm:spPr/>
    </dgm:pt>
    <dgm:pt modelId="{711805FD-FC91-4AC4-A76E-0808BBE372D5}" type="pres">
      <dgm:prSet presAssocID="{75009389-17D8-45B6-B505-102240CE228D}" presName="bigChev" presStyleLbl="node1" presStyleIdx="2" presStyleCnt="3" custLinFactNeighborX="68821" custLinFactNeighborY="-1079"/>
      <dgm:spPr/>
      <dgm:t>
        <a:bodyPr/>
        <a:lstStyle/>
        <a:p>
          <a:endParaRPr lang="pl-PL"/>
        </a:p>
      </dgm:t>
    </dgm:pt>
  </dgm:ptLst>
  <dgm:cxnLst>
    <dgm:cxn modelId="{D3D164DA-571A-42EF-B9D1-8AEE827DC870}" type="presOf" srcId="{75009389-17D8-45B6-B505-102240CE228D}" destId="{711805FD-FC91-4AC4-A76E-0808BBE372D5}" srcOrd="0" destOrd="0" presId="urn:microsoft.com/office/officeart/2005/8/layout/lProcess3"/>
    <dgm:cxn modelId="{29F552DC-DF8A-41A4-A100-B28D365F6D22}" srcId="{A7D9E44C-41B6-4555-A821-E62ED87F4787}" destId="{75009389-17D8-45B6-B505-102240CE228D}" srcOrd="2" destOrd="0" parTransId="{19F62661-4484-4BC3-BC70-93D834FE9CD8}" sibTransId="{F7859FB9-4795-4DA4-9C94-8183E546EC82}"/>
    <dgm:cxn modelId="{5A4DE07C-F510-4A43-8729-520D5D785690}" type="presOf" srcId="{2FEDCA16-C967-42C6-81D5-2FC7A0460D17}" destId="{3FB64D48-DF68-41F2-BF1F-3B2D3E37511F}" srcOrd="0" destOrd="0" presId="urn:microsoft.com/office/officeart/2005/8/layout/lProcess3"/>
    <dgm:cxn modelId="{0ACCBF78-46AF-4B98-A694-6C1D0B1D4AFE}" type="presOf" srcId="{8F47AF5A-C63B-40E2-BA23-424B9D14EC8E}" destId="{CEE7FDBC-DFBB-497B-BB95-4FB27EFB53DC}" srcOrd="0" destOrd="0" presId="urn:microsoft.com/office/officeart/2005/8/layout/lProcess3"/>
    <dgm:cxn modelId="{D611168B-7D53-4093-9B6F-F52C7735F224}" srcId="{A7D9E44C-41B6-4555-A821-E62ED87F4787}" destId="{8F47AF5A-C63B-40E2-BA23-424B9D14EC8E}" srcOrd="1" destOrd="0" parTransId="{E19FDA9D-5725-4A63-A9BD-F58584372B87}" sibTransId="{4C89675D-406E-403F-A6BC-B49D6B48B529}"/>
    <dgm:cxn modelId="{9AA35577-C492-4871-ACA1-9ADF2553ADD9}" type="presOf" srcId="{A7D9E44C-41B6-4555-A821-E62ED87F4787}" destId="{8622B28C-F790-471F-A8E4-6E015737FB26}" srcOrd="0" destOrd="0" presId="urn:microsoft.com/office/officeart/2005/8/layout/lProcess3"/>
    <dgm:cxn modelId="{4FD3BE57-E6F9-493F-B796-AFC2B53D6441}" srcId="{A7D9E44C-41B6-4555-A821-E62ED87F4787}" destId="{2FEDCA16-C967-42C6-81D5-2FC7A0460D17}" srcOrd="0" destOrd="0" parTransId="{58BE5D6B-DCE6-4C5D-9855-CDBB94A58CFD}" sibTransId="{0A5801A3-A703-46F4-A386-1177AD7028AB}"/>
    <dgm:cxn modelId="{1D1DED98-95D1-4521-B7A7-FA798ED9A0F8}" type="presParOf" srcId="{8622B28C-F790-471F-A8E4-6E015737FB26}" destId="{F0E861B5-924B-42B0-968B-E41F1E6CA384}" srcOrd="0" destOrd="0" presId="urn:microsoft.com/office/officeart/2005/8/layout/lProcess3"/>
    <dgm:cxn modelId="{112DB433-FFE1-4610-A00B-B6E3C8B996DD}" type="presParOf" srcId="{F0E861B5-924B-42B0-968B-E41F1E6CA384}" destId="{3FB64D48-DF68-41F2-BF1F-3B2D3E37511F}" srcOrd="0" destOrd="0" presId="urn:microsoft.com/office/officeart/2005/8/layout/lProcess3"/>
    <dgm:cxn modelId="{835C37DF-C64C-4299-BF12-CBD06E8B9D32}" type="presParOf" srcId="{8622B28C-F790-471F-A8E4-6E015737FB26}" destId="{413F1FA5-9465-41F9-BA93-FD8AE4863267}" srcOrd="1" destOrd="0" presId="urn:microsoft.com/office/officeart/2005/8/layout/lProcess3"/>
    <dgm:cxn modelId="{4576EF8E-C4F1-4A8F-8EAF-888400A8A479}" type="presParOf" srcId="{8622B28C-F790-471F-A8E4-6E015737FB26}" destId="{E55EE1CD-D410-4469-A761-B6EAF362D2A8}" srcOrd="2" destOrd="0" presId="urn:microsoft.com/office/officeart/2005/8/layout/lProcess3"/>
    <dgm:cxn modelId="{EEA24495-2369-4265-A937-9DB0DB55F7D6}" type="presParOf" srcId="{E55EE1CD-D410-4469-A761-B6EAF362D2A8}" destId="{CEE7FDBC-DFBB-497B-BB95-4FB27EFB53DC}" srcOrd="0" destOrd="0" presId="urn:microsoft.com/office/officeart/2005/8/layout/lProcess3"/>
    <dgm:cxn modelId="{125AE27F-528A-48FB-844D-732EE9D83475}" type="presParOf" srcId="{8622B28C-F790-471F-A8E4-6E015737FB26}" destId="{C59C8A16-2B6C-4CA4-9E63-A0F595D446B5}" srcOrd="3" destOrd="0" presId="urn:microsoft.com/office/officeart/2005/8/layout/lProcess3"/>
    <dgm:cxn modelId="{3AC560C0-C4B0-4090-A770-03198FC61CDB}" type="presParOf" srcId="{8622B28C-F790-471F-A8E4-6E015737FB26}" destId="{D4C2410B-8736-4049-876D-EFC25C76D856}" srcOrd="4" destOrd="0" presId="urn:microsoft.com/office/officeart/2005/8/layout/lProcess3"/>
    <dgm:cxn modelId="{B5E2171C-8464-4825-8C2C-2662DD2FBF50}" type="presParOf" srcId="{D4C2410B-8736-4049-876D-EFC25C76D856}" destId="{711805FD-FC91-4AC4-A76E-0808BBE372D5}" srcOrd="0"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EA535F-C560-477B-820E-D08378B281A9}" type="doc">
      <dgm:prSet loTypeId="urn:microsoft.com/office/officeart/2005/8/layout/matrix3" loCatId="matrix" qsTypeId="urn:microsoft.com/office/officeart/2005/8/quickstyle/simple4" qsCatId="simple" csTypeId="urn:microsoft.com/office/officeart/2005/8/colors/accent1_2" csCatId="accent1"/>
      <dgm:spPr/>
      <dgm:t>
        <a:bodyPr/>
        <a:lstStyle/>
        <a:p>
          <a:endParaRPr lang="pl-PL"/>
        </a:p>
      </dgm:t>
    </dgm:pt>
    <dgm:pt modelId="{4D9C6A8D-CFDD-4189-89F4-BD666B743833}">
      <dgm:prSet custT="1"/>
      <dgm:spPr/>
      <dgm:t>
        <a:bodyPr/>
        <a:lstStyle/>
        <a:p>
          <a:pPr rtl="0"/>
          <a:r>
            <a:rPr lang="pl-PL" sz="2400" b="1" dirty="0"/>
            <a:t>Prowizja zwykła</a:t>
          </a:r>
          <a:endParaRPr lang="pl-PL" sz="2400" dirty="0"/>
        </a:p>
      </dgm:t>
    </dgm:pt>
    <dgm:pt modelId="{316B0B4C-A0A9-42D4-A4D4-E361F17F15F6}" type="parTrans" cxnId="{89D3CBCA-FED9-43B5-8B0B-A4129BFD8EDE}">
      <dgm:prSet/>
      <dgm:spPr/>
      <dgm:t>
        <a:bodyPr/>
        <a:lstStyle/>
        <a:p>
          <a:endParaRPr lang="pl-PL"/>
        </a:p>
      </dgm:t>
    </dgm:pt>
    <dgm:pt modelId="{D1FCB091-C971-453D-9381-C15CF407A149}" type="sibTrans" cxnId="{89D3CBCA-FED9-43B5-8B0B-A4129BFD8EDE}">
      <dgm:prSet/>
      <dgm:spPr/>
      <dgm:t>
        <a:bodyPr/>
        <a:lstStyle/>
        <a:p>
          <a:endParaRPr lang="pl-PL"/>
        </a:p>
      </dgm:t>
    </dgm:pt>
    <dgm:pt modelId="{A27C0885-5025-4809-BEF5-0192621B1535}">
      <dgm:prSet custT="1"/>
      <dgm:spPr/>
      <dgm:t>
        <a:bodyPr/>
        <a:lstStyle/>
        <a:p>
          <a:pPr rtl="0"/>
          <a:r>
            <a:rPr lang="pl-PL" sz="2000" b="1" dirty="0"/>
            <a:t>Prowizja jako sankcja naruszenia prawa wyłączności</a:t>
          </a:r>
          <a:endParaRPr lang="pl-PL" sz="2000" dirty="0"/>
        </a:p>
      </dgm:t>
    </dgm:pt>
    <dgm:pt modelId="{42DAE0F9-15DF-4F5C-8932-3DE0294706FE}" type="parTrans" cxnId="{1E45BE20-78DD-430F-BA08-443D736ED98D}">
      <dgm:prSet/>
      <dgm:spPr/>
      <dgm:t>
        <a:bodyPr/>
        <a:lstStyle/>
        <a:p>
          <a:endParaRPr lang="pl-PL"/>
        </a:p>
      </dgm:t>
    </dgm:pt>
    <dgm:pt modelId="{D817277B-6645-47C5-A982-708D5F94BF1B}" type="sibTrans" cxnId="{1E45BE20-78DD-430F-BA08-443D736ED98D}">
      <dgm:prSet/>
      <dgm:spPr/>
      <dgm:t>
        <a:bodyPr/>
        <a:lstStyle/>
        <a:p>
          <a:endParaRPr lang="pl-PL"/>
        </a:p>
      </dgm:t>
    </dgm:pt>
    <dgm:pt modelId="{ADC4D6FB-F40D-44F3-BDEB-F39ED03D925E}">
      <dgm:prSet custT="1"/>
      <dgm:spPr/>
      <dgm:t>
        <a:bodyPr/>
        <a:lstStyle/>
        <a:p>
          <a:pPr rtl="0"/>
          <a:r>
            <a:rPr lang="pl-PL" sz="2000" b="1" dirty="0"/>
            <a:t>Prowizja od umowy zawartej po rozwiązaniu umowy agencyjnej</a:t>
          </a:r>
          <a:endParaRPr lang="pl-PL" sz="2000" dirty="0"/>
        </a:p>
      </dgm:t>
    </dgm:pt>
    <dgm:pt modelId="{031F84B1-5280-4604-BF9C-122DC027A7A7}" type="parTrans" cxnId="{C8F89DB9-98C7-4C43-B92F-B56802AE5045}">
      <dgm:prSet/>
      <dgm:spPr/>
      <dgm:t>
        <a:bodyPr/>
        <a:lstStyle/>
        <a:p>
          <a:endParaRPr lang="pl-PL"/>
        </a:p>
      </dgm:t>
    </dgm:pt>
    <dgm:pt modelId="{CA9CD824-B421-4214-930D-E05DB48B81D8}" type="sibTrans" cxnId="{C8F89DB9-98C7-4C43-B92F-B56802AE5045}">
      <dgm:prSet/>
      <dgm:spPr/>
      <dgm:t>
        <a:bodyPr/>
        <a:lstStyle/>
        <a:p>
          <a:endParaRPr lang="pl-PL"/>
        </a:p>
      </dgm:t>
    </dgm:pt>
    <dgm:pt modelId="{ECFB7A30-CEB0-4A74-9ED9-E2D58B7409F2}">
      <dgm:prSet custT="1"/>
      <dgm:spPr/>
      <dgm:t>
        <a:bodyPr/>
        <a:lstStyle/>
        <a:p>
          <a:pPr rtl="0"/>
          <a:r>
            <a:rPr lang="pl-PL" sz="2400" b="1" dirty="0"/>
            <a:t>Prowizja </a:t>
          </a:r>
          <a:r>
            <a:rPr lang="pl-PL" sz="2400" b="1" i="1" dirty="0"/>
            <a:t>del </a:t>
          </a:r>
          <a:r>
            <a:rPr lang="pl-PL" sz="2400" b="1" i="1" dirty="0" err="1"/>
            <a:t>credere</a:t>
          </a:r>
          <a:endParaRPr lang="pl-PL" sz="2400" b="1" dirty="0"/>
        </a:p>
      </dgm:t>
    </dgm:pt>
    <dgm:pt modelId="{62CBC33B-E32A-496F-A3B2-BF4F5D673443}" type="parTrans" cxnId="{C9CAC2C5-68A1-4588-885A-69446195FD50}">
      <dgm:prSet/>
      <dgm:spPr/>
      <dgm:t>
        <a:bodyPr/>
        <a:lstStyle/>
        <a:p>
          <a:endParaRPr lang="pl-PL"/>
        </a:p>
      </dgm:t>
    </dgm:pt>
    <dgm:pt modelId="{7E244B35-D8D3-4688-A54A-D1549A3D6DB1}" type="sibTrans" cxnId="{C9CAC2C5-68A1-4588-885A-69446195FD50}">
      <dgm:prSet/>
      <dgm:spPr/>
      <dgm:t>
        <a:bodyPr/>
        <a:lstStyle/>
        <a:p>
          <a:endParaRPr lang="pl-PL"/>
        </a:p>
      </dgm:t>
    </dgm:pt>
    <dgm:pt modelId="{3E865C91-BDAF-44CA-BB2D-7C4044535D93}" type="pres">
      <dgm:prSet presAssocID="{32EA535F-C560-477B-820E-D08378B281A9}" presName="matrix" presStyleCnt="0">
        <dgm:presLayoutVars>
          <dgm:chMax val="1"/>
          <dgm:dir/>
          <dgm:resizeHandles val="exact"/>
        </dgm:presLayoutVars>
      </dgm:prSet>
      <dgm:spPr/>
      <dgm:t>
        <a:bodyPr/>
        <a:lstStyle/>
        <a:p>
          <a:endParaRPr lang="pl-PL"/>
        </a:p>
      </dgm:t>
    </dgm:pt>
    <dgm:pt modelId="{4015E5CA-773B-4567-96D0-909B137DB4D2}" type="pres">
      <dgm:prSet presAssocID="{32EA535F-C560-477B-820E-D08378B281A9}" presName="diamond" presStyleLbl="bgShp" presStyleIdx="0" presStyleCnt="1"/>
      <dgm:spPr/>
    </dgm:pt>
    <dgm:pt modelId="{D55BF642-B803-4A9E-A564-F7DB1D437029}" type="pres">
      <dgm:prSet presAssocID="{32EA535F-C560-477B-820E-D08378B281A9}" presName="quad1" presStyleLbl="node1" presStyleIdx="0" presStyleCnt="4">
        <dgm:presLayoutVars>
          <dgm:chMax val="0"/>
          <dgm:chPref val="0"/>
          <dgm:bulletEnabled val="1"/>
        </dgm:presLayoutVars>
      </dgm:prSet>
      <dgm:spPr/>
      <dgm:t>
        <a:bodyPr/>
        <a:lstStyle/>
        <a:p>
          <a:endParaRPr lang="pl-PL"/>
        </a:p>
      </dgm:t>
    </dgm:pt>
    <dgm:pt modelId="{D8C70F8D-3E83-4F61-A886-DC62FE994CB8}" type="pres">
      <dgm:prSet presAssocID="{32EA535F-C560-477B-820E-D08378B281A9}" presName="quad2" presStyleLbl="node1" presStyleIdx="1" presStyleCnt="4">
        <dgm:presLayoutVars>
          <dgm:chMax val="0"/>
          <dgm:chPref val="0"/>
          <dgm:bulletEnabled val="1"/>
        </dgm:presLayoutVars>
      </dgm:prSet>
      <dgm:spPr/>
      <dgm:t>
        <a:bodyPr/>
        <a:lstStyle/>
        <a:p>
          <a:endParaRPr lang="pl-PL"/>
        </a:p>
      </dgm:t>
    </dgm:pt>
    <dgm:pt modelId="{A271AEA1-507F-49C6-949B-27E053557EE5}" type="pres">
      <dgm:prSet presAssocID="{32EA535F-C560-477B-820E-D08378B281A9}" presName="quad3" presStyleLbl="node1" presStyleIdx="2" presStyleCnt="4">
        <dgm:presLayoutVars>
          <dgm:chMax val="0"/>
          <dgm:chPref val="0"/>
          <dgm:bulletEnabled val="1"/>
        </dgm:presLayoutVars>
      </dgm:prSet>
      <dgm:spPr/>
      <dgm:t>
        <a:bodyPr/>
        <a:lstStyle/>
        <a:p>
          <a:endParaRPr lang="pl-PL"/>
        </a:p>
      </dgm:t>
    </dgm:pt>
    <dgm:pt modelId="{6112BB83-CFA1-4071-A74F-1DA23EE25F95}" type="pres">
      <dgm:prSet presAssocID="{32EA535F-C560-477B-820E-D08378B281A9}" presName="quad4" presStyleLbl="node1" presStyleIdx="3" presStyleCnt="4">
        <dgm:presLayoutVars>
          <dgm:chMax val="0"/>
          <dgm:chPref val="0"/>
          <dgm:bulletEnabled val="1"/>
        </dgm:presLayoutVars>
      </dgm:prSet>
      <dgm:spPr/>
      <dgm:t>
        <a:bodyPr/>
        <a:lstStyle/>
        <a:p>
          <a:endParaRPr lang="pl-PL"/>
        </a:p>
      </dgm:t>
    </dgm:pt>
  </dgm:ptLst>
  <dgm:cxnLst>
    <dgm:cxn modelId="{BBE55346-FEDE-4B1E-A095-2EDAAF262248}" type="presOf" srcId="{ECFB7A30-CEB0-4A74-9ED9-E2D58B7409F2}" destId="{6112BB83-CFA1-4071-A74F-1DA23EE25F95}" srcOrd="0" destOrd="0" presId="urn:microsoft.com/office/officeart/2005/8/layout/matrix3"/>
    <dgm:cxn modelId="{F8FFCAE5-64E7-4C9F-9682-FBFC7953A0E4}" type="presOf" srcId="{4D9C6A8D-CFDD-4189-89F4-BD666B743833}" destId="{D55BF642-B803-4A9E-A564-F7DB1D437029}" srcOrd="0" destOrd="0" presId="urn:microsoft.com/office/officeart/2005/8/layout/matrix3"/>
    <dgm:cxn modelId="{C8F89DB9-98C7-4C43-B92F-B56802AE5045}" srcId="{32EA535F-C560-477B-820E-D08378B281A9}" destId="{ADC4D6FB-F40D-44F3-BDEB-F39ED03D925E}" srcOrd="2" destOrd="0" parTransId="{031F84B1-5280-4604-BF9C-122DC027A7A7}" sibTransId="{CA9CD824-B421-4214-930D-E05DB48B81D8}"/>
    <dgm:cxn modelId="{1E45BE20-78DD-430F-BA08-443D736ED98D}" srcId="{32EA535F-C560-477B-820E-D08378B281A9}" destId="{A27C0885-5025-4809-BEF5-0192621B1535}" srcOrd="1" destOrd="0" parTransId="{42DAE0F9-15DF-4F5C-8932-3DE0294706FE}" sibTransId="{D817277B-6645-47C5-A982-708D5F94BF1B}"/>
    <dgm:cxn modelId="{AD144E4D-39FE-4306-8C29-79FF6CCF54B4}" type="presOf" srcId="{ADC4D6FB-F40D-44F3-BDEB-F39ED03D925E}" destId="{A271AEA1-507F-49C6-949B-27E053557EE5}" srcOrd="0" destOrd="0" presId="urn:microsoft.com/office/officeart/2005/8/layout/matrix3"/>
    <dgm:cxn modelId="{05762246-7FC8-420F-B3D9-8C571D49DD2F}" type="presOf" srcId="{32EA535F-C560-477B-820E-D08378B281A9}" destId="{3E865C91-BDAF-44CA-BB2D-7C4044535D93}" srcOrd="0" destOrd="0" presId="urn:microsoft.com/office/officeart/2005/8/layout/matrix3"/>
    <dgm:cxn modelId="{89D3CBCA-FED9-43B5-8B0B-A4129BFD8EDE}" srcId="{32EA535F-C560-477B-820E-D08378B281A9}" destId="{4D9C6A8D-CFDD-4189-89F4-BD666B743833}" srcOrd="0" destOrd="0" parTransId="{316B0B4C-A0A9-42D4-A4D4-E361F17F15F6}" sibTransId="{D1FCB091-C971-453D-9381-C15CF407A149}"/>
    <dgm:cxn modelId="{4BD00974-C691-4177-ABBA-A39A5BA7DD69}" type="presOf" srcId="{A27C0885-5025-4809-BEF5-0192621B1535}" destId="{D8C70F8D-3E83-4F61-A886-DC62FE994CB8}" srcOrd="0" destOrd="0" presId="urn:microsoft.com/office/officeart/2005/8/layout/matrix3"/>
    <dgm:cxn modelId="{C9CAC2C5-68A1-4588-885A-69446195FD50}" srcId="{32EA535F-C560-477B-820E-D08378B281A9}" destId="{ECFB7A30-CEB0-4A74-9ED9-E2D58B7409F2}" srcOrd="3" destOrd="0" parTransId="{62CBC33B-E32A-496F-A3B2-BF4F5D673443}" sibTransId="{7E244B35-D8D3-4688-A54A-D1549A3D6DB1}"/>
    <dgm:cxn modelId="{76FBDFDE-BF56-4F61-8CD5-6B7681D597A2}" type="presParOf" srcId="{3E865C91-BDAF-44CA-BB2D-7C4044535D93}" destId="{4015E5CA-773B-4567-96D0-909B137DB4D2}" srcOrd="0" destOrd="0" presId="urn:microsoft.com/office/officeart/2005/8/layout/matrix3"/>
    <dgm:cxn modelId="{2A2D31F7-58DD-4658-9F32-E13D8123F559}" type="presParOf" srcId="{3E865C91-BDAF-44CA-BB2D-7C4044535D93}" destId="{D55BF642-B803-4A9E-A564-F7DB1D437029}" srcOrd="1" destOrd="0" presId="urn:microsoft.com/office/officeart/2005/8/layout/matrix3"/>
    <dgm:cxn modelId="{C01042DF-D2AD-4D02-A45C-F1904A18E056}" type="presParOf" srcId="{3E865C91-BDAF-44CA-BB2D-7C4044535D93}" destId="{D8C70F8D-3E83-4F61-A886-DC62FE994CB8}" srcOrd="2" destOrd="0" presId="urn:microsoft.com/office/officeart/2005/8/layout/matrix3"/>
    <dgm:cxn modelId="{143AB7B1-2CC9-4A12-B3F4-CD7A01279F89}" type="presParOf" srcId="{3E865C91-BDAF-44CA-BB2D-7C4044535D93}" destId="{A271AEA1-507F-49C6-949B-27E053557EE5}" srcOrd="3" destOrd="0" presId="urn:microsoft.com/office/officeart/2005/8/layout/matrix3"/>
    <dgm:cxn modelId="{AA5D5DD4-81DD-46D1-808E-A3ACA0047B84}" type="presParOf" srcId="{3E865C91-BDAF-44CA-BB2D-7C4044535D93}" destId="{6112BB83-CFA1-4071-A74F-1DA23EE25F95}" srcOrd="4" destOrd="0" presId="urn:microsoft.com/office/officeart/2005/8/layout/matrix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D660C9-EEF8-49F6-8504-58241050514A}" type="doc">
      <dgm:prSet loTypeId="urn:microsoft.com/office/officeart/2005/8/layout/hProcess11" loCatId="process" qsTypeId="urn:microsoft.com/office/officeart/2005/8/quickstyle/3d1" qsCatId="3D" csTypeId="urn:microsoft.com/office/officeart/2005/8/colors/accent1_2" csCatId="accent1"/>
      <dgm:spPr/>
      <dgm:t>
        <a:bodyPr/>
        <a:lstStyle/>
        <a:p>
          <a:endParaRPr lang="pl-PL"/>
        </a:p>
      </dgm:t>
    </dgm:pt>
    <dgm:pt modelId="{F8D3427C-59FC-48CF-9F33-CB7221E9FC4D}">
      <dgm:prSet/>
      <dgm:spPr/>
      <dgm:t>
        <a:bodyPr/>
        <a:lstStyle/>
        <a:p>
          <a:r>
            <a:rPr lang="pl-PL" b="1"/>
            <a:t>Z zachowaniem terminów</a:t>
          </a:r>
          <a:endParaRPr lang="pl-PL"/>
        </a:p>
      </dgm:t>
    </dgm:pt>
    <dgm:pt modelId="{6A553959-B0CC-4D1D-A7F3-A238E75ED87E}" type="parTrans" cxnId="{A6E4CCE3-8DCD-49B6-8290-A1BACE54E00F}">
      <dgm:prSet/>
      <dgm:spPr/>
      <dgm:t>
        <a:bodyPr/>
        <a:lstStyle/>
        <a:p>
          <a:endParaRPr lang="pl-PL"/>
        </a:p>
      </dgm:t>
    </dgm:pt>
    <dgm:pt modelId="{D1770BB2-C28B-4E7E-B758-6E1CD6EBEFAC}" type="sibTrans" cxnId="{A6E4CCE3-8DCD-49B6-8290-A1BACE54E00F}">
      <dgm:prSet/>
      <dgm:spPr/>
      <dgm:t>
        <a:bodyPr/>
        <a:lstStyle/>
        <a:p>
          <a:endParaRPr lang="pl-PL"/>
        </a:p>
      </dgm:t>
    </dgm:pt>
    <dgm:pt modelId="{EEFB7378-ED9F-4070-A645-0C4788E5424D}">
      <dgm:prSet/>
      <dgm:spPr/>
      <dgm:t>
        <a:bodyPr/>
        <a:lstStyle/>
        <a:p>
          <a:r>
            <a:rPr lang="pl-PL" b="1"/>
            <a:t>Bez zachowania terminów</a:t>
          </a:r>
          <a:endParaRPr lang="pl-PL"/>
        </a:p>
      </dgm:t>
    </dgm:pt>
    <dgm:pt modelId="{67126196-039D-478B-B996-D95E74FFEF6F}" type="parTrans" cxnId="{0A98C3CB-8304-40AF-B2B4-E56999A59175}">
      <dgm:prSet/>
      <dgm:spPr/>
      <dgm:t>
        <a:bodyPr/>
        <a:lstStyle/>
        <a:p>
          <a:endParaRPr lang="pl-PL"/>
        </a:p>
      </dgm:t>
    </dgm:pt>
    <dgm:pt modelId="{2EFDFF1D-164F-4E76-ACE8-FB31488B3D61}" type="sibTrans" cxnId="{0A98C3CB-8304-40AF-B2B4-E56999A59175}">
      <dgm:prSet/>
      <dgm:spPr/>
      <dgm:t>
        <a:bodyPr/>
        <a:lstStyle/>
        <a:p>
          <a:endParaRPr lang="pl-PL"/>
        </a:p>
      </dgm:t>
    </dgm:pt>
    <dgm:pt modelId="{B223F0E3-7654-48F8-81CA-94E08EF7CA95}" type="pres">
      <dgm:prSet presAssocID="{5AD660C9-EEF8-49F6-8504-58241050514A}" presName="Name0" presStyleCnt="0">
        <dgm:presLayoutVars>
          <dgm:dir/>
          <dgm:resizeHandles val="exact"/>
        </dgm:presLayoutVars>
      </dgm:prSet>
      <dgm:spPr/>
      <dgm:t>
        <a:bodyPr/>
        <a:lstStyle/>
        <a:p>
          <a:endParaRPr lang="pl-PL"/>
        </a:p>
      </dgm:t>
    </dgm:pt>
    <dgm:pt modelId="{6A2955C0-DC5F-477F-91A0-434595743E66}" type="pres">
      <dgm:prSet presAssocID="{5AD660C9-EEF8-49F6-8504-58241050514A}" presName="arrow" presStyleLbl="bgShp" presStyleIdx="0" presStyleCnt="1"/>
      <dgm:spPr/>
    </dgm:pt>
    <dgm:pt modelId="{F1A65D67-B4AD-46CC-9B51-487D5538524C}" type="pres">
      <dgm:prSet presAssocID="{5AD660C9-EEF8-49F6-8504-58241050514A}" presName="points" presStyleCnt="0"/>
      <dgm:spPr/>
    </dgm:pt>
    <dgm:pt modelId="{99126EB5-BF91-453C-B092-FAF8B6B5A77E}" type="pres">
      <dgm:prSet presAssocID="{F8D3427C-59FC-48CF-9F33-CB7221E9FC4D}" presName="compositeA" presStyleCnt="0"/>
      <dgm:spPr/>
    </dgm:pt>
    <dgm:pt modelId="{33E1ADD5-B74E-40C6-9F8C-3F0A6313A98F}" type="pres">
      <dgm:prSet presAssocID="{F8D3427C-59FC-48CF-9F33-CB7221E9FC4D}" presName="textA" presStyleLbl="revTx" presStyleIdx="0" presStyleCnt="2">
        <dgm:presLayoutVars>
          <dgm:bulletEnabled val="1"/>
        </dgm:presLayoutVars>
      </dgm:prSet>
      <dgm:spPr/>
      <dgm:t>
        <a:bodyPr/>
        <a:lstStyle/>
        <a:p>
          <a:endParaRPr lang="pl-PL"/>
        </a:p>
      </dgm:t>
    </dgm:pt>
    <dgm:pt modelId="{9F62A45A-C360-4014-A6F9-3BCAD390E817}" type="pres">
      <dgm:prSet presAssocID="{F8D3427C-59FC-48CF-9F33-CB7221E9FC4D}" presName="circleA" presStyleLbl="node1" presStyleIdx="0" presStyleCnt="2"/>
      <dgm:spPr/>
    </dgm:pt>
    <dgm:pt modelId="{13166798-E303-44A4-B120-A8690CA82DC0}" type="pres">
      <dgm:prSet presAssocID="{F8D3427C-59FC-48CF-9F33-CB7221E9FC4D}" presName="spaceA" presStyleCnt="0"/>
      <dgm:spPr/>
    </dgm:pt>
    <dgm:pt modelId="{D46B8DAC-5D04-4E07-9E30-26ABC1166E05}" type="pres">
      <dgm:prSet presAssocID="{D1770BB2-C28B-4E7E-B758-6E1CD6EBEFAC}" presName="space" presStyleCnt="0"/>
      <dgm:spPr/>
    </dgm:pt>
    <dgm:pt modelId="{DAEE1478-AF17-48A6-BF4F-4E6F9FA59F94}" type="pres">
      <dgm:prSet presAssocID="{EEFB7378-ED9F-4070-A645-0C4788E5424D}" presName="compositeB" presStyleCnt="0"/>
      <dgm:spPr/>
    </dgm:pt>
    <dgm:pt modelId="{73BFBD4E-B0B3-421A-B7C3-3134CA8DB144}" type="pres">
      <dgm:prSet presAssocID="{EEFB7378-ED9F-4070-A645-0C4788E5424D}" presName="textB" presStyleLbl="revTx" presStyleIdx="1" presStyleCnt="2">
        <dgm:presLayoutVars>
          <dgm:bulletEnabled val="1"/>
        </dgm:presLayoutVars>
      </dgm:prSet>
      <dgm:spPr/>
      <dgm:t>
        <a:bodyPr/>
        <a:lstStyle/>
        <a:p>
          <a:endParaRPr lang="pl-PL"/>
        </a:p>
      </dgm:t>
    </dgm:pt>
    <dgm:pt modelId="{69074DB2-6D45-4656-8771-B076DA51B622}" type="pres">
      <dgm:prSet presAssocID="{EEFB7378-ED9F-4070-A645-0C4788E5424D}" presName="circleB" presStyleLbl="node1" presStyleIdx="1" presStyleCnt="2"/>
      <dgm:spPr/>
    </dgm:pt>
    <dgm:pt modelId="{38A8AC39-5DCE-4A13-858F-90242B27DD25}" type="pres">
      <dgm:prSet presAssocID="{EEFB7378-ED9F-4070-A645-0C4788E5424D}" presName="spaceB" presStyleCnt="0"/>
      <dgm:spPr/>
    </dgm:pt>
  </dgm:ptLst>
  <dgm:cxnLst>
    <dgm:cxn modelId="{8A1AB40D-891A-47BF-919C-378D522E1963}" type="presOf" srcId="{5AD660C9-EEF8-49F6-8504-58241050514A}" destId="{B223F0E3-7654-48F8-81CA-94E08EF7CA95}" srcOrd="0" destOrd="0" presId="urn:microsoft.com/office/officeart/2005/8/layout/hProcess11"/>
    <dgm:cxn modelId="{3F9CF6BF-0D7F-4A41-9965-6A91FB57A3CC}" type="presOf" srcId="{F8D3427C-59FC-48CF-9F33-CB7221E9FC4D}" destId="{33E1ADD5-B74E-40C6-9F8C-3F0A6313A98F}" srcOrd="0" destOrd="0" presId="urn:microsoft.com/office/officeart/2005/8/layout/hProcess11"/>
    <dgm:cxn modelId="{0A98C3CB-8304-40AF-B2B4-E56999A59175}" srcId="{5AD660C9-EEF8-49F6-8504-58241050514A}" destId="{EEFB7378-ED9F-4070-A645-0C4788E5424D}" srcOrd="1" destOrd="0" parTransId="{67126196-039D-478B-B996-D95E74FFEF6F}" sibTransId="{2EFDFF1D-164F-4E76-ACE8-FB31488B3D61}"/>
    <dgm:cxn modelId="{A6E4CCE3-8DCD-49B6-8290-A1BACE54E00F}" srcId="{5AD660C9-EEF8-49F6-8504-58241050514A}" destId="{F8D3427C-59FC-48CF-9F33-CB7221E9FC4D}" srcOrd="0" destOrd="0" parTransId="{6A553959-B0CC-4D1D-A7F3-A238E75ED87E}" sibTransId="{D1770BB2-C28B-4E7E-B758-6E1CD6EBEFAC}"/>
    <dgm:cxn modelId="{BBFE7946-8AA3-4AB5-97B1-4D5EA5695DD7}" type="presOf" srcId="{EEFB7378-ED9F-4070-A645-0C4788E5424D}" destId="{73BFBD4E-B0B3-421A-B7C3-3134CA8DB144}" srcOrd="0" destOrd="0" presId="urn:microsoft.com/office/officeart/2005/8/layout/hProcess11"/>
    <dgm:cxn modelId="{F816F89A-74E4-4972-B0AA-85D46549C72F}" type="presParOf" srcId="{B223F0E3-7654-48F8-81CA-94E08EF7CA95}" destId="{6A2955C0-DC5F-477F-91A0-434595743E66}" srcOrd="0" destOrd="0" presId="urn:microsoft.com/office/officeart/2005/8/layout/hProcess11"/>
    <dgm:cxn modelId="{0C9D70CF-6480-4BC4-A2C0-A9EC1E1DC7F0}" type="presParOf" srcId="{B223F0E3-7654-48F8-81CA-94E08EF7CA95}" destId="{F1A65D67-B4AD-46CC-9B51-487D5538524C}" srcOrd="1" destOrd="0" presId="urn:microsoft.com/office/officeart/2005/8/layout/hProcess11"/>
    <dgm:cxn modelId="{70E306CC-18E0-40DF-9870-7F9A53A6C88A}" type="presParOf" srcId="{F1A65D67-B4AD-46CC-9B51-487D5538524C}" destId="{99126EB5-BF91-453C-B092-FAF8B6B5A77E}" srcOrd="0" destOrd="0" presId="urn:microsoft.com/office/officeart/2005/8/layout/hProcess11"/>
    <dgm:cxn modelId="{560C0E3A-D386-4DDD-9F1A-0A5F3B3EB378}" type="presParOf" srcId="{99126EB5-BF91-453C-B092-FAF8B6B5A77E}" destId="{33E1ADD5-B74E-40C6-9F8C-3F0A6313A98F}" srcOrd="0" destOrd="0" presId="urn:microsoft.com/office/officeart/2005/8/layout/hProcess11"/>
    <dgm:cxn modelId="{11308DD0-2D86-413E-A4DE-5067C8F3D68C}" type="presParOf" srcId="{99126EB5-BF91-453C-B092-FAF8B6B5A77E}" destId="{9F62A45A-C360-4014-A6F9-3BCAD390E817}" srcOrd="1" destOrd="0" presId="urn:microsoft.com/office/officeart/2005/8/layout/hProcess11"/>
    <dgm:cxn modelId="{019B52C5-7108-4DC9-87B1-19E9C8CABEDA}" type="presParOf" srcId="{99126EB5-BF91-453C-B092-FAF8B6B5A77E}" destId="{13166798-E303-44A4-B120-A8690CA82DC0}" srcOrd="2" destOrd="0" presId="urn:microsoft.com/office/officeart/2005/8/layout/hProcess11"/>
    <dgm:cxn modelId="{0D546FC5-32CB-406F-9B79-087CCCFCBAA8}" type="presParOf" srcId="{F1A65D67-B4AD-46CC-9B51-487D5538524C}" destId="{D46B8DAC-5D04-4E07-9E30-26ABC1166E05}" srcOrd="1" destOrd="0" presId="urn:microsoft.com/office/officeart/2005/8/layout/hProcess11"/>
    <dgm:cxn modelId="{6A040AEA-CBE1-4ADB-8880-C27B70665874}" type="presParOf" srcId="{F1A65D67-B4AD-46CC-9B51-487D5538524C}" destId="{DAEE1478-AF17-48A6-BF4F-4E6F9FA59F94}" srcOrd="2" destOrd="0" presId="urn:microsoft.com/office/officeart/2005/8/layout/hProcess11"/>
    <dgm:cxn modelId="{606ED651-F239-46FB-98F9-748AF08622C7}" type="presParOf" srcId="{DAEE1478-AF17-48A6-BF4F-4E6F9FA59F94}" destId="{73BFBD4E-B0B3-421A-B7C3-3134CA8DB144}" srcOrd="0" destOrd="0" presId="urn:microsoft.com/office/officeart/2005/8/layout/hProcess11"/>
    <dgm:cxn modelId="{7C907AE8-852F-4C67-8BB2-31A8F59223AF}" type="presParOf" srcId="{DAEE1478-AF17-48A6-BF4F-4E6F9FA59F94}" destId="{69074DB2-6D45-4656-8771-B076DA51B622}" srcOrd="1" destOrd="0" presId="urn:microsoft.com/office/officeart/2005/8/layout/hProcess11"/>
    <dgm:cxn modelId="{A401A98A-F567-47AF-A27F-C9193A04B63B}" type="presParOf" srcId="{DAEE1478-AF17-48A6-BF4F-4E6F9FA59F94}" destId="{38A8AC39-5DCE-4A13-858F-90242B27DD25}"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5C91CF-8A23-4514-AC58-BEE961DA73A3}"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pl-PL"/>
        </a:p>
      </dgm:t>
    </dgm:pt>
    <dgm:pt modelId="{1877C43E-95E8-4A0E-82BD-797B025C13C4}">
      <dgm:prSet phldrT="[Tekst]" custT="1"/>
      <dgm:spPr/>
      <dgm:t>
        <a:bodyPr/>
        <a:lstStyle/>
        <a:p>
          <a:r>
            <a:rPr lang="pl-PL" sz="2000" b="1" dirty="0">
              <a:latin typeface="Arial Narrow" panose="020B0606020202030204" pitchFamily="34" charset="0"/>
            </a:rPr>
            <a:t>Zleceniodawca </a:t>
          </a:r>
          <a:br>
            <a:rPr lang="pl-PL" sz="2000" b="1" dirty="0">
              <a:latin typeface="Arial Narrow" panose="020B0606020202030204" pitchFamily="34" charset="0"/>
            </a:rPr>
          </a:br>
          <a:r>
            <a:rPr lang="pl-PL" sz="2000" b="1" dirty="0">
              <a:latin typeface="Arial Narrow" panose="020B0606020202030204" pitchFamily="34" charset="0"/>
            </a:rPr>
            <a:t>(art. 4 pkt 3 </a:t>
          </a:r>
          <a:r>
            <a:rPr lang="pl-PL" sz="2000" b="1" dirty="0" err="1">
              <a:latin typeface="Arial Narrow" panose="020B0606020202030204" pitchFamily="34" charset="0"/>
            </a:rPr>
            <a:t>u.p.u</a:t>
          </a:r>
          <a:r>
            <a:rPr lang="pl-PL" sz="2000" b="1" dirty="0">
              <a:latin typeface="Arial Narrow" panose="020B0606020202030204" pitchFamily="34" charset="0"/>
            </a:rPr>
            <a:t> – podmiot poszukujący ochrony ubezpieczeniowej)</a:t>
          </a:r>
        </a:p>
      </dgm:t>
    </dgm:pt>
    <dgm:pt modelId="{B8263DE4-9F09-4099-B2C3-484F0807BB7F}" type="parTrans" cxnId="{D261F991-5532-4B23-914D-D84BF9897F89}">
      <dgm:prSet/>
      <dgm:spPr/>
      <dgm:t>
        <a:bodyPr/>
        <a:lstStyle/>
        <a:p>
          <a:endParaRPr lang="pl-PL"/>
        </a:p>
      </dgm:t>
    </dgm:pt>
    <dgm:pt modelId="{0A3ECF84-538E-4D4C-8290-2499A05EA9CC}" type="sibTrans" cxnId="{D261F991-5532-4B23-914D-D84BF9897F89}">
      <dgm:prSet/>
      <dgm:spPr>
        <a:blipFill rotWithShape="0">
          <a:blip xmlns:r="http://schemas.openxmlformats.org/officeDocument/2006/relationships" r:embed="rId1"/>
          <a:stretch>
            <a:fillRect/>
          </a:stretch>
        </a:blipFill>
      </dgm:spPr>
      <dgm:t>
        <a:bodyPr/>
        <a:lstStyle/>
        <a:p>
          <a:endParaRPr lang="pl-PL"/>
        </a:p>
      </dgm:t>
    </dgm:pt>
    <dgm:pt modelId="{E99AE715-7BFB-412D-8C10-56FE62F6FF64}">
      <dgm:prSet phldrT="[Tekst]" custT="1"/>
      <dgm:spPr/>
      <dgm:t>
        <a:bodyPr/>
        <a:lstStyle/>
        <a:p>
          <a:r>
            <a:rPr lang="pl-PL" sz="2400" b="1" dirty="0">
              <a:latin typeface="Arial Narrow" panose="020B0606020202030204" pitchFamily="34" charset="0"/>
            </a:rPr>
            <a:t>Broker ubezpieczeniowy</a:t>
          </a:r>
        </a:p>
      </dgm:t>
    </dgm:pt>
    <dgm:pt modelId="{0884A648-EE9D-40C7-B4C5-7091E9AFBF4A}" type="parTrans" cxnId="{14635719-1B8F-411A-B271-46EA45EF37AF}">
      <dgm:prSet/>
      <dgm:spPr/>
      <dgm:t>
        <a:bodyPr/>
        <a:lstStyle/>
        <a:p>
          <a:endParaRPr lang="pl-PL"/>
        </a:p>
      </dgm:t>
    </dgm:pt>
    <dgm:pt modelId="{398DCA91-E1E1-4905-B00C-145C1C9D0A44}" type="sibTrans" cxnId="{14635719-1B8F-411A-B271-46EA45EF37AF}">
      <dgm:prSet/>
      <dgm:spPr>
        <a:blipFill rotWithShape="0">
          <a:blip xmlns:r="http://schemas.openxmlformats.org/officeDocument/2006/relationships" r:embed="rId2"/>
          <a:stretch>
            <a:fillRect/>
          </a:stretch>
        </a:blipFill>
      </dgm:spPr>
      <dgm:t>
        <a:bodyPr/>
        <a:lstStyle/>
        <a:p>
          <a:endParaRPr lang="pl-PL"/>
        </a:p>
      </dgm:t>
    </dgm:pt>
    <dgm:pt modelId="{219E981D-91C9-4955-8560-BE293E0BC8F7}" type="pres">
      <dgm:prSet presAssocID="{B85C91CF-8A23-4514-AC58-BEE961DA73A3}" presName="Name0" presStyleCnt="0">
        <dgm:presLayoutVars>
          <dgm:chMax val="7"/>
          <dgm:chPref val="7"/>
          <dgm:dir/>
        </dgm:presLayoutVars>
      </dgm:prSet>
      <dgm:spPr/>
      <dgm:t>
        <a:bodyPr/>
        <a:lstStyle/>
        <a:p>
          <a:endParaRPr lang="pl-PL"/>
        </a:p>
      </dgm:t>
    </dgm:pt>
    <dgm:pt modelId="{1FE1D530-E6CB-4D6D-8ED8-7693748D0BB9}" type="pres">
      <dgm:prSet presAssocID="{B85C91CF-8A23-4514-AC58-BEE961DA73A3}" presName="dot1" presStyleLbl="alignNode1" presStyleIdx="0" presStyleCnt="10"/>
      <dgm:spPr/>
    </dgm:pt>
    <dgm:pt modelId="{A015646A-D7AA-4C1D-8A25-50E8B0DAF429}" type="pres">
      <dgm:prSet presAssocID="{B85C91CF-8A23-4514-AC58-BEE961DA73A3}" presName="dot2" presStyleLbl="alignNode1" presStyleIdx="1" presStyleCnt="10"/>
      <dgm:spPr/>
    </dgm:pt>
    <dgm:pt modelId="{4A54F6DC-B89C-4B09-87B4-ABE6B3E46A02}" type="pres">
      <dgm:prSet presAssocID="{B85C91CF-8A23-4514-AC58-BEE961DA73A3}" presName="dot3" presStyleLbl="alignNode1" presStyleIdx="2" presStyleCnt="10"/>
      <dgm:spPr/>
    </dgm:pt>
    <dgm:pt modelId="{EBE912E5-822C-4428-AA88-1CFD53C93492}" type="pres">
      <dgm:prSet presAssocID="{B85C91CF-8A23-4514-AC58-BEE961DA73A3}" presName="dotArrow1" presStyleLbl="alignNode1" presStyleIdx="3" presStyleCnt="10"/>
      <dgm:spPr/>
    </dgm:pt>
    <dgm:pt modelId="{C19BD695-CD89-43BE-805E-97C8B4356CC1}" type="pres">
      <dgm:prSet presAssocID="{B85C91CF-8A23-4514-AC58-BEE961DA73A3}" presName="dotArrow2" presStyleLbl="alignNode1" presStyleIdx="4" presStyleCnt="10"/>
      <dgm:spPr/>
    </dgm:pt>
    <dgm:pt modelId="{CFFCB8CC-5B3D-4760-8F87-11DED9512EE6}" type="pres">
      <dgm:prSet presAssocID="{B85C91CF-8A23-4514-AC58-BEE961DA73A3}" presName="dotArrow3" presStyleLbl="alignNode1" presStyleIdx="5" presStyleCnt="10"/>
      <dgm:spPr/>
    </dgm:pt>
    <dgm:pt modelId="{B52ED08D-6903-41A7-90E7-DD21A769552E}" type="pres">
      <dgm:prSet presAssocID="{B85C91CF-8A23-4514-AC58-BEE961DA73A3}" presName="dotArrow4" presStyleLbl="alignNode1" presStyleIdx="6" presStyleCnt="10"/>
      <dgm:spPr/>
    </dgm:pt>
    <dgm:pt modelId="{D3EE178B-D3B5-4089-B744-91F909D7D8D6}" type="pres">
      <dgm:prSet presAssocID="{B85C91CF-8A23-4514-AC58-BEE961DA73A3}" presName="dotArrow5" presStyleLbl="alignNode1" presStyleIdx="7" presStyleCnt="10"/>
      <dgm:spPr/>
    </dgm:pt>
    <dgm:pt modelId="{39C8970F-17A0-4802-9D0A-A0BF1DAC76A5}" type="pres">
      <dgm:prSet presAssocID="{B85C91CF-8A23-4514-AC58-BEE961DA73A3}" presName="dotArrow6" presStyleLbl="alignNode1" presStyleIdx="8" presStyleCnt="10"/>
      <dgm:spPr/>
    </dgm:pt>
    <dgm:pt modelId="{7BE21D67-976A-4608-9538-F58ACB2CFAB0}" type="pres">
      <dgm:prSet presAssocID="{B85C91CF-8A23-4514-AC58-BEE961DA73A3}" presName="dotArrow7" presStyleLbl="alignNode1" presStyleIdx="9" presStyleCnt="10"/>
      <dgm:spPr/>
    </dgm:pt>
    <dgm:pt modelId="{4CB96962-3D2A-41DB-8D4F-A3B6C0EE127D}" type="pres">
      <dgm:prSet presAssocID="{1877C43E-95E8-4A0E-82BD-797B025C13C4}" presName="parTx1" presStyleLbl="node1" presStyleIdx="0" presStyleCnt="2" custScaleX="180431" custScaleY="206136" custLinFactNeighborX="35152" custLinFactNeighborY="58426"/>
      <dgm:spPr/>
      <dgm:t>
        <a:bodyPr/>
        <a:lstStyle/>
        <a:p>
          <a:endParaRPr lang="pl-PL"/>
        </a:p>
      </dgm:t>
    </dgm:pt>
    <dgm:pt modelId="{1351F02A-E38A-4C66-9FBF-C0652EEAD3B0}" type="pres">
      <dgm:prSet presAssocID="{0A3ECF84-538E-4D4C-8290-2499A05EA9CC}" presName="picture1" presStyleCnt="0"/>
      <dgm:spPr/>
    </dgm:pt>
    <dgm:pt modelId="{F5009B36-FCA0-4FD1-A43F-17ADC538932D}" type="pres">
      <dgm:prSet presAssocID="{0A3ECF84-538E-4D4C-8290-2499A05EA9CC}" presName="imageRepeatNode" presStyleLbl="fgImgPlace1" presStyleIdx="0" presStyleCnt="2"/>
      <dgm:spPr/>
      <dgm:t>
        <a:bodyPr/>
        <a:lstStyle/>
        <a:p>
          <a:endParaRPr lang="pl-PL"/>
        </a:p>
      </dgm:t>
    </dgm:pt>
    <dgm:pt modelId="{272325A0-6ADA-4F95-ACBA-9C1A9EFE059D}" type="pres">
      <dgm:prSet presAssocID="{E99AE715-7BFB-412D-8C10-56FE62F6FF64}" presName="parTx2" presStyleLbl="node1" presStyleIdx="1" presStyleCnt="2" custScaleX="130791" custScaleY="223343" custLinFactNeighborX="12716" custLinFactNeighborY="-10849"/>
      <dgm:spPr/>
      <dgm:t>
        <a:bodyPr/>
        <a:lstStyle/>
        <a:p>
          <a:endParaRPr lang="pl-PL"/>
        </a:p>
      </dgm:t>
    </dgm:pt>
    <dgm:pt modelId="{89C6588B-9CA4-4A8F-AA16-C166F319F5EF}" type="pres">
      <dgm:prSet presAssocID="{398DCA91-E1E1-4905-B00C-145C1C9D0A44}" presName="picture2" presStyleCnt="0"/>
      <dgm:spPr/>
    </dgm:pt>
    <dgm:pt modelId="{719552C8-7374-4A43-A36C-3D2B27708F19}" type="pres">
      <dgm:prSet presAssocID="{398DCA91-E1E1-4905-B00C-145C1C9D0A44}" presName="imageRepeatNode" presStyleLbl="fgImgPlace1" presStyleIdx="1" presStyleCnt="2"/>
      <dgm:spPr/>
      <dgm:t>
        <a:bodyPr/>
        <a:lstStyle/>
        <a:p>
          <a:endParaRPr lang="pl-PL"/>
        </a:p>
      </dgm:t>
    </dgm:pt>
  </dgm:ptLst>
  <dgm:cxnLst>
    <dgm:cxn modelId="{F14CD487-49FF-4255-90DF-549666CFF34C}" type="presOf" srcId="{1877C43E-95E8-4A0E-82BD-797B025C13C4}" destId="{4CB96962-3D2A-41DB-8D4F-A3B6C0EE127D}" srcOrd="0" destOrd="0" presId="urn:microsoft.com/office/officeart/2008/layout/AscendingPictureAccentProcess"/>
    <dgm:cxn modelId="{D261F991-5532-4B23-914D-D84BF9897F89}" srcId="{B85C91CF-8A23-4514-AC58-BEE961DA73A3}" destId="{1877C43E-95E8-4A0E-82BD-797B025C13C4}" srcOrd="0" destOrd="0" parTransId="{B8263DE4-9F09-4099-B2C3-484F0807BB7F}" sibTransId="{0A3ECF84-538E-4D4C-8290-2499A05EA9CC}"/>
    <dgm:cxn modelId="{F4F4E836-9E93-4F10-813D-CBEBD3275BD0}" type="presOf" srcId="{398DCA91-E1E1-4905-B00C-145C1C9D0A44}" destId="{719552C8-7374-4A43-A36C-3D2B27708F19}" srcOrd="0" destOrd="0" presId="urn:microsoft.com/office/officeart/2008/layout/AscendingPictureAccentProcess"/>
    <dgm:cxn modelId="{14635719-1B8F-411A-B271-46EA45EF37AF}" srcId="{B85C91CF-8A23-4514-AC58-BEE961DA73A3}" destId="{E99AE715-7BFB-412D-8C10-56FE62F6FF64}" srcOrd="1" destOrd="0" parTransId="{0884A648-EE9D-40C7-B4C5-7091E9AFBF4A}" sibTransId="{398DCA91-E1E1-4905-B00C-145C1C9D0A44}"/>
    <dgm:cxn modelId="{7FC00108-41E0-4B76-B8E7-ABA3A275D1A1}" type="presOf" srcId="{B85C91CF-8A23-4514-AC58-BEE961DA73A3}" destId="{219E981D-91C9-4955-8560-BE293E0BC8F7}" srcOrd="0" destOrd="0" presId="urn:microsoft.com/office/officeart/2008/layout/AscendingPictureAccentProcess"/>
    <dgm:cxn modelId="{9B43E808-887A-41BE-94E6-3379244CB97E}" type="presOf" srcId="{E99AE715-7BFB-412D-8C10-56FE62F6FF64}" destId="{272325A0-6ADA-4F95-ACBA-9C1A9EFE059D}" srcOrd="0" destOrd="0" presId="urn:microsoft.com/office/officeart/2008/layout/AscendingPictureAccentProcess"/>
    <dgm:cxn modelId="{64623DA6-E56B-4663-A62B-031CB2A71F7E}" type="presOf" srcId="{0A3ECF84-538E-4D4C-8290-2499A05EA9CC}" destId="{F5009B36-FCA0-4FD1-A43F-17ADC538932D}" srcOrd="0" destOrd="0" presId="urn:microsoft.com/office/officeart/2008/layout/AscendingPictureAccentProcess"/>
    <dgm:cxn modelId="{6CF6C6FC-5BA0-4905-BBFB-180A2746AD32}" type="presParOf" srcId="{219E981D-91C9-4955-8560-BE293E0BC8F7}" destId="{1FE1D530-E6CB-4D6D-8ED8-7693748D0BB9}" srcOrd="0" destOrd="0" presId="urn:microsoft.com/office/officeart/2008/layout/AscendingPictureAccentProcess"/>
    <dgm:cxn modelId="{29894BD0-3F5E-4F9B-9243-EE05B39E07EC}" type="presParOf" srcId="{219E981D-91C9-4955-8560-BE293E0BC8F7}" destId="{A015646A-D7AA-4C1D-8A25-50E8B0DAF429}" srcOrd="1" destOrd="0" presId="urn:microsoft.com/office/officeart/2008/layout/AscendingPictureAccentProcess"/>
    <dgm:cxn modelId="{ECB20BFD-7600-421D-9B76-27E47E12BB96}" type="presParOf" srcId="{219E981D-91C9-4955-8560-BE293E0BC8F7}" destId="{4A54F6DC-B89C-4B09-87B4-ABE6B3E46A02}" srcOrd="2" destOrd="0" presId="urn:microsoft.com/office/officeart/2008/layout/AscendingPictureAccentProcess"/>
    <dgm:cxn modelId="{8F7931DB-59AD-4609-BD5F-68C59E9C74D2}" type="presParOf" srcId="{219E981D-91C9-4955-8560-BE293E0BC8F7}" destId="{EBE912E5-822C-4428-AA88-1CFD53C93492}" srcOrd="3" destOrd="0" presId="urn:microsoft.com/office/officeart/2008/layout/AscendingPictureAccentProcess"/>
    <dgm:cxn modelId="{D917EEB4-410F-4E2F-9697-46F03DEB031E}" type="presParOf" srcId="{219E981D-91C9-4955-8560-BE293E0BC8F7}" destId="{C19BD695-CD89-43BE-805E-97C8B4356CC1}" srcOrd="4" destOrd="0" presId="urn:microsoft.com/office/officeart/2008/layout/AscendingPictureAccentProcess"/>
    <dgm:cxn modelId="{9FAE38FF-3B3D-4E72-BF5F-059F0E93F8A3}" type="presParOf" srcId="{219E981D-91C9-4955-8560-BE293E0BC8F7}" destId="{CFFCB8CC-5B3D-4760-8F87-11DED9512EE6}" srcOrd="5" destOrd="0" presId="urn:microsoft.com/office/officeart/2008/layout/AscendingPictureAccentProcess"/>
    <dgm:cxn modelId="{9660A352-A1BD-478F-A415-2444D106E42D}" type="presParOf" srcId="{219E981D-91C9-4955-8560-BE293E0BC8F7}" destId="{B52ED08D-6903-41A7-90E7-DD21A769552E}" srcOrd="6" destOrd="0" presId="urn:microsoft.com/office/officeart/2008/layout/AscendingPictureAccentProcess"/>
    <dgm:cxn modelId="{68A9CA3D-45DA-4E04-AA75-5B30E005C859}" type="presParOf" srcId="{219E981D-91C9-4955-8560-BE293E0BC8F7}" destId="{D3EE178B-D3B5-4089-B744-91F909D7D8D6}" srcOrd="7" destOrd="0" presId="urn:microsoft.com/office/officeart/2008/layout/AscendingPictureAccentProcess"/>
    <dgm:cxn modelId="{049F8C1E-2C6C-45A9-98B2-610BB365D10B}" type="presParOf" srcId="{219E981D-91C9-4955-8560-BE293E0BC8F7}" destId="{39C8970F-17A0-4802-9D0A-A0BF1DAC76A5}" srcOrd="8" destOrd="0" presId="urn:microsoft.com/office/officeart/2008/layout/AscendingPictureAccentProcess"/>
    <dgm:cxn modelId="{CD2730D6-4C4B-4857-B5E2-E8C078D6FA17}" type="presParOf" srcId="{219E981D-91C9-4955-8560-BE293E0BC8F7}" destId="{7BE21D67-976A-4608-9538-F58ACB2CFAB0}" srcOrd="9" destOrd="0" presId="urn:microsoft.com/office/officeart/2008/layout/AscendingPictureAccentProcess"/>
    <dgm:cxn modelId="{347B1979-79EE-4B90-9FC1-C4DF32F0DF77}" type="presParOf" srcId="{219E981D-91C9-4955-8560-BE293E0BC8F7}" destId="{4CB96962-3D2A-41DB-8D4F-A3B6C0EE127D}" srcOrd="10" destOrd="0" presId="urn:microsoft.com/office/officeart/2008/layout/AscendingPictureAccentProcess"/>
    <dgm:cxn modelId="{354DB1BC-E348-4FC2-8056-FE5746475041}" type="presParOf" srcId="{219E981D-91C9-4955-8560-BE293E0BC8F7}" destId="{1351F02A-E38A-4C66-9FBF-C0652EEAD3B0}" srcOrd="11" destOrd="0" presId="urn:microsoft.com/office/officeart/2008/layout/AscendingPictureAccentProcess"/>
    <dgm:cxn modelId="{A89B036F-5254-4C7A-82DA-B76ABEF43DA6}" type="presParOf" srcId="{1351F02A-E38A-4C66-9FBF-C0652EEAD3B0}" destId="{F5009B36-FCA0-4FD1-A43F-17ADC538932D}" srcOrd="0" destOrd="0" presId="urn:microsoft.com/office/officeart/2008/layout/AscendingPictureAccentProcess"/>
    <dgm:cxn modelId="{42AAFC42-5C50-435B-8D61-B59F2861E4B4}" type="presParOf" srcId="{219E981D-91C9-4955-8560-BE293E0BC8F7}" destId="{272325A0-6ADA-4F95-ACBA-9C1A9EFE059D}" srcOrd="12" destOrd="0" presId="urn:microsoft.com/office/officeart/2008/layout/AscendingPictureAccentProcess"/>
    <dgm:cxn modelId="{71BD24F6-ACA0-4090-B241-C3CE9DEE3769}" type="presParOf" srcId="{219E981D-91C9-4955-8560-BE293E0BC8F7}" destId="{89C6588B-9CA4-4A8F-AA16-C166F319F5EF}" srcOrd="13" destOrd="0" presId="urn:microsoft.com/office/officeart/2008/layout/AscendingPictureAccentProcess"/>
    <dgm:cxn modelId="{18FD8189-B232-484A-82A1-45F22E6F5FF8}" type="presParOf" srcId="{89C6588B-9CA4-4A8F-AA16-C166F319F5EF}" destId="{719552C8-7374-4A43-A36C-3D2B27708F19}" srcOrd="0" destOrd="0" presId="urn:microsoft.com/office/officeart/2008/layout/AscendingPictureAccent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4FF0B6-172E-4692-AC22-1291F28953CB}" type="doc">
      <dgm:prSet loTypeId="urn:microsoft.com/office/officeart/2005/8/layout/lProcess2" loCatId="list" qsTypeId="urn:microsoft.com/office/officeart/2005/8/quickstyle/3d4" qsCatId="3D" csTypeId="urn:microsoft.com/office/officeart/2005/8/colors/accent1_2" csCatId="accent1" phldr="1"/>
      <dgm:spPr/>
      <dgm:t>
        <a:bodyPr/>
        <a:lstStyle/>
        <a:p>
          <a:endParaRPr lang="pl-PL"/>
        </a:p>
      </dgm:t>
    </dgm:pt>
    <dgm:pt modelId="{7C11DA99-4E62-4B0D-A19F-238B051A15CE}">
      <dgm:prSet phldrT="[Tekst]" custT="1"/>
      <dgm:spPr/>
      <dgm:t>
        <a:bodyPr/>
        <a:lstStyle/>
        <a:p>
          <a:r>
            <a:rPr lang="pl-PL" sz="4000" b="1" dirty="0"/>
            <a:t>budynki</a:t>
          </a:r>
          <a:endParaRPr lang="pl-PL" sz="4500" b="1" dirty="0"/>
        </a:p>
      </dgm:t>
    </dgm:pt>
    <dgm:pt modelId="{3866E089-7982-4294-93D9-98D8BEA5A1FC}" type="parTrans" cxnId="{4997F07A-1998-4C49-9703-0F7D4158BB04}">
      <dgm:prSet/>
      <dgm:spPr/>
      <dgm:t>
        <a:bodyPr/>
        <a:lstStyle/>
        <a:p>
          <a:endParaRPr lang="pl-PL" b="1"/>
        </a:p>
      </dgm:t>
    </dgm:pt>
    <dgm:pt modelId="{1DCC29BC-99FB-43D7-82CF-05E0BB549A3E}" type="sibTrans" cxnId="{4997F07A-1998-4C49-9703-0F7D4158BB04}">
      <dgm:prSet/>
      <dgm:spPr/>
      <dgm:t>
        <a:bodyPr/>
        <a:lstStyle/>
        <a:p>
          <a:endParaRPr lang="pl-PL" b="1"/>
        </a:p>
      </dgm:t>
    </dgm:pt>
    <dgm:pt modelId="{5137856F-0D10-4135-B444-388AAE59AF4E}">
      <dgm:prSet phldrT="[Tekst]"/>
      <dgm:spPr/>
      <dgm:t>
        <a:bodyPr/>
        <a:lstStyle/>
        <a:p>
          <a:r>
            <a:rPr lang="pl-PL" b="1" dirty="0"/>
            <a:t>mieszkalne</a:t>
          </a:r>
        </a:p>
      </dgm:t>
    </dgm:pt>
    <dgm:pt modelId="{95446AD3-841C-45B8-8B93-3142E630A255}" type="parTrans" cxnId="{E76128DE-B39A-4E52-BD51-0E9B76889EE7}">
      <dgm:prSet/>
      <dgm:spPr/>
      <dgm:t>
        <a:bodyPr/>
        <a:lstStyle/>
        <a:p>
          <a:endParaRPr lang="pl-PL" b="1"/>
        </a:p>
      </dgm:t>
    </dgm:pt>
    <dgm:pt modelId="{FF57574A-790C-4FA9-95A2-059EED735F80}" type="sibTrans" cxnId="{E76128DE-B39A-4E52-BD51-0E9B76889EE7}">
      <dgm:prSet/>
      <dgm:spPr/>
      <dgm:t>
        <a:bodyPr/>
        <a:lstStyle/>
        <a:p>
          <a:endParaRPr lang="pl-PL" b="1"/>
        </a:p>
      </dgm:t>
    </dgm:pt>
    <dgm:pt modelId="{E545F97F-8EB3-4A31-AB57-29F689B4AB03}">
      <dgm:prSet phldrT="[Tekst]"/>
      <dgm:spPr/>
      <dgm:t>
        <a:bodyPr/>
        <a:lstStyle/>
        <a:p>
          <a:r>
            <a:rPr lang="pl-PL" b="1" dirty="0"/>
            <a:t>o przeznaczeniu gospodarczym</a:t>
          </a:r>
        </a:p>
      </dgm:t>
    </dgm:pt>
    <dgm:pt modelId="{525AB057-F372-4B3E-AB39-24760F1BD669}" type="parTrans" cxnId="{271C7CDA-F4A4-41D2-8B33-CFBA6C73F168}">
      <dgm:prSet/>
      <dgm:spPr/>
      <dgm:t>
        <a:bodyPr/>
        <a:lstStyle/>
        <a:p>
          <a:endParaRPr lang="pl-PL" b="1"/>
        </a:p>
      </dgm:t>
    </dgm:pt>
    <dgm:pt modelId="{7BE458D6-584D-4F0E-A19B-CC7591C451E2}" type="sibTrans" cxnId="{271C7CDA-F4A4-41D2-8B33-CFBA6C73F168}">
      <dgm:prSet/>
      <dgm:spPr/>
      <dgm:t>
        <a:bodyPr/>
        <a:lstStyle/>
        <a:p>
          <a:endParaRPr lang="pl-PL" b="1"/>
        </a:p>
      </dgm:t>
    </dgm:pt>
    <dgm:pt modelId="{E3B457BD-B034-4E2E-B23E-6C48632C86F9}">
      <dgm:prSet phldrT="[Tekst]" custT="1"/>
      <dgm:spPr/>
      <dgm:t>
        <a:bodyPr/>
        <a:lstStyle/>
        <a:p>
          <a:r>
            <a:rPr lang="pl-PL" sz="4000" b="1" dirty="0"/>
            <a:t>budowle</a:t>
          </a:r>
          <a:endParaRPr lang="pl-PL" sz="4500" b="1" dirty="0"/>
        </a:p>
      </dgm:t>
    </dgm:pt>
    <dgm:pt modelId="{EEF1CE45-5F1A-4E5D-8DDC-F0D0E2A44595}" type="parTrans" cxnId="{8D6C6DE5-D672-498D-96C4-D607A2D38484}">
      <dgm:prSet/>
      <dgm:spPr/>
      <dgm:t>
        <a:bodyPr/>
        <a:lstStyle/>
        <a:p>
          <a:endParaRPr lang="pl-PL" b="1"/>
        </a:p>
      </dgm:t>
    </dgm:pt>
    <dgm:pt modelId="{0325C7D6-2EDA-4801-AE1B-51CC3444C80D}" type="sibTrans" cxnId="{8D6C6DE5-D672-498D-96C4-D607A2D38484}">
      <dgm:prSet/>
      <dgm:spPr/>
      <dgm:t>
        <a:bodyPr/>
        <a:lstStyle/>
        <a:p>
          <a:endParaRPr lang="pl-PL" b="1"/>
        </a:p>
      </dgm:t>
    </dgm:pt>
    <dgm:pt modelId="{284DE5D4-5ACB-4BBF-8E6D-0CA08E25A931}">
      <dgm:prSet phldrT="[Tekst]"/>
      <dgm:spPr/>
      <dgm:t>
        <a:bodyPr/>
        <a:lstStyle/>
        <a:p>
          <a:r>
            <a:rPr lang="pl-PL" b="1" dirty="0"/>
            <a:t>obiekty przemysłowe</a:t>
          </a:r>
        </a:p>
      </dgm:t>
    </dgm:pt>
    <dgm:pt modelId="{E9513110-EAE1-4134-A890-6340461E9F56}" type="parTrans" cxnId="{F588489C-EF3A-4AAF-AB94-83801ECC7155}">
      <dgm:prSet/>
      <dgm:spPr/>
      <dgm:t>
        <a:bodyPr/>
        <a:lstStyle/>
        <a:p>
          <a:endParaRPr lang="pl-PL" b="1"/>
        </a:p>
      </dgm:t>
    </dgm:pt>
    <dgm:pt modelId="{773CF58E-58D3-418E-8328-360DD472F765}" type="sibTrans" cxnId="{F588489C-EF3A-4AAF-AB94-83801ECC7155}">
      <dgm:prSet/>
      <dgm:spPr/>
      <dgm:t>
        <a:bodyPr/>
        <a:lstStyle/>
        <a:p>
          <a:endParaRPr lang="pl-PL" b="1"/>
        </a:p>
      </dgm:t>
    </dgm:pt>
    <dgm:pt modelId="{79DFE64F-4519-4997-8FF3-2F06782ADE78}">
      <dgm:prSet phldrT="[Tekst]"/>
      <dgm:spPr/>
      <dgm:t>
        <a:bodyPr/>
        <a:lstStyle/>
        <a:p>
          <a:r>
            <a:rPr lang="pl-PL" b="1" dirty="0"/>
            <a:t>specjalistyczne (mosty, platformy)</a:t>
          </a:r>
        </a:p>
      </dgm:t>
    </dgm:pt>
    <dgm:pt modelId="{9F72FD00-AB89-4EDD-931C-BAB62076A8B4}" type="parTrans" cxnId="{75CE2A80-1D66-4D00-B312-BD1985212C9F}">
      <dgm:prSet/>
      <dgm:spPr/>
      <dgm:t>
        <a:bodyPr/>
        <a:lstStyle/>
        <a:p>
          <a:endParaRPr lang="pl-PL" b="1"/>
        </a:p>
      </dgm:t>
    </dgm:pt>
    <dgm:pt modelId="{90785638-3C7A-4CF7-8613-395BA0D40481}" type="sibTrans" cxnId="{75CE2A80-1D66-4D00-B312-BD1985212C9F}">
      <dgm:prSet/>
      <dgm:spPr/>
      <dgm:t>
        <a:bodyPr/>
        <a:lstStyle/>
        <a:p>
          <a:endParaRPr lang="pl-PL" b="1"/>
        </a:p>
      </dgm:t>
    </dgm:pt>
    <dgm:pt modelId="{893A9113-D8E0-4F8C-86D0-AC22BDA79C04}" type="pres">
      <dgm:prSet presAssocID="{424FF0B6-172E-4692-AC22-1291F28953CB}" presName="theList" presStyleCnt="0">
        <dgm:presLayoutVars>
          <dgm:dir/>
          <dgm:animLvl val="lvl"/>
          <dgm:resizeHandles val="exact"/>
        </dgm:presLayoutVars>
      </dgm:prSet>
      <dgm:spPr/>
      <dgm:t>
        <a:bodyPr/>
        <a:lstStyle/>
        <a:p>
          <a:endParaRPr lang="pl-PL"/>
        </a:p>
      </dgm:t>
    </dgm:pt>
    <dgm:pt modelId="{4EC655F1-B214-43E9-A8BB-679A50E348F3}" type="pres">
      <dgm:prSet presAssocID="{7C11DA99-4E62-4B0D-A19F-238B051A15CE}" presName="compNode" presStyleCnt="0"/>
      <dgm:spPr/>
    </dgm:pt>
    <dgm:pt modelId="{C11B9F9F-3401-43E5-A18F-E5219664279C}" type="pres">
      <dgm:prSet presAssocID="{7C11DA99-4E62-4B0D-A19F-238B051A15CE}" presName="aNode" presStyleLbl="bgShp" presStyleIdx="0" presStyleCnt="2" custLinFactNeighborX="-104" custLinFactNeighborY="3500"/>
      <dgm:spPr/>
      <dgm:t>
        <a:bodyPr/>
        <a:lstStyle/>
        <a:p>
          <a:endParaRPr lang="pl-PL"/>
        </a:p>
      </dgm:t>
    </dgm:pt>
    <dgm:pt modelId="{F8C7F60F-2FD2-400C-A185-FDF96E9C6BE1}" type="pres">
      <dgm:prSet presAssocID="{7C11DA99-4E62-4B0D-A19F-238B051A15CE}" presName="textNode" presStyleLbl="bgShp" presStyleIdx="0" presStyleCnt="2"/>
      <dgm:spPr/>
      <dgm:t>
        <a:bodyPr/>
        <a:lstStyle/>
        <a:p>
          <a:endParaRPr lang="pl-PL"/>
        </a:p>
      </dgm:t>
    </dgm:pt>
    <dgm:pt modelId="{69B14676-E7BA-4FE0-BE08-853323895CA3}" type="pres">
      <dgm:prSet presAssocID="{7C11DA99-4E62-4B0D-A19F-238B051A15CE}" presName="compChildNode" presStyleCnt="0"/>
      <dgm:spPr/>
    </dgm:pt>
    <dgm:pt modelId="{961E1920-B284-43E8-939F-DB4AAB331ECD}" type="pres">
      <dgm:prSet presAssocID="{7C11DA99-4E62-4B0D-A19F-238B051A15CE}" presName="theInnerList" presStyleCnt="0"/>
      <dgm:spPr/>
    </dgm:pt>
    <dgm:pt modelId="{A3101856-698B-4AEC-A8AA-07F2618FBAD3}" type="pres">
      <dgm:prSet presAssocID="{5137856F-0D10-4135-B444-388AAE59AF4E}" presName="childNode" presStyleLbl="node1" presStyleIdx="0" presStyleCnt="4">
        <dgm:presLayoutVars>
          <dgm:bulletEnabled val="1"/>
        </dgm:presLayoutVars>
      </dgm:prSet>
      <dgm:spPr/>
      <dgm:t>
        <a:bodyPr/>
        <a:lstStyle/>
        <a:p>
          <a:endParaRPr lang="pl-PL"/>
        </a:p>
      </dgm:t>
    </dgm:pt>
    <dgm:pt modelId="{A9A085FE-EBAF-4732-B821-0C8B1ED08C90}" type="pres">
      <dgm:prSet presAssocID="{5137856F-0D10-4135-B444-388AAE59AF4E}" presName="aSpace2" presStyleCnt="0"/>
      <dgm:spPr/>
    </dgm:pt>
    <dgm:pt modelId="{DF6809FE-0BF6-4D9A-83CC-3897CC6F0AAA}" type="pres">
      <dgm:prSet presAssocID="{E545F97F-8EB3-4A31-AB57-29F689B4AB03}" presName="childNode" presStyleLbl="node1" presStyleIdx="1" presStyleCnt="4">
        <dgm:presLayoutVars>
          <dgm:bulletEnabled val="1"/>
        </dgm:presLayoutVars>
      </dgm:prSet>
      <dgm:spPr/>
      <dgm:t>
        <a:bodyPr/>
        <a:lstStyle/>
        <a:p>
          <a:endParaRPr lang="pl-PL"/>
        </a:p>
      </dgm:t>
    </dgm:pt>
    <dgm:pt modelId="{AEE3296F-E64A-43D9-899B-31295D3A5C5E}" type="pres">
      <dgm:prSet presAssocID="{7C11DA99-4E62-4B0D-A19F-238B051A15CE}" presName="aSpace" presStyleCnt="0"/>
      <dgm:spPr/>
    </dgm:pt>
    <dgm:pt modelId="{ED615931-77E9-4F66-9528-50B3C806F0EA}" type="pres">
      <dgm:prSet presAssocID="{E3B457BD-B034-4E2E-B23E-6C48632C86F9}" presName="compNode" presStyleCnt="0"/>
      <dgm:spPr/>
    </dgm:pt>
    <dgm:pt modelId="{51086B69-7096-4DD8-A051-2CC1F8797E3E}" type="pres">
      <dgm:prSet presAssocID="{E3B457BD-B034-4E2E-B23E-6C48632C86F9}" presName="aNode" presStyleLbl="bgShp" presStyleIdx="1" presStyleCnt="2"/>
      <dgm:spPr/>
      <dgm:t>
        <a:bodyPr/>
        <a:lstStyle/>
        <a:p>
          <a:endParaRPr lang="pl-PL"/>
        </a:p>
      </dgm:t>
    </dgm:pt>
    <dgm:pt modelId="{688BACDA-FF04-478E-95DB-7248EDD9C38C}" type="pres">
      <dgm:prSet presAssocID="{E3B457BD-B034-4E2E-B23E-6C48632C86F9}" presName="textNode" presStyleLbl="bgShp" presStyleIdx="1" presStyleCnt="2"/>
      <dgm:spPr/>
      <dgm:t>
        <a:bodyPr/>
        <a:lstStyle/>
        <a:p>
          <a:endParaRPr lang="pl-PL"/>
        </a:p>
      </dgm:t>
    </dgm:pt>
    <dgm:pt modelId="{0D040EB4-6E03-4C12-9E75-578DF1601AEE}" type="pres">
      <dgm:prSet presAssocID="{E3B457BD-B034-4E2E-B23E-6C48632C86F9}" presName="compChildNode" presStyleCnt="0"/>
      <dgm:spPr/>
    </dgm:pt>
    <dgm:pt modelId="{A1EBB7F8-8ED5-4D5F-B4F2-B5762ECE18B2}" type="pres">
      <dgm:prSet presAssocID="{E3B457BD-B034-4E2E-B23E-6C48632C86F9}" presName="theInnerList" presStyleCnt="0"/>
      <dgm:spPr/>
    </dgm:pt>
    <dgm:pt modelId="{FE7542D7-7F0D-4B08-B4CA-F2198847314A}" type="pres">
      <dgm:prSet presAssocID="{284DE5D4-5ACB-4BBF-8E6D-0CA08E25A931}" presName="childNode" presStyleLbl="node1" presStyleIdx="2" presStyleCnt="4">
        <dgm:presLayoutVars>
          <dgm:bulletEnabled val="1"/>
        </dgm:presLayoutVars>
      </dgm:prSet>
      <dgm:spPr/>
      <dgm:t>
        <a:bodyPr/>
        <a:lstStyle/>
        <a:p>
          <a:endParaRPr lang="pl-PL"/>
        </a:p>
      </dgm:t>
    </dgm:pt>
    <dgm:pt modelId="{DFC9E3F1-5E59-43A3-90A6-0C63A5948883}" type="pres">
      <dgm:prSet presAssocID="{284DE5D4-5ACB-4BBF-8E6D-0CA08E25A931}" presName="aSpace2" presStyleCnt="0"/>
      <dgm:spPr/>
    </dgm:pt>
    <dgm:pt modelId="{0136B9E0-C5C4-4454-B315-D256DAF03448}" type="pres">
      <dgm:prSet presAssocID="{79DFE64F-4519-4997-8FF3-2F06782ADE78}" presName="childNode" presStyleLbl="node1" presStyleIdx="3" presStyleCnt="4">
        <dgm:presLayoutVars>
          <dgm:bulletEnabled val="1"/>
        </dgm:presLayoutVars>
      </dgm:prSet>
      <dgm:spPr/>
      <dgm:t>
        <a:bodyPr/>
        <a:lstStyle/>
        <a:p>
          <a:endParaRPr lang="pl-PL"/>
        </a:p>
      </dgm:t>
    </dgm:pt>
  </dgm:ptLst>
  <dgm:cxnLst>
    <dgm:cxn modelId="{271C7CDA-F4A4-41D2-8B33-CFBA6C73F168}" srcId="{7C11DA99-4E62-4B0D-A19F-238B051A15CE}" destId="{E545F97F-8EB3-4A31-AB57-29F689B4AB03}" srcOrd="1" destOrd="0" parTransId="{525AB057-F372-4B3E-AB39-24760F1BD669}" sibTransId="{7BE458D6-584D-4F0E-A19B-CC7591C451E2}"/>
    <dgm:cxn modelId="{C019711B-6129-436B-9C45-3A1AF8FCABB2}" type="presOf" srcId="{7C11DA99-4E62-4B0D-A19F-238B051A15CE}" destId="{C11B9F9F-3401-43E5-A18F-E5219664279C}" srcOrd="0" destOrd="0" presId="urn:microsoft.com/office/officeart/2005/8/layout/lProcess2"/>
    <dgm:cxn modelId="{5A13EC59-19D5-4399-BB3D-0E6246A73978}" type="presOf" srcId="{5137856F-0D10-4135-B444-388AAE59AF4E}" destId="{A3101856-698B-4AEC-A8AA-07F2618FBAD3}" srcOrd="0" destOrd="0" presId="urn:microsoft.com/office/officeart/2005/8/layout/lProcess2"/>
    <dgm:cxn modelId="{4997F07A-1998-4C49-9703-0F7D4158BB04}" srcId="{424FF0B6-172E-4692-AC22-1291F28953CB}" destId="{7C11DA99-4E62-4B0D-A19F-238B051A15CE}" srcOrd="0" destOrd="0" parTransId="{3866E089-7982-4294-93D9-98D8BEA5A1FC}" sibTransId="{1DCC29BC-99FB-43D7-82CF-05E0BB549A3E}"/>
    <dgm:cxn modelId="{E1F93537-1328-47ED-9BD5-D1AFD4873E32}" type="presOf" srcId="{7C11DA99-4E62-4B0D-A19F-238B051A15CE}" destId="{F8C7F60F-2FD2-400C-A185-FDF96E9C6BE1}" srcOrd="1" destOrd="0" presId="urn:microsoft.com/office/officeart/2005/8/layout/lProcess2"/>
    <dgm:cxn modelId="{75CE2A80-1D66-4D00-B312-BD1985212C9F}" srcId="{E3B457BD-B034-4E2E-B23E-6C48632C86F9}" destId="{79DFE64F-4519-4997-8FF3-2F06782ADE78}" srcOrd="1" destOrd="0" parTransId="{9F72FD00-AB89-4EDD-931C-BAB62076A8B4}" sibTransId="{90785638-3C7A-4CF7-8613-395BA0D40481}"/>
    <dgm:cxn modelId="{91D3B92E-A8D1-4FEC-9848-D0E2F7C19F9D}" type="presOf" srcId="{79DFE64F-4519-4997-8FF3-2F06782ADE78}" destId="{0136B9E0-C5C4-4454-B315-D256DAF03448}" srcOrd="0" destOrd="0" presId="urn:microsoft.com/office/officeart/2005/8/layout/lProcess2"/>
    <dgm:cxn modelId="{8D25BB6B-B19A-4870-AE95-B5B3EC9C7023}" type="presOf" srcId="{E3B457BD-B034-4E2E-B23E-6C48632C86F9}" destId="{688BACDA-FF04-478E-95DB-7248EDD9C38C}" srcOrd="1" destOrd="0" presId="urn:microsoft.com/office/officeart/2005/8/layout/lProcess2"/>
    <dgm:cxn modelId="{59C6B145-07B5-4715-B675-5EC0D0DAB74D}" type="presOf" srcId="{E545F97F-8EB3-4A31-AB57-29F689B4AB03}" destId="{DF6809FE-0BF6-4D9A-83CC-3897CC6F0AAA}" srcOrd="0" destOrd="0" presId="urn:microsoft.com/office/officeart/2005/8/layout/lProcess2"/>
    <dgm:cxn modelId="{8D6C6DE5-D672-498D-96C4-D607A2D38484}" srcId="{424FF0B6-172E-4692-AC22-1291F28953CB}" destId="{E3B457BD-B034-4E2E-B23E-6C48632C86F9}" srcOrd="1" destOrd="0" parTransId="{EEF1CE45-5F1A-4E5D-8DDC-F0D0E2A44595}" sibTransId="{0325C7D6-2EDA-4801-AE1B-51CC3444C80D}"/>
    <dgm:cxn modelId="{F588489C-EF3A-4AAF-AB94-83801ECC7155}" srcId="{E3B457BD-B034-4E2E-B23E-6C48632C86F9}" destId="{284DE5D4-5ACB-4BBF-8E6D-0CA08E25A931}" srcOrd="0" destOrd="0" parTransId="{E9513110-EAE1-4134-A890-6340461E9F56}" sibTransId="{773CF58E-58D3-418E-8328-360DD472F765}"/>
    <dgm:cxn modelId="{B5E0FB66-B822-4678-87D3-7E157583456B}" type="presOf" srcId="{E3B457BD-B034-4E2E-B23E-6C48632C86F9}" destId="{51086B69-7096-4DD8-A051-2CC1F8797E3E}" srcOrd="0" destOrd="0" presId="urn:microsoft.com/office/officeart/2005/8/layout/lProcess2"/>
    <dgm:cxn modelId="{2BFA4A2F-23D3-437F-A314-6A7672F9C773}" type="presOf" srcId="{424FF0B6-172E-4692-AC22-1291F28953CB}" destId="{893A9113-D8E0-4F8C-86D0-AC22BDA79C04}" srcOrd="0" destOrd="0" presId="urn:microsoft.com/office/officeart/2005/8/layout/lProcess2"/>
    <dgm:cxn modelId="{E76128DE-B39A-4E52-BD51-0E9B76889EE7}" srcId="{7C11DA99-4E62-4B0D-A19F-238B051A15CE}" destId="{5137856F-0D10-4135-B444-388AAE59AF4E}" srcOrd="0" destOrd="0" parTransId="{95446AD3-841C-45B8-8B93-3142E630A255}" sibTransId="{FF57574A-790C-4FA9-95A2-059EED735F80}"/>
    <dgm:cxn modelId="{5F265BF6-A713-4E96-BE45-9C3A5AA943AC}" type="presOf" srcId="{284DE5D4-5ACB-4BBF-8E6D-0CA08E25A931}" destId="{FE7542D7-7F0D-4B08-B4CA-F2198847314A}" srcOrd="0" destOrd="0" presId="urn:microsoft.com/office/officeart/2005/8/layout/lProcess2"/>
    <dgm:cxn modelId="{9CAEFB54-1EF9-4D05-B942-2648B1B857AA}" type="presParOf" srcId="{893A9113-D8E0-4F8C-86D0-AC22BDA79C04}" destId="{4EC655F1-B214-43E9-A8BB-679A50E348F3}" srcOrd="0" destOrd="0" presId="urn:microsoft.com/office/officeart/2005/8/layout/lProcess2"/>
    <dgm:cxn modelId="{F34574D7-A61B-48E2-855E-9684163441A4}" type="presParOf" srcId="{4EC655F1-B214-43E9-A8BB-679A50E348F3}" destId="{C11B9F9F-3401-43E5-A18F-E5219664279C}" srcOrd="0" destOrd="0" presId="urn:microsoft.com/office/officeart/2005/8/layout/lProcess2"/>
    <dgm:cxn modelId="{4ED9DBD9-A7A7-4D1B-A9D1-5AA1DB9F68E3}" type="presParOf" srcId="{4EC655F1-B214-43E9-A8BB-679A50E348F3}" destId="{F8C7F60F-2FD2-400C-A185-FDF96E9C6BE1}" srcOrd="1" destOrd="0" presId="urn:microsoft.com/office/officeart/2005/8/layout/lProcess2"/>
    <dgm:cxn modelId="{FA555E66-8C8C-4920-B886-93540B6C9B89}" type="presParOf" srcId="{4EC655F1-B214-43E9-A8BB-679A50E348F3}" destId="{69B14676-E7BA-4FE0-BE08-853323895CA3}" srcOrd="2" destOrd="0" presId="urn:microsoft.com/office/officeart/2005/8/layout/lProcess2"/>
    <dgm:cxn modelId="{6C538176-83E9-4A66-A9A2-1D1ABFDD875C}" type="presParOf" srcId="{69B14676-E7BA-4FE0-BE08-853323895CA3}" destId="{961E1920-B284-43E8-939F-DB4AAB331ECD}" srcOrd="0" destOrd="0" presId="urn:microsoft.com/office/officeart/2005/8/layout/lProcess2"/>
    <dgm:cxn modelId="{F510F1E0-C4A2-4B40-84A5-57E627584BE9}" type="presParOf" srcId="{961E1920-B284-43E8-939F-DB4AAB331ECD}" destId="{A3101856-698B-4AEC-A8AA-07F2618FBAD3}" srcOrd="0" destOrd="0" presId="urn:microsoft.com/office/officeart/2005/8/layout/lProcess2"/>
    <dgm:cxn modelId="{E2E651C8-7A05-42D9-955D-8F0A76A3C5B6}" type="presParOf" srcId="{961E1920-B284-43E8-939F-DB4AAB331ECD}" destId="{A9A085FE-EBAF-4732-B821-0C8B1ED08C90}" srcOrd="1" destOrd="0" presId="urn:microsoft.com/office/officeart/2005/8/layout/lProcess2"/>
    <dgm:cxn modelId="{B5DFB10E-778F-407A-887E-9C6B8B69AD91}" type="presParOf" srcId="{961E1920-B284-43E8-939F-DB4AAB331ECD}" destId="{DF6809FE-0BF6-4D9A-83CC-3897CC6F0AAA}" srcOrd="2" destOrd="0" presId="urn:microsoft.com/office/officeart/2005/8/layout/lProcess2"/>
    <dgm:cxn modelId="{ED00A6ED-8B10-4718-9750-B93D28F356E0}" type="presParOf" srcId="{893A9113-D8E0-4F8C-86D0-AC22BDA79C04}" destId="{AEE3296F-E64A-43D9-899B-31295D3A5C5E}" srcOrd="1" destOrd="0" presId="urn:microsoft.com/office/officeart/2005/8/layout/lProcess2"/>
    <dgm:cxn modelId="{3614BC78-F6E4-4E70-B5EA-672746F120D3}" type="presParOf" srcId="{893A9113-D8E0-4F8C-86D0-AC22BDA79C04}" destId="{ED615931-77E9-4F66-9528-50B3C806F0EA}" srcOrd="2" destOrd="0" presId="urn:microsoft.com/office/officeart/2005/8/layout/lProcess2"/>
    <dgm:cxn modelId="{960C4B7F-C666-463C-9376-855120621CDE}" type="presParOf" srcId="{ED615931-77E9-4F66-9528-50B3C806F0EA}" destId="{51086B69-7096-4DD8-A051-2CC1F8797E3E}" srcOrd="0" destOrd="0" presId="urn:microsoft.com/office/officeart/2005/8/layout/lProcess2"/>
    <dgm:cxn modelId="{2103DCF4-C684-42A7-A985-00988629E3D8}" type="presParOf" srcId="{ED615931-77E9-4F66-9528-50B3C806F0EA}" destId="{688BACDA-FF04-478E-95DB-7248EDD9C38C}" srcOrd="1" destOrd="0" presId="urn:microsoft.com/office/officeart/2005/8/layout/lProcess2"/>
    <dgm:cxn modelId="{5F6DCB08-4E4B-471E-972D-0443DEA654F4}" type="presParOf" srcId="{ED615931-77E9-4F66-9528-50B3C806F0EA}" destId="{0D040EB4-6E03-4C12-9E75-578DF1601AEE}" srcOrd="2" destOrd="0" presId="urn:microsoft.com/office/officeart/2005/8/layout/lProcess2"/>
    <dgm:cxn modelId="{BDF775AA-4D74-4590-A375-6181A042CCFF}" type="presParOf" srcId="{0D040EB4-6E03-4C12-9E75-578DF1601AEE}" destId="{A1EBB7F8-8ED5-4D5F-B4F2-B5762ECE18B2}" srcOrd="0" destOrd="0" presId="urn:microsoft.com/office/officeart/2005/8/layout/lProcess2"/>
    <dgm:cxn modelId="{3BA4AD2D-DFE3-4DC7-AD0F-295ED8203D06}" type="presParOf" srcId="{A1EBB7F8-8ED5-4D5F-B4F2-B5762ECE18B2}" destId="{FE7542D7-7F0D-4B08-B4CA-F2198847314A}" srcOrd="0" destOrd="0" presId="urn:microsoft.com/office/officeart/2005/8/layout/lProcess2"/>
    <dgm:cxn modelId="{FEC12000-AFCE-4A6B-B0BA-D3B8992363A3}" type="presParOf" srcId="{A1EBB7F8-8ED5-4D5F-B4F2-B5762ECE18B2}" destId="{DFC9E3F1-5E59-43A3-90A6-0C63A5948883}" srcOrd="1" destOrd="0" presId="urn:microsoft.com/office/officeart/2005/8/layout/lProcess2"/>
    <dgm:cxn modelId="{C356C637-3760-4F68-B7D6-DE0130C42636}" type="presParOf" srcId="{A1EBB7F8-8ED5-4D5F-B4F2-B5762ECE18B2}" destId="{0136B9E0-C5C4-4454-B315-D256DAF03448}"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041831-7499-4F83-BDC8-7CB19465E872}"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E632F17A-83BF-4C3E-9414-C886D39FB409}">
      <dgm:prSet/>
      <dgm:spPr/>
      <dgm:t>
        <a:bodyPr/>
        <a:lstStyle/>
        <a:p>
          <a:pPr rtl="0"/>
          <a:r>
            <a:rPr lang="pl-PL" b="1" dirty="0"/>
            <a:t>przygotowanie robót budowlanych</a:t>
          </a:r>
        </a:p>
      </dgm:t>
    </dgm:pt>
    <dgm:pt modelId="{2B2CAB90-F326-4C2C-8D72-BD49C50CE2AA}" type="parTrans" cxnId="{03F2AF45-DEE8-4D30-A61D-E8B5EB75C68F}">
      <dgm:prSet/>
      <dgm:spPr/>
      <dgm:t>
        <a:bodyPr/>
        <a:lstStyle/>
        <a:p>
          <a:endParaRPr lang="pl-PL"/>
        </a:p>
      </dgm:t>
    </dgm:pt>
    <dgm:pt modelId="{CE477835-8367-4D4E-97B9-721B6ED87D47}" type="sibTrans" cxnId="{03F2AF45-DEE8-4D30-A61D-E8B5EB75C68F}">
      <dgm:prSet/>
      <dgm:spPr/>
      <dgm:t>
        <a:bodyPr/>
        <a:lstStyle/>
        <a:p>
          <a:endParaRPr lang="pl-PL"/>
        </a:p>
      </dgm:t>
    </dgm:pt>
    <dgm:pt modelId="{E94890E5-8F72-4A82-8DCC-B83941994A41}">
      <dgm:prSet/>
      <dgm:spPr/>
      <dgm:t>
        <a:bodyPr/>
        <a:lstStyle/>
        <a:p>
          <a:pPr rtl="0"/>
          <a:r>
            <a:rPr lang="pl-PL" b="1" dirty="0"/>
            <a:t>współdziałanie przy wykonywaniu budynku</a:t>
          </a:r>
        </a:p>
      </dgm:t>
    </dgm:pt>
    <dgm:pt modelId="{7E1156EE-9EB1-4720-B350-8CC29C4BB9FC}" type="parTrans" cxnId="{6B404DB0-DB6D-4231-A4F6-F8131D85C794}">
      <dgm:prSet/>
      <dgm:spPr/>
      <dgm:t>
        <a:bodyPr/>
        <a:lstStyle/>
        <a:p>
          <a:endParaRPr lang="pl-PL"/>
        </a:p>
      </dgm:t>
    </dgm:pt>
    <dgm:pt modelId="{26D011F0-4C4F-4A73-9381-EB7C91566201}" type="sibTrans" cxnId="{6B404DB0-DB6D-4231-A4F6-F8131D85C794}">
      <dgm:prSet/>
      <dgm:spPr/>
      <dgm:t>
        <a:bodyPr/>
        <a:lstStyle/>
        <a:p>
          <a:endParaRPr lang="pl-PL"/>
        </a:p>
      </dgm:t>
    </dgm:pt>
    <dgm:pt modelId="{376F649E-24C0-468A-AAD5-066F62FE7B51}">
      <dgm:prSet/>
      <dgm:spPr/>
      <dgm:t>
        <a:bodyPr/>
        <a:lstStyle/>
        <a:p>
          <a:pPr rtl="0"/>
          <a:r>
            <a:rPr lang="pl-PL" b="1" dirty="0"/>
            <a:t>zakończenie budowy</a:t>
          </a:r>
        </a:p>
      </dgm:t>
    </dgm:pt>
    <dgm:pt modelId="{1D37C156-A246-496F-9DD6-2BC0C372DF14}" type="parTrans" cxnId="{BC7CD208-15FB-4B2D-B859-A3CD0BEA9304}">
      <dgm:prSet/>
      <dgm:spPr/>
      <dgm:t>
        <a:bodyPr/>
        <a:lstStyle/>
        <a:p>
          <a:endParaRPr lang="pl-PL"/>
        </a:p>
      </dgm:t>
    </dgm:pt>
    <dgm:pt modelId="{48404152-E88B-4DBF-BFDC-09EE3CB780FE}" type="sibTrans" cxnId="{BC7CD208-15FB-4B2D-B859-A3CD0BEA9304}">
      <dgm:prSet/>
      <dgm:spPr/>
      <dgm:t>
        <a:bodyPr/>
        <a:lstStyle/>
        <a:p>
          <a:endParaRPr lang="pl-PL"/>
        </a:p>
      </dgm:t>
    </dgm:pt>
    <dgm:pt modelId="{452FD95A-1663-4EFC-8387-13500CAFFFE7}">
      <dgm:prSet/>
      <dgm:spPr/>
      <dgm:t>
        <a:bodyPr/>
        <a:lstStyle/>
        <a:p>
          <a:pPr rtl="0"/>
          <a:r>
            <a:rPr lang="pl-PL" b="1" dirty="0"/>
            <a:t>odebranie budynku</a:t>
          </a:r>
        </a:p>
      </dgm:t>
    </dgm:pt>
    <dgm:pt modelId="{E12ECFA3-2502-427E-A312-801513446137}" type="parTrans" cxnId="{58287CCA-20A1-4981-BDFC-FCAADBB6FBA5}">
      <dgm:prSet/>
      <dgm:spPr/>
      <dgm:t>
        <a:bodyPr/>
        <a:lstStyle/>
        <a:p>
          <a:endParaRPr lang="pl-PL"/>
        </a:p>
      </dgm:t>
    </dgm:pt>
    <dgm:pt modelId="{D7642B91-6F49-44EF-8BAB-DFC1F61FFB21}" type="sibTrans" cxnId="{58287CCA-20A1-4981-BDFC-FCAADBB6FBA5}">
      <dgm:prSet/>
      <dgm:spPr/>
      <dgm:t>
        <a:bodyPr/>
        <a:lstStyle/>
        <a:p>
          <a:endParaRPr lang="pl-PL"/>
        </a:p>
      </dgm:t>
    </dgm:pt>
    <dgm:pt modelId="{FF26F7E3-B622-4E57-8C1A-82F0D76617A5}" type="pres">
      <dgm:prSet presAssocID="{35041831-7499-4F83-BDC8-7CB19465E872}" presName="Name0" presStyleCnt="0">
        <dgm:presLayoutVars>
          <dgm:chPref val="3"/>
          <dgm:dir/>
          <dgm:animLvl val="lvl"/>
          <dgm:resizeHandles/>
        </dgm:presLayoutVars>
      </dgm:prSet>
      <dgm:spPr/>
      <dgm:t>
        <a:bodyPr/>
        <a:lstStyle/>
        <a:p>
          <a:endParaRPr lang="pl-PL"/>
        </a:p>
      </dgm:t>
    </dgm:pt>
    <dgm:pt modelId="{B585F4F2-E6BC-4D0F-A114-DE44B10FC665}" type="pres">
      <dgm:prSet presAssocID="{E632F17A-83BF-4C3E-9414-C886D39FB409}" presName="horFlow" presStyleCnt="0"/>
      <dgm:spPr/>
    </dgm:pt>
    <dgm:pt modelId="{F1A61206-3EDC-4005-92F9-215375299075}" type="pres">
      <dgm:prSet presAssocID="{E632F17A-83BF-4C3E-9414-C886D39FB409}" presName="bigChev" presStyleLbl="node1" presStyleIdx="0" presStyleCnt="4"/>
      <dgm:spPr/>
      <dgm:t>
        <a:bodyPr/>
        <a:lstStyle/>
        <a:p>
          <a:endParaRPr lang="pl-PL"/>
        </a:p>
      </dgm:t>
    </dgm:pt>
    <dgm:pt modelId="{044766BF-1353-4720-AFD3-68D77A107586}" type="pres">
      <dgm:prSet presAssocID="{E632F17A-83BF-4C3E-9414-C886D39FB409}" presName="vSp" presStyleCnt="0"/>
      <dgm:spPr/>
    </dgm:pt>
    <dgm:pt modelId="{6D8616E5-5BAE-48F7-BEDA-D8EFC84DBDD9}" type="pres">
      <dgm:prSet presAssocID="{E94890E5-8F72-4A82-8DCC-B83941994A41}" presName="horFlow" presStyleCnt="0"/>
      <dgm:spPr/>
    </dgm:pt>
    <dgm:pt modelId="{94EAAC60-5D49-4C7B-9F23-3DEDD287D24C}" type="pres">
      <dgm:prSet presAssocID="{E94890E5-8F72-4A82-8DCC-B83941994A41}" presName="bigChev" presStyleLbl="node1" presStyleIdx="1" presStyleCnt="4"/>
      <dgm:spPr/>
      <dgm:t>
        <a:bodyPr/>
        <a:lstStyle/>
        <a:p>
          <a:endParaRPr lang="pl-PL"/>
        </a:p>
      </dgm:t>
    </dgm:pt>
    <dgm:pt modelId="{81B51948-EC5D-4D44-A964-551F9197642F}" type="pres">
      <dgm:prSet presAssocID="{E94890E5-8F72-4A82-8DCC-B83941994A41}" presName="vSp" presStyleCnt="0"/>
      <dgm:spPr/>
    </dgm:pt>
    <dgm:pt modelId="{07018CFE-66F7-4CE8-91A5-2281421F2116}" type="pres">
      <dgm:prSet presAssocID="{376F649E-24C0-468A-AAD5-066F62FE7B51}" presName="horFlow" presStyleCnt="0"/>
      <dgm:spPr/>
    </dgm:pt>
    <dgm:pt modelId="{DBFC2BA6-209D-4AF4-AE53-2CB7AD1E08D6}" type="pres">
      <dgm:prSet presAssocID="{376F649E-24C0-468A-AAD5-066F62FE7B51}" presName="bigChev" presStyleLbl="node1" presStyleIdx="2" presStyleCnt="4"/>
      <dgm:spPr/>
      <dgm:t>
        <a:bodyPr/>
        <a:lstStyle/>
        <a:p>
          <a:endParaRPr lang="pl-PL"/>
        </a:p>
      </dgm:t>
    </dgm:pt>
    <dgm:pt modelId="{BB552B10-D66F-4771-8C78-92AB4E1BE581}" type="pres">
      <dgm:prSet presAssocID="{376F649E-24C0-468A-AAD5-066F62FE7B51}" presName="vSp" presStyleCnt="0"/>
      <dgm:spPr/>
    </dgm:pt>
    <dgm:pt modelId="{99496D52-40FF-4219-A69A-03DD9B9CDC8C}" type="pres">
      <dgm:prSet presAssocID="{452FD95A-1663-4EFC-8387-13500CAFFFE7}" presName="horFlow" presStyleCnt="0"/>
      <dgm:spPr/>
    </dgm:pt>
    <dgm:pt modelId="{3BFD43C6-977E-4424-8456-2E21AFE70AC5}" type="pres">
      <dgm:prSet presAssocID="{452FD95A-1663-4EFC-8387-13500CAFFFE7}" presName="bigChev" presStyleLbl="node1" presStyleIdx="3" presStyleCnt="4"/>
      <dgm:spPr/>
      <dgm:t>
        <a:bodyPr/>
        <a:lstStyle/>
        <a:p>
          <a:endParaRPr lang="pl-PL"/>
        </a:p>
      </dgm:t>
    </dgm:pt>
  </dgm:ptLst>
  <dgm:cxnLst>
    <dgm:cxn modelId="{FB3F8A6C-064D-42CA-A0D3-70E9426E53A6}" type="presOf" srcId="{376F649E-24C0-468A-AAD5-066F62FE7B51}" destId="{DBFC2BA6-209D-4AF4-AE53-2CB7AD1E08D6}" srcOrd="0" destOrd="0" presId="urn:microsoft.com/office/officeart/2005/8/layout/lProcess3"/>
    <dgm:cxn modelId="{03F2AF45-DEE8-4D30-A61D-E8B5EB75C68F}" srcId="{35041831-7499-4F83-BDC8-7CB19465E872}" destId="{E632F17A-83BF-4C3E-9414-C886D39FB409}" srcOrd="0" destOrd="0" parTransId="{2B2CAB90-F326-4C2C-8D72-BD49C50CE2AA}" sibTransId="{CE477835-8367-4D4E-97B9-721B6ED87D47}"/>
    <dgm:cxn modelId="{73CCE07A-B01F-4BAC-B29E-DAFB124B0C80}" type="presOf" srcId="{E94890E5-8F72-4A82-8DCC-B83941994A41}" destId="{94EAAC60-5D49-4C7B-9F23-3DEDD287D24C}" srcOrd="0" destOrd="0" presId="urn:microsoft.com/office/officeart/2005/8/layout/lProcess3"/>
    <dgm:cxn modelId="{6B404DB0-DB6D-4231-A4F6-F8131D85C794}" srcId="{35041831-7499-4F83-BDC8-7CB19465E872}" destId="{E94890E5-8F72-4A82-8DCC-B83941994A41}" srcOrd="1" destOrd="0" parTransId="{7E1156EE-9EB1-4720-B350-8CC29C4BB9FC}" sibTransId="{26D011F0-4C4F-4A73-9381-EB7C91566201}"/>
    <dgm:cxn modelId="{0DC9ADA6-30B6-4854-B496-C23C402EE3CA}" type="presOf" srcId="{35041831-7499-4F83-BDC8-7CB19465E872}" destId="{FF26F7E3-B622-4E57-8C1A-82F0D76617A5}" srcOrd="0" destOrd="0" presId="urn:microsoft.com/office/officeart/2005/8/layout/lProcess3"/>
    <dgm:cxn modelId="{DE11ADFC-A028-4E88-A387-664C77578B29}" type="presOf" srcId="{452FD95A-1663-4EFC-8387-13500CAFFFE7}" destId="{3BFD43C6-977E-4424-8456-2E21AFE70AC5}" srcOrd="0" destOrd="0" presId="urn:microsoft.com/office/officeart/2005/8/layout/lProcess3"/>
    <dgm:cxn modelId="{CA203D90-95C0-47E1-A647-0EEAE2B7FFD6}" type="presOf" srcId="{E632F17A-83BF-4C3E-9414-C886D39FB409}" destId="{F1A61206-3EDC-4005-92F9-215375299075}" srcOrd="0" destOrd="0" presId="urn:microsoft.com/office/officeart/2005/8/layout/lProcess3"/>
    <dgm:cxn modelId="{58287CCA-20A1-4981-BDFC-FCAADBB6FBA5}" srcId="{35041831-7499-4F83-BDC8-7CB19465E872}" destId="{452FD95A-1663-4EFC-8387-13500CAFFFE7}" srcOrd="3" destOrd="0" parTransId="{E12ECFA3-2502-427E-A312-801513446137}" sibTransId="{D7642B91-6F49-44EF-8BAB-DFC1F61FFB21}"/>
    <dgm:cxn modelId="{BC7CD208-15FB-4B2D-B859-A3CD0BEA9304}" srcId="{35041831-7499-4F83-BDC8-7CB19465E872}" destId="{376F649E-24C0-468A-AAD5-066F62FE7B51}" srcOrd="2" destOrd="0" parTransId="{1D37C156-A246-496F-9DD6-2BC0C372DF14}" sibTransId="{48404152-E88B-4DBF-BFDC-09EE3CB780FE}"/>
    <dgm:cxn modelId="{7EEAC9AE-A64D-4548-8084-6F121FCF8DE7}" type="presParOf" srcId="{FF26F7E3-B622-4E57-8C1A-82F0D76617A5}" destId="{B585F4F2-E6BC-4D0F-A114-DE44B10FC665}" srcOrd="0" destOrd="0" presId="urn:microsoft.com/office/officeart/2005/8/layout/lProcess3"/>
    <dgm:cxn modelId="{941F86D4-3F67-48B3-BE59-8B9042399468}" type="presParOf" srcId="{B585F4F2-E6BC-4D0F-A114-DE44B10FC665}" destId="{F1A61206-3EDC-4005-92F9-215375299075}" srcOrd="0" destOrd="0" presId="urn:microsoft.com/office/officeart/2005/8/layout/lProcess3"/>
    <dgm:cxn modelId="{E8E48B61-35DE-4B70-97EA-A5C0F742EBD8}" type="presParOf" srcId="{FF26F7E3-B622-4E57-8C1A-82F0D76617A5}" destId="{044766BF-1353-4720-AFD3-68D77A107586}" srcOrd="1" destOrd="0" presId="urn:microsoft.com/office/officeart/2005/8/layout/lProcess3"/>
    <dgm:cxn modelId="{7151D310-33EE-47D3-A410-8DDCBF9B086C}" type="presParOf" srcId="{FF26F7E3-B622-4E57-8C1A-82F0D76617A5}" destId="{6D8616E5-5BAE-48F7-BEDA-D8EFC84DBDD9}" srcOrd="2" destOrd="0" presId="urn:microsoft.com/office/officeart/2005/8/layout/lProcess3"/>
    <dgm:cxn modelId="{9755158F-4199-4D9C-A59F-205A319B9594}" type="presParOf" srcId="{6D8616E5-5BAE-48F7-BEDA-D8EFC84DBDD9}" destId="{94EAAC60-5D49-4C7B-9F23-3DEDD287D24C}" srcOrd="0" destOrd="0" presId="urn:microsoft.com/office/officeart/2005/8/layout/lProcess3"/>
    <dgm:cxn modelId="{F28BE33F-F393-4FF1-85D6-2F6595DC7A63}" type="presParOf" srcId="{FF26F7E3-B622-4E57-8C1A-82F0D76617A5}" destId="{81B51948-EC5D-4D44-A964-551F9197642F}" srcOrd="3" destOrd="0" presId="urn:microsoft.com/office/officeart/2005/8/layout/lProcess3"/>
    <dgm:cxn modelId="{70C40D51-7900-49AE-AE1D-AD0402D648C5}" type="presParOf" srcId="{FF26F7E3-B622-4E57-8C1A-82F0D76617A5}" destId="{07018CFE-66F7-4CE8-91A5-2281421F2116}" srcOrd="4" destOrd="0" presId="urn:microsoft.com/office/officeart/2005/8/layout/lProcess3"/>
    <dgm:cxn modelId="{2407F035-EE02-45AB-872F-E667D4A93FEB}" type="presParOf" srcId="{07018CFE-66F7-4CE8-91A5-2281421F2116}" destId="{DBFC2BA6-209D-4AF4-AE53-2CB7AD1E08D6}" srcOrd="0" destOrd="0" presId="urn:microsoft.com/office/officeart/2005/8/layout/lProcess3"/>
    <dgm:cxn modelId="{D59C00F7-1268-4B50-BA4E-C2932EC14FEB}" type="presParOf" srcId="{FF26F7E3-B622-4E57-8C1A-82F0D76617A5}" destId="{BB552B10-D66F-4771-8C78-92AB4E1BE581}" srcOrd="5" destOrd="0" presId="urn:microsoft.com/office/officeart/2005/8/layout/lProcess3"/>
    <dgm:cxn modelId="{F01CD841-DE16-43EF-84C0-996D9B55A32D}" type="presParOf" srcId="{FF26F7E3-B622-4E57-8C1A-82F0D76617A5}" destId="{99496D52-40FF-4219-A69A-03DD9B9CDC8C}" srcOrd="6" destOrd="0" presId="urn:microsoft.com/office/officeart/2005/8/layout/lProcess3"/>
    <dgm:cxn modelId="{60F408B5-E1BA-406D-87BA-C4C3E639CE01}" type="presParOf" srcId="{99496D52-40FF-4219-A69A-03DD9B9CDC8C}" destId="{3BFD43C6-977E-4424-8456-2E21AFE70AC5}"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91D397-2F70-4FED-B6D4-6EEA76429A3B}" type="doc">
      <dgm:prSet loTypeId="urn:microsoft.com/office/officeart/2005/8/layout/lProcess3" loCatId="process" qsTypeId="urn:microsoft.com/office/officeart/2005/8/quickstyle/3d1" qsCatId="3D" csTypeId="urn:microsoft.com/office/officeart/2005/8/colors/accent1_2" csCatId="accent1"/>
      <dgm:spPr/>
      <dgm:t>
        <a:bodyPr/>
        <a:lstStyle/>
        <a:p>
          <a:endParaRPr lang="pl-PL"/>
        </a:p>
      </dgm:t>
    </dgm:pt>
    <dgm:pt modelId="{5E9095CC-8EAD-46BA-8649-0C0FE380579F}">
      <dgm:prSet/>
      <dgm:spPr/>
      <dgm:t>
        <a:bodyPr/>
        <a:lstStyle/>
        <a:p>
          <a:pPr rtl="0"/>
          <a:r>
            <a:rPr lang="pl-PL" b="1" dirty="0"/>
            <a:t>zabezpieczenie terenu budowy</a:t>
          </a:r>
        </a:p>
      </dgm:t>
    </dgm:pt>
    <dgm:pt modelId="{63464D33-9FF5-4A42-8D71-FE6BD0E9C340}" type="parTrans" cxnId="{0435B18E-5359-49BA-A97D-A7853FFBC2AB}">
      <dgm:prSet/>
      <dgm:spPr/>
      <dgm:t>
        <a:bodyPr/>
        <a:lstStyle/>
        <a:p>
          <a:endParaRPr lang="pl-PL" b="1"/>
        </a:p>
      </dgm:t>
    </dgm:pt>
    <dgm:pt modelId="{F7810BA1-0B2C-434B-BF68-CB0273C289F0}" type="sibTrans" cxnId="{0435B18E-5359-49BA-A97D-A7853FFBC2AB}">
      <dgm:prSet/>
      <dgm:spPr/>
      <dgm:t>
        <a:bodyPr/>
        <a:lstStyle/>
        <a:p>
          <a:endParaRPr lang="pl-PL" b="1"/>
        </a:p>
      </dgm:t>
    </dgm:pt>
    <dgm:pt modelId="{08ABE411-37E1-4448-86A6-05ACB45A8569}">
      <dgm:prSet/>
      <dgm:spPr/>
      <dgm:t>
        <a:bodyPr/>
        <a:lstStyle/>
        <a:p>
          <a:pPr rtl="0"/>
          <a:r>
            <a:rPr lang="pl-PL" b="1" dirty="0"/>
            <a:t>wykonanie obiektu</a:t>
          </a:r>
        </a:p>
      </dgm:t>
    </dgm:pt>
    <dgm:pt modelId="{D0C6ACF0-51CD-48F5-B2B5-0185A81C55A3}" type="parTrans" cxnId="{D3897996-CF4E-4164-AD10-D049460F47E4}">
      <dgm:prSet/>
      <dgm:spPr/>
      <dgm:t>
        <a:bodyPr/>
        <a:lstStyle/>
        <a:p>
          <a:endParaRPr lang="pl-PL" b="1"/>
        </a:p>
      </dgm:t>
    </dgm:pt>
    <dgm:pt modelId="{D02C0E4E-8FAB-4913-A9E5-AB780C940A98}" type="sibTrans" cxnId="{D3897996-CF4E-4164-AD10-D049460F47E4}">
      <dgm:prSet/>
      <dgm:spPr/>
      <dgm:t>
        <a:bodyPr/>
        <a:lstStyle/>
        <a:p>
          <a:endParaRPr lang="pl-PL" b="1"/>
        </a:p>
      </dgm:t>
    </dgm:pt>
    <dgm:pt modelId="{FD3FD46D-21C2-4687-9EC4-902919229CAA}">
      <dgm:prSet/>
      <dgm:spPr/>
      <dgm:t>
        <a:bodyPr/>
        <a:lstStyle/>
        <a:p>
          <a:pPr rtl="0"/>
          <a:r>
            <a:rPr lang="pl-PL" b="1" dirty="0"/>
            <a:t>oddanie obiektu do użytku</a:t>
          </a:r>
        </a:p>
      </dgm:t>
    </dgm:pt>
    <dgm:pt modelId="{1DA98772-2D0F-4A33-A378-0B87BC7CD5B1}" type="parTrans" cxnId="{6BCBA186-4DEC-4D74-8E87-1526D9EFDF08}">
      <dgm:prSet/>
      <dgm:spPr/>
      <dgm:t>
        <a:bodyPr/>
        <a:lstStyle/>
        <a:p>
          <a:endParaRPr lang="pl-PL" b="1"/>
        </a:p>
      </dgm:t>
    </dgm:pt>
    <dgm:pt modelId="{DD903793-1451-4F79-B67E-9E70105A9EC4}" type="sibTrans" cxnId="{6BCBA186-4DEC-4D74-8E87-1526D9EFDF08}">
      <dgm:prSet/>
      <dgm:spPr/>
      <dgm:t>
        <a:bodyPr/>
        <a:lstStyle/>
        <a:p>
          <a:endParaRPr lang="pl-PL" b="1"/>
        </a:p>
      </dgm:t>
    </dgm:pt>
    <dgm:pt modelId="{53A0BC42-ED92-4151-A1F2-C576B232434F}" type="pres">
      <dgm:prSet presAssocID="{D491D397-2F70-4FED-B6D4-6EEA76429A3B}" presName="Name0" presStyleCnt="0">
        <dgm:presLayoutVars>
          <dgm:chPref val="3"/>
          <dgm:dir/>
          <dgm:animLvl val="lvl"/>
          <dgm:resizeHandles/>
        </dgm:presLayoutVars>
      </dgm:prSet>
      <dgm:spPr/>
      <dgm:t>
        <a:bodyPr/>
        <a:lstStyle/>
        <a:p>
          <a:endParaRPr lang="pl-PL"/>
        </a:p>
      </dgm:t>
    </dgm:pt>
    <dgm:pt modelId="{DBF7374E-457B-44A6-BB05-E494322FA2AB}" type="pres">
      <dgm:prSet presAssocID="{5E9095CC-8EAD-46BA-8649-0C0FE380579F}" presName="horFlow" presStyleCnt="0"/>
      <dgm:spPr/>
    </dgm:pt>
    <dgm:pt modelId="{A284BD8B-F9CF-4A05-B1FE-E9CF99CABC3D}" type="pres">
      <dgm:prSet presAssocID="{5E9095CC-8EAD-46BA-8649-0C0FE380579F}" presName="bigChev" presStyleLbl="node1" presStyleIdx="0" presStyleCnt="3"/>
      <dgm:spPr/>
      <dgm:t>
        <a:bodyPr/>
        <a:lstStyle/>
        <a:p>
          <a:endParaRPr lang="pl-PL"/>
        </a:p>
      </dgm:t>
    </dgm:pt>
    <dgm:pt modelId="{D17EDE61-1ED1-481E-A7FD-8CDCB4A9720C}" type="pres">
      <dgm:prSet presAssocID="{5E9095CC-8EAD-46BA-8649-0C0FE380579F}" presName="vSp" presStyleCnt="0"/>
      <dgm:spPr/>
    </dgm:pt>
    <dgm:pt modelId="{FB8F443F-93E4-4AF8-B438-602EA07E8258}" type="pres">
      <dgm:prSet presAssocID="{08ABE411-37E1-4448-86A6-05ACB45A8569}" presName="horFlow" presStyleCnt="0"/>
      <dgm:spPr/>
    </dgm:pt>
    <dgm:pt modelId="{4A13D17A-4AED-45E4-89B9-4BC6DED9B07A}" type="pres">
      <dgm:prSet presAssocID="{08ABE411-37E1-4448-86A6-05ACB45A8569}" presName="bigChev" presStyleLbl="node1" presStyleIdx="1" presStyleCnt="3"/>
      <dgm:spPr/>
      <dgm:t>
        <a:bodyPr/>
        <a:lstStyle/>
        <a:p>
          <a:endParaRPr lang="pl-PL"/>
        </a:p>
      </dgm:t>
    </dgm:pt>
    <dgm:pt modelId="{CF786F7B-DD0B-46E5-92E2-699A1D3593F3}" type="pres">
      <dgm:prSet presAssocID="{08ABE411-37E1-4448-86A6-05ACB45A8569}" presName="vSp" presStyleCnt="0"/>
      <dgm:spPr/>
    </dgm:pt>
    <dgm:pt modelId="{E4748469-D86C-4AEC-B292-6C334EC2CA9E}" type="pres">
      <dgm:prSet presAssocID="{FD3FD46D-21C2-4687-9EC4-902919229CAA}" presName="horFlow" presStyleCnt="0"/>
      <dgm:spPr/>
    </dgm:pt>
    <dgm:pt modelId="{79D99818-4B25-4858-92C8-EC351D74A845}" type="pres">
      <dgm:prSet presAssocID="{FD3FD46D-21C2-4687-9EC4-902919229CAA}" presName="bigChev" presStyleLbl="node1" presStyleIdx="2" presStyleCnt="3"/>
      <dgm:spPr/>
      <dgm:t>
        <a:bodyPr/>
        <a:lstStyle/>
        <a:p>
          <a:endParaRPr lang="pl-PL"/>
        </a:p>
      </dgm:t>
    </dgm:pt>
  </dgm:ptLst>
  <dgm:cxnLst>
    <dgm:cxn modelId="{B470A611-7C18-4ADF-B7E5-AE46F0D4FB8C}" type="presOf" srcId="{08ABE411-37E1-4448-86A6-05ACB45A8569}" destId="{4A13D17A-4AED-45E4-89B9-4BC6DED9B07A}" srcOrd="0" destOrd="0" presId="urn:microsoft.com/office/officeart/2005/8/layout/lProcess3"/>
    <dgm:cxn modelId="{D3897996-CF4E-4164-AD10-D049460F47E4}" srcId="{D491D397-2F70-4FED-B6D4-6EEA76429A3B}" destId="{08ABE411-37E1-4448-86A6-05ACB45A8569}" srcOrd="1" destOrd="0" parTransId="{D0C6ACF0-51CD-48F5-B2B5-0185A81C55A3}" sibTransId="{D02C0E4E-8FAB-4913-A9E5-AB780C940A98}"/>
    <dgm:cxn modelId="{CC605C99-7C61-401A-9F83-EABAAC466C24}" type="presOf" srcId="{5E9095CC-8EAD-46BA-8649-0C0FE380579F}" destId="{A284BD8B-F9CF-4A05-B1FE-E9CF99CABC3D}" srcOrd="0" destOrd="0" presId="urn:microsoft.com/office/officeart/2005/8/layout/lProcess3"/>
    <dgm:cxn modelId="{0435B18E-5359-49BA-A97D-A7853FFBC2AB}" srcId="{D491D397-2F70-4FED-B6D4-6EEA76429A3B}" destId="{5E9095CC-8EAD-46BA-8649-0C0FE380579F}" srcOrd="0" destOrd="0" parTransId="{63464D33-9FF5-4A42-8D71-FE6BD0E9C340}" sibTransId="{F7810BA1-0B2C-434B-BF68-CB0273C289F0}"/>
    <dgm:cxn modelId="{0C0A15D0-A276-4AA8-B156-39C128BFD1DA}" type="presOf" srcId="{FD3FD46D-21C2-4687-9EC4-902919229CAA}" destId="{79D99818-4B25-4858-92C8-EC351D74A845}" srcOrd="0" destOrd="0" presId="urn:microsoft.com/office/officeart/2005/8/layout/lProcess3"/>
    <dgm:cxn modelId="{10A1AE92-93C8-4317-907B-23E0BFCBDAB9}" type="presOf" srcId="{D491D397-2F70-4FED-B6D4-6EEA76429A3B}" destId="{53A0BC42-ED92-4151-A1F2-C576B232434F}" srcOrd="0" destOrd="0" presId="urn:microsoft.com/office/officeart/2005/8/layout/lProcess3"/>
    <dgm:cxn modelId="{6BCBA186-4DEC-4D74-8E87-1526D9EFDF08}" srcId="{D491D397-2F70-4FED-B6D4-6EEA76429A3B}" destId="{FD3FD46D-21C2-4687-9EC4-902919229CAA}" srcOrd="2" destOrd="0" parTransId="{1DA98772-2D0F-4A33-A378-0B87BC7CD5B1}" sibTransId="{DD903793-1451-4F79-B67E-9E70105A9EC4}"/>
    <dgm:cxn modelId="{25461DA3-7FAE-41E2-9110-68D7532D81D2}" type="presParOf" srcId="{53A0BC42-ED92-4151-A1F2-C576B232434F}" destId="{DBF7374E-457B-44A6-BB05-E494322FA2AB}" srcOrd="0" destOrd="0" presId="urn:microsoft.com/office/officeart/2005/8/layout/lProcess3"/>
    <dgm:cxn modelId="{1CC8732B-1B54-46CB-BAC4-DE608E879446}" type="presParOf" srcId="{DBF7374E-457B-44A6-BB05-E494322FA2AB}" destId="{A284BD8B-F9CF-4A05-B1FE-E9CF99CABC3D}" srcOrd="0" destOrd="0" presId="urn:microsoft.com/office/officeart/2005/8/layout/lProcess3"/>
    <dgm:cxn modelId="{48C75EE8-F41C-40A2-99E9-F20198D02674}" type="presParOf" srcId="{53A0BC42-ED92-4151-A1F2-C576B232434F}" destId="{D17EDE61-1ED1-481E-A7FD-8CDCB4A9720C}" srcOrd="1" destOrd="0" presId="urn:microsoft.com/office/officeart/2005/8/layout/lProcess3"/>
    <dgm:cxn modelId="{F07F452C-347C-401E-8B1B-6EEF8ACA1B08}" type="presParOf" srcId="{53A0BC42-ED92-4151-A1F2-C576B232434F}" destId="{FB8F443F-93E4-4AF8-B438-602EA07E8258}" srcOrd="2" destOrd="0" presId="urn:microsoft.com/office/officeart/2005/8/layout/lProcess3"/>
    <dgm:cxn modelId="{87B4BB03-498F-4D7D-9FE6-12474DFBE620}" type="presParOf" srcId="{FB8F443F-93E4-4AF8-B438-602EA07E8258}" destId="{4A13D17A-4AED-45E4-89B9-4BC6DED9B07A}" srcOrd="0" destOrd="0" presId="urn:microsoft.com/office/officeart/2005/8/layout/lProcess3"/>
    <dgm:cxn modelId="{7552B0E2-4E73-493A-B9A0-C2C1F17E8E18}" type="presParOf" srcId="{53A0BC42-ED92-4151-A1F2-C576B232434F}" destId="{CF786F7B-DD0B-46E5-92E2-699A1D3593F3}" srcOrd="3" destOrd="0" presId="urn:microsoft.com/office/officeart/2005/8/layout/lProcess3"/>
    <dgm:cxn modelId="{3674139D-3897-4ED1-A7D9-72DDF9224175}" type="presParOf" srcId="{53A0BC42-ED92-4151-A1F2-C576B232434F}" destId="{E4748469-D86C-4AEC-B292-6C334EC2CA9E}" srcOrd="4" destOrd="0" presId="urn:microsoft.com/office/officeart/2005/8/layout/lProcess3"/>
    <dgm:cxn modelId="{C8CDECDA-48C9-4714-A8B8-3ADB0BA55DE1}" type="presParOf" srcId="{E4748469-D86C-4AEC-B292-6C334EC2CA9E}" destId="{79D99818-4B25-4858-92C8-EC351D74A845}"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C8F59C-03C9-4791-B1A7-E832BFAFA90D}" type="doc">
      <dgm:prSet loTypeId="urn:microsoft.com/office/officeart/2005/8/layout/arrow6" loCatId="process" qsTypeId="urn:microsoft.com/office/officeart/2005/8/quickstyle/simple4" qsCatId="simple" csTypeId="urn:microsoft.com/office/officeart/2005/8/colors/accent1_2" csCatId="accent1" phldr="1"/>
      <dgm:spPr/>
      <dgm:t>
        <a:bodyPr/>
        <a:lstStyle/>
        <a:p>
          <a:endParaRPr lang="pl-PL"/>
        </a:p>
      </dgm:t>
    </dgm:pt>
    <dgm:pt modelId="{FAF4838B-35EF-43E1-B2EF-E34AAD809341}">
      <dgm:prSet phldrT="[Tekst]"/>
      <dgm:spPr/>
      <dgm:t>
        <a:bodyPr/>
        <a:lstStyle/>
        <a:p>
          <a:r>
            <a:rPr lang="pl-PL" b="1" dirty="0"/>
            <a:t>rzeczy</a:t>
          </a:r>
        </a:p>
      </dgm:t>
    </dgm:pt>
    <dgm:pt modelId="{EEDCA360-C3E8-4D43-ACDA-57016EEEFE59}" type="parTrans" cxnId="{DBF767D2-1E0C-4010-90AA-E0BF5E00873B}">
      <dgm:prSet/>
      <dgm:spPr/>
      <dgm:t>
        <a:bodyPr/>
        <a:lstStyle/>
        <a:p>
          <a:endParaRPr lang="pl-PL"/>
        </a:p>
      </dgm:t>
    </dgm:pt>
    <dgm:pt modelId="{92764A70-525F-484F-910E-153BFBE7B1C9}" type="sibTrans" cxnId="{DBF767D2-1E0C-4010-90AA-E0BF5E00873B}">
      <dgm:prSet/>
      <dgm:spPr/>
      <dgm:t>
        <a:bodyPr/>
        <a:lstStyle/>
        <a:p>
          <a:endParaRPr lang="pl-PL"/>
        </a:p>
      </dgm:t>
    </dgm:pt>
    <dgm:pt modelId="{1AF6B657-1975-4D91-B252-D193DAE087C1}">
      <dgm:prSet phldrT="[Tekst]"/>
      <dgm:spPr/>
      <dgm:t>
        <a:bodyPr/>
        <a:lstStyle/>
        <a:p>
          <a:r>
            <a:rPr lang="pl-PL" b="1" dirty="0"/>
            <a:t>osoby</a:t>
          </a:r>
        </a:p>
      </dgm:t>
    </dgm:pt>
    <dgm:pt modelId="{25166AC4-47AE-492C-99F0-1B22202195EF}" type="parTrans" cxnId="{C881ADAF-920D-4C1F-B478-9DC3D7948636}">
      <dgm:prSet/>
      <dgm:spPr/>
      <dgm:t>
        <a:bodyPr/>
        <a:lstStyle/>
        <a:p>
          <a:endParaRPr lang="pl-PL"/>
        </a:p>
      </dgm:t>
    </dgm:pt>
    <dgm:pt modelId="{52F7AB3B-E770-4F38-8E96-94DD556A0E5E}" type="sibTrans" cxnId="{C881ADAF-920D-4C1F-B478-9DC3D7948636}">
      <dgm:prSet/>
      <dgm:spPr/>
      <dgm:t>
        <a:bodyPr/>
        <a:lstStyle/>
        <a:p>
          <a:endParaRPr lang="pl-PL"/>
        </a:p>
      </dgm:t>
    </dgm:pt>
    <dgm:pt modelId="{28A29BA2-6F8A-403C-B697-0258A7A1FFC9}" type="pres">
      <dgm:prSet presAssocID="{A7C8F59C-03C9-4791-B1A7-E832BFAFA90D}" presName="compositeShape" presStyleCnt="0">
        <dgm:presLayoutVars>
          <dgm:chMax val="2"/>
          <dgm:dir/>
          <dgm:resizeHandles val="exact"/>
        </dgm:presLayoutVars>
      </dgm:prSet>
      <dgm:spPr/>
      <dgm:t>
        <a:bodyPr/>
        <a:lstStyle/>
        <a:p>
          <a:endParaRPr lang="pl-PL"/>
        </a:p>
      </dgm:t>
    </dgm:pt>
    <dgm:pt modelId="{C66E5805-088E-4269-9399-F42EDF7E64E2}" type="pres">
      <dgm:prSet presAssocID="{A7C8F59C-03C9-4791-B1A7-E832BFAFA90D}" presName="ribbon" presStyleLbl="node1" presStyleIdx="0" presStyleCnt="1"/>
      <dgm:spPr/>
    </dgm:pt>
    <dgm:pt modelId="{76F99199-9B6F-40EE-8FDC-DE0017CB682E}" type="pres">
      <dgm:prSet presAssocID="{A7C8F59C-03C9-4791-B1A7-E832BFAFA90D}" presName="leftArrowText" presStyleLbl="node1" presStyleIdx="0" presStyleCnt="1">
        <dgm:presLayoutVars>
          <dgm:chMax val="0"/>
          <dgm:bulletEnabled val="1"/>
        </dgm:presLayoutVars>
      </dgm:prSet>
      <dgm:spPr/>
      <dgm:t>
        <a:bodyPr/>
        <a:lstStyle/>
        <a:p>
          <a:endParaRPr lang="pl-PL"/>
        </a:p>
      </dgm:t>
    </dgm:pt>
    <dgm:pt modelId="{715E1AD5-62BA-48B1-A336-B2438EA4A62C}" type="pres">
      <dgm:prSet presAssocID="{A7C8F59C-03C9-4791-B1A7-E832BFAFA90D}" presName="rightArrowText" presStyleLbl="node1" presStyleIdx="0" presStyleCnt="1">
        <dgm:presLayoutVars>
          <dgm:chMax val="0"/>
          <dgm:bulletEnabled val="1"/>
        </dgm:presLayoutVars>
      </dgm:prSet>
      <dgm:spPr/>
      <dgm:t>
        <a:bodyPr/>
        <a:lstStyle/>
        <a:p>
          <a:endParaRPr lang="pl-PL"/>
        </a:p>
      </dgm:t>
    </dgm:pt>
  </dgm:ptLst>
  <dgm:cxnLst>
    <dgm:cxn modelId="{9D35B968-C201-492A-8631-C55F3A4EDD0D}" type="presOf" srcId="{1AF6B657-1975-4D91-B252-D193DAE087C1}" destId="{715E1AD5-62BA-48B1-A336-B2438EA4A62C}" srcOrd="0" destOrd="0" presId="urn:microsoft.com/office/officeart/2005/8/layout/arrow6"/>
    <dgm:cxn modelId="{C881ADAF-920D-4C1F-B478-9DC3D7948636}" srcId="{A7C8F59C-03C9-4791-B1A7-E832BFAFA90D}" destId="{1AF6B657-1975-4D91-B252-D193DAE087C1}" srcOrd="1" destOrd="0" parTransId="{25166AC4-47AE-492C-99F0-1B22202195EF}" sibTransId="{52F7AB3B-E770-4F38-8E96-94DD556A0E5E}"/>
    <dgm:cxn modelId="{CE133483-0F36-4AF1-941F-BED6ED78A916}" type="presOf" srcId="{FAF4838B-35EF-43E1-B2EF-E34AAD809341}" destId="{76F99199-9B6F-40EE-8FDC-DE0017CB682E}" srcOrd="0" destOrd="0" presId="urn:microsoft.com/office/officeart/2005/8/layout/arrow6"/>
    <dgm:cxn modelId="{DBF767D2-1E0C-4010-90AA-E0BF5E00873B}" srcId="{A7C8F59C-03C9-4791-B1A7-E832BFAFA90D}" destId="{FAF4838B-35EF-43E1-B2EF-E34AAD809341}" srcOrd="0" destOrd="0" parTransId="{EEDCA360-C3E8-4D43-ACDA-57016EEEFE59}" sibTransId="{92764A70-525F-484F-910E-153BFBE7B1C9}"/>
    <dgm:cxn modelId="{C74C5723-0CD0-426B-AE1A-081F31E8837A}" type="presOf" srcId="{A7C8F59C-03C9-4791-B1A7-E832BFAFA90D}" destId="{28A29BA2-6F8A-403C-B697-0258A7A1FFC9}" srcOrd="0" destOrd="0" presId="urn:microsoft.com/office/officeart/2005/8/layout/arrow6"/>
    <dgm:cxn modelId="{B60800C5-5B85-416C-AA7C-91B6014A4DCD}" type="presParOf" srcId="{28A29BA2-6F8A-403C-B697-0258A7A1FFC9}" destId="{C66E5805-088E-4269-9399-F42EDF7E64E2}" srcOrd="0" destOrd="0" presId="urn:microsoft.com/office/officeart/2005/8/layout/arrow6"/>
    <dgm:cxn modelId="{D677FDAE-0EF6-4678-ADD1-BA408A63F7CE}" type="presParOf" srcId="{28A29BA2-6F8A-403C-B697-0258A7A1FFC9}" destId="{76F99199-9B6F-40EE-8FDC-DE0017CB682E}" srcOrd="1" destOrd="0" presId="urn:microsoft.com/office/officeart/2005/8/layout/arrow6"/>
    <dgm:cxn modelId="{9272F789-4B78-44DD-8623-E98DD84E86D8}" type="presParOf" srcId="{28A29BA2-6F8A-403C-B697-0258A7A1FFC9}" destId="{715E1AD5-62BA-48B1-A336-B2438EA4A62C}"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5468D-74D5-4408-B8DD-DA8762D8C781}">
      <dsp:nvSpPr>
        <dsp:cNvPr id="0" name=""/>
        <dsp:cNvSpPr/>
      </dsp:nvSpPr>
      <dsp:spPr>
        <a:xfrm>
          <a:off x="0" y="645318"/>
          <a:ext cx="7358061" cy="2943224"/>
        </a:xfrm>
        <a:prstGeom prst="leftRightRibb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8A9DD-887A-4126-91A8-A1B3A8E680BA}">
      <dsp:nvSpPr>
        <dsp:cNvPr id="0" name=""/>
        <dsp:cNvSpPr/>
      </dsp:nvSpPr>
      <dsp:spPr>
        <a:xfrm>
          <a:off x="882967" y="1160382"/>
          <a:ext cx="2428160"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Dealer (dystrybutor)</a:t>
          </a:r>
        </a:p>
      </dsp:txBody>
      <dsp:txXfrm>
        <a:off x="882967" y="1160382"/>
        <a:ext cx="2428160" cy="1442180"/>
      </dsp:txXfrm>
    </dsp:sp>
    <dsp:sp modelId="{4EDBDFA8-4446-4F99-9775-10453A7DC659}">
      <dsp:nvSpPr>
        <dsp:cNvPr id="0" name=""/>
        <dsp:cNvSpPr/>
      </dsp:nvSpPr>
      <dsp:spPr>
        <a:xfrm>
          <a:off x="3679031" y="1631298"/>
          <a:ext cx="2869644" cy="1442180"/>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3792" rIns="0" bIns="121920" numCol="1" spcCol="1270" anchor="ctr" anchorCtr="0">
          <a:noAutofit/>
        </a:bodyPr>
        <a:lstStyle/>
        <a:p>
          <a:pPr marL="0" lvl="0" indent="0" algn="ctr" defTabSz="1422400">
            <a:lnSpc>
              <a:spcPct val="90000"/>
            </a:lnSpc>
            <a:spcBef>
              <a:spcPct val="0"/>
            </a:spcBef>
            <a:spcAft>
              <a:spcPct val="35000"/>
            </a:spcAft>
            <a:buNone/>
          </a:pPr>
          <a:r>
            <a:rPr lang="pl-PL" sz="3200" b="1" kern="1200" dirty="0"/>
            <a:t>Dostawca</a:t>
          </a:r>
        </a:p>
      </dsp:txBody>
      <dsp:txXfrm>
        <a:off x="3679031" y="1631298"/>
        <a:ext cx="2869644" cy="14421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6C1F8-0469-4B7F-A679-1AB13C48DD06}">
      <dsp:nvSpPr>
        <dsp:cNvPr id="0" name=""/>
        <dsp:cNvSpPr/>
      </dsp:nvSpPr>
      <dsp:spPr>
        <a:xfrm>
          <a:off x="0"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drogowy</a:t>
          </a:r>
        </a:p>
      </dsp:txBody>
      <dsp:txXfrm>
        <a:off x="306307" y="306307"/>
        <a:ext cx="1478980" cy="1478980"/>
      </dsp:txXfrm>
    </dsp:sp>
    <dsp:sp modelId="{C66098B5-92E4-4E47-972B-7A0C92ABD672}">
      <dsp:nvSpPr>
        <dsp:cNvPr id="0" name=""/>
        <dsp:cNvSpPr/>
      </dsp:nvSpPr>
      <dsp:spPr>
        <a:xfrm>
          <a:off x="1571638" y="1000131"/>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morski</a:t>
          </a:r>
        </a:p>
      </dsp:txBody>
      <dsp:txXfrm>
        <a:off x="1877945" y="1306438"/>
        <a:ext cx="1478980" cy="1478980"/>
      </dsp:txXfrm>
    </dsp:sp>
    <dsp:sp modelId="{075C3C1D-77B5-4095-B32F-53BCBBDF8924}">
      <dsp:nvSpPr>
        <dsp:cNvPr id="0" name=""/>
        <dsp:cNvSpPr/>
      </dsp:nvSpPr>
      <dsp:spPr>
        <a:xfrm>
          <a:off x="3357588" y="1857392"/>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kolejowy</a:t>
          </a:r>
        </a:p>
      </dsp:txBody>
      <dsp:txXfrm>
        <a:off x="3663895" y="2163699"/>
        <a:ext cx="1478980" cy="1478980"/>
      </dsp:txXfrm>
    </dsp:sp>
    <dsp:sp modelId="{A552C04E-0F02-4E1B-A944-CAE84C88A33B}">
      <dsp:nvSpPr>
        <dsp:cNvPr id="0" name=""/>
        <dsp:cNvSpPr/>
      </dsp:nvSpPr>
      <dsp:spPr>
        <a:xfrm>
          <a:off x="5214974" y="1214436"/>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lotniczy</a:t>
          </a:r>
        </a:p>
      </dsp:txBody>
      <dsp:txXfrm>
        <a:off x="5521281" y="1520743"/>
        <a:ext cx="1478980" cy="1478980"/>
      </dsp:txXfrm>
    </dsp:sp>
    <dsp:sp modelId="{42FC40CA-7A53-479F-B5C5-CDBDF1813DBC}">
      <dsp:nvSpPr>
        <dsp:cNvPr id="0" name=""/>
        <dsp:cNvSpPr/>
      </dsp:nvSpPr>
      <dsp:spPr>
        <a:xfrm>
          <a:off x="6695247" y="0"/>
          <a:ext cx="2091594" cy="209159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5107" tIns="30480" rIns="115107" bIns="30480" numCol="1" spcCol="1270" anchor="ctr" anchorCtr="0">
          <a:noAutofit/>
        </a:bodyPr>
        <a:lstStyle/>
        <a:p>
          <a:pPr marL="0" lvl="0" indent="0" algn="ctr" defTabSz="1066800" rtl="0">
            <a:lnSpc>
              <a:spcPct val="90000"/>
            </a:lnSpc>
            <a:spcBef>
              <a:spcPct val="0"/>
            </a:spcBef>
            <a:spcAft>
              <a:spcPct val="35000"/>
            </a:spcAft>
            <a:buNone/>
          </a:pPr>
          <a:r>
            <a:rPr lang="pl-PL" sz="2400" b="1" kern="1200" dirty="0"/>
            <a:t>konny*</a:t>
          </a:r>
        </a:p>
      </dsp:txBody>
      <dsp:txXfrm>
        <a:off x="7001554" y="306307"/>
        <a:ext cx="1478980" cy="14789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FE14C-8A17-4CD1-B770-BC6F8F7CE202}">
      <dsp:nvSpPr>
        <dsp:cNvPr id="0" name=""/>
        <dsp:cNvSpPr/>
      </dsp:nvSpPr>
      <dsp:spPr>
        <a:xfrm>
          <a:off x="578647" y="0"/>
          <a:ext cx="6558008" cy="4786346"/>
        </a:xfrm>
        <a:prstGeom prst="rightArrow">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B53687A6-B769-4E1C-ABBA-23082E359EC3}">
      <dsp:nvSpPr>
        <dsp:cNvPr id="0" name=""/>
        <dsp:cNvSpPr/>
      </dsp:nvSpPr>
      <dsp:spPr>
        <a:xfrm>
          <a:off x="3669" y="1435903"/>
          <a:ext cx="2169929"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ubezpieczyciel (zakład ubezpieczeń)</a:t>
          </a:r>
        </a:p>
      </dsp:txBody>
      <dsp:txXfrm>
        <a:off x="97129" y="1529363"/>
        <a:ext cx="1983009" cy="1727618"/>
      </dsp:txXfrm>
    </dsp:sp>
    <dsp:sp modelId="{D2E3D164-E21F-4909-A4BE-0FE6931712EA}">
      <dsp:nvSpPr>
        <dsp:cNvPr id="0" name=""/>
        <dsp:cNvSpPr/>
      </dsp:nvSpPr>
      <dsp:spPr>
        <a:xfrm>
          <a:off x="2535253" y="1435903"/>
          <a:ext cx="2378719"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ubezpieczający</a:t>
          </a:r>
        </a:p>
      </dsp:txBody>
      <dsp:txXfrm>
        <a:off x="2628713" y="1529363"/>
        <a:ext cx="2191799" cy="1727618"/>
      </dsp:txXfrm>
    </dsp:sp>
    <dsp:sp modelId="{D7364654-64E8-4DDD-818D-DB1FA13AF6BC}">
      <dsp:nvSpPr>
        <dsp:cNvPr id="0" name=""/>
        <dsp:cNvSpPr/>
      </dsp:nvSpPr>
      <dsp:spPr>
        <a:xfrm>
          <a:off x="5275628" y="1435903"/>
          <a:ext cx="2436005" cy="1914538"/>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accent1">
              <a:hueOff val="0"/>
              <a:satOff val="0"/>
              <a:lumOff val="0"/>
              <a:alphaOff val="0"/>
              <a:tint val="1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latin typeface="Arial Narrow" pitchFamily="34" charset="0"/>
            </a:rPr>
            <a:t>Inne podmioty:</a:t>
          </a:r>
        </a:p>
        <a:p>
          <a:pPr marL="0" lvl="0" indent="0" algn="just" defTabSz="1066800" rtl="0">
            <a:lnSpc>
              <a:spcPct val="90000"/>
            </a:lnSpc>
            <a:spcBef>
              <a:spcPct val="0"/>
            </a:spcBef>
            <a:spcAft>
              <a:spcPct val="35000"/>
            </a:spcAft>
            <a:buNone/>
          </a:pPr>
          <a:r>
            <a:rPr lang="pl-PL" sz="2400" b="1" kern="1200" dirty="0">
              <a:latin typeface="Arial Narrow" pitchFamily="34" charset="0"/>
            </a:rPr>
            <a:t>- ubezpieczony</a:t>
          </a:r>
        </a:p>
        <a:p>
          <a:pPr marL="0" lvl="0" indent="0" algn="just" defTabSz="1066800" rtl="0">
            <a:lnSpc>
              <a:spcPct val="90000"/>
            </a:lnSpc>
            <a:spcBef>
              <a:spcPct val="0"/>
            </a:spcBef>
            <a:spcAft>
              <a:spcPct val="35000"/>
            </a:spcAft>
            <a:buNone/>
          </a:pPr>
          <a:r>
            <a:rPr lang="pl-PL" sz="2400" b="1" kern="1200" dirty="0">
              <a:latin typeface="Arial Narrow" pitchFamily="34" charset="0"/>
            </a:rPr>
            <a:t>- uposażony</a:t>
          </a:r>
        </a:p>
        <a:p>
          <a:pPr marL="0" lvl="0" indent="0" algn="just" defTabSz="1066800" rtl="0">
            <a:lnSpc>
              <a:spcPct val="90000"/>
            </a:lnSpc>
            <a:spcBef>
              <a:spcPct val="0"/>
            </a:spcBef>
            <a:spcAft>
              <a:spcPct val="35000"/>
            </a:spcAft>
            <a:buNone/>
          </a:pPr>
          <a:r>
            <a:rPr lang="pl-PL" sz="2400" b="1" kern="1200" dirty="0">
              <a:latin typeface="Arial Narrow" pitchFamily="34" charset="0"/>
            </a:rPr>
            <a:t>- poszkodowany</a:t>
          </a:r>
        </a:p>
      </dsp:txBody>
      <dsp:txXfrm>
        <a:off x="5369088" y="1529363"/>
        <a:ext cx="2249085" cy="1727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64D48-DF68-41F2-BF1F-3B2D3E37511F}">
      <dsp:nvSpPr>
        <dsp:cNvPr id="0" name=""/>
        <dsp:cNvSpPr/>
      </dsp:nvSpPr>
      <dsp:spPr>
        <a:xfrm>
          <a:off x="285764" y="5"/>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Maksymalna</a:t>
          </a:r>
          <a:endParaRPr lang="pl-PL" sz="2700" kern="1200" dirty="0"/>
        </a:p>
      </dsp:txBody>
      <dsp:txXfrm>
        <a:off x="931036" y="5"/>
        <a:ext cx="1935816" cy="1290544"/>
      </dsp:txXfrm>
    </dsp:sp>
    <dsp:sp modelId="{CEE7FDBC-DFBB-497B-BB95-4FB27EFB53DC}">
      <dsp:nvSpPr>
        <dsp:cNvPr id="0" name=""/>
        <dsp:cNvSpPr/>
      </dsp:nvSpPr>
      <dsp:spPr>
        <a:xfrm>
          <a:off x="2214579" y="1428767"/>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Minimalna</a:t>
          </a:r>
          <a:endParaRPr lang="pl-PL" sz="2700" kern="1200" dirty="0"/>
        </a:p>
      </dsp:txBody>
      <dsp:txXfrm>
        <a:off x="2859851" y="1428767"/>
        <a:ext cx="1935816" cy="1290544"/>
      </dsp:txXfrm>
    </dsp:sp>
    <dsp:sp modelId="{711805FD-FC91-4AC4-A76E-0808BBE372D5}">
      <dsp:nvSpPr>
        <dsp:cNvPr id="0" name=""/>
        <dsp:cNvSpPr/>
      </dsp:nvSpPr>
      <dsp:spPr>
        <a:xfrm>
          <a:off x="4131753" y="2928960"/>
          <a:ext cx="3226360" cy="1290544"/>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pl-PL" sz="2700" b="1" kern="1200" dirty="0"/>
            <a:t>Wynikowa</a:t>
          </a:r>
          <a:endParaRPr lang="pl-PL" sz="2700" kern="1200" dirty="0"/>
        </a:p>
      </dsp:txBody>
      <dsp:txXfrm>
        <a:off x="4777025" y="2928960"/>
        <a:ext cx="1935816" cy="12905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5E5CA-773B-4567-96D0-909B137DB4D2}">
      <dsp:nvSpPr>
        <dsp:cNvPr id="0" name=""/>
        <dsp:cNvSpPr/>
      </dsp:nvSpPr>
      <dsp:spPr>
        <a:xfrm>
          <a:off x="1500197" y="0"/>
          <a:ext cx="4357718" cy="4357718"/>
        </a:xfrm>
        <a:prstGeom prst="diamond">
          <a:avLst/>
        </a:prstGeom>
        <a:solidFill>
          <a:schemeClr val="accent1">
            <a:tint val="40000"/>
            <a:hueOff val="0"/>
            <a:satOff val="0"/>
            <a:lumOff val="0"/>
            <a:alphaOff val="0"/>
          </a:schemeClr>
        </a:solidFill>
        <a:ln>
          <a:noFill/>
        </a:ln>
        <a:effectLst>
          <a:outerShdw blurRad="38100" dist="25400" dir="5400000" algn="t" rotWithShape="0">
            <a:srgbClr val="000000">
              <a:alpha val="50000"/>
            </a:srgbClr>
          </a:outerShdw>
        </a:effectLst>
      </dsp:spPr>
      <dsp:style>
        <a:lnRef idx="0">
          <a:scrgbClr r="0" g="0" b="0"/>
        </a:lnRef>
        <a:fillRef idx="1">
          <a:scrgbClr r="0" g="0" b="0"/>
        </a:fillRef>
        <a:effectRef idx="2">
          <a:scrgbClr r="0" g="0" b="0"/>
        </a:effectRef>
        <a:fontRef idx="minor"/>
      </dsp:style>
    </dsp:sp>
    <dsp:sp modelId="{D55BF642-B803-4A9E-A564-F7DB1D437029}">
      <dsp:nvSpPr>
        <dsp:cNvPr id="0" name=""/>
        <dsp:cNvSpPr/>
      </dsp:nvSpPr>
      <dsp:spPr>
        <a:xfrm>
          <a:off x="1914181" y="413983"/>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zwykła</a:t>
          </a:r>
          <a:endParaRPr lang="pl-PL" sz="2400" kern="1200" dirty="0"/>
        </a:p>
      </dsp:txBody>
      <dsp:txXfrm>
        <a:off x="1997144" y="496946"/>
        <a:ext cx="1533584" cy="1533584"/>
      </dsp:txXfrm>
    </dsp:sp>
    <dsp:sp modelId="{D8C70F8D-3E83-4F61-A886-DC62FE994CB8}">
      <dsp:nvSpPr>
        <dsp:cNvPr id="0" name=""/>
        <dsp:cNvSpPr/>
      </dsp:nvSpPr>
      <dsp:spPr>
        <a:xfrm>
          <a:off x="3744422" y="413983"/>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jako sankcja naruszenia prawa wyłączności</a:t>
          </a:r>
          <a:endParaRPr lang="pl-PL" sz="2000" kern="1200" dirty="0"/>
        </a:p>
      </dsp:txBody>
      <dsp:txXfrm>
        <a:off x="3827385" y="496946"/>
        <a:ext cx="1533584" cy="1533584"/>
      </dsp:txXfrm>
    </dsp:sp>
    <dsp:sp modelId="{A271AEA1-507F-49C6-949B-27E053557EE5}">
      <dsp:nvSpPr>
        <dsp:cNvPr id="0" name=""/>
        <dsp:cNvSpPr/>
      </dsp:nvSpPr>
      <dsp:spPr>
        <a:xfrm>
          <a:off x="1914181" y="2244224"/>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pl-PL" sz="2000" b="1" kern="1200" dirty="0"/>
            <a:t>Prowizja od umowy zawartej po rozwiązaniu umowy agencyjnej</a:t>
          </a:r>
          <a:endParaRPr lang="pl-PL" sz="2000" kern="1200" dirty="0"/>
        </a:p>
      </dsp:txBody>
      <dsp:txXfrm>
        <a:off x="1997144" y="2327187"/>
        <a:ext cx="1533584" cy="1533584"/>
      </dsp:txXfrm>
    </dsp:sp>
    <dsp:sp modelId="{6112BB83-CFA1-4071-A74F-1DA23EE25F95}">
      <dsp:nvSpPr>
        <dsp:cNvPr id="0" name=""/>
        <dsp:cNvSpPr/>
      </dsp:nvSpPr>
      <dsp:spPr>
        <a:xfrm>
          <a:off x="3744422" y="2244224"/>
          <a:ext cx="1699510" cy="169951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pl-PL" sz="2400" b="1" kern="1200" dirty="0"/>
            <a:t>Prowizja </a:t>
          </a:r>
          <a:r>
            <a:rPr lang="pl-PL" sz="2400" b="1" i="1" kern="1200" dirty="0"/>
            <a:t>del </a:t>
          </a:r>
          <a:r>
            <a:rPr lang="pl-PL" sz="2400" b="1" i="1" kern="1200" dirty="0" err="1"/>
            <a:t>credere</a:t>
          </a:r>
          <a:endParaRPr lang="pl-PL" sz="2400" b="1" kern="1200" dirty="0"/>
        </a:p>
      </dsp:txBody>
      <dsp:txXfrm>
        <a:off x="3827385" y="2327187"/>
        <a:ext cx="1533584" cy="1533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955C0-DC5F-477F-91A0-434595743E66}">
      <dsp:nvSpPr>
        <dsp:cNvPr id="0" name=""/>
        <dsp:cNvSpPr/>
      </dsp:nvSpPr>
      <dsp:spPr>
        <a:xfrm>
          <a:off x="0" y="1371609"/>
          <a:ext cx="7358114" cy="1828812"/>
        </a:xfrm>
        <a:prstGeom prst="notchedRightArrow">
          <a:avLst/>
        </a:prstGeom>
        <a:blipFill rotWithShape="0">
          <a:blip xmlns:r="http://schemas.openxmlformats.org/officeDocument/2006/relationships" r:embed="rId1">
            <a:duotone>
              <a:schemeClr val="accent1">
                <a:tint val="40000"/>
                <a:hueOff val="0"/>
                <a:satOff val="0"/>
                <a:lumOff val="0"/>
                <a:alphaOff val="0"/>
                <a:shade val="22000"/>
                <a:satMod val="160000"/>
              </a:schemeClr>
              <a:schemeClr val="accent1">
                <a:tint val="40000"/>
                <a:hueOff val="0"/>
                <a:satOff val="0"/>
                <a:lumOff val="0"/>
                <a:alphaOff val="0"/>
                <a:shade val="45000"/>
                <a:satMod val="100000"/>
              </a:schemeClr>
            </a:duotone>
          </a:blip>
          <a:tile tx="0" ty="0" sx="65000" sy="65000" flip="none" algn="ctr"/>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3E1ADD5-B74E-40C6-9F8C-3F0A6313A98F}">
      <dsp:nvSpPr>
        <dsp:cNvPr id="0" name=""/>
        <dsp:cNvSpPr/>
      </dsp:nvSpPr>
      <dsp:spPr>
        <a:xfrm>
          <a:off x="80" y="0"/>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b" anchorCtr="0">
          <a:noAutofit/>
        </a:bodyPr>
        <a:lstStyle/>
        <a:p>
          <a:pPr marL="0" lvl="0" indent="0" algn="ctr" defTabSz="1466850">
            <a:lnSpc>
              <a:spcPct val="90000"/>
            </a:lnSpc>
            <a:spcBef>
              <a:spcPct val="0"/>
            </a:spcBef>
            <a:spcAft>
              <a:spcPct val="35000"/>
            </a:spcAft>
            <a:buNone/>
          </a:pPr>
          <a:r>
            <a:rPr lang="pl-PL" sz="3300" b="1" kern="1200"/>
            <a:t>Z zachowaniem terminów</a:t>
          </a:r>
          <a:endParaRPr lang="pl-PL" sz="3300" kern="1200"/>
        </a:p>
      </dsp:txBody>
      <dsp:txXfrm>
        <a:off x="80" y="0"/>
        <a:ext cx="3230312" cy="1828812"/>
      </dsp:txXfrm>
    </dsp:sp>
    <dsp:sp modelId="{9F62A45A-C360-4014-A6F9-3BCAD390E817}">
      <dsp:nvSpPr>
        <dsp:cNvPr id="0" name=""/>
        <dsp:cNvSpPr/>
      </dsp:nvSpPr>
      <dsp:spPr>
        <a:xfrm>
          <a:off x="1386635" y="2057414"/>
          <a:ext cx="457203" cy="457203"/>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3BFBD4E-B0B3-421A-B7C3-3134CA8DB144}">
      <dsp:nvSpPr>
        <dsp:cNvPr id="0" name=""/>
        <dsp:cNvSpPr/>
      </dsp:nvSpPr>
      <dsp:spPr>
        <a:xfrm>
          <a:off x="3391909" y="2743219"/>
          <a:ext cx="3230312" cy="18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t" anchorCtr="0">
          <a:noAutofit/>
        </a:bodyPr>
        <a:lstStyle/>
        <a:p>
          <a:pPr marL="0" lvl="0" indent="0" algn="ctr" defTabSz="1466850">
            <a:lnSpc>
              <a:spcPct val="90000"/>
            </a:lnSpc>
            <a:spcBef>
              <a:spcPct val="0"/>
            </a:spcBef>
            <a:spcAft>
              <a:spcPct val="35000"/>
            </a:spcAft>
            <a:buNone/>
          </a:pPr>
          <a:r>
            <a:rPr lang="pl-PL" sz="3300" b="1" kern="1200"/>
            <a:t>Bez zachowania terminów</a:t>
          </a:r>
          <a:endParaRPr lang="pl-PL" sz="3300" kern="1200"/>
        </a:p>
      </dsp:txBody>
      <dsp:txXfrm>
        <a:off x="3391909" y="2743219"/>
        <a:ext cx="3230312" cy="1828812"/>
      </dsp:txXfrm>
    </dsp:sp>
    <dsp:sp modelId="{69074DB2-6D45-4656-8771-B076DA51B622}">
      <dsp:nvSpPr>
        <dsp:cNvPr id="0" name=""/>
        <dsp:cNvSpPr/>
      </dsp:nvSpPr>
      <dsp:spPr>
        <a:xfrm>
          <a:off x="4778463" y="2057414"/>
          <a:ext cx="457203" cy="457203"/>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1D530-E6CB-4D6D-8ED8-7693748D0BB9}">
      <dsp:nvSpPr>
        <dsp:cNvPr id="0" name=""/>
        <dsp:cNvSpPr/>
      </dsp:nvSpPr>
      <dsp:spPr>
        <a:xfrm>
          <a:off x="2485015" y="2060148"/>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5646A-D7AA-4C1D-8A25-50E8B0DAF429}">
      <dsp:nvSpPr>
        <dsp:cNvPr id="0" name=""/>
        <dsp:cNvSpPr/>
      </dsp:nvSpPr>
      <dsp:spPr>
        <a:xfrm>
          <a:off x="2401943" y="2193274"/>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54F6DC-B89C-4B09-87B4-ABE6B3E46A02}">
      <dsp:nvSpPr>
        <dsp:cNvPr id="0" name=""/>
        <dsp:cNvSpPr/>
      </dsp:nvSpPr>
      <dsp:spPr>
        <a:xfrm>
          <a:off x="2302941" y="23085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912E5-822C-4428-AA88-1CFD53C93492}">
      <dsp:nvSpPr>
        <dsp:cNvPr id="0" name=""/>
        <dsp:cNvSpPr/>
      </dsp:nvSpPr>
      <dsp:spPr>
        <a:xfrm>
          <a:off x="2421289" y="7203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BD695-CD89-43BE-805E-97C8B4356CC1}">
      <dsp:nvSpPr>
        <dsp:cNvPr id="0" name=""/>
        <dsp:cNvSpPr/>
      </dsp:nvSpPr>
      <dsp:spPr>
        <a:xfrm>
          <a:off x="2547982" y="6448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CB8CC-5B3D-4760-8F87-11DED9512EE6}">
      <dsp:nvSpPr>
        <dsp:cNvPr id="0" name=""/>
        <dsp:cNvSpPr/>
      </dsp:nvSpPr>
      <dsp:spPr>
        <a:xfrm>
          <a:off x="2674296" y="569338"/>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ED08D-6903-41A7-90E7-DD21A769552E}">
      <dsp:nvSpPr>
        <dsp:cNvPr id="0" name=""/>
        <dsp:cNvSpPr/>
      </dsp:nvSpPr>
      <dsp:spPr>
        <a:xfrm>
          <a:off x="2800610" y="6448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EE178B-D3B5-4089-B744-91F909D7D8D6}">
      <dsp:nvSpPr>
        <dsp:cNvPr id="0" name=""/>
        <dsp:cNvSpPr/>
      </dsp:nvSpPr>
      <dsp:spPr>
        <a:xfrm>
          <a:off x="2927303" y="720332"/>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8970F-17A0-4802-9D0A-A0BF1DAC76A5}">
      <dsp:nvSpPr>
        <dsp:cNvPr id="0" name=""/>
        <dsp:cNvSpPr/>
      </dsp:nvSpPr>
      <dsp:spPr>
        <a:xfrm>
          <a:off x="2674296" y="728637"/>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E21D67-976A-4608-9538-F58ACB2CFAB0}">
      <dsp:nvSpPr>
        <dsp:cNvPr id="0" name=""/>
        <dsp:cNvSpPr/>
      </dsp:nvSpPr>
      <dsp:spPr>
        <a:xfrm>
          <a:off x="2674296" y="887935"/>
          <a:ext cx="94830" cy="9483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96962-3D2A-41DB-8D4F-A3B6C0EE127D}">
      <dsp:nvSpPr>
        <dsp:cNvPr id="0" name=""/>
        <dsp:cNvSpPr/>
      </dsp:nvSpPr>
      <dsp:spPr>
        <a:xfrm>
          <a:off x="1945964" y="2516144"/>
          <a:ext cx="3690352" cy="11308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921" tIns="76200" rIns="76200" bIns="76200" numCol="1" spcCol="1270" anchor="ctr" anchorCtr="0">
          <a:noAutofit/>
        </a:bodyPr>
        <a:lstStyle/>
        <a:p>
          <a:pPr marL="0" lvl="0" indent="0" algn="l" defTabSz="889000">
            <a:lnSpc>
              <a:spcPct val="90000"/>
            </a:lnSpc>
            <a:spcBef>
              <a:spcPct val="0"/>
            </a:spcBef>
            <a:spcAft>
              <a:spcPct val="35000"/>
            </a:spcAft>
            <a:buNone/>
          </a:pPr>
          <a:r>
            <a:rPr lang="pl-PL" sz="2000" b="1" kern="1200" dirty="0">
              <a:latin typeface="Arial Narrow" panose="020B0606020202030204" pitchFamily="34" charset="0"/>
            </a:rPr>
            <a:t>Zleceniodawca </a:t>
          </a:r>
          <a:br>
            <a:rPr lang="pl-PL" sz="2000" b="1" kern="1200" dirty="0">
              <a:latin typeface="Arial Narrow" panose="020B0606020202030204" pitchFamily="34" charset="0"/>
            </a:rPr>
          </a:br>
          <a:r>
            <a:rPr lang="pl-PL" sz="2000" b="1" kern="1200" dirty="0">
              <a:latin typeface="Arial Narrow" panose="020B0606020202030204" pitchFamily="34" charset="0"/>
            </a:rPr>
            <a:t>(art. 4 pkt 3 </a:t>
          </a:r>
          <a:r>
            <a:rPr lang="pl-PL" sz="2000" b="1" kern="1200" dirty="0" err="1">
              <a:latin typeface="Arial Narrow" panose="020B0606020202030204" pitchFamily="34" charset="0"/>
            </a:rPr>
            <a:t>u.p.u</a:t>
          </a:r>
          <a:r>
            <a:rPr lang="pl-PL" sz="2000" b="1" kern="1200" dirty="0">
              <a:latin typeface="Arial Narrow" panose="020B0606020202030204" pitchFamily="34" charset="0"/>
            </a:rPr>
            <a:t> – podmiot poszukujący ochrony ubezpieczeniowej)</a:t>
          </a:r>
        </a:p>
      </dsp:txBody>
      <dsp:txXfrm>
        <a:off x="2001169" y="2571349"/>
        <a:ext cx="3579942" cy="1020472"/>
      </dsp:txXfrm>
    </dsp:sp>
    <dsp:sp modelId="{F5009B36-FCA0-4FD1-A43F-17ADC538932D}">
      <dsp:nvSpPr>
        <dsp:cNvPr id="0" name=""/>
        <dsp:cNvSpPr/>
      </dsp:nvSpPr>
      <dsp:spPr>
        <a:xfrm>
          <a:off x="1335672" y="2117378"/>
          <a:ext cx="948302" cy="948239"/>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2325A0-6ADA-4F95-ACBA-9C1A9EFE059D}">
      <dsp:nvSpPr>
        <dsp:cNvPr id="0" name=""/>
        <dsp:cNvSpPr/>
      </dsp:nvSpPr>
      <dsp:spPr>
        <a:xfrm>
          <a:off x="2767659" y="1296146"/>
          <a:ext cx="2451780" cy="10009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2921" tIns="76200" rIns="76200" bIns="76200" numCol="1" spcCol="1270" anchor="ctr" anchorCtr="0">
          <a:noAutofit/>
        </a:bodyPr>
        <a:lstStyle/>
        <a:p>
          <a:pPr marL="0" lvl="0" indent="0" algn="l" defTabSz="1066800">
            <a:lnSpc>
              <a:spcPct val="90000"/>
            </a:lnSpc>
            <a:spcBef>
              <a:spcPct val="0"/>
            </a:spcBef>
            <a:spcAft>
              <a:spcPct val="35000"/>
            </a:spcAft>
            <a:buNone/>
          </a:pPr>
          <a:r>
            <a:rPr lang="pl-PL" sz="2000" b="1" kern="1200" dirty="0">
              <a:latin typeface="Arial Narrow" panose="020B0606020202030204" pitchFamily="34" charset="0"/>
            </a:rPr>
            <a:t>Broker ubezpieczeniowy</a:t>
          </a:r>
        </a:p>
      </dsp:txBody>
      <dsp:txXfrm>
        <a:off x="2816523" y="1345010"/>
        <a:ext cx="2354052" cy="903260"/>
      </dsp:txXfrm>
    </dsp:sp>
    <dsp:sp modelId="{719552C8-7374-4A43-A36C-3D2B27708F19}">
      <dsp:nvSpPr>
        <dsp:cNvPr id="0" name=""/>
        <dsp:cNvSpPr/>
      </dsp:nvSpPr>
      <dsp:spPr>
        <a:xfrm>
          <a:off x="2200145" y="1044317"/>
          <a:ext cx="948302" cy="948239"/>
        </a:xfrm>
        <a:prstGeom prst="ellipse">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B9F9F-3401-43E5-A18F-E5219664279C}">
      <dsp:nvSpPr>
        <dsp:cNvPr id="0" name=""/>
        <dsp:cNvSpPr/>
      </dsp:nvSpPr>
      <dsp:spPr>
        <a:xfrm>
          <a:off x="0"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budynki</a:t>
          </a:r>
          <a:endParaRPr lang="pl-PL" sz="4500" b="1" kern="1200" dirty="0"/>
        </a:p>
      </dsp:txBody>
      <dsp:txXfrm>
        <a:off x="0" y="0"/>
        <a:ext cx="2946365" cy="952502"/>
      </dsp:txXfrm>
    </dsp:sp>
    <dsp:sp modelId="{A3101856-698B-4AEC-A8AA-07F2618FBAD3}">
      <dsp:nvSpPr>
        <dsp:cNvPr id="0" name=""/>
        <dsp:cNvSpPr/>
      </dsp:nvSpPr>
      <dsp:spPr>
        <a:xfrm>
          <a:off x="297699"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mieszkalne</a:t>
          </a:r>
        </a:p>
      </dsp:txBody>
      <dsp:txXfrm>
        <a:off x="325738" y="981471"/>
        <a:ext cx="2301014" cy="901230"/>
      </dsp:txXfrm>
    </dsp:sp>
    <dsp:sp modelId="{DF6809FE-0BF6-4D9A-83CC-3897CC6F0AAA}">
      <dsp:nvSpPr>
        <dsp:cNvPr id="0" name=""/>
        <dsp:cNvSpPr/>
      </dsp:nvSpPr>
      <dsp:spPr>
        <a:xfrm>
          <a:off x="297699"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 przeznaczeniu gospodarczym</a:t>
          </a:r>
        </a:p>
      </dsp:txBody>
      <dsp:txXfrm>
        <a:off x="325738" y="2086058"/>
        <a:ext cx="2301014" cy="901230"/>
      </dsp:txXfrm>
    </dsp:sp>
    <dsp:sp modelId="{51086B69-7096-4DD8-A051-2CC1F8797E3E}">
      <dsp:nvSpPr>
        <dsp:cNvPr id="0" name=""/>
        <dsp:cNvSpPr/>
      </dsp:nvSpPr>
      <dsp:spPr>
        <a:xfrm>
          <a:off x="3170405" y="0"/>
          <a:ext cx="2946365" cy="317500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l-PL" sz="4000" b="1" kern="1200" dirty="0"/>
            <a:t>budowle</a:t>
          </a:r>
          <a:endParaRPr lang="pl-PL" sz="4500" b="1" kern="1200" dirty="0"/>
        </a:p>
      </dsp:txBody>
      <dsp:txXfrm>
        <a:off x="3170405" y="0"/>
        <a:ext cx="2946365" cy="952502"/>
      </dsp:txXfrm>
    </dsp:sp>
    <dsp:sp modelId="{FE7542D7-7F0D-4B08-B4CA-F2198847314A}">
      <dsp:nvSpPr>
        <dsp:cNvPr id="0" name=""/>
        <dsp:cNvSpPr/>
      </dsp:nvSpPr>
      <dsp:spPr>
        <a:xfrm>
          <a:off x="3465042" y="953432"/>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obiekty przemysłowe</a:t>
          </a:r>
        </a:p>
      </dsp:txBody>
      <dsp:txXfrm>
        <a:off x="3493081" y="981471"/>
        <a:ext cx="2301014" cy="901230"/>
      </dsp:txXfrm>
    </dsp:sp>
    <dsp:sp modelId="{0136B9E0-C5C4-4454-B315-D256DAF03448}">
      <dsp:nvSpPr>
        <dsp:cNvPr id="0" name=""/>
        <dsp:cNvSpPr/>
      </dsp:nvSpPr>
      <dsp:spPr>
        <a:xfrm>
          <a:off x="3465042" y="2058019"/>
          <a:ext cx="2357092" cy="95730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pl-PL" sz="2100" b="1" kern="1200" dirty="0"/>
            <a:t>specjalistyczne (mosty, platformy)</a:t>
          </a:r>
        </a:p>
      </dsp:txBody>
      <dsp:txXfrm>
        <a:off x="3493081" y="2086058"/>
        <a:ext cx="2301014" cy="9012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61206-3EDC-4005-92F9-215375299075}">
      <dsp:nvSpPr>
        <dsp:cNvPr id="0" name=""/>
        <dsp:cNvSpPr/>
      </dsp:nvSpPr>
      <dsp:spPr>
        <a:xfrm>
          <a:off x="2361639" y="82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przygotowanie robót budowlanych</a:t>
          </a:r>
        </a:p>
      </dsp:txBody>
      <dsp:txXfrm>
        <a:off x="2902893" y="828"/>
        <a:ext cx="1623764" cy="1082508"/>
      </dsp:txXfrm>
    </dsp:sp>
    <dsp:sp modelId="{94EAAC60-5D49-4C7B-9F23-3DEDD287D24C}">
      <dsp:nvSpPr>
        <dsp:cNvPr id="0" name=""/>
        <dsp:cNvSpPr/>
      </dsp:nvSpPr>
      <dsp:spPr>
        <a:xfrm>
          <a:off x="2361639" y="123488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współdziałanie przy wykonywaniu budynku</a:t>
          </a:r>
        </a:p>
      </dsp:txBody>
      <dsp:txXfrm>
        <a:off x="2902893" y="1234888"/>
        <a:ext cx="1623764" cy="1082508"/>
      </dsp:txXfrm>
    </dsp:sp>
    <dsp:sp modelId="{DBFC2BA6-209D-4AF4-AE53-2CB7AD1E08D6}">
      <dsp:nvSpPr>
        <dsp:cNvPr id="0" name=""/>
        <dsp:cNvSpPr/>
      </dsp:nvSpPr>
      <dsp:spPr>
        <a:xfrm>
          <a:off x="2361639" y="246894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zakończenie budowy</a:t>
          </a:r>
        </a:p>
      </dsp:txBody>
      <dsp:txXfrm>
        <a:off x="2902893" y="2468948"/>
        <a:ext cx="1623764" cy="1082508"/>
      </dsp:txXfrm>
    </dsp:sp>
    <dsp:sp modelId="{3BFD43C6-977E-4424-8456-2E21AFE70AC5}">
      <dsp:nvSpPr>
        <dsp:cNvPr id="0" name=""/>
        <dsp:cNvSpPr/>
      </dsp:nvSpPr>
      <dsp:spPr>
        <a:xfrm>
          <a:off x="2361639" y="3703008"/>
          <a:ext cx="2706272" cy="1082508"/>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rtl="0">
            <a:lnSpc>
              <a:spcPct val="90000"/>
            </a:lnSpc>
            <a:spcBef>
              <a:spcPct val="0"/>
            </a:spcBef>
            <a:spcAft>
              <a:spcPct val="35000"/>
            </a:spcAft>
            <a:buNone/>
          </a:pPr>
          <a:r>
            <a:rPr lang="pl-PL" sz="1900" b="1" kern="1200" dirty="0"/>
            <a:t>odebranie budynku</a:t>
          </a:r>
        </a:p>
      </dsp:txBody>
      <dsp:txXfrm>
        <a:off x="2902893" y="3703008"/>
        <a:ext cx="1623764" cy="10825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BD8B-F9CF-4A05-B1FE-E9CF99CABC3D}">
      <dsp:nvSpPr>
        <dsp:cNvPr id="0" name=""/>
        <dsp:cNvSpPr/>
      </dsp:nvSpPr>
      <dsp:spPr>
        <a:xfrm>
          <a:off x="1891851" y="1495"/>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zabezpieczenie terenu budowy</a:t>
          </a:r>
        </a:p>
      </dsp:txBody>
      <dsp:txXfrm>
        <a:off x="2621021" y="1495"/>
        <a:ext cx="2187510" cy="1458339"/>
      </dsp:txXfrm>
    </dsp:sp>
    <dsp:sp modelId="{4A13D17A-4AED-45E4-89B9-4BC6DED9B07A}">
      <dsp:nvSpPr>
        <dsp:cNvPr id="0" name=""/>
        <dsp:cNvSpPr/>
      </dsp:nvSpPr>
      <dsp:spPr>
        <a:xfrm>
          <a:off x="1891851" y="1664003"/>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wykonanie obiektu</a:t>
          </a:r>
        </a:p>
      </dsp:txBody>
      <dsp:txXfrm>
        <a:off x="2621021" y="1664003"/>
        <a:ext cx="2187510" cy="1458339"/>
      </dsp:txXfrm>
    </dsp:sp>
    <dsp:sp modelId="{79D99818-4B25-4858-92C8-EC351D74A845}">
      <dsp:nvSpPr>
        <dsp:cNvPr id="0" name=""/>
        <dsp:cNvSpPr/>
      </dsp:nvSpPr>
      <dsp:spPr>
        <a:xfrm>
          <a:off x="1891851" y="3326510"/>
          <a:ext cx="3645849" cy="1458339"/>
        </a:xfrm>
        <a:prstGeom prst="chevr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rtl="0">
            <a:lnSpc>
              <a:spcPct val="90000"/>
            </a:lnSpc>
            <a:spcBef>
              <a:spcPct val="0"/>
            </a:spcBef>
            <a:spcAft>
              <a:spcPct val="35000"/>
            </a:spcAft>
            <a:buNone/>
          </a:pPr>
          <a:r>
            <a:rPr lang="pl-PL" sz="2600" b="1" kern="1200" dirty="0"/>
            <a:t>oddanie obiektu do użytku</a:t>
          </a:r>
        </a:p>
      </dsp:txBody>
      <dsp:txXfrm>
        <a:off x="2621021" y="3326510"/>
        <a:ext cx="2187510" cy="14583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E5805-088E-4269-9399-F42EDF7E64E2}">
      <dsp:nvSpPr>
        <dsp:cNvPr id="0" name=""/>
        <dsp:cNvSpPr/>
      </dsp:nvSpPr>
      <dsp:spPr>
        <a:xfrm>
          <a:off x="144867" y="0"/>
          <a:ext cx="5258595" cy="2103438"/>
        </a:xfrm>
        <a:prstGeom prst="leftRightRibbon">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76F99199-9B6F-40EE-8FDC-DE0017CB682E}">
      <dsp:nvSpPr>
        <dsp:cNvPr id="0" name=""/>
        <dsp:cNvSpPr/>
      </dsp:nvSpPr>
      <dsp:spPr>
        <a:xfrm>
          <a:off x="775898" y="368101"/>
          <a:ext cx="1735336"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rzeczy</a:t>
          </a:r>
        </a:p>
      </dsp:txBody>
      <dsp:txXfrm>
        <a:off x="775898" y="368101"/>
        <a:ext cx="1735336" cy="1030684"/>
      </dsp:txXfrm>
    </dsp:sp>
    <dsp:sp modelId="{715E1AD5-62BA-48B1-A336-B2438EA4A62C}">
      <dsp:nvSpPr>
        <dsp:cNvPr id="0" name=""/>
        <dsp:cNvSpPr/>
      </dsp:nvSpPr>
      <dsp:spPr>
        <a:xfrm>
          <a:off x="2774165" y="704651"/>
          <a:ext cx="2050852" cy="1030684"/>
        </a:xfrm>
        <a:prstGeom prst="rect">
          <a:avLst/>
        </a:prstGeom>
        <a:noFill/>
        <a:ln>
          <a:noFill/>
        </a:ln>
        <a:effectLst>
          <a:outerShdw blurRad="38100" dist="25400" dir="5400000" algn="t" rotWithShape="0">
            <a:srgbClr val="000000">
              <a:alpha val="50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74244" rIns="0" bIns="186690" numCol="1" spcCol="1270" anchor="ctr" anchorCtr="0">
          <a:noAutofit/>
        </a:bodyPr>
        <a:lstStyle/>
        <a:p>
          <a:pPr marL="0" lvl="0" indent="0" algn="ctr" defTabSz="2178050">
            <a:lnSpc>
              <a:spcPct val="90000"/>
            </a:lnSpc>
            <a:spcBef>
              <a:spcPct val="0"/>
            </a:spcBef>
            <a:spcAft>
              <a:spcPct val="35000"/>
            </a:spcAft>
            <a:buNone/>
          </a:pPr>
          <a:r>
            <a:rPr lang="pl-PL" sz="4900" b="1" kern="1200" dirty="0"/>
            <a:t>osoby</a:t>
          </a:r>
        </a:p>
      </dsp:txBody>
      <dsp:txXfrm>
        <a:off x="2774165" y="704651"/>
        <a:ext cx="2050852" cy="1030684"/>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3D347-C19D-4766-AEB5-07C86E8BA47C}" type="datetimeFigureOut">
              <a:rPr lang="pl-PL" smtClean="0"/>
              <a:pPr/>
              <a:t>2016-12-18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574F5-27DA-4F12-BF3E-3BAD1A4E6523}"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109</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120</a:t>
            </a:fld>
            <a:endParaRPr lang="pl-PL"/>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219</a:t>
            </a:fld>
            <a:endParaRPr lang="pl-PL"/>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220</a:t>
            </a:fld>
            <a:endParaRPr lang="pl-PL"/>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221</a:t>
            </a:fld>
            <a:endParaRPr lang="pl-PL"/>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222</a:t>
            </a:fld>
            <a:endParaRPr lang="pl-PL"/>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223</a:t>
            </a:fld>
            <a:endParaRPr lang="pl-PL"/>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224</a:t>
            </a:fld>
            <a:endParaRPr lang="pl-PL"/>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226</a:t>
            </a:fld>
            <a:endParaRPr lang="pl-PL"/>
          </a:p>
        </p:txBody>
      </p:sp>
    </p:spTree>
    <p:extLst>
      <p:ext uri="{BB962C8B-B14F-4D97-AF65-F5344CB8AC3E}">
        <p14:creationId xmlns:p14="http://schemas.microsoft.com/office/powerpoint/2010/main" xmlns="" val="5716638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227</a:t>
            </a:fld>
            <a:endParaRPr lang="pl-PL"/>
          </a:p>
        </p:txBody>
      </p:sp>
    </p:spTree>
    <p:extLst>
      <p:ext uri="{BB962C8B-B14F-4D97-AF65-F5344CB8AC3E}">
        <p14:creationId xmlns:p14="http://schemas.microsoft.com/office/powerpoint/2010/main" xmlns="" val="41857725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228</a:t>
            </a:fld>
            <a:endParaRPr lang="pl-PL"/>
          </a:p>
        </p:txBody>
      </p:sp>
    </p:spTree>
    <p:extLst>
      <p:ext uri="{BB962C8B-B14F-4D97-AF65-F5344CB8AC3E}">
        <p14:creationId xmlns:p14="http://schemas.microsoft.com/office/powerpoint/2010/main" xmlns="" val="3452470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229</a:t>
            </a:fld>
            <a:endParaRPr lang="pl-PL"/>
          </a:p>
        </p:txBody>
      </p:sp>
    </p:spTree>
    <p:extLst>
      <p:ext uri="{BB962C8B-B14F-4D97-AF65-F5344CB8AC3E}">
        <p14:creationId xmlns:p14="http://schemas.microsoft.com/office/powerpoint/2010/main" xmlns="" val="39803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121</a:t>
            </a:fld>
            <a:endParaRPr lang="pl-PL"/>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230</a:t>
            </a:fld>
            <a:endParaRPr lang="pl-PL"/>
          </a:p>
        </p:txBody>
      </p:sp>
    </p:spTree>
    <p:extLst>
      <p:ext uri="{BB962C8B-B14F-4D97-AF65-F5344CB8AC3E}">
        <p14:creationId xmlns:p14="http://schemas.microsoft.com/office/powerpoint/2010/main" xmlns="" val="26593626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231</a:t>
            </a:fld>
            <a:endParaRPr lang="pl-PL"/>
          </a:p>
        </p:txBody>
      </p:sp>
    </p:spTree>
    <p:extLst>
      <p:ext uri="{BB962C8B-B14F-4D97-AF65-F5344CB8AC3E}">
        <p14:creationId xmlns:p14="http://schemas.microsoft.com/office/powerpoint/2010/main" xmlns="" val="264632929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232</a:t>
            </a:fld>
            <a:endParaRPr lang="pl-PL"/>
          </a:p>
        </p:txBody>
      </p:sp>
    </p:spTree>
    <p:extLst>
      <p:ext uri="{BB962C8B-B14F-4D97-AF65-F5344CB8AC3E}">
        <p14:creationId xmlns:p14="http://schemas.microsoft.com/office/powerpoint/2010/main" xmlns="" val="30111627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233</a:t>
            </a:fld>
            <a:endParaRPr lang="pl-PL"/>
          </a:p>
        </p:txBody>
      </p:sp>
    </p:spTree>
    <p:extLst>
      <p:ext uri="{BB962C8B-B14F-4D97-AF65-F5344CB8AC3E}">
        <p14:creationId xmlns:p14="http://schemas.microsoft.com/office/powerpoint/2010/main" xmlns="" val="1227768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234</a:t>
            </a:fld>
            <a:endParaRPr lang="pl-PL"/>
          </a:p>
        </p:txBody>
      </p:sp>
    </p:spTree>
    <p:extLst>
      <p:ext uri="{BB962C8B-B14F-4D97-AF65-F5344CB8AC3E}">
        <p14:creationId xmlns:p14="http://schemas.microsoft.com/office/powerpoint/2010/main" xmlns="" val="9625826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235</a:t>
            </a:fld>
            <a:endParaRPr lang="pl-PL"/>
          </a:p>
        </p:txBody>
      </p:sp>
    </p:spTree>
    <p:extLst>
      <p:ext uri="{BB962C8B-B14F-4D97-AF65-F5344CB8AC3E}">
        <p14:creationId xmlns:p14="http://schemas.microsoft.com/office/powerpoint/2010/main" xmlns="" val="397497358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236</a:t>
            </a:fld>
            <a:endParaRPr lang="pl-PL"/>
          </a:p>
        </p:txBody>
      </p:sp>
    </p:spTree>
    <p:extLst>
      <p:ext uri="{BB962C8B-B14F-4D97-AF65-F5344CB8AC3E}">
        <p14:creationId xmlns:p14="http://schemas.microsoft.com/office/powerpoint/2010/main" xmlns="" val="1095127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237</a:t>
            </a:fld>
            <a:endParaRPr lang="pl-PL"/>
          </a:p>
        </p:txBody>
      </p:sp>
    </p:spTree>
    <p:extLst>
      <p:ext uri="{BB962C8B-B14F-4D97-AF65-F5344CB8AC3E}">
        <p14:creationId xmlns:p14="http://schemas.microsoft.com/office/powerpoint/2010/main" xmlns="" val="235574662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238</a:t>
            </a:fld>
            <a:endParaRPr lang="pl-PL"/>
          </a:p>
        </p:txBody>
      </p:sp>
    </p:spTree>
    <p:extLst>
      <p:ext uri="{BB962C8B-B14F-4D97-AF65-F5344CB8AC3E}">
        <p14:creationId xmlns:p14="http://schemas.microsoft.com/office/powerpoint/2010/main" xmlns="" val="40538266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239</a:t>
            </a:fld>
            <a:endParaRPr lang="pl-PL"/>
          </a:p>
        </p:txBody>
      </p:sp>
    </p:spTree>
    <p:extLst>
      <p:ext uri="{BB962C8B-B14F-4D97-AF65-F5344CB8AC3E}">
        <p14:creationId xmlns:p14="http://schemas.microsoft.com/office/powerpoint/2010/main" xmlns="" val="252992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122</a:t>
            </a:fld>
            <a:endParaRPr lang="pl-PL"/>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240</a:t>
            </a:fld>
            <a:endParaRPr lang="pl-PL"/>
          </a:p>
        </p:txBody>
      </p:sp>
    </p:spTree>
    <p:extLst>
      <p:ext uri="{BB962C8B-B14F-4D97-AF65-F5344CB8AC3E}">
        <p14:creationId xmlns:p14="http://schemas.microsoft.com/office/powerpoint/2010/main" xmlns="" val="118370846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242</a:t>
            </a:fld>
            <a:endParaRPr lang="pl-PL"/>
          </a:p>
        </p:txBody>
      </p:sp>
    </p:spTree>
    <p:extLst>
      <p:ext uri="{BB962C8B-B14F-4D97-AF65-F5344CB8AC3E}">
        <p14:creationId xmlns:p14="http://schemas.microsoft.com/office/powerpoint/2010/main" xmlns="" val="18582893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243</a:t>
            </a:fld>
            <a:endParaRPr lang="pl-PL"/>
          </a:p>
        </p:txBody>
      </p:sp>
    </p:spTree>
    <p:extLst>
      <p:ext uri="{BB962C8B-B14F-4D97-AF65-F5344CB8AC3E}">
        <p14:creationId xmlns:p14="http://schemas.microsoft.com/office/powerpoint/2010/main" xmlns="" val="326474225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244</a:t>
            </a:fld>
            <a:endParaRPr lang="pl-PL"/>
          </a:p>
        </p:txBody>
      </p:sp>
    </p:spTree>
    <p:extLst>
      <p:ext uri="{BB962C8B-B14F-4D97-AF65-F5344CB8AC3E}">
        <p14:creationId xmlns:p14="http://schemas.microsoft.com/office/powerpoint/2010/main" xmlns="" val="20341968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245</a:t>
            </a:fld>
            <a:endParaRPr lang="pl-PL"/>
          </a:p>
        </p:txBody>
      </p:sp>
    </p:spTree>
    <p:extLst>
      <p:ext uri="{BB962C8B-B14F-4D97-AF65-F5344CB8AC3E}">
        <p14:creationId xmlns:p14="http://schemas.microsoft.com/office/powerpoint/2010/main" xmlns="" val="6874857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246</a:t>
            </a:fld>
            <a:endParaRPr lang="pl-PL"/>
          </a:p>
        </p:txBody>
      </p:sp>
    </p:spTree>
    <p:extLst>
      <p:ext uri="{BB962C8B-B14F-4D97-AF65-F5344CB8AC3E}">
        <p14:creationId xmlns:p14="http://schemas.microsoft.com/office/powerpoint/2010/main" xmlns="" val="18462284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247</a:t>
            </a:fld>
            <a:endParaRPr lang="pl-PL"/>
          </a:p>
        </p:txBody>
      </p:sp>
    </p:spTree>
    <p:extLst>
      <p:ext uri="{BB962C8B-B14F-4D97-AF65-F5344CB8AC3E}">
        <p14:creationId xmlns:p14="http://schemas.microsoft.com/office/powerpoint/2010/main" xmlns="" val="297842381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248</a:t>
            </a:fld>
            <a:endParaRPr lang="pl-PL"/>
          </a:p>
        </p:txBody>
      </p:sp>
    </p:spTree>
    <p:extLst>
      <p:ext uri="{BB962C8B-B14F-4D97-AF65-F5344CB8AC3E}">
        <p14:creationId xmlns:p14="http://schemas.microsoft.com/office/powerpoint/2010/main" xmlns="" val="114166808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249</a:t>
            </a:fld>
            <a:endParaRPr lang="pl-PL"/>
          </a:p>
        </p:txBody>
      </p:sp>
    </p:spTree>
    <p:extLst>
      <p:ext uri="{BB962C8B-B14F-4D97-AF65-F5344CB8AC3E}">
        <p14:creationId xmlns:p14="http://schemas.microsoft.com/office/powerpoint/2010/main" xmlns="" val="152825431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250</a:t>
            </a:fld>
            <a:endParaRPr lang="pl-PL"/>
          </a:p>
        </p:txBody>
      </p:sp>
    </p:spTree>
    <p:extLst>
      <p:ext uri="{BB962C8B-B14F-4D97-AF65-F5344CB8AC3E}">
        <p14:creationId xmlns:p14="http://schemas.microsoft.com/office/powerpoint/2010/main" xmlns="" val="2276719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124</a:t>
            </a:fld>
            <a:endParaRPr lang="pl-PL"/>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251</a:t>
            </a:fld>
            <a:endParaRPr lang="pl-PL"/>
          </a:p>
        </p:txBody>
      </p:sp>
    </p:spTree>
    <p:extLst>
      <p:ext uri="{BB962C8B-B14F-4D97-AF65-F5344CB8AC3E}">
        <p14:creationId xmlns:p14="http://schemas.microsoft.com/office/powerpoint/2010/main" xmlns="" val="5975485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252</a:t>
            </a:fld>
            <a:endParaRPr lang="pl-PL"/>
          </a:p>
        </p:txBody>
      </p:sp>
    </p:spTree>
    <p:extLst>
      <p:ext uri="{BB962C8B-B14F-4D97-AF65-F5344CB8AC3E}">
        <p14:creationId xmlns:p14="http://schemas.microsoft.com/office/powerpoint/2010/main" xmlns="" val="352387288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253</a:t>
            </a:fld>
            <a:endParaRPr lang="pl-PL"/>
          </a:p>
        </p:txBody>
      </p:sp>
    </p:spTree>
    <p:extLst>
      <p:ext uri="{BB962C8B-B14F-4D97-AF65-F5344CB8AC3E}">
        <p14:creationId xmlns:p14="http://schemas.microsoft.com/office/powerpoint/2010/main" xmlns="" val="307918592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254</a:t>
            </a:fld>
            <a:endParaRPr lang="pl-PL"/>
          </a:p>
        </p:txBody>
      </p:sp>
    </p:spTree>
    <p:extLst>
      <p:ext uri="{BB962C8B-B14F-4D97-AF65-F5344CB8AC3E}">
        <p14:creationId xmlns:p14="http://schemas.microsoft.com/office/powerpoint/2010/main" xmlns="" val="41855200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255</a:t>
            </a:fld>
            <a:endParaRPr lang="pl-PL"/>
          </a:p>
        </p:txBody>
      </p:sp>
    </p:spTree>
    <p:extLst>
      <p:ext uri="{BB962C8B-B14F-4D97-AF65-F5344CB8AC3E}">
        <p14:creationId xmlns:p14="http://schemas.microsoft.com/office/powerpoint/2010/main" xmlns="" val="36995167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256</a:t>
            </a:fld>
            <a:endParaRPr lang="pl-PL"/>
          </a:p>
        </p:txBody>
      </p:sp>
    </p:spTree>
    <p:extLst>
      <p:ext uri="{BB962C8B-B14F-4D97-AF65-F5344CB8AC3E}">
        <p14:creationId xmlns:p14="http://schemas.microsoft.com/office/powerpoint/2010/main" xmlns="" val="32990970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257</a:t>
            </a:fld>
            <a:endParaRPr lang="pl-PL"/>
          </a:p>
        </p:txBody>
      </p:sp>
    </p:spTree>
    <p:extLst>
      <p:ext uri="{BB962C8B-B14F-4D97-AF65-F5344CB8AC3E}">
        <p14:creationId xmlns:p14="http://schemas.microsoft.com/office/powerpoint/2010/main" xmlns="" val="363072651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258</a:t>
            </a:fld>
            <a:endParaRPr lang="pl-PL"/>
          </a:p>
        </p:txBody>
      </p:sp>
    </p:spTree>
    <p:extLst>
      <p:ext uri="{BB962C8B-B14F-4D97-AF65-F5344CB8AC3E}">
        <p14:creationId xmlns:p14="http://schemas.microsoft.com/office/powerpoint/2010/main" xmlns="" val="29814820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259</a:t>
            </a:fld>
            <a:endParaRPr lang="pl-PL"/>
          </a:p>
        </p:txBody>
      </p:sp>
    </p:spTree>
    <p:extLst>
      <p:ext uri="{BB962C8B-B14F-4D97-AF65-F5344CB8AC3E}">
        <p14:creationId xmlns:p14="http://schemas.microsoft.com/office/powerpoint/2010/main" xmlns="" val="15913404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260</a:t>
            </a:fld>
            <a:endParaRPr lang="pl-PL"/>
          </a:p>
        </p:txBody>
      </p:sp>
    </p:spTree>
    <p:extLst>
      <p:ext uri="{BB962C8B-B14F-4D97-AF65-F5344CB8AC3E}">
        <p14:creationId xmlns:p14="http://schemas.microsoft.com/office/powerpoint/2010/main" xmlns="" val="2778297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125</a:t>
            </a:fld>
            <a:endParaRPr lang="pl-PL"/>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261</a:t>
            </a:fld>
            <a:endParaRPr lang="pl-PL"/>
          </a:p>
        </p:txBody>
      </p:sp>
    </p:spTree>
    <p:extLst>
      <p:ext uri="{BB962C8B-B14F-4D97-AF65-F5344CB8AC3E}">
        <p14:creationId xmlns:p14="http://schemas.microsoft.com/office/powerpoint/2010/main" xmlns="" val="31985147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262</a:t>
            </a:fld>
            <a:endParaRPr lang="pl-PL"/>
          </a:p>
        </p:txBody>
      </p:sp>
    </p:spTree>
    <p:extLst>
      <p:ext uri="{BB962C8B-B14F-4D97-AF65-F5344CB8AC3E}">
        <p14:creationId xmlns:p14="http://schemas.microsoft.com/office/powerpoint/2010/main" xmlns="" val="31481533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263</a:t>
            </a:fld>
            <a:endParaRPr lang="pl-PL"/>
          </a:p>
        </p:txBody>
      </p:sp>
    </p:spTree>
    <p:extLst>
      <p:ext uri="{BB962C8B-B14F-4D97-AF65-F5344CB8AC3E}">
        <p14:creationId xmlns:p14="http://schemas.microsoft.com/office/powerpoint/2010/main" xmlns="" val="245864943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264</a:t>
            </a:fld>
            <a:endParaRPr lang="pl-PL"/>
          </a:p>
        </p:txBody>
      </p:sp>
    </p:spTree>
    <p:extLst>
      <p:ext uri="{BB962C8B-B14F-4D97-AF65-F5344CB8AC3E}">
        <p14:creationId xmlns:p14="http://schemas.microsoft.com/office/powerpoint/2010/main" xmlns="" val="33609324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265</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266</a:t>
            </a:fld>
            <a:endParaRPr lang="pl-PL"/>
          </a:p>
        </p:txBody>
      </p:sp>
    </p:spTree>
    <p:extLst>
      <p:ext uri="{BB962C8B-B14F-4D97-AF65-F5344CB8AC3E}">
        <p14:creationId xmlns:p14="http://schemas.microsoft.com/office/powerpoint/2010/main" xmlns="" val="372805672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267</a:t>
            </a:fld>
            <a:endParaRPr lang="pl-PL"/>
          </a:p>
        </p:txBody>
      </p:sp>
    </p:spTree>
    <p:extLst>
      <p:ext uri="{BB962C8B-B14F-4D97-AF65-F5344CB8AC3E}">
        <p14:creationId xmlns:p14="http://schemas.microsoft.com/office/powerpoint/2010/main" xmlns="" val="115169412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269</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270</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271</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126</a:t>
            </a:fld>
            <a:endParaRPr lang="pl-PL"/>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272</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273</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274</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275</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276</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277</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278</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279</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280</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281</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128</a:t>
            </a:fld>
            <a:endParaRPr lang="pl-PL"/>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282</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283</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284</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285</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286</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287</a:t>
            </a:fld>
            <a:endParaRPr lang="pl-PL"/>
          </a:p>
        </p:txBody>
      </p:sp>
    </p:spTree>
    <p:extLst>
      <p:ext uri="{BB962C8B-B14F-4D97-AF65-F5344CB8AC3E}">
        <p14:creationId xmlns:p14="http://schemas.microsoft.com/office/powerpoint/2010/main" xmlns="" val="1867465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289</a:t>
            </a:fld>
            <a:endParaRPr lang="pl-PL"/>
          </a:p>
        </p:txBody>
      </p:sp>
    </p:spTree>
    <p:extLst>
      <p:ext uri="{BB962C8B-B14F-4D97-AF65-F5344CB8AC3E}">
        <p14:creationId xmlns:p14="http://schemas.microsoft.com/office/powerpoint/2010/main" xmlns="" val="204121879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290</a:t>
            </a:fld>
            <a:endParaRPr lang="pl-PL"/>
          </a:p>
        </p:txBody>
      </p:sp>
    </p:spTree>
    <p:extLst>
      <p:ext uri="{BB962C8B-B14F-4D97-AF65-F5344CB8AC3E}">
        <p14:creationId xmlns:p14="http://schemas.microsoft.com/office/powerpoint/2010/main" xmlns="" val="257619874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291</a:t>
            </a:fld>
            <a:endParaRPr lang="pl-PL"/>
          </a:p>
        </p:txBody>
      </p:sp>
    </p:spTree>
    <p:extLst>
      <p:ext uri="{BB962C8B-B14F-4D97-AF65-F5344CB8AC3E}">
        <p14:creationId xmlns:p14="http://schemas.microsoft.com/office/powerpoint/2010/main" xmlns="" val="400653962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292</a:t>
            </a:fld>
            <a:endParaRPr lang="pl-PL"/>
          </a:p>
        </p:txBody>
      </p:sp>
    </p:spTree>
    <p:extLst>
      <p:ext uri="{BB962C8B-B14F-4D97-AF65-F5344CB8AC3E}">
        <p14:creationId xmlns:p14="http://schemas.microsoft.com/office/powerpoint/2010/main" xmlns="" val="320549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129</a:t>
            </a:fld>
            <a:endParaRPr lang="pl-PL"/>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293</a:t>
            </a:fld>
            <a:endParaRPr lang="pl-PL"/>
          </a:p>
        </p:txBody>
      </p:sp>
    </p:spTree>
    <p:extLst>
      <p:ext uri="{BB962C8B-B14F-4D97-AF65-F5344CB8AC3E}">
        <p14:creationId xmlns:p14="http://schemas.microsoft.com/office/powerpoint/2010/main" xmlns="" val="49423021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294</a:t>
            </a:fld>
            <a:endParaRPr lang="pl-PL"/>
          </a:p>
        </p:txBody>
      </p:sp>
    </p:spTree>
    <p:extLst>
      <p:ext uri="{BB962C8B-B14F-4D97-AF65-F5344CB8AC3E}">
        <p14:creationId xmlns:p14="http://schemas.microsoft.com/office/powerpoint/2010/main" xmlns="" val="226160497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295</a:t>
            </a:fld>
            <a:endParaRPr lang="pl-PL"/>
          </a:p>
        </p:txBody>
      </p:sp>
    </p:spTree>
    <p:extLst>
      <p:ext uri="{BB962C8B-B14F-4D97-AF65-F5344CB8AC3E}">
        <p14:creationId xmlns:p14="http://schemas.microsoft.com/office/powerpoint/2010/main" xmlns="" val="197676666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296</a:t>
            </a:fld>
            <a:endParaRPr lang="pl-PL"/>
          </a:p>
        </p:txBody>
      </p:sp>
    </p:spTree>
    <p:extLst>
      <p:ext uri="{BB962C8B-B14F-4D97-AF65-F5344CB8AC3E}">
        <p14:creationId xmlns:p14="http://schemas.microsoft.com/office/powerpoint/2010/main" xmlns="" val="206988778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297</a:t>
            </a:fld>
            <a:endParaRPr lang="pl-PL"/>
          </a:p>
        </p:txBody>
      </p:sp>
    </p:spTree>
    <p:extLst>
      <p:ext uri="{BB962C8B-B14F-4D97-AF65-F5344CB8AC3E}">
        <p14:creationId xmlns:p14="http://schemas.microsoft.com/office/powerpoint/2010/main" xmlns="" val="605400121"/>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298</a:t>
            </a:fld>
            <a:endParaRPr lang="pl-PL"/>
          </a:p>
        </p:txBody>
      </p:sp>
    </p:spTree>
    <p:extLst>
      <p:ext uri="{BB962C8B-B14F-4D97-AF65-F5344CB8AC3E}">
        <p14:creationId xmlns:p14="http://schemas.microsoft.com/office/powerpoint/2010/main" xmlns="" val="385927447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299</a:t>
            </a:fld>
            <a:endParaRPr lang="pl-PL"/>
          </a:p>
        </p:txBody>
      </p:sp>
    </p:spTree>
    <p:extLst>
      <p:ext uri="{BB962C8B-B14F-4D97-AF65-F5344CB8AC3E}">
        <p14:creationId xmlns:p14="http://schemas.microsoft.com/office/powerpoint/2010/main" xmlns="" val="348738670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301</a:t>
            </a:fld>
            <a:endParaRPr lang="pl-PL"/>
          </a:p>
        </p:txBody>
      </p:sp>
    </p:spTree>
    <p:extLst>
      <p:ext uri="{BB962C8B-B14F-4D97-AF65-F5344CB8AC3E}">
        <p14:creationId xmlns:p14="http://schemas.microsoft.com/office/powerpoint/2010/main" xmlns="" val="346987235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302</a:t>
            </a:fld>
            <a:endParaRPr lang="pl-PL"/>
          </a:p>
        </p:txBody>
      </p:sp>
    </p:spTree>
    <p:extLst>
      <p:ext uri="{BB962C8B-B14F-4D97-AF65-F5344CB8AC3E}">
        <p14:creationId xmlns:p14="http://schemas.microsoft.com/office/powerpoint/2010/main" xmlns="" val="34247635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303</a:t>
            </a:fld>
            <a:endParaRPr lang="pl-PL"/>
          </a:p>
        </p:txBody>
      </p:sp>
    </p:spTree>
    <p:extLst>
      <p:ext uri="{BB962C8B-B14F-4D97-AF65-F5344CB8AC3E}">
        <p14:creationId xmlns:p14="http://schemas.microsoft.com/office/powerpoint/2010/main" xmlns="" val="3192554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130</a:t>
            </a:fld>
            <a:endParaRPr lang="pl-PL"/>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304</a:t>
            </a:fld>
            <a:endParaRPr lang="pl-PL"/>
          </a:p>
        </p:txBody>
      </p:sp>
    </p:spTree>
    <p:extLst>
      <p:ext uri="{BB962C8B-B14F-4D97-AF65-F5344CB8AC3E}">
        <p14:creationId xmlns:p14="http://schemas.microsoft.com/office/powerpoint/2010/main" xmlns="" val="1854268784"/>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305</a:t>
            </a:fld>
            <a:endParaRPr lang="pl-PL"/>
          </a:p>
        </p:txBody>
      </p:sp>
    </p:spTree>
    <p:extLst>
      <p:ext uri="{BB962C8B-B14F-4D97-AF65-F5344CB8AC3E}">
        <p14:creationId xmlns:p14="http://schemas.microsoft.com/office/powerpoint/2010/main" xmlns="" val="253946975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306</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307</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308</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309</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310</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311</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312</a:t>
            </a:fld>
            <a:endParaRPr lang="pl-PL"/>
          </a:p>
        </p:txBody>
      </p:sp>
    </p:spTree>
    <p:extLst>
      <p:ext uri="{BB962C8B-B14F-4D97-AF65-F5344CB8AC3E}">
        <p14:creationId xmlns:p14="http://schemas.microsoft.com/office/powerpoint/2010/main" xmlns="" val="1233094849"/>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314</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132</a:t>
            </a:fld>
            <a:endParaRPr lang="pl-PL"/>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315</a:t>
            </a:fld>
            <a:endParaRPr lang="pl-PL"/>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316</a:t>
            </a:fld>
            <a:endParaRPr lang="pl-PL"/>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317</a:t>
            </a:fld>
            <a:endParaRPr lang="pl-PL"/>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318</a:t>
            </a:fld>
            <a:endParaRPr lang="pl-PL"/>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319</a:t>
            </a:fld>
            <a:endParaRPr lang="pl-PL"/>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320</a:t>
            </a:fld>
            <a:endParaRPr lang="pl-PL"/>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321</a:t>
            </a:fld>
            <a:endParaRPr lang="pl-PL"/>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322</a:t>
            </a:fld>
            <a:endParaRPr lang="pl-PL"/>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323</a:t>
            </a:fld>
            <a:endParaRPr lang="pl-PL"/>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110</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133</a:t>
            </a:fld>
            <a:endParaRPr lang="pl-PL"/>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325</a:t>
            </a:fld>
            <a:endParaRPr lang="pl-PL"/>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326</a:t>
            </a:fld>
            <a:endParaRPr lang="pl-PL"/>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327</a:t>
            </a:fld>
            <a:endParaRPr lang="pl-PL"/>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328</a:t>
            </a:fld>
            <a:endParaRPr lang="pl-PL"/>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329</a:t>
            </a:fld>
            <a:endParaRPr lang="pl-PL"/>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330</a:t>
            </a:fld>
            <a:endParaRPr lang="pl-PL"/>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331</a:t>
            </a:fld>
            <a:endParaRPr lang="pl-PL"/>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332</a:t>
            </a:fld>
            <a:endParaRPr lang="pl-PL"/>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333</a:t>
            </a:fld>
            <a:endParaRPr lang="pl-PL"/>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334</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134</a:t>
            </a:fld>
            <a:endParaRPr lang="pl-PL"/>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335</a:t>
            </a:fld>
            <a:endParaRPr lang="pl-PL"/>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336</a:t>
            </a:fld>
            <a:endParaRPr lang="pl-PL"/>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338</a:t>
            </a:fld>
            <a:endParaRPr lang="pl-PL"/>
          </a:p>
        </p:txBody>
      </p:sp>
    </p:spTree>
    <p:extLst>
      <p:ext uri="{BB962C8B-B14F-4D97-AF65-F5344CB8AC3E}">
        <p14:creationId xmlns:p14="http://schemas.microsoft.com/office/powerpoint/2010/main" xmlns="" val="2806345171"/>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339</a:t>
            </a:fld>
            <a:endParaRPr lang="pl-PL"/>
          </a:p>
        </p:txBody>
      </p:sp>
    </p:spTree>
    <p:extLst>
      <p:ext uri="{BB962C8B-B14F-4D97-AF65-F5344CB8AC3E}">
        <p14:creationId xmlns:p14="http://schemas.microsoft.com/office/powerpoint/2010/main" xmlns="" val="12440488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340</a:t>
            </a:fld>
            <a:endParaRPr lang="pl-PL"/>
          </a:p>
        </p:txBody>
      </p:sp>
    </p:spTree>
    <p:extLst>
      <p:ext uri="{BB962C8B-B14F-4D97-AF65-F5344CB8AC3E}">
        <p14:creationId xmlns:p14="http://schemas.microsoft.com/office/powerpoint/2010/main" xmlns="" val="341703443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341</a:t>
            </a:fld>
            <a:endParaRPr lang="pl-PL"/>
          </a:p>
        </p:txBody>
      </p:sp>
    </p:spTree>
    <p:extLst>
      <p:ext uri="{BB962C8B-B14F-4D97-AF65-F5344CB8AC3E}">
        <p14:creationId xmlns:p14="http://schemas.microsoft.com/office/powerpoint/2010/main" xmlns="" val="3340080815"/>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342</a:t>
            </a:fld>
            <a:endParaRPr lang="pl-PL"/>
          </a:p>
        </p:txBody>
      </p:sp>
    </p:spTree>
    <p:extLst>
      <p:ext uri="{BB962C8B-B14F-4D97-AF65-F5344CB8AC3E}">
        <p14:creationId xmlns:p14="http://schemas.microsoft.com/office/powerpoint/2010/main" xmlns="" val="63679265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343</a:t>
            </a:fld>
            <a:endParaRPr lang="pl-PL"/>
          </a:p>
        </p:txBody>
      </p:sp>
    </p:spTree>
    <p:extLst>
      <p:ext uri="{BB962C8B-B14F-4D97-AF65-F5344CB8AC3E}">
        <p14:creationId xmlns:p14="http://schemas.microsoft.com/office/powerpoint/2010/main" xmlns="" val="5331592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344</a:t>
            </a:fld>
            <a:endParaRPr lang="pl-PL"/>
          </a:p>
        </p:txBody>
      </p:sp>
    </p:spTree>
    <p:extLst>
      <p:ext uri="{BB962C8B-B14F-4D97-AF65-F5344CB8AC3E}">
        <p14:creationId xmlns:p14="http://schemas.microsoft.com/office/powerpoint/2010/main" xmlns="" val="735291612"/>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345</a:t>
            </a:fld>
            <a:endParaRPr lang="pl-PL"/>
          </a:p>
        </p:txBody>
      </p:sp>
    </p:spTree>
    <p:extLst>
      <p:ext uri="{BB962C8B-B14F-4D97-AF65-F5344CB8AC3E}">
        <p14:creationId xmlns:p14="http://schemas.microsoft.com/office/powerpoint/2010/main" xmlns="" val="136068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135</a:t>
            </a:fld>
            <a:endParaRPr lang="pl-PL"/>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346</a:t>
            </a:fld>
            <a:endParaRPr lang="pl-PL"/>
          </a:p>
        </p:txBody>
      </p:sp>
    </p:spTree>
    <p:extLst>
      <p:ext uri="{BB962C8B-B14F-4D97-AF65-F5344CB8AC3E}">
        <p14:creationId xmlns:p14="http://schemas.microsoft.com/office/powerpoint/2010/main" xmlns="" val="142241312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347</a:t>
            </a:fld>
            <a:endParaRPr lang="pl-PL"/>
          </a:p>
        </p:txBody>
      </p:sp>
    </p:spTree>
    <p:extLst>
      <p:ext uri="{BB962C8B-B14F-4D97-AF65-F5344CB8AC3E}">
        <p14:creationId xmlns:p14="http://schemas.microsoft.com/office/powerpoint/2010/main" xmlns="" val="367159478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348</a:t>
            </a:fld>
            <a:endParaRPr lang="pl-PL"/>
          </a:p>
        </p:txBody>
      </p:sp>
    </p:spTree>
    <p:extLst>
      <p:ext uri="{BB962C8B-B14F-4D97-AF65-F5344CB8AC3E}">
        <p14:creationId xmlns:p14="http://schemas.microsoft.com/office/powerpoint/2010/main" xmlns="" val="207708413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349</a:t>
            </a:fld>
            <a:endParaRPr lang="pl-PL"/>
          </a:p>
        </p:txBody>
      </p:sp>
    </p:spTree>
    <p:extLst>
      <p:ext uri="{BB962C8B-B14F-4D97-AF65-F5344CB8AC3E}">
        <p14:creationId xmlns:p14="http://schemas.microsoft.com/office/powerpoint/2010/main" xmlns="" val="108036572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350</a:t>
            </a:fld>
            <a:endParaRPr lang="pl-PL"/>
          </a:p>
        </p:txBody>
      </p:sp>
    </p:spTree>
    <p:extLst>
      <p:ext uri="{BB962C8B-B14F-4D97-AF65-F5344CB8AC3E}">
        <p14:creationId xmlns:p14="http://schemas.microsoft.com/office/powerpoint/2010/main" xmlns="" val="2054667061"/>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351</a:t>
            </a:fld>
            <a:endParaRPr lang="pl-PL"/>
          </a:p>
        </p:txBody>
      </p:sp>
    </p:spTree>
    <p:extLst>
      <p:ext uri="{BB962C8B-B14F-4D97-AF65-F5344CB8AC3E}">
        <p14:creationId xmlns:p14="http://schemas.microsoft.com/office/powerpoint/2010/main" xmlns="" val="2572255747"/>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352</a:t>
            </a:fld>
            <a:endParaRPr lang="pl-PL"/>
          </a:p>
        </p:txBody>
      </p:sp>
    </p:spTree>
    <p:extLst>
      <p:ext uri="{BB962C8B-B14F-4D97-AF65-F5344CB8AC3E}">
        <p14:creationId xmlns:p14="http://schemas.microsoft.com/office/powerpoint/2010/main" xmlns="" val="213542202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353</a:t>
            </a:fld>
            <a:endParaRPr lang="pl-PL"/>
          </a:p>
        </p:txBody>
      </p:sp>
    </p:spTree>
    <p:extLst>
      <p:ext uri="{BB962C8B-B14F-4D97-AF65-F5344CB8AC3E}">
        <p14:creationId xmlns:p14="http://schemas.microsoft.com/office/powerpoint/2010/main" xmlns="" val="294620138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354</a:t>
            </a:fld>
            <a:endParaRPr lang="pl-PL"/>
          </a:p>
        </p:txBody>
      </p:sp>
    </p:spTree>
    <p:extLst>
      <p:ext uri="{BB962C8B-B14F-4D97-AF65-F5344CB8AC3E}">
        <p14:creationId xmlns:p14="http://schemas.microsoft.com/office/powerpoint/2010/main" xmlns="" val="143508728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355</a:t>
            </a:fld>
            <a:endParaRPr lang="pl-PL"/>
          </a:p>
        </p:txBody>
      </p:sp>
    </p:spTree>
    <p:extLst>
      <p:ext uri="{BB962C8B-B14F-4D97-AF65-F5344CB8AC3E}">
        <p14:creationId xmlns:p14="http://schemas.microsoft.com/office/powerpoint/2010/main" xmlns="" val="3708051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136</a:t>
            </a:fld>
            <a:endParaRPr lang="pl-PL"/>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356</a:t>
            </a:fld>
            <a:endParaRPr lang="pl-PL"/>
          </a:p>
        </p:txBody>
      </p:sp>
    </p:spTree>
    <p:extLst>
      <p:ext uri="{BB962C8B-B14F-4D97-AF65-F5344CB8AC3E}">
        <p14:creationId xmlns:p14="http://schemas.microsoft.com/office/powerpoint/2010/main" xmlns="" val="126700830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357</a:t>
            </a:fld>
            <a:endParaRPr lang="pl-PL"/>
          </a:p>
        </p:txBody>
      </p:sp>
    </p:spTree>
    <p:extLst>
      <p:ext uri="{BB962C8B-B14F-4D97-AF65-F5344CB8AC3E}">
        <p14:creationId xmlns:p14="http://schemas.microsoft.com/office/powerpoint/2010/main" xmlns="" val="1070163629"/>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358</a:t>
            </a:fld>
            <a:endParaRPr lang="pl-PL"/>
          </a:p>
        </p:txBody>
      </p:sp>
    </p:spTree>
    <p:extLst>
      <p:ext uri="{BB962C8B-B14F-4D97-AF65-F5344CB8AC3E}">
        <p14:creationId xmlns:p14="http://schemas.microsoft.com/office/powerpoint/2010/main" xmlns="" val="256294330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359</a:t>
            </a:fld>
            <a:endParaRPr lang="pl-PL"/>
          </a:p>
        </p:txBody>
      </p:sp>
    </p:spTree>
    <p:extLst>
      <p:ext uri="{BB962C8B-B14F-4D97-AF65-F5344CB8AC3E}">
        <p14:creationId xmlns:p14="http://schemas.microsoft.com/office/powerpoint/2010/main" xmlns="" val="429908172"/>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360</a:t>
            </a:fld>
            <a:endParaRPr lang="pl-PL"/>
          </a:p>
        </p:txBody>
      </p:sp>
    </p:spTree>
    <p:extLst>
      <p:ext uri="{BB962C8B-B14F-4D97-AF65-F5344CB8AC3E}">
        <p14:creationId xmlns:p14="http://schemas.microsoft.com/office/powerpoint/2010/main" xmlns="" val="290029813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361</a:t>
            </a:fld>
            <a:endParaRPr lang="pl-PL"/>
          </a:p>
        </p:txBody>
      </p:sp>
    </p:spTree>
    <p:extLst>
      <p:ext uri="{BB962C8B-B14F-4D97-AF65-F5344CB8AC3E}">
        <p14:creationId xmlns:p14="http://schemas.microsoft.com/office/powerpoint/2010/main" xmlns="" val="189728724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362</a:t>
            </a:fld>
            <a:endParaRPr lang="pl-PL"/>
          </a:p>
        </p:txBody>
      </p:sp>
    </p:spTree>
    <p:extLst>
      <p:ext uri="{BB962C8B-B14F-4D97-AF65-F5344CB8AC3E}">
        <p14:creationId xmlns:p14="http://schemas.microsoft.com/office/powerpoint/2010/main" xmlns="" val="236880614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363</a:t>
            </a:fld>
            <a:endParaRPr lang="pl-PL"/>
          </a:p>
        </p:txBody>
      </p:sp>
    </p:spTree>
    <p:extLst>
      <p:ext uri="{BB962C8B-B14F-4D97-AF65-F5344CB8AC3E}">
        <p14:creationId xmlns:p14="http://schemas.microsoft.com/office/powerpoint/2010/main" xmlns="" val="2311439116"/>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365</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366</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137</a:t>
            </a:fld>
            <a:endParaRPr lang="pl-PL"/>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367</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368</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369</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370</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372</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373</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374</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375</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376</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377</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139</a:t>
            </a:fld>
            <a:endParaRPr lang="pl-PL"/>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378</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379</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380</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381</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383</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384</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385</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386</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388</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389</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140</a:t>
            </a:fld>
            <a:endParaRPr lang="pl-PL"/>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390</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391</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392</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393</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394</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396</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397</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398</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399</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400</a:t>
            </a:fld>
            <a:endParaRPr lang="pl-PL"/>
          </a:p>
        </p:txBody>
      </p:sp>
    </p:spTree>
    <p:extLst>
      <p:ext uri="{BB962C8B-B14F-4D97-AF65-F5344CB8AC3E}">
        <p14:creationId xmlns:p14="http://schemas.microsoft.com/office/powerpoint/2010/main" xmlns="" val="3684796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141</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142</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111</a:t>
            </a:fld>
            <a:endParaRPr lang="pl-P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144</a:t>
            </a:fld>
            <a:endParaRPr lang="pl-P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145</a:t>
            </a:fld>
            <a:endParaRPr lang="pl-P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146</a:t>
            </a:fld>
            <a:endParaRPr lang="pl-P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147</a:t>
            </a:fld>
            <a:endParaRPr lang="pl-P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148</a:t>
            </a:fld>
            <a:endParaRPr lang="pl-P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149</a:t>
            </a:fld>
            <a:endParaRPr lang="pl-P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150</a:t>
            </a:fld>
            <a:endParaRPr lang="pl-P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151</a:t>
            </a:fld>
            <a:endParaRPr lang="pl-P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152</a:t>
            </a:fld>
            <a:endParaRPr lang="pl-P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112</a:t>
            </a:fld>
            <a:endParaRPr lang="pl-PL"/>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154</a:t>
            </a:fld>
            <a:endParaRPr lang="pl-P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155</a:t>
            </a:fld>
            <a:endParaRPr lang="pl-P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156</a:t>
            </a:fld>
            <a:endParaRPr lang="pl-P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158</a:t>
            </a:fld>
            <a:endParaRPr lang="pl-P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159</a:t>
            </a:fld>
            <a:endParaRPr lang="pl-P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160</a:t>
            </a:fld>
            <a:endParaRPr lang="pl-P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161</a:t>
            </a:fld>
            <a:endParaRPr lang="pl-PL"/>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162</a:t>
            </a:fld>
            <a:endParaRPr lang="pl-P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163</a:t>
            </a:fld>
            <a:endParaRPr lang="pl-PL"/>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113</a:t>
            </a:fld>
            <a:endParaRPr lang="pl-PL"/>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165</a:t>
            </a:fld>
            <a:endParaRPr lang="pl-PL"/>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167</a:t>
            </a:fld>
            <a:endParaRPr lang="pl-PL"/>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168</a:t>
            </a:fld>
            <a:endParaRPr lang="pl-PL"/>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169</a:t>
            </a:fld>
            <a:endParaRPr lang="pl-PL"/>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170</a:t>
            </a:fld>
            <a:endParaRPr lang="pl-PL"/>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171</a:t>
            </a:fld>
            <a:endParaRPr lang="pl-PL"/>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172</a:t>
            </a:fld>
            <a:endParaRPr lang="pl-PL"/>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173</a:t>
            </a:fld>
            <a:endParaRPr lang="pl-PL"/>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175</a:t>
            </a:fld>
            <a:endParaRPr lang="pl-PL"/>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114</a:t>
            </a:fld>
            <a:endParaRPr lang="pl-PL"/>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177</a:t>
            </a:fld>
            <a:endParaRPr lang="pl-PL"/>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178</a:t>
            </a:fld>
            <a:endParaRPr lang="pl-PL"/>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179</a:t>
            </a:fld>
            <a:endParaRPr lang="pl-PL"/>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180</a:t>
            </a:fld>
            <a:endParaRPr lang="pl-PL"/>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181</a:t>
            </a:fld>
            <a:endParaRPr lang="pl-PL"/>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182</a:t>
            </a:fld>
            <a:endParaRPr lang="pl-PL"/>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183</a:t>
            </a:fld>
            <a:endParaRPr lang="pl-PL"/>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184</a:t>
            </a:fld>
            <a:endParaRPr lang="pl-PL"/>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185</a:t>
            </a:fld>
            <a:endParaRPr lang="pl-PL"/>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115</a:t>
            </a:fld>
            <a:endParaRPr lang="pl-PL"/>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187</a:t>
            </a:fld>
            <a:endParaRPr lang="pl-PL"/>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188</a:t>
            </a:fld>
            <a:endParaRPr lang="pl-PL"/>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189</a:t>
            </a:fld>
            <a:endParaRPr lang="pl-PL"/>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190</a:t>
            </a:fld>
            <a:endParaRPr lang="pl-PL"/>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191</a:t>
            </a:fld>
            <a:endParaRPr lang="pl-PL"/>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192</a:t>
            </a:fld>
            <a:endParaRPr lang="pl-PL"/>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193</a:t>
            </a:fld>
            <a:endParaRPr lang="pl-PL"/>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194</a:t>
            </a:fld>
            <a:endParaRPr lang="pl-PL"/>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196</a:t>
            </a:fld>
            <a:endParaRPr lang="pl-PL"/>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116</a:t>
            </a:fld>
            <a:endParaRPr lang="pl-PL"/>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198</a:t>
            </a:fld>
            <a:endParaRPr lang="pl-PL"/>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199</a:t>
            </a:fld>
            <a:endParaRPr lang="pl-PL"/>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200</a:t>
            </a:fld>
            <a:endParaRPr lang="pl-PL"/>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201</a:t>
            </a:fld>
            <a:endParaRPr lang="pl-PL"/>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202</a:t>
            </a:fld>
            <a:endParaRPr lang="pl-PL"/>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203</a:t>
            </a:fld>
            <a:endParaRPr lang="pl-PL"/>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204</a:t>
            </a:fld>
            <a:endParaRPr lang="pl-PL"/>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205</a:t>
            </a:fld>
            <a:endParaRPr lang="pl-PL"/>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206</a:t>
            </a:fld>
            <a:endParaRPr lang="pl-PL"/>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207</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119</a:t>
            </a:fld>
            <a:endParaRPr lang="pl-PL"/>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208</a:t>
            </a:fld>
            <a:endParaRPr lang="pl-PL"/>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209</a:t>
            </a:fld>
            <a:endParaRPr lang="pl-PL"/>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210</a:t>
            </a:fld>
            <a:endParaRPr lang="pl-PL"/>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211</a:t>
            </a:fld>
            <a:endParaRPr lang="pl-PL"/>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213</a:t>
            </a:fld>
            <a:endParaRPr lang="pl-PL"/>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214</a:t>
            </a:fld>
            <a:endParaRPr lang="pl-PL"/>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215</a:t>
            </a:fld>
            <a:endParaRPr lang="pl-PL"/>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216</a:t>
            </a:fld>
            <a:endParaRPr lang="pl-PL"/>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217</a:t>
            </a:fld>
            <a:endParaRPr lang="pl-PL"/>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CA2574F5-27DA-4F12-BF3E-3BAD1A4E6523}" type="slidenum">
              <a:rPr lang="pl-PL" smtClean="0"/>
              <a:pPr/>
              <a:t>218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D8DC5BCD-F6FB-4AF7-9E88-5499543C8010}"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4" name="Symbol zastępczy daty 3"/>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8DC5BCD-F6FB-4AF7-9E88-5499543C8010}"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5" name="Symbol zastępczy daty 4"/>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7" name="Symbol zastępczy daty 6"/>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8DC5BCD-F6FB-4AF7-9E88-5499543C801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8DC5BCD-F6FB-4AF7-9E88-5499543C8010}"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65A547A3-EC12-4B91-B281-26C7366CDD72}" type="datetimeFigureOut">
              <a:rPr lang="pl-PL" smtClean="0"/>
              <a:pPr/>
              <a:t>2016-12-18</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D8DC5BCD-F6FB-4AF7-9E88-5499543C8010}"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5A547A3-EC12-4B91-B281-26C7366CDD72}" type="datetimeFigureOut">
              <a:rPr lang="pl-PL" smtClean="0"/>
              <a:pPr/>
              <a:t>2016-12-18</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8DC5BCD-F6FB-4AF7-9E88-5499543C801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138.xml"/><Relationship Id="rId3" Type="http://schemas.openxmlformats.org/officeDocument/2006/relationships/slide" Target="slide5.xml"/><Relationship Id="rId7" Type="http://schemas.openxmlformats.org/officeDocument/2006/relationships/slide" Target="slide49.xml"/><Relationship Id="rId12" Type="http://schemas.openxmlformats.org/officeDocument/2006/relationships/slide" Target="slide11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47.xml"/><Relationship Id="rId11" Type="http://schemas.openxmlformats.org/officeDocument/2006/relationships/slide" Target="slide100.xml"/><Relationship Id="rId5" Type="http://schemas.openxmlformats.org/officeDocument/2006/relationships/slide" Target="slide25.xml"/><Relationship Id="rId10" Type="http://schemas.openxmlformats.org/officeDocument/2006/relationships/slide" Target="slide88.xml"/><Relationship Id="rId4" Type="http://schemas.openxmlformats.org/officeDocument/2006/relationships/slide" Target="slide13.xml"/><Relationship Id="rId9" Type="http://schemas.openxmlformats.org/officeDocument/2006/relationships/slide" Target="slide8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25.xml"/><Relationship Id="rId3" Type="http://schemas.openxmlformats.org/officeDocument/2006/relationships/slide" Target="slide157.xml"/><Relationship Id="rId7" Type="http://schemas.openxmlformats.org/officeDocument/2006/relationships/slide" Target="slide212.xml"/><Relationship Id="rId12" Type="http://schemas.openxmlformats.org/officeDocument/2006/relationships/slide" Target="slide33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195.xml"/><Relationship Id="rId11" Type="http://schemas.openxmlformats.org/officeDocument/2006/relationships/slide" Target="slide313.xml"/><Relationship Id="rId5" Type="http://schemas.openxmlformats.org/officeDocument/2006/relationships/slide" Target="slide174.xml"/><Relationship Id="rId10" Type="http://schemas.openxmlformats.org/officeDocument/2006/relationships/slide" Target="slide268.xml"/><Relationship Id="rId4" Type="http://schemas.openxmlformats.org/officeDocument/2006/relationships/slide" Target="slide166.xml"/><Relationship Id="rId9" Type="http://schemas.openxmlformats.org/officeDocument/2006/relationships/slide" Target="slide24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hyperlink" Target="https://www.rf.gov.pl/wzory-pism/wzory-pism-ubezpieczenia-emerytury" TargetMode="External"/><Relationship Id="rId2" Type="http://schemas.openxmlformats.org/officeDocument/2006/relationships/notesSlide" Target="../notesSlides/notesSlide188.xml"/><Relationship Id="rId1" Type="http://schemas.openxmlformats.org/officeDocument/2006/relationships/slideLayout" Target="../slideLayouts/slideLayout2.xml"/><Relationship Id="rId4" Type="http://schemas.openxmlformats.org/officeDocument/2006/relationships/hyperlink" Target="https://www.knf.gov.pl/Images/Ubezpieczenia_z_glowa_tcm75-30346.pdf" TargetMode="External"/></Relationships>
</file>

<file path=ppt/slides/_rels/slide3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64.xml"/><Relationship Id="rId7" Type="http://schemas.openxmlformats.org/officeDocument/2006/relationships/slide" Target="slide395.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387.xml"/><Relationship Id="rId5" Type="http://schemas.openxmlformats.org/officeDocument/2006/relationships/slide" Target="slide382.xml"/><Relationship Id="rId4" Type="http://schemas.openxmlformats.org/officeDocument/2006/relationships/slide" Target="slide3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428596" y="1500174"/>
            <a:ext cx="8229600" cy="1470025"/>
          </a:xfrm>
        </p:spPr>
        <p:txBody>
          <a:bodyPr>
            <a:normAutofit/>
          </a:bodyPr>
          <a:lstStyle/>
          <a:p>
            <a:r>
              <a:rPr lang="pl-PL" sz="6000" dirty="0">
                <a:ln w="18415" cmpd="sng">
                  <a:solidFill>
                    <a:srgbClr val="FFFFFF"/>
                  </a:solidFill>
                  <a:prstDash val="solid"/>
                </a:ln>
                <a:effectLst>
                  <a:outerShdw blurRad="50800" dist="38100" dir="5400000" algn="t" rotWithShape="0">
                    <a:prstClr val="black">
                      <a:alpha val="40000"/>
                    </a:prstClr>
                  </a:outerShdw>
                  <a:reflection blurRad="6350" stA="55000" endA="300" endPos="45500" dir="5400000" sy="-100000" algn="bl" rotWithShape="0"/>
                </a:effectLst>
              </a:rPr>
              <a:t>Umowy handlowe</a:t>
            </a:r>
          </a:p>
        </p:txBody>
      </p:sp>
      <p:sp>
        <p:nvSpPr>
          <p:cNvPr id="8" name="Podtytuł 2"/>
          <p:cNvSpPr>
            <a:spLocks noGrp="1"/>
          </p:cNvSpPr>
          <p:nvPr>
            <p:ph type="subTitle" idx="1"/>
          </p:nvPr>
        </p:nvSpPr>
        <p:spPr>
          <a:xfrm>
            <a:off x="6072198" y="6143644"/>
            <a:ext cx="2409820" cy="371468"/>
          </a:xfrm>
        </p:spPr>
        <p:txBody>
          <a:bodyPr>
            <a:noAutofit/>
          </a:bodyPr>
          <a:lstStyle/>
          <a:p>
            <a:r>
              <a:rPr lang="pl-PL" sz="1800" b="1" dirty="0"/>
              <a:t>mgr Barbara </a:t>
            </a:r>
            <a:r>
              <a:rPr lang="pl-PL" sz="1800" b="1" dirty="0" err="1"/>
              <a:t>Denisiuk</a:t>
            </a:r>
            <a:endParaRPr lang="pl-PL" sz="1800" b="1" dirty="0"/>
          </a:p>
        </p:txBody>
      </p:sp>
      <p:pic>
        <p:nvPicPr>
          <p:cNvPr id="2050" name="Picture 2" descr="C:\Users\MSI\AppData\Local\Microsoft\Windows\INetCache\IE\I26DLD4C\writing1[1].jpg"/>
          <p:cNvPicPr>
            <a:picLocks noChangeAspect="1" noChangeArrowheads="1"/>
          </p:cNvPicPr>
          <p:nvPr/>
        </p:nvPicPr>
        <p:blipFill>
          <a:blip r:embed="rId2"/>
          <a:srcRect/>
          <a:stretch>
            <a:fillRect/>
          </a:stretch>
        </p:blipFill>
        <p:spPr bwMode="auto">
          <a:xfrm>
            <a:off x="5857884" y="3571876"/>
            <a:ext cx="2635251" cy="1976438"/>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1800" b="1" dirty="0">
                <a:latin typeface="Arial Narrow" pitchFamily="34" charset="0"/>
              </a:rPr>
              <a:t>Art. 18 </a:t>
            </a:r>
            <a:r>
              <a:rPr lang="pl-PL" sz="1800" b="1" dirty="0">
                <a:latin typeface="Arial Narrow" pitchFamily="34" charset="0"/>
                <a:ea typeface="Arimo" pitchFamily="34" charset="0"/>
                <a:cs typeface="Arimo" pitchFamily="34" charset="0"/>
              </a:rPr>
              <a:t>ustawy </a:t>
            </a:r>
            <a:r>
              <a:rPr lang="pl-PL" sz="1800" b="1" dirty="0">
                <a:latin typeface="Arial Narrow" pitchFamily="34" charset="0"/>
              </a:rPr>
              <a:t>o zwalczaniu nieuczciwej konkurencji</a:t>
            </a:r>
          </a:p>
          <a:p>
            <a:pPr marL="0" indent="0" algn="just">
              <a:buNone/>
              <a:tabLst>
                <a:tab pos="358775" algn="l"/>
              </a:tabLst>
            </a:pPr>
            <a:r>
              <a:rPr lang="pl-PL" sz="1800" dirty="0">
                <a:latin typeface="Arial Narrow" pitchFamily="34" charset="0"/>
              </a:rPr>
              <a:t>W razie dokonania czynu nieuczciwej konkurencji, przedsiębiorca, którego interes został zagrożony lub naruszony, może żądać: </a:t>
            </a:r>
          </a:p>
          <a:p>
            <a:pPr marL="0" indent="0" algn="just">
              <a:buNone/>
              <a:tabLst>
                <a:tab pos="358775" algn="l"/>
              </a:tabLst>
            </a:pPr>
            <a:r>
              <a:rPr lang="pl-PL" sz="1800" dirty="0">
                <a:latin typeface="Arial Narrow" pitchFamily="34" charset="0"/>
              </a:rPr>
              <a:t>1) zaniechania niedozwolonych działań; </a:t>
            </a:r>
          </a:p>
          <a:p>
            <a:pPr marL="0" indent="0" algn="just">
              <a:buNone/>
              <a:tabLst>
                <a:tab pos="358775" algn="l"/>
              </a:tabLst>
            </a:pPr>
            <a:r>
              <a:rPr lang="pl-PL" sz="1800" dirty="0">
                <a:latin typeface="Arial Narrow" pitchFamily="34" charset="0"/>
              </a:rPr>
              <a:t>2) usunięcia skutków niedozwolonych działań; </a:t>
            </a:r>
          </a:p>
          <a:p>
            <a:pPr marL="0" indent="0" algn="just">
              <a:buNone/>
              <a:tabLst>
                <a:tab pos="358775" algn="l"/>
              </a:tabLst>
            </a:pPr>
            <a:r>
              <a:rPr lang="pl-PL" sz="1800" dirty="0">
                <a:latin typeface="Arial Narrow" pitchFamily="34" charset="0"/>
              </a:rPr>
              <a:t>3) złożenia jednokrotnego lub wielokrotnego oświadczenia odpowiedniej treści i w odpowiedniej formie; </a:t>
            </a:r>
          </a:p>
          <a:p>
            <a:pPr marL="0" indent="0" algn="just">
              <a:buNone/>
              <a:tabLst>
                <a:tab pos="358775" algn="l"/>
              </a:tabLst>
            </a:pPr>
            <a:r>
              <a:rPr lang="pl-PL" sz="1800" dirty="0">
                <a:latin typeface="Arial Narrow" pitchFamily="34" charset="0"/>
              </a:rPr>
              <a:t>4) naprawienia wyrządzonej szkody, na zasadach ogólnych; </a:t>
            </a:r>
          </a:p>
          <a:p>
            <a:pPr marL="0" indent="0" algn="just">
              <a:buNone/>
              <a:tabLst>
                <a:tab pos="358775" algn="l"/>
              </a:tabLst>
            </a:pPr>
            <a:r>
              <a:rPr lang="pl-PL" sz="1800" dirty="0">
                <a:latin typeface="Arial Narrow" pitchFamily="34" charset="0"/>
              </a:rPr>
              <a:t>5) wydania bezpodstawnie uzyskanych korzyści, na zasadach ogólnych; </a:t>
            </a:r>
          </a:p>
          <a:p>
            <a:pPr marL="0" indent="0" algn="just">
              <a:buNone/>
              <a:tabLst>
                <a:tab pos="358775" algn="l"/>
              </a:tabLst>
            </a:pPr>
            <a:r>
              <a:rPr lang="pl-PL" sz="1800" dirty="0">
                <a:latin typeface="Arial Narrow" pitchFamily="34" charset="0"/>
              </a:rPr>
              <a:t>6) zasądzenia odpowiedniej sumy pieniężnej na określony cel społeczny związany ze wspieraniem kultury polskiej lub ochroną dziedzictwa narodowego - jeżeli czyn nieuczciwej konkurencji był zawiniony. </a:t>
            </a:r>
          </a:p>
          <a:p>
            <a:pPr marL="0" indent="0" algn="just">
              <a:buNone/>
              <a:tabLst>
                <a:tab pos="358775" algn="l"/>
              </a:tabLst>
            </a:pPr>
            <a:r>
              <a:rPr lang="pl-PL" sz="1800" dirty="0">
                <a:latin typeface="Arial Narrow" pitchFamily="34" charset="0"/>
              </a:rPr>
              <a:t>2. Sąd, na wniosek uprawnionego, może orzec również o wyrobach, ich opakowaniach, materiałach reklamowych i innych przedmiotach bezpośrednio związanych z popełnieniem czynu nieuczciwej konkurencji. W szczególności sąd może orzec ich zniszczenie lub zaliczenie na poczet odszkodowania.</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komisu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WX3EFEM5\Deszczno,_PHU_Trak_-_Auto-Komis_-_fotopolska.eu_(333664)[1].jpg"/>
          <p:cNvPicPr>
            <a:picLocks noChangeAspect="1" noChangeArrowheads="1"/>
          </p:cNvPicPr>
          <p:nvPr/>
        </p:nvPicPr>
        <p:blipFill>
          <a:blip r:embed="rId3"/>
          <a:srcRect/>
          <a:stretch>
            <a:fillRect/>
          </a:stretch>
        </p:blipFill>
        <p:spPr bwMode="auto">
          <a:xfrm>
            <a:off x="1785918" y="2857496"/>
            <a:ext cx="5286380" cy="35022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3786214"/>
          </a:xfrm>
        </p:spPr>
        <p:txBody>
          <a:bodyPr>
            <a:noAutofit/>
          </a:bodyPr>
          <a:lstStyle/>
          <a:p>
            <a:pPr marL="0" indent="0" algn="just">
              <a:lnSpc>
                <a:spcPct val="150000"/>
              </a:lnSpc>
              <a:buNone/>
            </a:pPr>
            <a:r>
              <a:rPr lang="pl-PL" sz="2400" b="1" dirty="0">
                <a:latin typeface="Arial Narrow" pitchFamily="34" charset="0"/>
              </a:rPr>
              <a:t>Umowa komisu - </a:t>
            </a:r>
            <a:r>
              <a:rPr lang="pl-PL" sz="2400" dirty="0">
                <a:latin typeface="Arial Narrow" pitchFamily="34" charset="0"/>
              </a:rPr>
              <a:t>przyjmujący zlecenie (</a:t>
            </a:r>
            <a:r>
              <a:rPr lang="pl-PL" sz="2400" u="sng" dirty="0">
                <a:solidFill>
                  <a:schemeClr val="accent1"/>
                </a:solidFill>
                <a:latin typeface="Arial Narrow" pitchFamily="34" charset="0"/>
              </a:rPr>
              <a:t>komisant</a:t>
            </a:r>
            <a:r>
              <a:rPr lang="pl-PL" sz="2400" dirty="0">
                <a:latin typeface="Arial Narrow" pitchFamily="34" charset="0"/>
              </a:rPr>
              <a:t>) zobowiązuje się za wynagrodzeniem (</a:t>
            </a:r>
            <a:r>
              <a:rPr lang="pl-PL" sz="2400" u="sng" dirty="0">
                <a:solidFill>
                  <a:schemeClr val="accent1"/>
                </a:solidFill>
                <a:latin typeface="Arial Narrow" pitchFamily="34" charset="0"/>
              </a:rPr>
              <a:t>prowizją</a:t>
            </a:r>
            <a:r>
              <a:rPr lang="pl-PL" sz="2400" dirty="0">
                <a:latin typeface="Arial Narrow" pitchFamily="34" charset="0"/>
              </a:rPr>
              <a:t>) w zakresie działalności swego przedsiębiorstwa do kupna lub sprzedaży rzeczy ruchomych na rachunek dającego zlecenie (</a:t>
            </a:r>
            <a:r>
              <a:rPr lang="pl-PL" sz="2400" u="sng" dirty="0">
                <a:solidFill>
                  <a:schemeClr val="accent1"/>
                </a:solidFill>
                <a:latin typeface="Arial Narrow" pitchFamily="34" charset="0"/>
              </a:rPr>
              <a:t>komitenta</a:t>
            </a:r>
            <a:r>
              <a:rPr lang="pl-PL" sz="2400" dirty="0">
                <a:latin typeface="Arial Narrow" pitchFamily="34" charset="0"/>
              </a:rPr>
              <a:t>), lecz w imieniu własnym.</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572032"/>
          </a:xfrm>
        </p:spPr>
        <p:txBody>
          <a:bodyPr>
            <a:noAutofit/>
          </a:bodyPr>
          <a:lstStyle/>
          <a:p>
            <a:pPr algn="just">
              <a:lnSpc>
                <a:spcPct val="150000"/>
              </a:lnSpc>
              <a:buNone/>
            </a:pPr>
            <a:r>
              <a:rPr lang="pl-PL" sz="2400" dirty="0">
                <a:latin typeface="Arial Narrow" pitchFamily="34" charset="0"/>
              </a:rPr>
              <a:t>Istotne cechy umowy komisu:</a:t>
            </a:r>
          </a:p>
          <a:p>
            <a:pPr algn="just" fontAlgn="ctr">
              <a:lnSpc>
                <a:spcPct val="150000"/>
              </a:lnSpc>
            </a:pPr>
            <a:r>
              <a:rPr lang="pl-PL" sz="2400" dirty="0">
                <a:latin typeface="Arial Narrow" pitchFamily="34" charset="0"/>
              </a:rPr>
              <a:t>status komisanta jako </a:t>
            </a:r>
            <a:r>
              <a:rPr lang="pl-PL" sz="2400" b="1" dirty="0">
                <a:latin typeface="Arial Narrow" pitchFamily="34" charset="0"/>
              </a:rPr>
              <a:t>przedsiębiorcy</a:t>
            </a:r>
            <a:r>
              <a:rPr lang="pl-PL" sz="2400" dirty="0">
                <a:latin typeface="Arial Narrow" pitchFamily="34" charset="0"/>
              </a:rPr>
              <a:t>,</a:t>
            </a:r>
          </a:p>
          <a:p>
            <a:pPr algn="just" fontAlgn="ctr">
              <a:lnSpc>
                <a:spcPct val="150000"/>
              </a:lnSpc>
            </a:pPr>
            <a:r>
              <a:rPr lang="pl-PL" sz="2400" b="1" dirty="0">
                <a:latin typeface="Arial Narrow" pitchFamily="34" charset="0"/>
              </a:rPr>
              <a:t>odpłatność umowy</a:t>
            </a:r>
            <a:r>
              <a:rPr lang="pl-PL" sz="2400" dirty="0">
                <a:latin typeface="Arial Narrow" pitchFamily="34" charset="0"/>
              </a:rPr>
              <a:t> - komisant zobowiązuje się do zawarcia umowy sprzedaży za wynagrodzeniem (</a:t>
            </a:r>
            <a:r>
              <a:rPr lang="pl-PL" sz="2400" b="1" dirty="0">
                <a:latin typeface="Arial Narrow" pitchFamily="34" charset="0"/>
              </a:rPr>
              <a:t>prowizją</a:t>
            </a:r>
            <a:r>
              <a:rPr lang="pl-PL" sz="2400" dirty="0">
                <a:latin typeface="Arial Narrow" pitchFamily="34" charset="0"/>
              </a:rPr>
              <a:t>),</a:t>
            </a:r>
          </a:p>
          <a:p>
            <a:pPr algn="just" fontAlgn="ctr">
              <a:lnSpc>
                <a:spcPct val="150000"/>
              </a:lnSpc>
            </a:pPr>
            <a:r>
              <a:rPr lang="pl-PL" sz="2400" dirty="0">
                <a:latin typeface="Arial Narrow" pitchFamily="34" charset="0"/>
              </a:rPr>
              <a:t>rodzaj zawieranych przez komisanta umów - komisant zobowiązuje się do zawierania tylko </a:t>
            </a:r>
            <a:r>
              <a:rPr lang="pl-PL" sz="2400" b="1" dirty="0">
                <a:latin typeface="Arial Narrow" pitchFamily="34" charset="0"/>
              </a:rPr>
              <a:t>umów sprzedaży</a:t>
            </a:r>
            <a:r>
              <a:rPr lang="pl-PL" sz="2400" dirty="0">
                <a:latin typeface="Arial Narrow" pitchFamily="34" charset="0"/>
              </a:rPr>
              <a:t>, których przedmiotem jest </a:t>
            </a:r>
            <a:r>
              <a:rPr lang="pl-PL" sz="2400" b="1" dirty="0">
                <a:latin typeface="Arial Narrow" pitchFamily="34" charset="0"/>
              </a:rPr>
              <a:t>rzecz ruchoma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176213" indent="-176213" algn="just" fontAlgn="ctr"/>
            <a:r>
              <a:rPr lang="pl-PL" sz="2400" dirty="0">
                <a:latin typeface="Arial Narrow" pitchFamily="34" charset="0"/>
              </a:rPr>
              <a:t>sposób działania komisanta jako </a:t>
            </a:r>
            <a:r>
              <a:rPr lang="pl-PL" sz="2400" b="1" dirty="0">
                <a:latin typeface="Arial Narrow" pitchFamily="34" charset="0"/>
              </a:rPr>
              <a:t>zastępcy pośredniego </a:t>
            </a:r>
            <a:r>
              <a:rPr lang="pl-PL" sz="2400" dirty="0">
                <a:latin typeface="Arial Narrow" pitchFamily="34" charset="0"/>
              </a:rPr>
              <a:t>komitenta:</a:t>
            </a:r>
          </a:p>
          <a:p>
            <a:pPr marL="354013" lvl="1" indent="0" algn="just" fontAlgn="ctr"/>
            <a:r>
              <a:rPr lang="pl-PL" dirty="0">
                <a:latin typeface="Arial Narrow" pitchFamily="34" charset="0"/>
              </a:rPr>
              <a:t> Komisant zobowiązuje się do zawarcia umowy sprzedaży z osobą trzecią we własnym imieniu - tzn. </a:t>
            </a:r>
            <a:r>
              <a:rPr lang="pl-PL" u="sng" dirty="0">
                <a:latin typeface="Arial Narrow" pitchFamily="34" charset="0"/>
              </a:rPr>
              <a:t>stroną umowy zawartej w wykonaniu umowy komisu jest komisant</a:t>
            </a:r>
            <a:r>
              <a:rPr lang="pl-PL" dirty="0">
                <a:latin typeface="Arial Narrow" pitchFamily="34" charset="0"/>
              </a:rPr>
              <a:t>,</a:t>
            </a:r>
          </a:p>
          <a:p>
            <a:pPr marL="354013" lvl="1" indent="0" algn="just" fontAlgn="ctr"/>
            <a:r>
              <a:rPr lang="pl-PL" dirty="0">
                <a:latin typeface="Arial Narrow" pitchFamily="34" charset="0"/>
              </a:rPr>
              <a:t> Komisant zobowiązuje się do zawarcia umowy sprzedaży na rachunek komitenta, tj. zobowiązany jest przenieść na komitenta wszelkie prawa uzyskane z tytułu zawartej umowy sprzedaży, a komitent zobowiązany jest zwolnić komisanta z zaciągniętych zobowiązań.</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R8W75FXJ\money_wheelbarrow2[1].jpg"/>
          <p:cNvPicPr>
            <a:picLocks noChangeAspect="1" noChangeArrowheads="1"/>
          </p:cNvPicPr>
          <p:nvPr/>
        </p:nvPicPr>
        <p:blipFill>
          <a:blip r:embed="rId2"/>
          <a:srcRect/>
          <a:stretch>
            <a:fillRect/>
          </a:stretch>
        </p:blipFill>
        <p:spPr bwMode="auto">
          <a:xfrm>
            <a:off x="5143504" y="3357562"/>
            <a:ext cx="3505200" cy="3162300"/>
          </a:xfrm>
          <a:prstGeom prst="rect">
            <a:avLst/>
          </a:prstGeom>
          <a:noFill/>
        </p:spPr>
      </p:pic>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W zależności od treści umowy komisu komisant zawierając umowę sprzedaży może występować w roli:</a:t>
            </a:r>
          </a:p>
          <a:p>
            <a:pPr lvl="1" algn="just" fontAlgn="ctr">
              <a:lnSpc>
                <a:spcPct val="150000"/>
              </a:lnSpc>
            </a:pPr>
            <a:r>
              <a:rPr lang="pl-PL" dirty="0">
                <a:latin typeface="Arial Narrow" pitchFamily="34" charset="0"/>
              </a:rPr>
              <a:t>kupującego (</a:t>
            </a:r>
            <a:r>
              <a:rPr lang="pl-PL" b="1" dirty="0">
                <a:latin typeface="Arial Narrow" pitchFamily="34" charset="0"/>
              </a:rPr>
              <a:t>komis kupna</a:t>
            </a:r>
            <a:r>
              <a:rPr lang="pl-PL" dirty="0">
                <a:latin typeface="Arial Narrow" pitchFamily="34" charset="0"/>
              </a:rPr>
              <a:t>);</a:t>
            </a:r>
          </a:p>
          <a:p>
            <a:pPr lvl="1" algn="just" fontAlgn="ctr">
              <a:lnSpc>
                <a:spcPct val="150000"/>
              </a:lnSpc>
            </a:pPr>
            <a:r>
              <a:rPr lang="pl-PL" dirty="0">
                <a:latin typeface="Arial Narrow" pitchFamily="34" charset="0"/>
              </a:rPr>
              <a:t>sprzedającego (</a:t>
            </a:r>
            <a:r>
              <a:rPr lang="pl-PL" b="1" dirty="0">
                <a:latin typeface="Arial Narrow" pitchFamily="34" charset="0"/>
              </a:rPr>
              <a:t>komis sprzedaży</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286280"/>
          </a:xfrm>
        </p:spPr>
        <p:txBody>
          <a:bodyPr>
            <a:noAutofit/>
          </a:bodyPr>
          <a:lstStyle/>
          <a:p>
            <a:pPr marL="0" indent="0" algn="just">
              <a:lnSpc>
                <a:spcPct val="150000"/>
              </a:lnSpc>
              <a:buNone/>
            </a:pPr>
            <a:r>
              <a:rPr lang="pl-PL" sz="2800" dirty="0">
                <a:latin typeface="Arial Narrow" pitchFamily="34" charset="0"/>
              </a:rPr>
              <a:t>Komisant nabywa prawo własności rzeczy, którą kupił </a:t>
            </a:r>
            <a:r>
              <a:rPr lang="pl-PL" sz="2800" b="1" dirty="0">
                <a:latin typeface="Arial Narrow" pitchFamily="34" charset="0"/>
              </a:rPr>
              <a:t>we własnym imieniu</a:t>
            </a:r>
            <a:r>
              <a:rPr lang="pl-PL" sz="2800" dirty="0">
                <a:latin typeface="Arial Narrow" pitchFamily="34" charset="0"/>
              </a:rPr>
              <a:t> w wykonaniu umowy komisu. Jemu też, do czasu przeniesienia własności na komitenta, przysługują uprawnienia z rękojmi i gwarancji - </a:t>
            </a:r>
            <a:r>
              <a:rPr lang="pl-PL" sz="2800" u="sng" dirty="0">
                <a:latin typeface="Arial Narrow" pitchFamily="34" charset="0"/>
              </a:rPr>
              <a:t>uwaga na art. 563 k.c. !</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Basia Denisiuk\AppData\Local\Microsoft\Windows\INetCache\IE\WX3EFEM5\Orange_exclamation_mark.svg[1].png"/>
          <p:cNvPicPr>
            <a:picLocks noChangeAspect="1" noChangeArrowheads="1"/>
          </p:cNvPicPr>
          <p:nvPr/>
        </p:nvPicPr>
        <p:blipFill>
          <a:blip r:embed="rId2"/>
          <a:srcRect/>
          <a:stretch>
            <a:fillRect/>
          </a:stretch>
        </p:blipFill>
        <p:spPr bwMode="auto">
          <a:xfrm>
            <a:off x="3786182" y="4071942"/>
            <a:ext cx="2428892" cy="2428892"/>
          </a:xfrm>
          <a:prstGeom prst="rect">
            <a:avLst/>
          </a:prstGeom>
          <a:noFill/>
        </p:spPr>
      </p:pic>
      <p:sp>
        <p:nvSpPr>
          <p:cNvPr id="3" name="Symbol zastępczy zawartości 2"/>
          <p:cNvSpPr>
            <a:spLocks noGrp="1"/>
          </p:cNvSpPr>
          <p:nvPr>
            <p:ph sz="quarter" idx="1"/>
          </p:nvPr>
        </p:nvSpPr>
        <p:spPr>
          <a:xfrm>
            <a:off x="928662" y="1714488"/>
            <a:ext cx="7429552" cy="4500594"/>
          </a:xfrm>
        </p:spPr>
        <p:txBody>
          <a:bodyPr>
            <a:noAutofit/>
          </a:bodyPr>
          <a:lstStyle/>
          <a:p>
            <a:pPr algn="just"/>
            <a:r>
              <a:rPr lang="pl-PL" sz="2800" dirty="0">
                <a:latin typeface="Arial Narrow" pitchFamily="34" charset="0"/>
              </a:rPr>
              <a:t>Komisant zobowiązuje się do kupna rzeczy ruchomej na rachunek komitenta, w konsekwencji zobowiązany jest wydać mu wszystko, co w wykonaniu zlecenia dla niego uzyskał (art. 766 k.c.). Przede wszystkim komisant zobowiązany jest wydać zakupioną </a:t>
            </a:r>
            <a:r>
              <a:rPr lang="pl-PL" sz="2800" b="1" dirty="0">
                <a:latin typeface="Arial Narrow" pitchFamily="34" charset="0"/>
              </a:rPr>
              <a:t>rzecz </a:t>
            </a:r>
            <a:r>
              <a:rPr lang="pl-PL" sz="2800" dirty="0">
                <a:latin typeface="Arial Narrow" pitchFamily="34" charset="0"/>
              </a:rPr>
              <a:t>oraz </a:t>
            </a:r>
            <a:r>
              <a:rPr lang="pl-PL" sz="2800" b="1" dirty="0">
                <a:latin typeface="Arial Narrow" pitchFamily="34" charset="0"/>
              </a:rPr>
              <a:t>pożytki rzeczy</a:t>
            </a:r>
            <a:r>
              <a:rPr lang="pl-PL" sz="2800" dirty="0">
                <a:latin typeface="Arial Narrow" pitchFamily="34" charset="0"/>
              </a:rPr>
              <a:t>.</a:t>
            </a:r>
          </a:p>
          <a:p>
            <a:pPr algn="just"/>
            <a:r>
              <a:rPr lang="pl-PL" sz="2800" dirty="0">
                <a:latin typeface="Arial Narrow" pitchFamily="34" charset="0"/>
              </a:rPr>
              <a:t>Uprawnienia komitenta - dotyczące wydania przez komisanta wszystkiego co uzyskał w wykonaniu umowy komisu - mają </a:t>
            </a:r>
            <a:r>
              <a:rPr lang="pl-PL" sz="2800" b="1" dirty="0">
                <a:latin typeface="Arial Narrow" pitchFamily="34" charset="0"/>
              </a:rPr>
              <a:t>pierwszeństwo</a:t>
            </a:r>
            <a:r>
              <a:rPr lang="pl-PL" sz="2800" dirty="0">
                <a:latin typeface="Arial Narrow" pitchFamily="34" charset="0"/>
              </a:rPr>
              <a:t> względem wierzycieli komisanta.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algn="just"/>
            <a:r>
              <a:rPr lang="pl-PL" sz="2400" dirty="0">
                <a:latin typeface="Arial Narrow" pitchFamily="34" charset="0"/>
              </a:rPr>
              <a:t>Jeżeli przedmiotem kupna jest rzecz </a:t>
            </a:r>
            <a:r>
              <a:rPr lang="pl-PL" sz="2400" b="1" dirty="0">
                <a:latin typeface="Arial Narrow" pitchFamily="34" charset="0"/>
              </a:rPr>
              <a:t>oznaczona co do gatunku </a:t>
            </a:r>
            <a:r>
              <a:rPr lang="pl-PL" sz="2400" dirty="0">
                <a:latin typeface="Arial Narrow" pitchFamily="34" charset="0"/>
              </a:rPr>
              <a:t>lub </a:t>
            </a:r>
            <a:r>
              <a:rPr lang="pl-PL" sz="2400" b="1" dirty="0">
                <a:latin typeface="Arial Narrow" pitchFamily="34" charset="0"/>
              </a:rPr>
              <a:t>rzecz przyszła</a:t>
            </a:r>
            <a:r>
              <a:rPr lang="pl-PL" sz="2400" dirty="0">
                <a:latin typeface="Arial Narrow" pitchFamily="34" charset="0"/>
              </a:rPr>
              <a:t>, to przeniesienie posiadania rzeczy jest także przesłanką przeniesienia jej własności na komitenta. </a:t>
            </a:r>
          </a:p>
          <a:p>
            <a:pPr algn="just"/>
            <a:r>
              <a:rPr lang="pl-PL" sz="2400" dirty="0">
                <a:latin typeface="Arial Narrow" pitchFamily="34" charset="0"/>
              </a:rPr>
              <a:t>W przypadku rzeczy</a:t>
            </a:r>
            <a:r>
              <a:rPr lang="pl-PL" sz="2400" b="1" dirty="0">
                <a:latin typeface="Arial Narrow" pitchFamily="34" charset="0"/>
              </a:rPr>
              <a:t> oznaczonych co do tożsamości</a:t>
            </a:r>
            <a:r>
              <a:rPr lang="pl-PL" sz="2400" dirty="0">
                <a:latin typeface="Arial Narrow" pitchFamily="34" charset="0"/>
              </a:rPr>
              <a:t> istnieją dwa odmienne poglądy:</a:t>
            </a:r>
          </a:p>
          <a:p>
            <a:pPr lvl="1" algn="just" fontAlgn="ctr"/>
            <a:r>
              <a:rPr lang="pl-PL" dirty="0">
                <a:latin typeface="Arial Narrow" pitchFamily="34" charset="0"/>
              </a:rPr>
              <a:t>przeniesienie własności następuje </a:t>
            </a:r>
            <a:r>
              <a:rPr lang="pl-PL" i="1" dirty="0">
                <a:latin typeface="Arial Narrow" pitchFamily="34" charset="0"/>
              </a:rPr>
              <a:t>ex </a:t>
            </a:r>
            <a:r>
              <a:rPr lang="pl-PL" i="1" dirty="0" err="1">
                <a:latin typeface="Arial Narrow" pitchFamily="34" charset="0"/>
              </a:rPr>
              <a:t>lege</a:t>
            </a:r>
            <a:r>
              <a:rPr lang="pl-PL" dirty="0">
                <a:latin typeface="Arial Narrow" pitchFamily="34" charset="0"/>
              </a:rPr>
              <a:t> z chwilą, gdy komisant stał się właścicielem rzeczy będącej przedmiotem umowy zawartej z osobą trzecią w wykonaniu umowy komisu,</a:t>
            </a:r>
          </a:p>
          <a:p>
            <a:pPr lvl="1" algn="just" fontAlgn="ctr"/>
            <a:r>
              <a:rPr lang="pl-PL" dirty="0">
                <a:latin typeface="Arial Narrow" pitchFamily="34" charset="0"/>
              </a:rPr>
              <a:t>komisant pozostaje właścicielem rzeczy do momentu przeniesienia własności na komitenta.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14908"/>
          </a:xfrm>
        </p:spPr>
        <p:txBody>
          <a:bodyPr>
            <a:noAutofit/>
          </a:bodyPr>
          <a:lstStyle/>
          <a:p>
            <a:pPr marL="0" indent="0" algn="just"/>
            <a:r>
              <a:rPr lang="pl-PL" sz="2400" dirty="0">
                <a:latin typeface="Arial Narrow" pitchFamily="34" charset="0"/>
              </a:rPr>
              <a:t> Jeżeli komisant nabył rzecz na warunkach korzystniejszych od określonych w umowie komisu (np. za niższą cenę) to zobowiązany jest wydać komitentowi wszystkie uzyskane korzyści. </a:t>
            </a:r>
          </a:p>
          <a:p>
            <a:pPr marL="0" indent="0" algn="just"/>
            <a:r>
              <a:rPr lang="pl-PL" sz="2400" dirty="0">
                <a:latin typeface="Arial Narrow" pitchFamily="34" charset="0"/>
              </a:rPr>
              <a:t> Jeśli jednak komisant nabył rzecz za cenę wyższą niż ustalona z komitentem, to komitent może oświadczyć, że nie uznaje tej czynności za dokonaną na jego rachunek. Oświadczenie tej treści powinien złożyć </a:t>
            </a:r>
            <a:r>
              <a:rPr lang="pl-PL" sz="2400" b="1" dirty="0">
                <a:latin typeface="Arial Narrow" pitchFamily="34" charset="0"/>
              </a:rPr>
              <a:t>niezwłocznie po otrzymaniu oświadczenia o wykonaniu zlecenia</a:t>
            </a:r>
            <a:r>
              <a:rPr lang="pl-PL" sz="2400" dirty="0">
                <a:latin typeface="Arial Narrow" pitchFamily="34" charset="0"/>
              </a:rPr>
              <a:t>, w innym przypadku uznaje się, że komitent wyraził zgodę na wyższą cenę. </a:t>
            </a:r>
          </a:p>
          <a:p>
            <a:pPr marL="0" indent="0" algn="just"/>
            <a:r>
              <a:rPr lang="pl-PL" sz="2400" b="1" dirty="0">
                <a:solidFill>
                  <a:schemeClr val="accent1"/>
                </a:solidFill>
                <a:latin typeface="Arial Narrow" pitchFamily="34" charset="0"/>
              </a:rPr>
              <a:t> ! ALE </a:t>
            </a:r>
            <a:r>
              <a:rPr lang="pl-PL" sz="2400" u="sng" dirty="0">
                <a:latin typeface="Arial Narrow" pitchFamily="34" charset="0"/>
              </a:rPr>
              <a:t>Komitent nie może odmówić zgody na cenę wyższą, gdy zlecenie nie mogło być wykonane po cenie oznaczonej, a zawarcie umowy uchroniło komitenta od szkody (art. 768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sz="2400" dirty="0">
                <a:latin typeface="Arial Narrow" pitchFamily="34" charset="0"/>
              </a:rPr>
              <a:t> Komisant zobowiązany jest także </a:t>
            </a:r>
            <a:r>
              <a:rPr lang="pl-PL" sz="2400" u="sng" dirty="0">
                <a:latin typeface="Arial Narrow" pitchFamily="34" charset="0"/>
              </a:rPr>
              <a:t>do przeniesienia na komitenta uprawnień z tytułu rękojmi za wady fizyczne i prawne rzeczy</a:t>
            </a:r>
            <a:r>
              <a:rPr lang="pl-PL" sz="2400" dirty="0">
                <a:latin typeface="Arial Narrow" pitchFamily="34" charset="0"/>
              </a:rPr>
              <a:t>.</a:t>
            </a:r>
          </a:p>
          <a:p>
            <a:pPr marL="0" indent="0" algn="just"/>
            <a:r>
              <a:rPr lang="pl-PL" sz="2400" dirty="0">
                <a:latin typeface="Arial Narrow" pitchFamily="34" charset="0"/>
              </a:rPr>
              <a:t> Ponadto komisant zobowiązany jest do sprawowania pieczy nad zakupioną rzeczą. W braku wyraźnej regulacji należy analogicznie </a:t>
            </a:r>
            <a:r>
              <a:rPr lang="pl-PL" sz="2400" b="1" dirty="0">
                <a:latin typeface="Arial Narrow" pitchFamily="34" charset="0"/>
              </a:rPr>
              <a:t>stosować przepisy o umowie przechowania</a:t>
            </a:r>
            <a:r>
              <a:rPr lang="pl-PL" sz="2400" dirty="0">
                <a:latin typeface="Arial Narrow" pitchFamily="34" charset="0"/>
              </a:rPr>
              <a:t>.</a:t>
            </a:r>
          </a:p>
          <a:p>
            <a:pPr marL="0" indent="0" algn="just"/>
            <a:r>
              <a:rPr lang="pl-PL" sz="2400" dirty="0">
                <a:latin typeface="Arial Narrow" pitchFamily="34" charset="0"/>
              </a:rPr>
              <a:t> Jeśli rzecz jest narażona na zepsucie i nie może czekać na zarządzenia komitenta, komisant uprawniony (albo wręcz zobowiązany) do sprzedania rzeczy z zachowaniem należytej staranności, a następnie powinien niezwłocznie zawiadomić komitenta (art. 769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algn="just"/>
            <a:r>
              <a:rPr lang="pl-PL" sz="2800" dirty="0">
                <a:latin typeface="Arial Narrow" pitchFamily="34" charset="0"/>
                <a:ea typeface="Arimo" pitchFamily="34" charset="0"/>
                <a:cs typeface="Arimo" pitchFamily="34" charset="0"/>
              </a:rPr>
              <a:t>Kary umowne</a:t>
            </a:r>
          </a:p>
          <a:p>
            <a:pPr marL="0" indent="0" algn="ctr">
              <a:buNone/>
              <a:tabLst>
                <a:tab pos="358775" algn="l"/>
              </a:tabLst>
            </a:pPr>
            <a:endParaRPr lang="pl-PL" sz="2800" b="1" dirty="0">
              <a:latin typeface="Arial Narrow" pitchFamily="34" charset="0"/>
              <a:ea typeface="Arimo" pitchFamily="34" charset="0"/>
              <a:cs typeface="Arimo" pitchFamily="34" charset="0"/>
            </a:endParaRPr>
          </a:p>
          <a:p>
            <a:pPr marL="0" indent="0" algn="ctr">
              <a:buNone/>
              <a:tabLst>
                <a:tab pos="358775" algn="l"/>
              </a:tabLst>
            </a:pPr>
            <a:r>
              <a:rPr lang="pl-PL" sz="2800" b="1" dirty="0">
                <a:latin typeface="Arial Narrow" pitchFamily="34" charset="0"/>
                <a:ea typeface="Arimo" pitchFamily="34" charset="0"/>
                <a:cs typeface="Arimo" pitchFamily="34" charset="0"/>
              </a:rPr>
              <a:t>Art. 483 Kodeksu cywilnego</a:t>
            </a:r>
          </a:p>
          <a:p>
            <a:pPr marL="0" indent="0" algn="just">
              <a:buNone/>
              <a:tabLst>
                <a:tab pos="358775" algn="l"/>
              </a:tabLst>
            </a:pPr>
            <a:r>
              <a:rPr lang="pl-PL" sz="2800" dirty="0">
                <a:latin typeface="Arial Narrow" pitchFamily="34" charset="0"/>
              </a:rPr>
              <a:t>§ 1. Można zastrzec w umowie, że naprawienie szkody wynikłej z niewykonania lub nienależytego wykonania zobowiązania niepieniężnego nastąpi przez zapłatę określonej sumy (kara umowna).</a:t>
            </a:r>
          </a:p>
          <a:p>
            <a:pPr marL="0" indent="0" algn="just">
              <a:buNone/>
              <a:tabLst>
                <a:tab pos="358775" algn="l"/>
              </a:tabLst>
            </a:pPr>
            <a:r>
              <a:rPr lang="pl-PL" sz="2800" dirty="0">
                <a:latin typeface="Arial Narrow" pitchFamily="34" charset="0"/>
              </a:rPr>
              <a:t>§ 2. Dłużnik nie może bez zgody wierzyciela zwolnić się z zobowiązania przez zapłatę kary umownej.</a:t>
            </a:r>
          </a:p>
          <a:p>
            <a:pPr algn="ct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a:r>
              <a:rPr lang="pl-PL" sz="2400" dirty="0">
                <a:latin typeface="Arial Narrow" pitchFamily="34" charset="0"/>
              </a:rPr>
              <a:t>Komitent obowiązany jest do odebrania zakupionej przez komisanta rzeczy ruchomej. Jeżeli komitent dopuścił się zwłoki z odbiorem rzeczy to stosuje się odpowiednio przepisy o sprzedaży.</a:t>
            </a:r>
          </a:p>
          <a:p>
            <a:pPr algn="just"/>
            <a:r>
              <a:rPr lang="pl-PL" sz="2400" dirty="0">
                <a:latin typeface="Arial Narrow" pitchFamily="34" charset="0"/>
              </a:rPr>
              <a:t>W przypadku gdy komisant kupił rzecz z własnych środków, to komitent zobowiązany jest do zwrotu wyłożonej kwoty przy odbiorze rzeczy. </a:t>
            </a:r>
          </a:p>
          <a:p>
            <a:pPr algn="just"/>
            <a:r>
              <a:rPr lang="pl-PL" sz="2400" dirty="0">
                <a:latin typeface="Arial Narrow" pitchFamily="34" charset="0"/>
              </a:rPr>
              <a:t>Jeżeli komitent wyraził zgodę na udzielenie sprzedawcy zaliczki, to ponosi łączące się z tym ryzyko (np. niewykonanie zobowiązania przez sprzedawcę). Natomiast, gdy komisant udziela osobie trzeciej zaliczki bez zgody komitenta, to działa na własne niebezpieczeństwo (art. 771 k.c.)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kupna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428868"/>
            <a:ext cx="7429552" cy="4071966"/>
          </a:xfrm>
        </p:spPr>
        <p:txBody>
          <a:bodyPr>
            <a:noAutofit/>
          </a:bodyPr>
          <a:lstStyle/>
          <a:p>
            <a:pPr marL="0" indent="0" algn="just">
              <a:lnSpc>
                <a:spcPct val="150000"/>
              </a:lnSpc>
              <a:buNone/>
              <a:tabLst>
                <a:tab pos="265113" algn="l"/>
              </a:tabLst>
            </a:pPr>
            <a:r>
              <a:rPr lang="pl-PL" sz="2400" dirty="0">
                <a:latin typeface="Arial Narrow" pitchFamily="34" charset="0"/>
              </a:rPr>
              <a:t>Podmiotem prawa do rzeczy będącej przedmiotem umowy komisu sprzedaży pozostaje komitent, zaś komisant staje się tylko osobą </a:t>
            </a:r>
            <a:r>
              <a:rPr lang="pl-PL" sz="2400" b="1" dirty="0">
                <a:latin typeface="Arial Narrow" pitchFamily="34" charset="0"/>
              </a:rPr>
              <a:t>upoważnioną do rozporządzania </a:t>
            </a:r>
            <a:r>
              <a:rPr lang="pl-PL" sz="2400" dirty="0">
                <a:latin typeface="Arial Narrow" pitchFamily="34" charset="0"/>
              </a:rPr>
              <a:t>tą rzeczą, a jeśli zostanie mu ona przekazana to wówczas staje się jej </a:t>
            </a:r>
            <a:r>
              <a:rPr lang="pl-PL" sz="2400" b="1" dirty="0">
                <a:latin typeface="Arial Narrow" pitchFamily="34" charset="0"/>
              </a:rPr>
              <a:t>dzierżycielem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lnSpc>
                <a:spcPct val="150000"/>
              </a:lnSpc>
              <a:buNone/>
            </a:pPr>
            <a:r>
              <a:rPr lang="pl-PL" sz="2400" dirty="0">
                <a:latin typeface="Arial Narrow" pitchFamily="34" charset="0"/>
              </a:rPr>
              <a:t>Komitent zobowiązany jest dostarczyć komisantowi bądź umożliwić potencjalnym nabywcom dostęp do rzeczy w celu jej sprawdzenia. Komisant w przypadku przekazania mu rzeczy zobowiązany jest do pieczy nad nią - stosuje się odpowiednio </a:t>
            </a:r>
            <a:r>
              <a:rPr lang="pl-PL" sz="2400" b="1" dirty="0">
                <a:latin typeface="Arial Narrow" pitchFamily="34" charset="0"/>
              </a:rPr>
              <a:t>przepisy o przechowaniu</a:t>
            </a:r>
            <a:r>
              <a:rPr lang="pl-PL" sz="2400" dirty="0">
                <a:latin typeface="Arial Narrow" pitchFamily="34" charset="0"/>
              </a:rPr>
              <a:t>. </a:t>
            </a:r>
            <a:r>
              <a:rPr lang="pl-PL" sz="2400" u="sng" dirty="0">
                <a:latin typeface="Arial Narrow" pitchFamily="34" charset="0"/>
              </a:rPr>
              <a:t>Podobnie jak w umowie komisu kupna, w przypadku narażenia rzeczy na zepsucie komisant może dokonać sprzedaży.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just"/>
            <a:r>
              <a:rPr lang="pl-PL" sz="2400" dirty="0">
                <a:latin typeface="Arial Narrow" pitchFamily="34" charset="0"/>
              </a:rPr>
              <a:t> Komisant zawiera umowę sprzedaży rzeczy we własnym imieniu na rachunek komitenta. </a:t>
            </a:r>
          </a:p>
          <a:p>
            <a:pPr marL="0" indent="0" algn="just"/>
            <a:r>
              <a:rPr lang="pl-PL" sz="2400" b="1" dirty="0">
                <a:latin typeface="Arial Narrow" pitchFamily="34" charset="0"/>
              </a:rPr>
              <a:t> Wierzytelność w stosunku do kupującego</a:t>
            </a:r>
            <a:r>
              <a:rPr lang="pl-PL" sz="2400" dirty="0">
                <a:latin typeface="Arial Narrow" pitchFamily="34" charset="0"/>
              </a:rPr>
              <a:t> powinna zostać przelana na komitenta i ma ona </a:t>
            </a:r>
            <a:r>
              <a:rPr lang="pl-PL" sz="2400" b="1" dirty="0">
                <a:latin typeface="Arial Narrow" pitchFamily="34" charset="0"/>
              </a:rPr>
              <a:t>charakter uprzywilejowany</a:t>
            </a:r>
            <a:r>
              <a:rPr lang="pl-PL" sz="2400" dirty="0">
                <a:latin typeface="Arial Narrow" pitchFamily="34" charset="0"/>
              </a:rPr>
              <a:t> w stosunku do innych wierzycieli komisanta. </a:t>
            </a:r>
          </a:p>
          <a:p>
            <a:pPr marL="0" indent="0" algn="just"/>
            <a:r>
              <a:rPr lang="pl-PL" sz="2400" dirty="0">
                <a:latin typeface="Arial Narrow" pitchFamily="34" charset="0"/>
              </a:rPr>
              <a:t> W przypadku zawarcia umowy na warunkach korzystniejszych od ustalonych, uzyskana korzyść należy się komitentowi. </a:t>
            </a:r>
          </a:p>
          <a:p>
            <a:pPr marL="0" indent="0" algn="just"/>
            <a:r>
              <a:rPr lang="pl-PL" sz="2400" dirty="0">
                <a:latin typeface="Arial Narrow" pitchFamily="34" charset="0"/>
              </a:rPr>
              <a:t> Za sprzedaż rzeczy po cenie niższej niż ustalona komisant zobowiązany jest do zapłaty komitentowi różnicy w cenach. </a:t>
            </a:r>
            <a:br>
              <a:rPr lang="pl-PL" sz="2400" dirty="0">
                <a:latin typeface="Arial Narrow" pitchFamily="34" charset="0"/>
              </a:rPr>
            </a:br>
            <a:r>
              <a:rPr lang="pl-PL" sz="2400" b="1" dirty="0">
                <a:solidFill>
                  <a:schemeClr val="accent1"/>
                </a:solidFill>
                <a:latin typeface="Arial Narrow" pitchFamily="34" charset="0"/>
              </a:rPr>
              <a:t>! ALE</a:t>
            </a:r>
            <a:r>
              <a:rPr lang="pl-PL" sz="2400" dirty="0">
                <a:latin typeface="Arial Narrow" pitchFamily="34" charset="0"/>
              </a:rPr>
              <a:t> </a:t>
            </a:r>
            <a:r>
              <a:rPr lang="pl-PL" sz="2400" u="sng" dirty="0">
                <a:latin typeface="Arial Narrow" pitchFamily="34" charset="0"/>
              </a:rPr>
              <a:t>Komitent nie może żądać zapłaty różnicy w cenach gdy zlecenie nie mogło być wykonane po cenie oznaczonej, a zawarcie umowy uchroniło komitenta od szkody.</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lnSpc>
                <a:spcPct val="150000"/>
              </a:lnSpc>
              <a:buNone/>
            </a:pPr>
            <a:r>
              <a:rPr lang="pl-PL" sz="2400" dirty="0">
                <a:latin typeface="Arial Narrow" pitchFamily="34" charset="0"/>
              </a:rPr>
              <a:t>Kupujący może kupić od komisanta rzecz na kredyt. Komisant ponosi ryzyko łączące się z odroczeniem terminu zapłaty tylko wówczas, gdy udzielił kupującemu kredytu bez upoważnienia komitenta. Wówczas zobowiązany jest on do </a:t>
            </a:r>
            <a:r>
              <a:rPr lang="pl-PL" sz="2400" b="1" dirty="0">
                <a:latin typeface="Arial Narrow" pitchFamily="34" charset="0"/>
              </a:rPr>
              <a:t>przekazania komitentowi zapłaty niezwłocznie po terminie, w którym zapłata kupującego powinna nastąpić</a:t>
            </a:r>
            <a:r>
              <a:rPr lang="pl-PL" sz="2400" dirty="0">
                <a:latin typeface="Arial Narrow" pitchFamily="34" charset="0"/>
              </a:rPr>
              <a:t> gdyby nie doszło do odroczenia terminu.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lnSpc>
                <a:spcPct val="150000"/>
              </a:lnSpc>
            </a:pPr>
            <a:r>
              <a:rPr lang="pl-PL" sz="2400" dirty="0">
                <a:latin typeface="Arial Narrow" pitchFamily="34" charset="0"/>
              </a:rPr>
              <a:t> Wykonując umowę komisu, </a:t>
            </a:r>
            <a:r>
              <a:rPr lang="pl-PL" sz="2400" b="1" dirty="0">
                <a:latin typeface="Arial Narrow" pitchFamily="34" charset="0"/>
              </a:rPr>
              <a:t>komisant zawiera z osobą trzecią umowę sprzedaży</a:t>
            </a:r>
            <a:r>
              <a:rPr lang="pl-PL" sz="2400" dirty="0">
                <a:latin typeface="Arial Narrow" pitchFamily="34" charset="0"/>
              </a:rPr>
              <a:t>. </a:t>
            </a:r>
          </a:p>
          <a:p>
            <a:pPr marL="0" indent="0" algn="just">
              <a:lnSpc>
                <a:spcPct val="150000"/>
              </a:lnSpc>
            </a:pPr>
            <a:r>
              <a:rPr lang="pl-PL" sz="2400" dirty="0">
                <a:latin typeface="Arial Narrow" pitchFamily="34" charset="0"/>
              </a:rPr>
              <a:t> Jeżeli okazałoby się, że komisant nie był uprawniony do rozporządzania rzeczą (np. ponieważ komitetowi nie przysługiwało prawo do udzielenia komisantowi umocowania), to przesłanki nabycia własności rzeczy przez kupującego wyznacza </a:t>
            </a:r>
            <a:r>
              <a:rPr lang="pl-PL" sz="2400" b="1" dirty="0">
                <a:latin typeface="Arial Narrow" pitchFamily="34" charset="0"/>
              </a:rPr>
              <a:t>art. 169 k.c.</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sz="2400" dirty="0">
                <a:latin typeface="Arial Narrow" pitchFamily="34" charset="0"/>
              </a:rPr>
              <a:t> Komisant jako strona umowy sprzedaży </a:t>
            </a:r>
            <a:r>
              <a:rPr lang="pl-PL" sz="2400" b="1" dirty="0">
                <a:latin typeface="Arial Narrow" pitchFamily="34" charset="0"/>
              </a:rPr>
              <a:t>ponosi odpowiedzialność za wady fizyczne i prawne rzeczy</a:t>
            </a:r>
            <a:r>
              <a:rPr lang="pl-PL" sz="2400" dirty="0">
                <a:latin typeface="Arial Narrow" pitchFamily="34" charset="0"/>
              </a:rPr>
              <a:t> na podstawie przepisów o rękojmi. </a:t>
            </a:r>
          </a:p>
          <a:p>
            <a:pPr marL="0" indent="0" algn="just"/>
            <a:r>
              <a:rPr lang="pl-PL" sz="2400" dirty="0">
                <a:latin typeface="Arial Narrow" pitchFamily="34" charset="0"/>
              </a:rPr>
              <a:t> Zgodnie z art. 770 k.c. komisant nie ponosi odpowiedzialności za ukryte wady fizyczne rzeczy, jak również za jej wady prawne, jeżeli przed zawarciem umowy podał to do wiadomości kupującego. </a:t>
            </a:r>
            <a:r>
              <a:rPr lang="pl-PL" sz="2400" dirty="0">
                <a:solidFill>
                  <a:schemeClr val="accent1"/>
                </a:solidFill>
                <a:latin typeface="Arial Narrow" pitchFamily="34" charset="0"/>
              </a:rPr>
              <a:t>Nie dotyczy to sytuacji gdy kupującym jest konsument.</a:t>
            </a:r>
            <a:r>
              <a:rPr lang="pl-PL" sz="2400" dirty="0">
                <a:latin typeface="Arial Narrow" pitchFamily="34" charset="0"/>
              </a:rPr>
              <a:t> </a:t>
            </a:r>
          </a:p>
          <a:p>
            <a:pPr marL="0" indent="0" algn="just"/>
            <a:r>
              <a:rPr lang="pl-PL" sz="2400" dirty="0">
                <a:latin typeface="Arial Narrow" pitchFamily="34" charset="0"/>
              </a:rPr>
              <a:t> Komitent nie jest stroną umowy, więc nie odpowiada za wady fizyczne i prawne wobec kupującego nawet gdy komisant wyłączy swoją odpowiedzialność na podstawie art. 770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Komis sprzedaży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osoba trzecia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paragraf-240x240[1].jpg"/>
          <p:cNvPicPr>
            <a:picLocks noChangeAspect="1" noChangeArrowheads="1"/>
          </p:cNvPicPr>
          <p:nvPr/>
        </p:nvPicPr>
        <p:blipFill>
          <a:blip r:embed="rId3"/>
          <a:srcRect/>
          <a:stretch>
            <a:fillRect/>
          </a:stretch>
        </p:blipFill>
        <p:spPr bwMode="auto">
          <a:xfrm>
            <a:off x="2071670" y="2786058"/>
            <a:ext cx="4929221" cy="36969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ŚWIADCZENIE PRZEZ OSOBĘ TRZECIĄ (art. 391 k.c.)</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391 k.c.</a:t>
            </a:r>
            <a:r>
              <a:rPr lang="pl-PL" dirty="0">
                <a:latin typeface="Arial Narrow" pitchFamily="34" charset="0"/>
              </a:rPr>
              <a:t> </a:t>
            </a:r>
          </a:p>
          <a:p>
            <a:pPr marL="0" indent="0" algn="just">
              <a:buNone/>
            </a:pPr>
            <a:r>
              <a:rPr lang="pl-PL" dirty="0">
                <a:latin typeface="Arial Narrow" pitchFamily="34" charset="0"/>
              </a:rPr>
              <a:t>Jeżeli w umowie zastrzeżono, że </a:t>
            </a:r>
            <a:r>
              <a:rPr lang="pl-PL" u="sng" dirty="0">
                <a:latin typeface="Arial Narrow" pitchFamily="34" charset="0"/>
              </a:rPr>
              <a:t>osoba trzecia zaciągnie określone zobowiązanie</a:t>
            </a:r>
            <a:r>
              <a:rPr lang="pl-PL" dirty="0">
                <a:latin typeface="Arial Narrow" pitchFamily="34" charset="0"/>
              </a:rPr>
              <a:t> albo </a:t>
            </a:r>
            <a:r>
              <a:rPr lang="pl-PL" u="sng" dirty="0">
                <a:latin typeface="Arial Narrow" pitchFamily="34" charset="0"/>
              </a:rPr>
              <a:t>spełni określone świadczenie</a:t>
            </a:r>
            <a:r>
              <a:rPr lang="pl-PL" dirty="0">
                <a:latin typeface="Arial Narrow" pitchFamily="34" charset="0"/>
              </a:rPr>
              <a:t>, ten, kto takie </a:t>
            </a:r>
            <a:r>
              <a:rPr lang="pl-PL" u="sng" dirty="0">
                <a:latin typeface="Arial Narrow" pitchFamily="34" charset="0"/>
              </a:rPr>
              <a:t>przyrzeczenie uczynił, odpowiedzialny jest za szkodę, </a:t>
            </a:r>
            <a:r>
              <a:rPr lang="pl-PL" u="sng" dirty="0" err="1">
                <a:latin typeface="Arial Narrow" pitchFamily="34" charset="0"/>
              </a:rPr>
              <a:t>kt</a:t>
            </a:r>
            <a:r>
              <a:rPr lang="en-US" u="sng" dirty="0">
                <a:latin typeface="Arial Narrow" pitchFamily="34" charset="0"/>
              </a:rPr>
              <a:t>ó</a:t>
            </a:r>
            <a:r>
              <a:rPr lang="pl-PL" u="sng" dirty="0" err="1">
                <a:latin typeface="Arial Narrow" pitchFamily="34" charset="0"/>
              </a:rPr>
              <a:t>rą</a:t>
            </a:r>
            <a:r>
              <a:rPr lang="pl-PL" u="sng" dirty="0">
                <a:latin typeface="Arial Narrow" pitchFamily="34" charset="0"/>
              </a:rPr>
              <a:t> druga strona ponosi przez to, że osoba trzecia odmawia</a:t>
            </a:r>
            <a:r>
              <a:rPr lang="pl-PL" dirty="0">
                <a:latin typeface="Arial Narrow" pitchFamily="34" charset="0"/>
              </a:rPr>
              <a:t> zaciągnięcia zobowiązania albo nie spełnia świadczenia. Może jednak zwolnić się od obowiązku naprawienia szkody spełniając przyrzeczone świadczenie, chyba że sprzeciwia się to umowie lub właściwości świadczenia.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Czas trwania obowiązku poufności</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Ewentualne zastrzeżenia co do tego co strona posiadająca informacje poufne powinna z nimi zrobić po rozwiązaniu umowy, wypełnieniu celu itp. (np. zniszczyć/zwrócić nośniki danych)</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algn="just" fontAlgn="ctr"/>
            <a:r>
              <a:rPr lang="pl-PL" sz="2800" dirty="0">
                <a:latin typeface="Arial Narrow" pitchFamily="34" charset="0"/>
              </a:rPr>
              <a:t>Art. 391 k.c. wyróżnia dwa przypadki:</a:t>
            </a:r>
            <a:endParaRPr lang="pl-PL" sz="2400" dirty="0">
              <a:latin typeface="Arial Narrow" pitchFamily="34" charset="0"/>
            </a:endParaRPr>
          </a:p>
          <a:p>
            <a:pPr lvl="1" algn="just" fontAlgn="ctr"/>
            <a:r>
              <a:rPr lang="pl-PL" dirty="0">
                <a:latin typeface="Arial Narrow" pitchFamily="34" charset="0"/>
              </a:rPr>
              <a:t>Świadczenie dłużnika polegać ma na tym, by doprowadzić do zawarcia przez wierzyciela i osobę trzecią umowy zobowiązującej, w której to p</a:t>
            </a:r>
            <a:r>
              <a:rPr lang="pl-PL" b="1" dirty="0">
                <a:latin typeface="Arial Narrow" pitchFamily="34" charset="0"/>
              </a:rPr>
              <a:t>rzyszłej umowie dłużnikiem będzie osoba trzecia</a:t>
            </a:r>
            <a:r>
              <a:rPr lang="pl-PL" dirty="0">
                <a:latin typeface="Arial Narrow" pitchFamily="34" charset="0"/>
              </a:rPr>
              <a:t>,</a:t>
            </a:r>
            <a:endParaRPr lang="pl-PL" sz="2000" dirty="0">
              <a:latin typeface="Arial Narrow" pitchFamily="34" charset="0"/>
            </a:endParaRPr>
          </a:p>
          <a:p>
            <a:pPr lvl="1" algn="just" fontAlgn="ctr"/>
            <a:r>
              <a:rPr lang="pl-PL" dirty="0">
                <a:latin typeface="Arial Narrow" pitchFamily="34" charset="0"/>
              </a:rPr>
              <a:t>Dłużnik z umowy podstawowej zaciąga dług, którego </a:t>
            </a:r>
            <a:r>
              <a:rPr lang="pl-PL" b="1" dirty="0">
                <a:latin typeface="Arial Narrow" pitchFamily="34" charset="0"/>
              </a:rPr>
              <a:t>treścią jest określone zachowanie osoby trzeciej</a:t>
            </a:r>
            <a:r>
              <a:rPr lang="pl-PL" dirty="0">
                <a:latin typeface="Arial Narrow" pitchFamily="34" charset="0"/>
              </a:rPr>
              <a:t>; ma ono polegać na spełnieniu świadczenia wobec wierzyciela</a:t>
            </a:r>
            <a:endParaRPr lang="pl-PL" sz="2000" dirty="0">
              <a:latin typeface="Arial Narrow" pitchFamily="34" charset="0"/>
            </a:endParaRPr>
          </a:p>
          <a:p>
            <a:pPr algn="just" fontAlgn="ctr"/>
            <a:r>
              <a:rPr lang="pl-PL" sz="2800" dirty="0">
                <a:latin typeface="Arial Narrow" pitchFamily="34" charset="0"/>
              </a:rPr>
              <a:t>Kodeks cywilny wymaga, by przyszłe zachowanie osoby trzeciej było określone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dirty="0">
                <a:latin typeface="Arial Narrow" pitchFamily="34" charset="0"/>
              </a:rPr>
              <a:t>Fakt zawarcia tej umowy nie nakłada bezpośrednio na osobę trzecią żadnego obowiązku - w dalszym ciągu to dłużnik odpowiada za spełnienie świadczenia </a:t>
            </a:r>
          </a:p>
          <a:p>
            <a:pPr algn="just" fontAlgn="ctr"/>
            <a:r>
              <a:rPr lang="pl-PL" dirty="0">
                <a:latin typeface="Arial Narrow" pitchFamily="34" charset="0"/>
              </a:rPr>
              <a:t>W dłużnika interesie jest aby wpłynąć na osobę trzecią by wykonała zobowiązanie, w przeciwnym razie może narazić się na odpowiedzialność za szkodę jaką wierzyciel poniósł wskutek tego, że osoba trzecia odmawia:</a:t>
            </a:r>
          </a:p>
          <a:p>
            <a:pPr lvl="1" algn="just" fontAlgn="ctr"/>
            <a:r>
              <a:rPr lang="pl-PL" b="1" dirty="0">
                <a:latin typeface="Arial Narrow" pitchFamily="34" charset="0"/>
              </a:rPr>
              <a:t>zaciągnięcia zobowiązania</a:t>
            </a:r>
            <a:r>
              <a:rPr lang="pl-PL" dirty="0">
                <a:latin typeface="Arial Narrow" pitchFamily="34" charset="0"/>
              </a:rPr>
              <a:t> - odszkodowanie obejmuje wówczas ujemny interes umowny</a:t>
            </a:r>
            <a:endParaRPr lang="pl-PL" sz="2000" dirty="0">
              <a:latin typeface="Arial Narrow" pitchFamily="34" charset="0"/>
            </a:endParaRPr>
          </a:p>
          <a:p>
            <a:pPr lvl="1" algn="just" fontAlgn="ctr"/>
            <a:r>
              <a:rPr lang="pl-PL" b="1" dirty="0">
                <a:latin typeface="Arial Narrow" pitchFamily="34" charset="0"/>
              </a:rPr>
              <a:t>spełnienia świadczenia </a:t>
            </a:r>
            <a:r>
              <a:rPr lang="pl-PL" dirty="0">
                <a:latin typeface="Arial Narrow" pitchFamily="34" charset="0"/>
              </a:rPr>
              <a:t>- wierzyciel może dochodzić odszkodowania w pełnym zakresie</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714612" y="2143116"/>
            <a:ext cx="4286256" cy="4286256"/>
          </a:xfrm>
          <a:prstGeom prst="rect">
            <a:avLst/>
          </a:prstGeom>
          <a:noFill/>
        </p:spPr>
      </p:pic>
      <p:sp>
        <p:nvSpPr>
          <p:cNvPr id="3" name="Symbol zastępczy zawartości 2"/>
          <p:cNvSpPr>
            <a:spLocks noGrp="1"/>
          </p:cNvSpPr>
          <p:nvPr>
            <p:ph sz="quarter" idx="1"/>
          </p:nvPr>
        </p:nvSpPr>
        <p:spPr>
          <a:xfrm>
            <a:off x="928662" y="2714620"/>
            <a:ext cx="7429552" cy="3286148"/>
          </a:xfrm>
        </p:spPr>
        <p:txBody>
          <a:bodyPr>
            <a:noAutofit/>
          </a:bodyPr>
          <a:lstStyle/>
          <a:p>
            <a:pPr marL="0" indent="0" algn="ctr" fontAlgn="ctr">
              <a:buNone/>
            </a:pPr>
            <a:r>
              <a:rPr lang="pl-PL" sz="2400" b="1" dirty="0">
                <a:latin typeface="Arial Narrow" pitchFamily="34" charset="0"/>
              </a:rPr>
              <a:t>Dłużnik może się uwolnić od obowiązku naprawienia szkody, jeśli sam zachowa się w sposób, jaki w odniesieniu do osoby trzeciej przyrzekł wierzycielowi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O ZWOLNIENIE DŁUŻNIKA Z OBOWIĄZKU ŚWIADCZENIA</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392 k.c.)</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lnSpc>
                <a:spcPct val="150000"/>
              </a:lnSpc>
              <a:buNone/>
            </a:pPr>
            <a:r>
              <a:rPr lang="pl-PL" b="1" dirty="0">
                <a:latin typeface="Arial Narrow" pitchFamily="34" charset="0"/>
              </a:rPr>
              <a:t>Art. 392 k.c.</a:t>
            </a:r>
            <a:r>
              <a:rPr lang="pl-PL" dirty="0">
                <a:latin typeface="Arial Narrow" pitchFamily="34" charset="0"/>
              </a:rPr>
              <a:t> </a:t>
            </a:r>
          </a:p>
          <a:p>
            <a:pPr marL="0" indent="0" algn="just">
              <a:lnSpc>
                <a:spcPct val="150000"/>
              </a:lnSpc>
              <a:buNone/>
            </a:pPr>
            <a:r>
              <a:rPr lang="pl-PL" dirty="0">
                <a:latin typeface="Arial Narrow" pitchFamily="34" charset="0"/>
              </a:rPr>
              <a:t>Jeżeli osoba trzecia zobowiązała się przez umowę z dłużnikiem zwolnić go od obowiązku świadczenia, jest ona </a:t>
            </a:r>
            <a:r>
              <a:rPr lang="pl-PL" u="sng" dirty="0">
                <a:latin typeface="Arial Narrow" pitchFamily="34" charset="0"/>
              </a:rPr>
              <a:t>odpowiedzialna względem dłużnika za to, że wierzyciel nie będzie od niego żądał spełnienia świadczenia</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Muszą istnieć dwa stosunki obligacyjne:</a:t>
            </a:r>
            <a:endParaRPr lang="pl-PL" sz="2400" dirty="0">
              <a:latin typeface="Arial Narrow" pitchFamily="34" charset="0"/>
            </a:endParaRPr>
          </a:p>
          <a:p>
            <a:pPr lvl="1" algn="just" fontAlgn="ctr"/>
            <a:r>
              <a:rPr lang="pl-PL" sz="2600" dirty="0">
                <a:latin typeface="Arial Narrow" pitchFamily="34" charset="0"/>
              </a:rPr>
              <a:t>w pierwszym dłużnik zobowiązany jest świadczyć wierzycielowi</a:t>
            </a:r>
          </a:p>
          <a:p>
            <a:pPr lvl="1" algn="just" fontAlgn="ctr"/>
            <a:r>
              <a:rPr lang="pl-PL" sz="2600" dirty="0">
                <a:latin typeface="Arial Narrow" pitchFamily="34" charset="0"/>
              </a:rPr>
              <a:t>w drugim istnieje relacja pomiędzy dłużnikiem a osobą trzecią</a:t>
            </a:r>
          </a:p>
          <a:p>
            <a:pPr algn="just" fontAlgn="ctr"/>
            <a:r>
              <a:rPr lang="pl-PL" sz="2800" dirty="0">
                <a:latin typeface="Arial Narrow" pitchFamily="34" charset="0"/>
              </a:rPr>
              <a:t>W przypadku tej drugiej relacji dłużnik zajmuje pozycję wierzyciela w stosunku do osoby trzeciej i to osoba trzecia powinna uczynić wszystko, by wierzyciel nie żądał od dłużnika spełnienia świadczenia</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algn="just" fontAlgn="ctr"/>
            <a:r>
              <a:rPr lang="pl-PL" sz="2800" b="1" dirty="0">
                <a:latin typeface="Arial Narrow" pitchFamily="34" charset="0"/>
              </a:rPr>
              <a:t>Oba stosunki są od siebie niezależne</a:t>
            </a:r>
            <a:r>
              <a:rPr lang="pl-PL" sz="2800" dirty="0">
                <a:latin typeface="Arial Narrow" pitchFamily="34" charset="0"/>
              </a:rPr>
              <a:t>, tj. wierzyciel dłużnika nie ma bezpośredniego roszczenia wobec osoby trzeciej</a:t>
            </a:r>
          </a:p>
          <a:p>
            <a:pPr algn="just" fontAlgn="ctr"/>
            <a:r>
              <a:rPr lang="pl-PL" sz="2800" dirty="0">
                <a:latin typeface="Arial Narrow" pitchFamily="34" charset="0"/>
              </a:rPr>
              <a:t>Jeśli </a:t>
            </a:r>
            <a:r>
              <a:rPr lang="pl-PL" sz="2800" b="1" dirty="0">
                <a:latin typeface="Arial Narrow" pitchFamily="34" charset="0"/>
              </a:rPr>
              <a:t>osoba trzecia zaniedba swojego obowiązku jakim jest zwolnienie dłużnika z długu to zobowiązana będzie naprawić mu szkodę</a:t>
            </a:r>
            <a:r>
              <a:rPr lang="pl-PL" sz="2800" dirty="0">
                <a:latin typeface="Arial Narrow" pitchFamily="34" charset="0"/>
              </a:rPr>
              <a:t> wyrządzoną swoim działaniem/zaniechaniem poprzez spełnienie wierzycielowi świadczenia, chyba że strony w umowie postanowią inaczej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772400" cy="3733808"/>
          </a:xfrm>
        </p:spPr>
        <p:txBody>
          <a:bodyPr>
            <a:normAutofit/>
          </a:bodyPr>
          <a:lstStyle/>
          <a:p>
            <a:pPr algn="ctr">
              <a:buNone/>
            </a:pP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UMOWA NA RZECZ OSOBY TRZECIEJ</a:t>
            </a:r>
            <a:b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br>
            <a:r>
              <a:rPr lang="pl-PL" sz="5400" b="1" dirty="0">
                <a:ln w="18000">
                  <a:solidFill>
                    <a:schemeClr val="bg1"/>
                  </a:solidFill>
                  <a:prstDash val="solid"/>
                  <a:miter lim="800000"/>
                </a:ln>
                <a:solidFill>
                  <a:schemeClr val="accent2"/>
                </a:solidFill>
                <a:effectLst>
                  <a:outerShdw blurRad="50800" dist="38100" dir="2700000" algn="tl" rotWithShape="0">
                    <a:prstClr val="black">
                      <a:alpha val="40000"/>
                    </a:prstClr>
                  </a:outerShdw>
                </a:effectLst>
                <a:latin typeface="Arial Narrow" pitchFamily="34" charset="0"/>
              </a:rPr>
              <a:t> (art. 393 k.c.)</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b="1" dirty="0">
                <a:latin typeface="Arial Narrow" pitchFamily="34" charset="0"/>
              </a:rPr>
              <a:t>Art. 393. k.c.</a:t>
            </a:r>
            <a:r>
              <a:rPr lang="pl-PL" dirty="0">
                <a:latin typeface="Arial Narrow" pitchFamily="34" charset="0"/>
              </a:rPr>
              <a:t> </a:t>
            </a:r>
          </a:p>
          <a:p>
            <a:pPr marL="0" indent="0" algn="just">
              <a:buNone/>
            </a:pPr>
            <a:r>
              <a:rPr lang="en-US" dirty="0">
                <a:latin typeface="Arial Narrow" pitchFamily="34" charset="0"/>
              </a:rPr>
              <a:t>§ </a:t>
            </a:r>
            <a:r>
              <a:rPr lang="pl-PL" dirty="0">
                <a:latin typeface="Arial Narrow" pitchFamily="34" charset="0"/>
              </a:rPr>
              <a:t>1.</a:t>
            </a:r>
            <a:r>
              <a:rPr lang="en-US" dirty="0">
                <a:latin typeface="Arial Narrow" pitchFamily="34" charset="0"/>
              </a:rPr>
              <a:t> </a:t>
            </a:r>
            <a:r>
              <a:rPr lang="pl-PL" dirty="0">
                <a:latin typeface="Arial Narrow" pitchFamily="34" charset="0"/>
              </a:rPr>
              <a:t>Jeżeli w umowie zastrzeżono, że </a:t>
            </a:r>
            <a:r>
              <a:rPr lang="pl-PL" u="sng" dirty="0">
                <a:latin typeface="Arial Narrow" pitchFamily="34" charset="0"/>
              </a:rPr>
              <a:t>dłużnik spełni świadczenie na rzecz osoby trzeciej</a:t>
            </a:r>
            <a:r>
              <a:rPr lang="pl-PL" dirty="0">
                <a:latin typeface="Arial Narrow" pitchFamily="34" charset="0"/>
              </a:rPr>
              <a:t>, osoba ta, w braku odmiennego postanowienia umowy, może żądać bezpośrednio od dłużnika spełnienia zastrzeżonego świadczenia.</a:t>
            </a:r>
          </a:p>
          <a:p>
            <a:pPr marL="0" indent="0" algn="just">
              <a:buNone/>
            </a:pPr>
            <a:r>
              <a:rPr lang="en-US" dirty="0">
                <a:latin typeface="Arial Narrow" pitchFamily="34" charset="0"/>
              </a:rPr>
              <a:t>§ </a:t>
            </a:r>
            <a:r>
              <a:rPr lang="pl-PL" dirty="0">
                <a:latin typeface="Arial Narrow" pitchFamily="34" charset="0"/>
              </a:rPr>
              <a:t>2.</a:t>
            </a:r>
            <a:r>
              <a:rPr lang="en-US" dirty="0">
                <a:latin typeface="Arial Narrow" pitchFamily="34" charset="0"/>
              </a:rPr>
              <a:t> </a:t>
            </a:r>
            <a:r>
              <a:rPr lang="pl-PL" dirty="0">
                <a:latin typeface="Arial Narrow" pitchFamily="34" charset="0"/>
              </a:rPr>
              <a:t>Zastrzeżenie co do obowiązku świadczenia na rzecz osoby trzeciej </a:t>
            </a:r>
            <a:r>
              <a:rPr lang="pl-PL" u="sng" dirty="0">
                <a:latin typeface="Arial Narrow" pitchFamily="34" charset="0"/>
              </a:rPr>
              <a:t>nie może być odwołane ani zmienione, jeżeli osoba trzecia oświadczyła którejkolwiek ze stron, że chce z zastrzeżenia skorzystać</a:t>
            </a:r>
            <a:r>
              <a:rPr lang="pl-PL" dirty="0">
                <a:latin typeface="Arial Narrow" pitchFamily="34" charset="0"/>
              </a:rPr>
              <a:t>.</a:t>
            </a:r>
          </a:p>
          <a:p>
            <a:pPr marL="0" indent="0" algn="just">
              <a:buNone/>
            </a:pPr>
            <a:r>
              <a:rPr lang="en-US" dirty="0">
                <a:latin typeface="Arial Narrow" pitchFamily="34" charset="0"/>
              </a:rPr>
              <a:t>§ </a:t>
            </a:r>
            <a:r>
              <a:rPr lang="pl-PL" dirty="0">
                <a:latin typeface="Arial Narrow" pitchFamily="34" charset="0"/>
              </a:rPr>
              <a:t>3.</a:t>
            </a:r>
            <a:r>
              <a:rPr lang="en-US" dirty="0">
                <a:latin typeface="Arial Narrow" pitchFamily="34" charset="0"/>
              </a:rPr>
              <a:t> </a:t>
            </a:r>
            <a:r>
              <a:rPr lang="pl-PL" dirty="0">
                <a:latin typeface="Arial Narrow" pitchFamily="34" charset="0"/>
              </a:rPr>
              <a:t>Dłużnik może podnieść zarzuty z umowy także przeciwko osobie trzeciej.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Jest to stosunek obligacyjny gdzie oprócz tradycyjnych stron umowy występuje także osoba trzecia, która już od powstania zobowiązania uzyskuje roszczenie o spełnienie świadczenia</a:t>
            </a:r>
          </a:p>
          <a:p>
            <a:pPr algn="just" fontAlgn="ctr"/>
            <a:r>
              <a:rPr lang="pl-PL" sz="2800" dirty="0">
                <a:latin typeface="Arial Narrow" pitchFamily="34" charset="0"/>
              </a:rPr>
              <a:t>Uprawnienie osoby trzeciej ma </a:t>
            </a:r>
            <a:r>
              <a:rPr lang="pl-PL" sz="2800" b="1" dirty="0">
                <a:latin typeface="Arial Narrow" pitchFamily="34" charset="0"/>
              </a:rPr>
              <a:t>charakter warunkowy</a:t>
            </a:r>
            <a:r>
              <a:rPr lang="pl-PL" sz="2800" dirty="0">
                <a:latin typeface="Arial Narrow" pitchFamily="34" charset="0"/>
              </a:rPr>
              <a:t>, do czasu gdy oświadczy ona jednej ze stron, że chce z dokonanego na jej rzecz zastrzeżenia skorzystać</a:t>
            </a:r>
          </a:p>
          <a:p>
            <a:pPr algn="just" fontAlgn="ctr"/>
            <a:r>
              <a:rPr lang="pl-PL" sz="2800" b="1" dirty="0">
                <a:latin typeface="Arial Narrow" pitchFamily="34" charset="0"/>
              </a:rPr>
              <a:t>Po złożeniu oświadczenia uprawnienie osoby trzeciej nie może być już odwołane</a:t>
            </a: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dystrybucyjna (dealerska)</a:t>
            </a:r>
          </a:p>
        </p:txBody>
      </p:sp>
      <p:pic>
        <p:nvPicPr>
          <p:cNvPr id="4" name="Obraz 3" descr="41.jpg"/>
          <p:cNvPicPr>
            <a:picLocks noChangeAspect="1"/>
          </p:cNvPicPr>
          <p:nvPr/>
        </p:nvPicPr>
        <p:blipFill>
          <a:blip r:embed="rId2"/>
          <a:stretch>
            <a:fillRect/>
          </a:stretch>
        </p:blipFill>
        <p:spPr>
          <a:xfrm>
            <a:off x="1857356" y="2928934"/>
            <a:ext cx="5429250" cy="3228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trzałka w prawo 6">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Jeśli osoba trzecia odmówi przyjęcia świadczenia to przyjmuje się, że wierzyciel może żądać od dłużnika by świadczył na jego rzecz, chyba że sprzeciwiałaby się temu natura zobowiązania</a:t>
            </a:r>
          </a:p>
          <a:p>
            <a:pPr algn="just" fontAlgn="ctr"/>
            <a:r>
              <a:rPr lang="pl-PL" sz="2800" dirty="0">
                <a:latin typeface="Arial Narrow" pitchFamily="34" charset="0"/>
              </a:rPr>
              <a:t>Dłużnikowi wolno bronić się przed spełnieniem świadczenia zarzutami, które wywiedzie z treści umowy (np. nieważność), ale nie może używać zarzutów, które dotyczą relacji pomiędzy wierzycielem a osobą trzecią</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Przekaz (art.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1</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-921</a:t>
            </a:r>
            <a:r>
              <a:rPr lang="pl-PL" sz="4400" b="1" baseline="30000"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5</a:t>
            </a: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075" name="Picture 3" descr="C:\Users\Basia Denisiuk\AppData\Local\Microsoft\Windows\INetCache\IE\WX3EFEM5\220px-Przelew[1].png"/>
          <p:cNvPicPr>
            <a:picLocks noChangeAspect="1" noChangeArrowheads="1"/>
          </p:cNvPicPr>
          <p:nvPr/>
        </p:nvPicPr>
        <p:blipFill>
          <a:blip r:embed="rId3"/>
          <a:srcRect/>
          <a:stretch>
            <a:fillRect/>
          </a:stretch>
        </p:blipFill>
        <p:spPr bwMode="auto">
          <a:xfrm>
            <a:off x="2285984" y="2786058"/>
            <a:ext cx="4744217" cy="33640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 - to jednostronna, abstrakcyjna czynność prawna, która stanowi podstawę konstrukcji wielu postaci papierów wartościowych.</a:t>
            </a:r>
            <a:endParaRPr lang="pl-PL" sz="2400" dirty="0">
              <a:latin typeface="Arial Narrow" pitchFamily="34" charset="0"/>
            </a:endParaRPr>
          </a:p>
          <a:p>
            <a:pPr algn="just" fontAlgn="ctr"/>
            <a:r>
              <a:rPr lang="pl-PL" sz="2800" dirty="0">
                <a:latin typeface="Arial Narrow" pitchFamily="34" charset="0"/>
              </a:rPr>
              <a:t>Treścią przekazu jest podwójne upoważnienie:</a:t>
            </a:r>
            <a:endParaRPr lang="pl-PL" sz="2400" dirty="0">
              <a:latin typeface="Arial Narrow" pitchFamily="34" charset="0"/>
            </a:endParaRPr>
          </a:p>
          <a:p>
            <a:pPr lvl="1" algn="just" fontAlgn="ctr"/>
            <a:r>
              <a:rPr lang="pl-PL" b="1" dirty="0">
                <a:latin typeface="Arial Narrow" pitchFamily="34" charset="0"/>
              </a:rPr>
              <a:t>Przekazujący </a:t>
            </a:r>
            <a:r>
              <a:rPr lang="pl-PL" dirty="0">
                <a:latin typeface="Arial Narrow" pitchFamily="34" charset="0"/>
              </a:rPr>
              <a:t>upoważnia</a:t>
            </a:r>
            <a:r>
              <a:rPr lang="pl-PL" b="1" dirty="0">
                <a:latin typeface="Arial Narrow" pitchFamily="34" charset="0"/>
              </a:rPr>
              <a:t> przekazanego </a:t>
            </a:r>
            <a:r>
              <a:rPr lang="pl-PL" dirty="0">
                <a:latin typeface="Arial Narrow" pitchFamily="34" charset="0"/>
              </a:rPr>
              <a:t> do dokonania we własnym imieniu, ale na jego rachunek określonego świadczenia, </a:t>
            </a:r>
            <a:endParaRPr lang="pl-PL" sz="2000" dirty="0">
              <a:latin typeface="Arial Narrow" pitchFamily="34" charset="0"/>
            </a:endParaRPr>
          </a:p>
          <a:p>
            <a:pPr lvl="1" algn="just" fontAlgn="ctr"/>
            <a:r>
              <a:rPr lang="pl-PL" dirty="0">
                <a:latin typeface="Arial Narrow" pitchFamily="34" charset="0"/>
              </a:rPr>
              <a:t>Przekazujący upoważnia inną osobę - </a:t>
            </a:r>
            <a:r>
              <a:rPr lang="pl-PL" b="1" dirty="0">
                <a:latin typeface="Arial Narrow" pitchFamily="34" charset="0"/>
              </a:rPr>
              <a:t>odbiorcę przekazu</a:t>
            </a:r>
            <a:r>
              <a:rPr lang="pl-PL" dirty="0">
                <a:latin typeface="Arial Narrow" pitchFamily="34" charset="0"/>
              </a:rPr>
              <a:t> - do odbioru tego świadczenia we własnym imieniu, a odbiorca przekazu może skutecznie dochodzić spełnienia objętego przekazem świadczenia, kiedy przekazany wyrazi akcept - zgodę na wykonanie przekazu</a:t>
            </a:r>
            <a:endParaRPr lang="pl-PL" sz="20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przekaz.gif"/>
          <p:cNvPicPr>
            <a:picLocks noGrp="1" noChangeAspect="1"/>
          </p:cNvPicPr>
          <p:nvPr>
            <p:ph sz="quarter" idx="1"/>
          </p:nvPr>
        </p:nvPicPr>
        <p:blipFill>
          <a:blip r:embed="rId3"/>
          <a:stretch>
            <a:fillRect/>
          </a:stretch>
        </p:blipFill>
        <p:spPr>
          <a:xfrm>
            <a:off x="714348" y="1785926"/>
            <a:ext cx="7881666" cy="4500594"/>
          </a:xfrm>
        </p:spPr>
      </p:pic>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Przekazujący może przekaz odwołać, </a:t>
            </a:r>
            <a:r>
              <a:rPr lang="pl-PL" sz="2800" dirty="0" err="1">
                <a:latin typeface="Arial Narrow" pitchFamily="34" charset="0"/>
              </a:rPr>
              <a:t>dop</a:t>
            </a:r>
            <a:r>
              <a:rPr lang="en-US" sz="2800" dirty="0">
                <a:latin typeface="Arial Narrow" pitchFamily="34" charset="0"/>
              </a:rPr>
              <a:t>ó</a:t>
            </a:r>
            <a:r>
              <a:rPr lang="pl-PL" sz="2800" dirty="0">
                <a:latin typeface="Arial Narrow" pitchFamily="34" charset="0"/>
              </a:rPr>
              <a:t>ki przekazany go nie przyjął albo nie spełnił świadczenia</a:t>
            </a:r>
          </a:p>
          <a:p>
            <a:pPr algn="just" fontAlgn="ctr"/>
            <a:r>
              <a:rPr lang="pl-PL" sz="2800" dirty="0">
                <a:latin typeface="Arial Narrow" pitchFamily="34" charset="0"/>
              </a:rPr>
              <a:t>Jeśli przekazany oświadczył odbiorcy przekazu, że przekaz przyjmuje, to obowiązany jest względem odbiorcy do spełnienia świadczenia określonego w przekazie </a:t>
            </a:r>
          </a:p>
          <a:p>
            <a:pPr algn="just" fontAlgn="ctr"/>
            <a:r>
              <a:rPr lang="pl-PL" sz="2800" dirty="0">
                <a:latin typeface="Arial Narrow" pitchFamily="34" charset="0"/>
              </a:rPr>
              <a:t>Roszczenia odbiorcy przeciw przekazanemu, wynikające z przyjęcia przekazu, przedawniają się z upływem roku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algn="just" fontAlgn="ctr"/>
            <a:r>
              <a:rPr lang="pl-PL" sz="2800" dirty="0">
                <a:latin typeface="Arial Narrow" pitchFamily="34" charset="0"/>
              </a:rPr>
              <a:t>Jeżeli </a:t>
            </a:r>
            <a:r>
              <a:rPr lang="pl-PL" sz="2800" b="1" dirty="0">
                <a:latin typeface="Arial Narrow" pitchFamily="34" charset="0"/>
              </a:rPr>
              <a:t>przekazany jest dłużnikiem przekazującego</a:t>
            </a:r>
            <a:r>
              <a:rPr lang="pl-PL" sz="2800" dirty="0">
                <a:latin typeface="Arial Narrow" pitchFamily="34" charset="0"/>
              </a:rPr>
              <a:t> co do przekazanego świadczenia, jest on </a:t>
            </a:r>
            <a:r>
              <a:rPr lang="pl-PL" sz="2800" b="1" dirty="0">
                <a:latin typeface="Arial Narrow" pitchFamily="34" charset="0"/>
              </a:rPr>
              <a:t>obowiązany do zadośćuczynienia przekazowi</a:t>
            </a:r>
            <a:endParaRPr lang="pl-PL" sz="2800" dirty="0">
              <a:latin typeface="Arial Narrow" pitchFamily="34" charset="0"/>
            </a:endParaRPr>
          </a:p>
          <a:p>
            <a:pPr algn="just" fontAlgn="ctr"/>
            <a:r>
              <a:rPr lang="pl-PL" sz="2800" dirty="0">
                <a:latin typeface="Arial Narrow" pitchFamily="34" charset="0"/>
              </a:rPr>
              <a:t>Jeżeli </a:t>
            </a:r>
            <a:r>
              <a:rPr lang="pl-PL" sz="2800" b="1" dirty="0">
                <a:latin typeface="Arial Narrow" pitchFamily="34" charset="0"/>
              </a:rPr>
              <a:t>przekazujący jest dłużnikiem odbiorcy przekazu to, umorzenie długu następuje dopiero przez spełnienie świadczenia</a:t>
            </a:r>
            <a:r>
              <a:rPr lang="pl-PL" sz="2800" dirty="0">
                <a:latin typeface="Arial Narrow" pitchFamily="34" charset="0"/>
              </a:rPr>
              <a:t>, chyba że umówiono się inaczej</a:t>
            </a:r>
          </a:p>
          <a:p>
            <a:pPr algn="just" fontAlgn="ctr"/>
            <a:r>
              <a:rPr lang="pl-PL" sz="2800" dirty="0">
                <a:latin typeface="Arial Narrow" pitchFamily="34" charset="0"/>
              </a:rPr>
              <a:t>Przekaz stanowi podstawę do ukształtowania m.in. weksla trasowanego czy czeku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00594"/>
          </a:xfrm>
        </p:spPr>
        <p:txBody>
          <a:bodyPr>
            <a:noAutofit/>
          </a:bodyPr>
          <a:lstStyle/>
          <a:p>
            <a:pPr marL="0" indent="0" algn="ctr" fontAlgn="ctr">
              <a:buNone/>
            </a:pPr>
            <a:r>
              <a:rPr lang="pl-PL" sz="2800" b="1" dirty="0">
                <a:latin typeface="Arial Narrow" pitchFamily="34" charset="0"/>
              </a:rPr>
              <a:t>PRZYKŁAD 1</a:t>
            </a:r>
            <a:endParaRPr lang="pl-PL" sz="2800" dirty="0">
              <a:latin typeface="Arial Narrow" pitchFamily="34" charset="0"/>
            </a:endParaRPr>
          </a:p>
          <a:p>
            <a:pPr marL="0" indent="0" algn="just">
              <a:buNone/>
            </a:pPr>
            <a:r>
              <a:rPr lang="pl-PL" sz="2800" dirty="0">
                <a:latin typeface="Arial Narrow" pitchFamily="34" charset="0"/>
              </a:rPr>
              <a:t>Antoni był winien Janowi 10 000 zł. Z kolei taką samą kwotę Jan miał oddać Ewie. Przy zastosowaniu konstrukcji przekazu Antoni może od razu oddać pieniądze Ewie (pomimo faktu, że nie był wobec niej zobowiązany) z tym skutkiem, że wygaśnie dług Antoniego i Jana.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429552" cy="5143536"/>
          </a:xfrm>
        </p:spPr>
        <p:txBody>
          <a:bodyPr>
            <a:noAutofit/>
          </a:bodyPr>
          <a:lstStyle/>
          <a:p>
            <a:pPr marL="0" indent="0" algn="ctr" fontAlgn="ctr">
              <a:buNone/>
            </a:pPr>
            <a:r>
              <a:rPr lang="pl-PL" sz="2400" b="1" dirty="0">
                <a:latin typeface="Arial Narrow" pitchFamily="34" charset="0"/>
              </a:rPr>
              <a:t>PRZYKŁAD 2</a:t>
            </a:r>
            <a:endParaRPr lang="pl-PL" sz="2400" dirty="0">
              <a:latin typeface="Arial Narrow" pitchFamily="34" charset="0"/>
            </a:endParaRPr>
          </a:p>
          <a:p>
            <a:pPr marL="0" indent="0" algn="just">
              <a:buNone/>
            </a:pPr>
            <a:r>
              <a:rPr lang="pl-PL" sz="2400" dirty="0">
                <a:latin typeface="Arial Narrow" pitchFamily="34" charset="0"/>
              </a:rPr>
              <a:t>Janina była winna Stefanowi 5000 zł. W związku z tym, że miała dłużnika w osobie Leona, który był jej winien 10000 zł, poleciła, aby to on zapłacił Stefanowi należną kwotę, na co Leon wyraził zgodę. Dług pani Janiny wygaśnie jednak dopiero w</a:t>
            </a:r>
            <a:r>
              <a:rPr lang="en-US" sz="2400" dirty="0">
                <a:latin typeface="Arial Narrow" pitchFamily="34" charset="0"/>
              </a:rPr>
              <a:t>ó</a:t>
            </a:r>
            <a:r>
              <a:rPr lang="pl-PL" sz="2400" dirty="0">
                <a:latin typeface="Arial Narrow" pitchFamily="34" charset="0"/>
              </a:rPr>
              <a:t>wczas, gdy Leon rzeczywiście spełni świadczenie. W związku z taką konstrukcją odbiorca (Stefan) ma dwa roszczenia o to samo – wobec przekazującego (Janiny), jak i wobec przekazanego (Leona, wynikające z przyjęcia przekazu). Należy przyjąć, że najpierw powinien dochodzić roszczenia przysługującego mu przeciw przekazanemu. Wykonanie roszczenia wobec przekazującego pozostaje w tym czasie w zawieszeniu – do jego realizacji może dojść tylko wtedy, jeśli w wyznaczonym terminie Leon nie spłaci długu.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Treść</a:t>
            </a:r>
          </a:p>
        </p:txBody>
      </p:sp>
    </p:spTree>
    <p:extLst>
      <p:ext uri="{BB962C8B-B14F-4D97-AF65-F5344CB8AC3E}">
        <p14:creationId xmlns:p14="http://schemas.microsoft.com/office/powerpoint/2010/main" xmlns="" val="23143822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roboty budowlane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2" name="Picture 8" descr="C:\Users\Basia Denisiuk\AppData\Local\Microsoft\Windows\INetCache\IE\JDQL6SRG\Katowice_-_Roboty_drogowe[1].jpg"/>
          <p:cNvPicPr>
            <a:picLocks noChangeAspect="1" noChangeArrowheads="1"/>
          </p:cNvPicPr>
          <p:nvPr/>
        </p:nvPicPr>
        <p:blipFill>
          <a:blip r:embed="rId3" cstate="print"/>
          <a:srcRect/>
          <a:stretch>
            <a:fillRect/>
          </a:stretch>
        </p:blipFill>
        <p:spPr bwMode="auto">
          <a:xfrm>
            <a:off x="2285984" y="2714620"/>
            <a:ext cx="4929190" cy="3696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786346"/>
          </a:xfrm>
        </p:spPr>
        <p:txBody>
          <a:bodyPr>
            <a:noAutofit/>
          </a:bodyPr>
          <a:lstStyle/>
          <a:p>
            <a:pPr marL="0" indent="0" algn="just"/>
            <a:r>
              <a:rPr lang="pl-PL" sz="2400" dirty="0">
                <a:latin typeface="Arial Narrow" pitchFamily="34" charset="0"/>
              </a:rPr>
              <a:t> celem umowy o roboty budowlane jest wzniesienie obiektu budowlanego, czyli budynku lub innej budowli, względnie kompleksu obiektów</a:t>
            </a:r>
          </a:p>
          <a:p>
            <a:pPr marL="0" indent="0" algn="just"/>
            <a:r>
              <a:rPr lang="pl-PL" sz="2400" dirty="0">
                <a:latin typeface="Arial Narrow" pitchFamily="34" charset="0"/>
              </a:rPr>
              <a:t> budynek należy wykonać zgodnie z odpowiednim projektem i z zasadami wiedzy technicznej</a:t>
            </a:r>
          </a:p>
          <a:p>
            <a:pPr marL="0" indent="0" algn="just">
              <a:buNone/>
            </a:pP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Cel umowy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6" name="Diagram 5"/>
          <p:cNvGraphicFramePr/>
          <p:nvPr/>
        </p:nvGraphicFramePr>
        <p:xfrm>
          <a:off x="1643042" y="3571876"/>
          <a:ext cx="6119834" cy="3175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438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Nomenklatura: umowa dystrybucji, dealerska, koncesji wyłącznej</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Rodzaj umowy nienazwanej wykształconej poprzez praktykę obrotu gospodarczego</a:t>
            </a:r>
          </a:p>
          <a:p>
            <a:pPr algn="just"/>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Umowa dwustronnie profesjonalna</a:t>
            </a:r>
          </a:p>
          <a:p>
            <a:pPr algn="just"/>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Umowa ma charakter:</a:t>
            </a:r>
          </a:p>
          <a:p>
            <a:pPr marL="274320" lvl="1" indent="0" algn="just"/>
            <a:r>
              <a:rPr lang="pl-PL" dirty="0">
                <a:latin typeface="Arial Narrow" pitchFamily="34" charset="0"/>
              </a:rPr>
              <a:t> konsensualny</a:t>
            </a:r>
          </a:p>
          <a:p>
            <a:pPr marL="274320" lvl="1" indent="0" algn="just"/>
            <a:r>
              <a:rPr lang="pl-PL" dirty="0">
                <a:latin typeface="Arial Narrow" pitchFamily="34" charset="0"/>
              </a:rPr>
              <a:t> odpłatny </a:t>
            </a:r>
          </a:p>
          <a:p>
            <a:pPr marL="274320" lvl="1" indent="0" algn="just"/>
            <a:r>
              <a:rPr lang="pl-PL" dirty="0">
                <a:latin typeface="Arial Narrow" pitchFamily="34" charset="0"/>
              </a:rPr>
              <a:t> rezultatu</a:t>
            </a:r>
          </a:p>
          <a:p>
            <a:pPr marL="0" indent="0" algn="just"/>
            <a:r>
              <a:rPr lang="pl-PL" sz="2800" dirty="0">
                <a:latin typeface="Arial Narrow" pitchFamily="34" charset="0"/>
              </a:rPr>
              <a:t> stronami umowy są </a:t>
            </a:r>
            <a:r>
              <a:rPr lang="pl-PL" sz="2800" b="1" dirty="0">
                <a:latin typeface="Arial Narrow" pitchFamily="34" charset="0"/>
              </a:rPr>
              <a:t>wykonawca</a:t>
            </a:r>
            <a:r>
              <a:rPr lang="pl-PL" sz="2800" dirty="0">
                <a:latin typeface="Arial Narrow" pitchFamily="34" charset="0"/>
              </a:rPr>
              <a:t> i </a:t>
            </a:r>
            <a:r>
              <a:rPr lang="pl-PL" sz="2800" b="1" dirty="0">
                <a:latin typeface="Arial Narrow" pitchFamily="34" charset="0"/>
              </a:rPr>
              <a:t>inwestor </a:t>
            </a:r>
            <a:r>
              <a:rPr lang="pl-PL" sz="2800" dirty="0">
                <a:latin typeface="Arial Narrow" pitchFamily="34" charset="0"/>
              </a:rPr>
              <a:t>(zamawiający)</a:t>
            </a:r>
          </a:p>
          <a:p>
            <a:pPr marL="0" indent="0" algn="just"/>
            <a:r>
              <a:rPr lang="pl-PL" sz="2800" dirty="0">
                <a:latin typeface="Arial Narrow" pitchFamily="34" charset="0"/>
              </a:rPr>
              <a:t> umowę mogą zawierać zarówno os. fizyczne jak i prawne</a:t>
            </a:r>
          </a:p>
          <a:p>
            <a:pPr marL="0" indent="0" algn="just">
              <a:buNone/>
            </a:pPr>
            <a:endParaRPr lang="pl-PL" sz="28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Charakterystyka ogólna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ctr">
              <a:buNone/>
            </a:pPr>
            <a:r>
              <a:rPr lang="pl-PL" sz="2800" b="1" dirty="0">
                <a:latin typeface="Arial Narrow" pitchFamily="34" charset="0"/>
              </a:rPr>
              <a:t>Art. 647 k.c.</a:t>
            </a:r>
          </a:p>
          <a:p>
            <a:pPr marL="0" indent="0" algn="just">
              <a:buNone/>
            </a:pPr>
            <a:r>
              <a:rPr lang="pl-PL" sz="2800" dirty="0">
                <a:latin typeface="Arial Narrow" pitchFamily="34" charset="0"/>
              </a:rPr>
              <a:t>Przez umowę o roboty budowlane </a:t>
            </a:r>
            <a:r>
              <a:rPr lang="pl-PL" sz="2800" b="1" dirty="0">
                <a:latin typeface="Arial Narrow" pitchFamily="34" charset="0"/>
              </a:rPr>
              <a:t>wykonawca</a:t>
            </a:r>
            <a:r>
              <a:rPr lang="pl-PL" sz="2800" dirty="0">
                <a:latin typeface="Arial Narrow" pitchFamily="34" charset="0"/>
              </a:rPr>
              <a:t> zobowiązuje się do </a:t>
            </a:r>
            <a:r>
              <a:rPr lang="pl-PL" sz="2800" u="sng" dirty="0">
                <a:latin typeface="Arial Narrow" pitchFamily="34" charset="0"/>
              </a:rPr>
              <a:t>oddania przewidzianego w umowie obiektu</a:t>
            </a:r>
            <a:r>
              <a:rPr lang="pl-PL" sz="2800" dirty="0">
                <a:latin typeface="Arial Narrow" pitchFamily="34" charset="0"/>
              </a:rPr>
              <a:t>, wykonanego </a:t>
            </a:r>
            <a:r>
              <a:rPr lang="pl-PL" sz="2800" u="sng" dirty="0">
                <a:latin typeface="Arial Narrow" pitchFamily="34" charset="0"/>
              </a:rPr>
              <a:t>zgodnie z projektem i z zasadami</a:t>
            </a:r>
            <a:r>
              <a:rPr lang="pl-PL" sz="2800" dirty="0">
                <a:latin typeface="Arial Narrow" pitchFamily="34" charset="0"/>
              </a:rPr>
              <a:t> wiedzy technicznej, a </a:t>
            </a:r>
            <a:r>
              <a:rPr lang="pl-PL" sz="2800" b="1" dirty="0">
                <a:latin typeface="Arial Narrow" pitchFamily="34" charset="0"/>
              </a:rPr>
              <a:t>inwestor</a:t>
            </a:r>
            <a:r>
              <a:rPr lang="pl-PL" sz="2800" dirty="0">
                <a:latin typeface="Arial Narrow" pitchFamily="34" charset="0"/>
              </a:rPr>
              <a:t> zobowiązuje się do dokonania wymaganych przez właściwe przepisy czynności związanych z </a:t>
            </a:r>
            <a:r>
              <a:rPr lang="pl-PL" sz="2800" u="sng" dirty="0">
                <a:latin typeface="Arial Narrow" pitchFamily="34" charset="0"/>
              </a:rPr>
              <a:t>przygotowaniem robót</a:t>
            </a:r>
            <a:r>
              <a:rPr lang="pl-PL" sz="2800" dirty="0">
                <a:latin typeface="Arial Narrow" pitchFamily="34" charset="0"/>
              </a:rPr>
              <a:t>, w szczególności do </a:t>
            </a:r>
            <a:r>
              <a:rPr lang="pl-PL" sz="2800" u="sng" dirty="0">
                <a:latin typeface="Arial Narrow" pitchFamily="34" charset="0"/>
              </a:rPr>
              <a:t>przekazania terenu budowy</a:t>
            </a:r>
            <a:r>
              <a:rPr lang="pl-PL" sz="2800" dirty="0">
                <a:latin typeface="Arial Narrow" pitchFamily="34" charset="0"/>
              </a:rPr>
              <a:t> i </a:t>
            </a:r>
            <a:r>
              <a:rPr lang="pl-PL" sz="2800" u="sng" dirty="0">
                <a:latin typeface="Arial Narrow" pitchFamily="34" charset="0"/>
              </a:rPr>
              <a:t>dostarczenia projektu</a:t>
            </a:r>
            <a:r>
              <a:rPr lang="pl-PL" sz="2800" dirty="0">
                <a:latin typeface="Arial Narrow" pitchFamily="34" charset="0"/>
              </a:rPr>
              <a:t>, oraz do </a:t>
            </a:r>
            <a:r>
              <a:rPr lang="pl-PL" sz="2800" u="sng" dirty="0">
                <a:latin typeface="Arial Narrow" pitchFamily="34" charset="0"/>
              </a:rPr>
              <a:t>odebrania obiektu</a:t>
            </a:r>
            <a:r>
              <a:rPr lang="pl-PL" sz="2800" dirty="0">
                <a:latin typeface="Arial Narrow" pitchFamily="34" charset="0"/>
              </a:rPr>
              <a:t> i </a:t>
            </a:r>
            <a:r>
              <a:rPr lang="pl-PL" sz="2800" u="sng" dirty="0">
                <a:latin typeface="Arial Narrow" pitchFamily="34" charset="0"/>
              </a:rPr>
              <a:t>zapłaty</a:t>
            </a:r>
            <a:r>
              <a:rPr lang="pl-PL" sz="2800" dirty="0">
                <a:latin typeface="Arial Narrow" pitchFamily="34" charset="0"/>
              </a:rPr>
              <a:t> umówionego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14908"/>
          </a:xfrm>
        </p:spPr>
        <p:txBody>
          <a:bodyPr>
            <a:noAutofit/>
          </a:bodyPr>
          <a:lstStyle/>
          <a:p>
            <a:pPr marL="0" indent="0" algn="just"/>
            <a:r>
              <a:rPr lang="pl-PL" sz="2800" dirty="0">
                <a:latin typeface="Arial Narrow" pitchFamily="34" charset="0"/>
              </a:rPr>
              <a:t> najczęściej tylko finansuje inwestycję</a:t>
            </a:r>
          </a:p>
          <a:p>
            <a:pPr marL="0" indent="0" algn="just"/>
            <a:r>
              <a:rPr lang="pl-PL" sz="2800" dirty="0">
                <a:latin typeface="Arial Narrow" pitchFamily="34" charset="0"/>
              </a:rPr>
              <a:t> wyróżnia się także tzw. Inwestora zastępczego:</a:t>
            </a:r>
          </a:p>
          <a:p>
            <a:pPr marL="274320" lvl="1" indent="0" algn="just"/>
            <a:r>
              <a:rPr lang="pl-PL" dirty="0">
                <a:latin typeface="Arial Narrow" pitchFamily="34" charset="0"/>
              </a:rPr>
              <a:t> podmiot wyspecjalizowany</a:t>
            </a:r>
          </a:p>
          <a:p>
            <a:pPr marL="274320" lvl="1" indent="0" algn="just"/>
            <a:r>
              <a:rPr lang="pl-PL" dirty="0">
                <a:latin typeface="Arial Narrow" pitchFamily="34" charset="0"/>
              </a:rPr>
              <a:t> dokonuje czynności związanych z procesem budowlanym</a:t>
            </a:r>
          </a:p>
          <a:p>
            <a:pPr marL="274320" lvl="1" indent="0" algn="just"/>
            <a:r>
              <a:rPr lang="pl-PL" dirty="0">
                <a:latin typeface="Arial Narrow" pitchFamily="34" charset="0"/>
              </a:rPr>
              <a:t> przygotowuje proces inwestycyjny</a:t>
            </a:r>
          </a:p>
          <a:p>
            <a:pPr marL="274320" lvl="1" indent="0" algn="just"/>
            <a:r>
              <a:rPr lang="pl-PL" dirty="0">
                <a:latin typeface="Arial Narrow" pitchFamily="34" charset="0"/>
              </a:rPr>
              <a:t> organizuje i zarządza procesem inwestycyjnym</a:t>
            </a:r>
          </a:p>
          <a:p>
            <a:pPr marL="274320" lvl="1" indent="0" algn="just"/>
            <a:r>
              <a:rPr lang="pl-PL" dirty="0">
                <a:latin typeface="Arial Narrow" pitchFamily="34" charset="0"/>
              </a:rPr>
              <a:t> rozlicza proces inwestycyjny</a:t>
            </a:r>
          </a:p>
          <a:p>
            <a:pPr marL="0" indent="0" algn="just"/>
            <a:r>
              <a:rPr lang="pl-PL" dirty="0">
                <a:latin typeface="Arial Narrow" pitchFamily="34" charset="0"/>
              </a:rPr>
              <a:t> inwestor jest uczestnikiem procesu budowlanego w związku z czym ciążą na nim liczne obowiązki administracyjnoprawne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Inwestor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72032"/>
          </a:xfrm>
        </p:spPr>
        <p:txBody>
          <a:bodyPr>
            <a:noAutofit/>
          </a:bodyPr>
          <a:lstStyle/>
          <a:p>
            <a:pPr marL="0" indent="0" algn="just"/>
            <a:r>
              <a:rPr lang="pl-PL" sz="2800" dirty="0">
                <a:latin typeface="Arial Narrow" pitchFamily="34" charset="0"/>
              </a:rPr>
              <a:t> inwestor może zawrzeć umowę tylko z jednym lub wieloma wykonawcami</a:t>
            </a:r>
          </a:p>
          <a:p>
            <a:pPr marL="0" indent="0" algn="just"/>
            <a:r>
              <a:rPr lang="pl-PL" sz="2800" dirty="0">
                <a:latin typeface="Arial Narrow" pitchFamily="34" charset="0"/>
              </a:rPr>
              <a:t> może być to podmiot, który samodzielnie zajmuje się realizacją robót lub podmiot korzystający z usług innych wyspecjalizowanych podmiotów, tj. podwykonawców</a:t>
            </a:r>
          </a:p>
          <a:p>
            <a:pPr marL="274320" lvl="1" indent="0" algn="just"/>
            <a:r>
              <a:rPr lang="pl-PL" dirty="0">
                <a:latin typeface="Arial Narrow" pitchFamily="34" charset="0"/>
              </a:rPr>
              <a:t> umowa z podwykonawcą musi być zawarta </a:t>
            </a:r>
            <a:r>
              <a:rPr lang="pl-PL" b="1" dirty="0">
                <a:solidFill>
                  <a:schemeClr val="accent1"/>
                </a:solidFill>
                <a:latin typeface="Arial Narrow" pitchFamily="34" charset="0"/>
              </a:rPr>
              <a:t>w formie pisemnej, pod rygorem nieważności</a:t>
            </a:r>
          </a:p>
          <a:p>
            <a:pPr marL="274320" lvl="1" indent="0" algn="just"/>
            <a:r>
              <a:rPr lang="pl-PL" dirty="0">
                <a:latin typeface="Arial Narrow" pitchFamily="34" charset="0"/>
              </a:rPr>
              <a:t> solidarna odpowiedzialność inwestora i generalnego wykonawcy za umowy zawierane z podwykonawcami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Wykonawca i Podwykonawca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jest to inwestor budujący domy mieszkalne w celu ich dalszej sprzedaży</a:t>
            </a:r>
          </a:p>
          <a:p>
            <a:pPr marL="0" indent="0" algn="just"/>
            <a:r>
              <a:rPr lang="pl-PL" dirty="0">
                <a:latin typeface="Arial Narrow" pitchFamily="34" charset="0"/>
              </a:rPr>
              <a:t> umowy deweloperskie podlegają ustawie z 16 września 2011 r. o ochronie praw nabywcy lokalu mieszkalnego lub domu jednorodzinnego</a:t>
            </a:r>
          </a:p>
          <a:p>
            <a:pPr marL="0" indent="0" algn="just"/>
            <a:r>
              <a:rPr lang="pl-PL" dirty="0">
                <a:latin typeface="Arial Narrow" pitchFamily="34" charset="0"/>
              </a:rPr>
              <a:t> </a:t>
            </a:r>
            <a:r>
              <a:rPr lang="pl-PL" dirty="0" err="1">
                <a:latin typeface="Arial Narrow" pitchFamily="34" charset="0"/>
              </a:rPr>
              <a:t>def</a:t>
            </a:r>
            <a:r>
              <a:rPr lang="pl-PL" dirty="0">
                <a:latin typeface="Arial Narrow" pitchFamily="34" charset="0"/>
              </a:rPr>
              <a:t>. ustawowa dewelopera:</a:t>
            </a:r>
          </a:p>
          <a:p>
            <a:pPr marL="0" indent="0" algn="just">
              <a:buNone/>
            </a:pPr>
            <a:r>
              <a:rPr lang="pl-PL" dirty="0">
                <a:latin typeface="Arial Narrow" pitchFamily="34" charset="0"/>
              </a:rPr>
              <a:t>przedsiębiorca w rozumieniu k.c., który w ramach prowadzonej działalności gospodarczej na podstawie umowy deweloperskiej zobowiązuje się do ustanowienia odrębnej własności lokalu mieszkalnego i przeniesienia własności tego lokalu na nabywcę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r>
              <a:rPr lang="pl-PL" dirty="0">
                <a:latin typeface="Arial Narrow" pitchFamily="34" charset="0"/>
              </a:rPr>
              <a:t> nabywca wpłaca środki pieniężne na specjalny rachunek powierniczy:</a:t>
            </a:r>
          </a:p>
          <a:p>
            <a:pPr marL="274320" lvl="1" indent="0" algn="just"/>
            <a:r>
              <a:rPr lang="pl-PL" dirty="0">
                <a:latin typeface="Arial Narrow" pitchFamily="34" charset="0"/>
              </a:rPr>
              <a:t> otwarty – środki wpłacane przez nabywcę mogą być wypłacane przez dewelopera zgodnie z harmonogramem </a:t>
            </a:r>
          </a:p>
          <a:p>
            <a:pPr marL="274320" lvl="1" indent="0" algn="just"/>
            <a:r>
              <a:rPr lang="pl-PL" dirty="0">
                <a:latin typeface="Arial Narrow" pitchFamily="34" charset="0"/>
              </a:rPr>
              <a:t> zamknięty – środki wpłacone przez nabywcę mogą zostać podjęte przez dewelopera jednorazowo po przeniesieniu prawa własności na nabywcę</a:t>
            </a:r>
          </a:p>
          <a:p>
            <a:pPr marL="0" indent="0" algn="just"/>
            <a:r>
              <a:rPr lang="pl-PL" dirty="0">
                <a:latin typeface="Arial Narrow" pitchFamily="34" charset="0"/>
              </a:rPr>
              <a:t> umowa zawierana w formie aktu notarialnego</a:t>
            </a:r>
          </a:p>
          <a:p>
            <a:pPr marL="0" indent="0" algn="just"/>
            <a:r>
              <a:rPr lang="pl-PL" dirty="0">
                <a:latin typeface="Arial Narrow" pitchFamily="34" charset="0"/>
              </a:rPr>
              <a:t> konieczność wpisania roszczenia na rzecz nabywcy do działu III księgi wieczystej dla nieruchomości, na której wznoszony jest budynek</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Deweloper</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just">
              <a:lnSpc>
                <a:spcPct val="150000"/>
              </a:lnSpc>
            </a:pPr>
            <a:r>
              <a:rPr lang="pl-PL" dirty="0">
                <a:latin typeface="Arial Narrow" pitchFamily="34" charset="0"/>
              </a:rPr>
              <a:t> powinna być zawarta w formie pisemnej, a wymagana dokumentacja budowlana stanowi jej część składową</a:t>
            </a:r>
          </a:p>
          <a:p>
            <a:pPr marL="0" indent="0" algn="just">
              <a:lnSpc>
                <a:spcPct val="150000"/>
              </a:lnSpc>
            </a:pPr>
            <a:r>
              <a:rPr lang="pl-PL" dirty="0">
                <a:latin typeface="Arial Narrow" pitchFamily="34" charset="0"/>
              </a:rPr>
              <a:t> określa obowiązki stron związane z:</a:t>
            </a:r>
          </a:p>
          <a:p>
            <a:pPr marL="274320" lvl="1" indent="0" algn="just">
              <a:lnSpc>
                <a:spcPct val="150000"/>
              </a:lnSpc>
            </a:pPr>
            <a:r>
              <a:rPr lang="pl-PL" dirty="0">
                <a:latin typeface="Arial Narrow" pitchFamily="34" charset="0"/>
              </a:rPr>
              <a:t> przygotowaniem robót budowlanych </a:t>
            </a:r>
          </a:p>
          <a:p>
            <a:pPr marL="274320" lvl="1" indent="0" algn="just">
              <a:lnSpc>
                <a:spcPct val="150000"/>
              </a:lnSpc>
            </a:pPr>
            <a:r>
              <a:rPr lang="pl-PL" dirty="0">
                <a:latin typeface="Arial Narrow" pitchFamily="34" charset="0"/>
              </a:rPr>
              <a:t> ich wykonaniem</a:t>
            </a:r>
          </a:p>
          <a:p>
            <a:pPr marL="274320" lvl="1" indent="0" algn="just">
              <a:lnSpc>
                <a:spcPct val="150000"/>
              </a:lnSpc>
            </a:pPr>
            <a:r>
              <a:rPr lang="pl-PL" dirty="0">
                <a:latin typeface="Arial Narrow" pitchFamily="34" charset="0"/>
              </a:rPr>
              <a:t> zapłatą wynagrodzenia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inwestora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14488"/>
          <a:ext cx="7429552"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wykonawcy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1</a:t>
            </a:r>
            <a:r>
              <a:rPr lang="pl-PL" b="1" dirty="0">
                <a:latin typeface="Arial Narrow" pitchFamily="34" charset="0"/>
              </a:rPr>
              <a:t> [Gwarancja zapłaty]</a:t>
            </a:r>
            <a:r>
              <a:rPr lang="pl-PL" dirty="0">
                <a:latin typeface="Arial Narrow" pitchFamily="34" charset="0"/>
              </a:rPr>
              <a:t> </a:t>
            </a:r>
          </a:p>
          <a:p>
            <a:pPr marL="0" indent="0" algn="just">
              <a:buNone/>
            </a:pPr>
            <a:r>
              <a:rPr lang="pl-PL" dirty="0">
                <a:latin typeface="Arial Narrow" pitchFamily="34" charset="0"/>
              </a:rPr>
              <a:t>§ 1. Gwarancji zapłaty za roboty budowlane, zwanej dalej "gwarancją zapłaty", </a:t>
            </a:r>
            <a:r>
              <a:rPr lang="pl-PL" u="sng" dirty="0">
                <a:latin typeface="Arial Narrow" pitchFamily="34" charset="0"/>
              </a:rPr>
              <a:t>inwestor udziela wykonawcy (generalnemu wykonawcy) w celu zabezpieczenia terminowej zapłaty umówionego wynagrodzenia</a:t>
            </a:r>
            <a:r>
              <a:rPr lang="pl-PL" dirty="0">
                <a:latin typeface="Arial Narrow" pitchFamily="34" charset="0"/>
              </a:rPr>
              <a:t> za wykonanie robót budowlanych. </a:t>
            </a:r>
          </a:p>
          <a:p>
            <a:pPr marL="0" indent="0" algn="just">
              <a:buNone/>
            </a:pPr>
            <a:r>
              <a:rPr lang="pl-PL" dirty="0">
                <a:latin typeface="Arial Narrow" pitchFamily="34" charset="0"/>
              </a:rPr>
              <a:t>§ 2. Gwarancją zapłaty jest </a:t>
            </a:r>
            <a:r>
              <a:rPr lang="pl-PL" b="1" dirty="0">
                <a:latin typeface="Arial Narrow" pitchFamily="34" charset="0"/>
              </a:rPr>
              <a:t>gwarancja</a:t>
            </a:r>
            <a:r>
              <a:rPr lang="pl-PL" dirty="0">
                <a:latin typeface="Arial Narrow" pitchFamily="34" charset="0"/>
              </a:rPr>
              <a:t> bankowa lub ubezpieczeniowa, a także </a:t>
            </a:r>
            <a:r>
              <a:rPr lang="pl-PL" b="1" dirty="0">
                <a:latin typeface="Arial Narrow" pitchFamily="34" charset="0"/>
              </a:rPr>
              <a:t>akredytywa</a:t>
            </a:r>
            <a:r>
              <a:rPr lang="pl-PL" dirty="0">
                <a:latin typeface="Arial Narrow" pitchFamily="34" charset="0"/>
              </a:rPr>
              <a:t> bankowa lub </a:t>
            </a:r>
            <a:r>
              <a:rPr lang="pl-PL" b="1" dirty="0">
                <a:latin typeface="Arial Narrow" pitchFamily="34" charset="0"/>
              </a:rPr>
              <a:t>poręczenie</a:t>
            </a:r>
            <a:r>
              <a:rPr lang="pl-PL" dirty="0">
                <a:latin typeface="Arial Narrow" pitchFamily="34" charset="0"/>
              </a:rPr>
              <a:t> banku udzielone na zlecenie inwestora.</a:t>
            </a:r>
          </a:p>
          <a:p>
            <a:pPr marL="0" indent="0" algn="just">
              <a:buNone/>
            </a:pPr>
            <a:r>
              <a:rPr lang="pl-PL" dirty="0">
                <a:latin typeface="Arial Narrow" pitchFamily="34" charset="0"/>
              </a:rPr>
              <a:t>§ 3. Strony ponoszą w równych częściach udokumentowane koszty zabezpieczenia wierzytelności.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Gwarancja zapłaty</a:t>
            </a:r>
          </a:p>
        </p:txBody>
      </p:sp>
    </p:spTree>
    <p:extLst>
      <p:ext uri="{BB962C8B-B14F-4D97-AF65-F5344CB8AC3E}">
        <p14:creationId xmlns:p14="http://schemas.microsoft.com/office/powerpoint/2010/main" xmlns="" val="23143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Strony</a:t>
            </a:r>
          </a:p>
        </p:txBody>
      </p:sp>
      <p:graphicFrame>
        <p:nvGraphicFramePr>
          <p:cNvPr id="4" name="Symbol zastępczy zawartości 3"/>
          <p:cNvGraphicFramePr>
            <a:graphicFrameLocks noGrp="1"/>
          </p:cNvGraphicFramePr>
          <p:nvPr>
            <p:ph sz="quarter" idx="1"/>
          </p:nvPr>
        </p:nvGraphicFramePr>
        <p:xfrm>
          <a:off x="928688" y="1785938"/>
          <a:ext cx="7358062" cy="4233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786346"/>
          </a:xfrm>
        </p:spPr>
        <p:txBody>
          <a:bodyPr>
            <a:noAutofit/>
          </a:bodyPr>
          <a:lstStyle/>
          <a:p>
            <a:pPr marL="0" indent="0" algn="ctr">
              <a:buNone/>
            </a:pPr>
            <a:r>
              <a:rPr lang="pl-PL" b="1" dirty="0">
                <a:latin typeface="Arial Narrow" pitchFamily="34" charset="0"/>
              </a:rPr>
              <a:t>Art. 649</a:t>
            </a:r>
            <a:r>
              <a:rPr lang="pl-PL" b="1" baseline="30000" dirty="0">
                <a:latin typeface="Arial Narrow" pitchFamily="34" charset="0"/>
              </a:rPr>
              <a:t>3</a:t>
            </a:r>
            <a:r>
              <a:rPr lang="pl-PL" b="1" dirty="0">
                <a:latin typeface="Arial Narrow" pitchFamily="34" charset="0"/>
              </a:rPr>
              <a:t> [Wysokość gwarancji]</a:t>
            </a:r>
            <a:r>
              <a:rPr lang="pl-PL" dirty="0">
                <a:latin typeface="Arial Narrow" pitchFamily="34" charset="0"/>
              </a:rPr>
              <a:t> </a:t>
            </a:r>
          </a:p>
          <a:p>
            <a:pPr marL="0" indent="0" algn="just">
              <a:buNone/>
            </a:pPr>
            <a:r>
              <a:rPr lang="pl-PL" dirty="0">
                <a:latin typeface="Arial Narrow" pitchFamily="34" charset="0"/>
              </a:rPr>
              <a:t>§ 1. Wykonawca (generalny wykonawca) robót budowlanych </a:t>
            </a:r>
            <a:r>
              <a:rPr lang="pl-PL" dirty="0">
                <a:solidFill>
                  <a:schemeClr val="accent1"/>
                </a:solidFill>
                <a:latin typeface="Arial Narrow" pitchFamily="34" charset="0"/>
              </a:rPr>
              <a:t>może w każdym czasie żądać od inwestora gwarancji zapłaty</a:t>
            </a:r>
            <a:r>
              <a:rPr lang="pl-PL" dirty="0">
                <a:latin typeface="Arial Narrow" pitchFamily="34" charset="0"/>
              </a:rPr>
              <a:t> do wysokości ewentualnego roszczenia z tytułu wynagrodzenia wynikającego z umowy oraz robót dodatkowych lub koniecznych do wykonania umowy, zaakceptowanych na piśmie przez inwestora.</a:t>
            </a:r>
          </a:p>
          <a:p>
            <a:pPr marL="0" indent="0" algn="just">
              <a:buNone/>
            </a:pPr>
            <a:r>
              <a:rPr lang="pl-PL" dirty="0">
                <a:latin typeface="Arial Narrow" pitchFamily="34" charset="0"/>
              </a:rPr>
              <a:t>§ 2. Udzielenie gwarancji zapłaty nie stoi na przeszkodzie żądaniu gwarancji zapłaty do łącznej wysokości określonej w § 1.</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p14="http://schemas.microsoft.com/office/powerpoint/2010/main" xmlns="" val="231438220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5000660"/>
          </a:xfrm>
        </p:spPr>
        <p:txBody>
          <a:bodyPr>
            <a:noAutofit/>
          </a:bodyPr>
          <a:lstStyle/>
          <a:p>
            <a:pPr marL="0" indent="0" algn="ctr">
              <a:buNone/>
            </a:pPr>
            <a:r>
              <a:rPr lang="pl-PL" sz="2300" b="1" dirty="0">
                <a:latin typeface="Arial Narrow" pitchFamily="34" charset="0"/>
              </a:rPr>
              <a:t>Art. 649</a:t>
            </a:r>
            <a:r>
              <a:rPr lang="pl-PL" sz="2300" b="1" baseline="30000" dirty="0">
                <a:latin typeface="Arial Narrow" pitchFamily="34" charset="0"/>
              </a:rPr>
              <a:t>4</a:t>
            </a:r>
            <a:r>
              <a:rPr lang="pl-PL" sz="2300" b="1" dirty="0">
                <a:latin typeface="Arial Narrow" pitchFamily="34" charset="0"/>
              </a:rPr>
              <a:t> [Brak żądanej gwarancji, skutki] </a:t>
            </a:r>
          </a:p>
          <a:p>
            <a:pPr marL="0" indent="0" algn="just">
              <a:buNone/>
            </a:pPr>
            <a:r>
              <a:rPr lang="pl-PL" sz="2300" dirty="0">
                <a:latin typeface="Arial Narrow" pitchFamily="34" charset="0"/>
              </a:rPr>
              <a:t>§ 1. Jeżeli wykonawca (generalny wykonawca) </a:t>
            </a:r>
            <a:r>
              <a:rPr lang="pl-PL" sz="2300" u="sng" dirty="0">
                <a:latin typeface="Arial Narrow" pitchFamily="34" charset="0"/>
              </a:rPr>
              <a:t>nie uzyska żądanej gwarancji zapłaty w wyznaczonym przez siebie terminie, nie krótszym niż 45 dni, uprawniony jest do </a:t>
            </a:r>
            <a:r>
              <a:rPr lang="pl-PL" sz="2300" b="1" u="sng" dirty="0">
                <a:solidFill>
                  <a:schemeClr val="accent1"/>
                </a:solidFill>
                <a:latin typeface="Arial Narrow" pitchFamily="34" charset="0"/>
              </a:rPr>
              <a:t>odstąpienia od umowy z winy inwestora</a:t>
            </a:r>
            <a:r>
              <a:rPr lang="pl-PL" sz="2300" dirty="0">
                <a:latin typeface="Arial Narrow" pitchFamily="34" charset="0"/>
              </a:rPr>
              <a:t> ze skutkiem na dzień odstąpienia.</a:t>
            </a:r>
          </a:p>
          <a:p>
            <a:pPr marL="0" indent="0" algn="just">
              <a:buNone/>
            </a:pPr>
            <a:r>
              <a:rPr lang="pl-PL" sz="2300" dirty="0">
                <a:latin typeface="Arial Narrow" pitchFamily="34" charset="0"/>
              </a:rPr>
              <a:t>§ 2. Brak żądanej gwarancji zapłaty stanowi </a:t>
            </a:r>
            <a:r>
              <a:rPr lang="pl-PL" sz="2300" u="sng" dirty="0">
                <a:latin typeface="Arial Narrow" pitchFamily="34" charset="0"/>
              </a:rPr>
              <a:t>przeszkodę w wykonaniu robót budowlanych</a:t>
            </a:r>
            <a:r>
              <a:rPr lang="pl-PL" sz="2300" dirty="0">
                <a:latin typeface="Arial Narrow" pitchFamily="34" charset="0"/>
              </a:rPr>
              <a:t> z przyczyn dotyczących inwestora.</a:t>
            </a:r>
          </a:p>
          <a:p>
            <a:pPr marL="0" indent="0" algn="just">
              <a:buNone/>
            </a:pPr>
            <a:r>
              <a:rPr lang="pl-PL" sz="2300" dirty="0">
                <a:latin typeface="Arial Narrow" pitchFamily="34" charset="0"/>
              </a:rPr>
              <a:t>§ 3. Inwestor nie może odmówić zapłaty wynagrodzenia mimo niewykonania robót budowlanych, jeżeli wykonawca (generalny wykonawca) był gotów je wykonać, lecz doznał przeszkody z przyczyn dotyczących inwestora. Jednakże w wypadku takim inwestor może odliczyć to, co wykonawca (generalny wykonawca) oszczędził z powodu niewykonania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Gwarancja zapłaty</a:t>
            </a:r>
          </a:p>
        </p:txBody>
      </p:sp>
    </p:spTree>
    <p:extLst>
      <p:ext uri="{BB962C8B-B14F-4D97-AF65-F5344CB8AC3E}">
        <p14:creationId xmlns:p14="http://schemas.microsoft.com/office/powerpoint/2010/main" xmlns="" val="231438220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71744"/>
            <a:ext cx="7429552" cy="3929090"/>
          </a:xfrm>
        </p:spPr>
        <p:txBody>
          <a:bodyPr>
            <a:noAutofit/>
          </a:bodyPr>
          <a:lstStyle/>
          <a:p>
            <a:pPr marL="0" indent="0" algn="just">
              <a:lnSpc>
                <a:spcPct val="150000"/>
              </a:lnSpc>
              <a:buNone/>
            </a:pPr>
            <a:r>
              <a:rPr lang="pl-PL" dirty="0">
                <a:latin typeface="Arial Narrow" pitchFamily="34" charset="0"/>
              </a:rPr>
              <a:t>Możliwości zakończenia umowy o roboty budowlane:</a:t>
            </a:r>
          </a:p>
          <a:p>
            <a:pPr marL="274320" lvl="1" indent="0" algn="just">
              <a:lnSpc>
                <a:spcPct val="150000"/>
              </a:lnSpc>
            </a:pPr>
            <a:r>
              <a:rPr lang="pl-PL" dirty="0">
                <a:latin typeface="Arial Narrow" pitchFamily="34" charset="0"/>
              </a:rPr>
              <a:t> wykonanie umowy przez strony</a:t>
            </a:r>
          </a:p>
          <a:p>
            <a:pPr marL="274320" lvl="1" indent="0" algn="just">
              <a:lnSpc>
                <a:spcPct val="150000"/>
              </a:lnSpc>
            </a:pPr>
            <a:r>
              <a:rPr lang="pl-PL" dirty="0">
                <a:latin typeface="Arial Narrow" pitchFamily="34" charset="0"/>
              </a:rPr>
              <a:t> rozwiązanie umowy</a:t>
            </a:r>
          </a:p>
          <a:p>
            <a:pPr marL="274320" lvl="1" indent="0" algn="just">
              <a:lnSpc>
                <a:spcPct val="150000"/>
              </a:lnSpc>
            </a:pPr>
            <a:r>
              <a:rPr lang="pl-PL" dirty="0">
                <a:latin typeface="Arial Narrow" pitchFamily="34" charset="0"/>
              </a:rPr>
              <a:t> odstąpienie od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Zakończenie umowy</a:t>
            </a:r>
          </a:p>
        </p:txBody>
      </p:sp>
    </p:spTree>
    <p:extLst>
      <p:ext uri="{BB962C8B-B14F-4D97-AF65-F5344CB8AC3E}">
        <p14:creationId xmlns:p14="http://schemas.microsoft.com/office/powerpoint/2010/main" xmlns="" val="231438220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r>
              <a:rPr lang="pl-PL" dirty="0">
                <a:latin typeface="Arial Narrow" pitchFamily="34" charset="0"/>
              </a:rPr>
              <a:t> odstąpienie z określonych powodów:</a:t>
            </a:r>
          </a:p>
          <a:p>
            <a:pPr marL="274320" lvl="1" indent="0" algn="just"/>
            <a:r>
              <a:rPr lang="pl-PL" dirty="0">
                <a:latin typeface="Arial Narrow" pitchFamily="34" charset="0"/>
              </a:rPr>
              <a:t> gdy wykonawca opóźnia się z rozpoczęciem lub wykończeniem robót budowlanych tak dalece, że nie jest prawdopodobne, żeby zdołał je ukończyć w czasie umówionym </a:t>
            </a:r>
            <a:r>
              <a:rPr lang="pl-PL" dirty="0">
                <a:latin typeface="Arial Narrow" pitchFamily="34" charset="0"/>
                <a:sym typeface="Wingdings" pitchFamily="2" charset="2"/>
              </a:rPr>
              <a:t> inwestor może odstąpić od umowy bez wyznaczania dodatkowego terminu</a:t>
            </a:r>
            <a:endParaRPr lang="pl-PL" dirty="0">
              <a:latin typeface="Arial Narrow" pitchFamily="34" charset="0"/>
            </a:endParaRPr>
          </a:p>
          <a:p>
            <a:pPr marL="274320" lvl="1" indent="0" algn="just"/>
            <a:r>
              <a:rPr lang="pl-PL" dirty="0">
                <a:latin typeface="Arial Narrow" pitchFamily="34" charset="0"/>
              </a:rPr>
              <a:t> wykonawca po wezwaniu w dalszym ciągu realizuje roboty budowlane w sposób wadliwy lub sprzeczny z umową</a:t>
            </a:r>
          </a:p>
          <a:p>
            <a:pPr marL="274320" lvl="1" indent="0" algn="just"/>
            <a:r>
              <a:rPr lang="pl-PL" dirty="0">
                <a:latin typeface="Arial Narrow" pitchFamily="34" charset="0"/>
              </a:rPr>
              <a:t> budynek ma istotne wady, których nie da się usunąć albo wykonawca nie ma możliwości ich usunięcia w odpowiednim czasie bądź upłynął już czas do ich usunięcia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xmlns="" val="23143822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929222"/>
          </a:xfrm>
        </p:spPr>
        <p:txBody>
          <a:bodyPr>
            <a:noAutofit/>
          </a:bodyPr>
          <a:lstStyle/>
          <a:p>
            <a:pPr marL="0" indent="0" algn="just">
              <a:lnSpc>
                <a:spcPct val="150000"/>
              </a:lnSpc>
            </a:pPr>
            <a:r>
              <a:rPr lang="pl-PL" dirty="0">
                <a:latin typeface="Arial Narrow" pitchFamily="34" charset="0"/>
              </a:rPr>
              <a:t> odstąpienie bez podania powodów</a:t>
            </a:r>
          </a:p>
          <a:p>
            <a:pPr marL="274320" lvl="1" indent="0" algn="just">
              <a:lnSpc>
                <a:spcPct val="150000"/>
              </a:lnSpc>
            </a:pPr>
            <a:r>
              <a:rPr lang="pl-PL" dirty="0">
                <a:latin typeface="Arial Narrow" pitchFamily="34" charset="0"/>
              </a:rPr>
              <a:t> inwestor ma prawo do odstąpienia od umowy w każdym czasie, i to nawet bez podania jakichkolwiek powodów (art. 644 k.c.)</a:t>
            </a:r>
          </a:p>
          <a:p>
            <a:pPr marL="548640" lvl="2" indent="0" algn="just">
              <a:lnSpc>
                <a:spcPct val="150000"/>
              </a:lnSpc>
            </a:pPr>
            <a:r>
              <a:rPr lang="pl-PL" dirty="0">
                <a:latin typeface="Arial Narrow" pitchFamily="34" charset="0"/>
              </a:rPr>
              <a:t> inwestor musi w takim wypadku zapłacić wykonawcy całe umówione wynagrodzenie</a:t>
            </a:r>
          </a:p>
          <a:p>
            <a:pPr marL="548640" lvl="2" indent="0" algn="just">
              <a:lnSpc>
                <a:spcPct val="150000"/>
              </a:lnSpc>
            </a:pPr>
            <a:r>
              <a:rPr lang="pl-PL" dirty="0">
                <a:latin typeface="Arial Narrow" pitchFamily="34" charset="0"/>
              </a:rPr>
              <a:t> wynagrodzenie można pomniejszyć o to co wykonawca zaoszczędził z powodu nieponiesienia kosztów wykonania robót budowlanych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xmlns="" val="23143822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357718"/>
          </a:xfrm>
        </p:spPr>
        <p:txBody>
          <a:bodyPr>
            <a:noAutofit/>
          </a:bodyPr>
          <a:lstStyle/>
          <a:p>
            <a:pPr marL="0" indent="0" algn="ctr">
              <a:buNone/>
            </a:pPr>
            <a:r>
              <a:rPr lang="pl-PL" b="1" dirty="0">
                <a:latin typeface="Arial Narrow" pitchFamily="34" charset="0"/>
              </a:rPr>
              <a:t>Art. 656 [Odesłanie] </a:t>
            </a:r>
          </a:p>
          <a:p>
            <a:pPr marL="0" indent="0" algn="just">
              <a:buNone/>
            </a:pPr>
            <a:r>
              <a:rPr lang="pl-PL" dirty="0">
                <a:latin typeface="Arial Narrow" pitchFamily="34" charset="0"/>
              </a:rPr>
              <a:t>§ 1. Do skutków opóźnienia się przez wykonawcę z rozpoczęciem robót lub wykończeniem obiektu albo wykonywania przez wykonawcę robót w sposób wadliwy lub sprzeczny z umową, do rękojmi za wady wykonanego obiektu, jak również do uprawnienia inwestora do odstąpienia od umowy przed ukończeniem obiektu stosuje się </a:t>
            </a:r>
            <a:r>
              <a:rPr lang="pl-PL" u="sng" dirty="0">
                <a:latin typeface="Arial Narrow" pitchFamily="34" charset="0"/>
              </a:rPr>
              <a:t>odpowiednio przepisy o umowie o dzieło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xmlns="" val="231438220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ctr">
              <a:buNone/>
            </a:pPr>
            <a:r>
              <a:rPr lang="pl-PL" b="1" dirty="0">
                <a:latin typeface="Arial Narrow" pitchFamily="34" charset="0"/>
              </a:rPr>
              <a:t>Art. 638 [Rękojmia, gwarancja, odpowiednie stosowanie] </a:t>
            </a:r>
          </a:p>
          <a:p>
            <a:pPr marL="0" indent="0" algn="just">
              <a:buNone/>
            </a:pPr>
            <a:r>
              <a:rPr lang="pl-PL" dirty="0">
                <a:latin typeface="Arial Narrow" pitchFamily="34" charset="0"/>
              </a:rPr>
              <a:t>§ 1. Do odpowiedzialności za wady dzieła stosuje się </a:t>
            </a:r>
            <a:r>
              <a:rPr lang="pl-PL" u="sng" dirty="0">
                <a:latin typeface="Arial Narrow" pitchFamily="34" charset="0"/>
              </a:rPr>
              <a:t>odpowiednio przepisy o rękojmi przy sprzedaży</a:t>
            </a:r>
            <a:r>
              <a:rPr lang="pl-PL" dirty="0">
                <a:latin typeface="Arial Narrow" pitchFamily="34" charset="0"/>
              </a:rPr>
              <a:t>. Odpowiedzialność przyjmującego zamówienie jest wyłączona, jeżeli wada dzieła powstała z przyczyny tkwiącej w materiale dostarczonym przez zamawiającego.</a:t>
            </a:r>
          </a:p>
          <a:p>
            <a:pPr marL="0" indent="0" algn="just">
              <a:buNone/>
            </a:pPr>
            <a:r>
              <a:rPr lang="pl-PL" dirty="0">
                <a:latin typeface="Arial Narrow" pitchFamily="34" charset="0"/>
              </a:rPr>
              <a:t>§ 2. Jeżeli zamawiającemu udzielono gwarancji na wykonane dzieło, </a:t>
            </a:r>
            <a:r>
              <a:rPr lang="pl-PL" u="sng" dirty="0">
                <a:latin typeface="Arial Narrow" pitchFamily="34" charset="0"/>
              </a:rPr>
              <a:t>przepisy o gwarancji przy sprzedaży stosuje się odpowiednio</a:t>
            </a:r>
            <a:r>
              <a:rPr lang="pl-PL"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xmlns="" val="231438220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rachunku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WX3EFEM5\gotowka-280x220[1].jpg"/>
          <p:cNvPicPr>
            <a:picLocks noChangeAspect="1" noChangeArrowheads="1"/>
          </p:cNvPicPr>
          <p:nvPr/>
        </p:nvPicPr>
        <p:blipFill>
          <a:blip r:embed="rId3"/>
          <a:srcRect/>
          <a:stretch>
            <a:fillRect/>
          </a:stretch>
        </p:blipFill>
        <p:spPr bwMode="auto">
          <a:xfrm>
            <a:off x="2214546" y="2786058"/>
            <a:ext cx="4643471" cy="36484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rachunek bankowy – pojęcie służące do określenia stosunku prawnego, który powstaje między bankiem a jego klientem w wyniku zawarcia umowy rachunku bankowego</a:t>
            </a:r>
          </a:p>
          <a:p>
            <a:pPr marL="0" indent="0" algn="just"/>
            <a:r>
              <a:rPr lang="pl-PL" dirty="0">
                <a:latin typeface="Arial Narrow" pitchFamily="34" charset="0"/>
              </a:rPr>
              <a:t> umowa kwalifikowana podmiotowo – może być zawarta tylko z bankiem jako podmiotem prowadzącym rachunek</a:t>
            </a:r>
          </a:p>
          <a:p>
            <a:pPr marL="0" indent="0" algn="just"/>
            <a:r>
              <a:rPr lang="pl-PL" dirty="0">
                <a:latin typeface="Arial Narrow" pitchFamily="34" charset="0"/>
              </a:rPr>
              <a:t> umowa nazwana (K.C. i prawo bankowe)</a:t>
            </a:r>
          </a:p>
          <a:p>
            <a:pPr marL="0" indent="0" algn="just"/>
            <a:r>
              <a:rPr lang="pl-PL" dirty="0">
                <a:latin typeface="Arial Narrow" pitchFamily="34" charset="0"/>
              </a:rPr>
              <a:t> konsensualna</a:t>
            </a:r>
          </a:p>
          <a:p>
            <a:pPr marL="0" indent="0" algn="just"/>
            <a:r>
              <a:rPr lang="pl-PL" dirty="0">
                <a:latin typeface="Arial Narrow" pitchFamily="34" charset="0"/>
              </a:rPr>
              <a:t> powinna być zawarta na piśmie (art. 52 pr. bank.)</a:t>
            </a:r>
          </a:p>
          <a:p>
            <a:pPr marL="0" indent="0" algn="just"/>
            <a:r>
              <a:rPr lang="pl-PL" dirty="0">
                <a:latin typeface="Arial Narrow" pitchFamily="34" charset="0"/>
              </a:rPr>
              <a:t> w podstawowym kształcie umowa jednostronnie zobowiązująca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xmlns="" val="231438220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0" indent="0" algn="just"/>
            <a:r>
              <a:rPr lang="pl-PL" dirty="0">
                <a:latin typeface="Arial Narrow" pitchFamily="34" charset="0"/>
              </a:rPr>
              <a:t> złotowe i walutowe</a:t>
            </a:r>
          </a:p>
          <a:p>
            <a:pPr marL="0" indent="0" algn="just"/>
            <a:r>
              <a:rPr lang="pl-PL" dirty="0">
                <a:latin typeface="Arial Narrow" pitchFamily="34" charset="0"/>
              </a:rPr>
              <a:t> rachunki </a:t>
            </a:r>
            <a:r>
              <a:rPr lang="pl-PL" i="1" dirty="0">
                <a:latin typeface="Arial Narrow" pitchFamily="34" charset="0"/>
              </a:rPr>
              <a:t>a </a:t>
            </a:r>
            <a:r>
              <a:rPr lang="pl-PL" i="1" dirty="0" err="1">
                <a:latin typeface="Arial Narrow" pitchFamily="34" charset="0"/>
              </a:rPr>
              <a:t>vista</a:t>
            </a:r>
            <a:r>
              <a:rPr lang="pl-PL" i="1" dirty="0">
                <a:latin typeface="Arial Narrow" pitchFamily="34" charset="0"/>
              </a:rPr>
              <a:t> </a:t>
            </a:r>
            <a:r>
              <a:rPr lang="pl-PL" dirty="0">
                <a:latin typeface="Arial Narrow" pitchFamily="34" charset="0"/>
              </a:rPr>
              <a:t>i rachunki terminowe</a:t>
            </a:r>
          </a:p>
          <a:p>
            <a:pPr marL="0" indent="0" algn="just"/>
            <a:r>
              <a:rPr lang="pl-PL" dirty="0">
                <a:latin typeface="Arial Narrow" pitchFamily="34" charset="0"/>
              </a:rPr>
              <a:t> rachunki przedsiębiorstw / osób fizycznych / wspólne</a:t>
            </a:r>
          </a:p>
          <a:p>
            <a:pPr marL="0" indent="0" algn="just"/>
            <a:r>
              <a:rPr lang="pl-PL" dirty="0">
                <a:latin typeface="Arial Narrow" pitchFamily="34" charset="0"/>
              </a:rPr>
              <a:t> zastrzeżone</a:t>
            </a:r>
          </a:p>
          <a:p>
            <a:pPr marL="0" indent="0" algn="just"/>
            <a:r>
              <a:rPr lang="pl-PL" dirty="0">
                <a:latin typeface="Arial Narrow" pitchFamily="34" charset="0"/>
              </a:rPr>
              <a:t> rozliczeniowe</a:t>
            </a:r>
          </a:p>
          <a:p>
            <a:pPr marL="0" indent="0" algn="just"/>
            <a:r>
              <a:rPr lang="pl-PL" dirty="0">
                <a:latin typeface="Arial Narrow" pitchFamily="34" charset="0"/>
              </a:rPr>
              <a:t> bieżący</a:t>
            </a:r>
          </a:p>
          <a:p>
            <a:pPr marL="0" indent="0" algn="just"/>
            <a:r>
              <a:rPr lang="pl-PL" dirty="0">
                <a:latin typeface="Arial Narrow" pitchFamily="34" charset="0"/>
              </a:rPr>
              <a:t> pomocniczy</a:t>
            </a:r>
          </a:p>
          <a:p>
            <a:pPr marL="0" indent="0" algn="just"/>
            <a:r>
              <a:rPr lang="pl-PL" dirty="0">
                <a:latin typeface="Arial Narrow" pitchFamily="34" charset="0"/>
              </a:rPr>
              <a:t> lokat terminowych</a:t>
            </a:r>
          </a:p>
          <a:p>
            <a:pPr marL="0" indent="0" algn="just"/>
            <a:r>
              <a:rPr lang="pl-PL" dirty="0">
                <a:latin typeface="Arial Narrow" pitchFamily="34" charset="0"/>
              </a:rPr>
              <a:t> powierniczy (zamknięty i otwarty)</a:t>
            </a:r>
          </a:p>
          <a:p>
            <a:pPr marL="0" indent="0" algn="just"/>
            <a:endParaRPr lang="pl-PL"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rachunków bankowych</a:t>
            </a:r>
          </a:p>
        </p:txBody>
      </p:sp>
    </p:spTree>
    <p:extLst>
      <p:ext uri="{BB962C8B-B14F-4D97-AF65-F5344CB8AC3E}">
        <p14:creationId xmlns:p14="http://schemas.microsoft.com/office/powerpoint/2010/main" xmlns="" val="231438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rmAutofit lnSpcReduction="10000"/>
          </a:bodyPr>
          <a:lstStyle/>
          <a:p>
            <a:pPr marL="0" indent="0" algn="ctr">
              <a:buNone/>
            </a:pPr>
            <a:r>
              <a:rPr lang="pl-PL" sz="2800" b="1" dirty="0">
                <a:latin typeface="Arial Narrow" pitchFamily="34" charset="0"/>
                <a:ea typeface="Arimo" pitchFamily="34" charset="0"/>
                <a:cs typeface="Arimo" pitchFamily="34" charset="0"/>
              </a:rPr>
              <a:t>Umowa dealerska</a:t>
            </a:r>
          </a:p>
          <a:p>
            <a:pPr marL="0" indent="0" algn="just">
              <a:buNone/>
            </a:pPr>
            <a:r>
              <a:rPr lang="pl-PL" sz="2800" dirty="0">
                <a:latin typeface="Arial Narrow" pitchFamily="34" charset="0"/>
                <a:ea typeface="Arimo" pitchFamily="34" charset="0"/>
                <a:cs typeface="Arimo" pitchFamily="34" charset="0"/>
              </a:rPr>
              <a:t>Dostawca zobowiązuje się do współpracy z dealerem poprzez </a:t>
            </a:r>
            <a:r>
              <a:rPr lang="pl-PL" sz="2800" u="sng" dirty="0">
                <a:latin typeface="Arial Narrow" pitchFamily="34" charset="0"/>
                <a:ea typeface="Arimo" pitchFamily="34" charset="0"/>
                <a:cs typeface="Arimo" pitchFamily="34" charset="0"/>
              </a:rPr>
              <a:t>dostarczanie mu na zasadach określonych umową dealerską towarów</a:t>
            </a:r>
            <a:r>
              <a:rPr lang="pl-PL" sz="2800" dirty="0">
                <a:latin typeface="Arial Narrow" pitchFamily="34" charset="0"/>
                <a:ea typeface="Arimo" pitchFamily="34" charset="0"/>
                <a:cs typeface="Arimo" pitchFamily="34" charset="0"/>
              </a:rPr>
              <a:t>, zapewniając jej przywilej wyłączności zaopatrywania się, dealer natomiast </a:t>
            </a:r>
            <a:r>
              <a:rPr lang="pl-PL" sz="2800" u="sng" dirty="0">
                <a:latin typeface="Arial Narrow" pitchFamily="34" charset="0"/>
                <a:ea typeface="Arimo" pitchFamily="34" charset="0"/>
                <a:cs typeface="Arimo" pitchFamily="34" charset="0"/>
              </a:rPr>
              <a:t>zobowiązuje się je nabyć celem ich dalszej sprzedaży </a:t>
            </a:r>
            <a:r>
              <a:rPr lang="pl-PL" sz="2800" dirty="0">
                <a:latin typeface="Arial Narrow" pitchFamily="34" charset="0"/>
                <a:ea typeface="Arimo" pitchFamily="34" charset="0"/>
                <a:cs typeface="Arimo" pitchFamily="34" charset="0"/>
              </a:rPr>
              <a:t>przy przestrzeganiu </a:t>
            </a:r>
            <a:r>
              <a:rPr lang="pl-PL" sz="2800" i="1" dirty="0" err="1">
                <a:latin typeface="Arial Narrow" pitchFamily="34" charset="0"/>
                <a:ea typeface="Arimo" pitchFamily="34" charset="0"/>
                <a:cs typeface="Arimo" pitchFamily="34" charset="0"/>
              </a:rPr>
              <a:t>know</a:t>
            </a:r>
            <a:r>
              <a:rPr lang="pl-PL" sz="2800" i="1" dirty="0">
                <a:latin typeface="Arial Narrow" pitchFamily="34" charset="0"/>
                <a:ea typeface="Arimo" pitchFamily="34" charset="0"/>
                <a:cs typeface="Arimo" pitchFamily="34" charset="0"/>
              </a:rPr>
              <a:t> – </a:t>
            </a:r>
            <a:r>
              <a:rPr lang="pl-PL" sz="2800" i="1" dirty="0" err="1">
                <a:latin typeface="Arial Narrow" pitchFamily="34" charset="0"/>
                <a:ea typeface="Arimo" pitchFamily="34" charset="0"/>
                <a:cs typeface="Arimo" pitchFamily="34" charset="0"/>
              </a:rPr>
              <a:t>how</a:t>
            </a:r>
            <a:r>
              <a:rPr lang="pl-PL" sz="2800" dirty="0">
                <a:latin typeface="Arial Narrow" pitchFamily="34" charset="0"/>
                <a:ea typeface="Arimo" pitchFamily="34" charset="0"/>
                <a:cs typeface="Arimo" pitchFamily="34" charset="0"/>
              </a:rPr>
              <a:t> producenta w zakresie prowadzonej przez niego działalności, zapewniając mu jednocześnie utrzymanie i dalszy rozwój jego pozycji rynkowej.</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ctr">
              <a:buNone/>
            </a:pPr>
            <a:r>
              <a:rPr lang="pl-PL" b="1" dirty="0">
                <a:latin typeface="Arial Narrow" pitchFamily="34" charset="0"/>
              </a:rPr>
              <a:t>Art. 725 k.c.</a:t>
            </a:r>
          </a:p>
          <a:p>
            <a:pPr marL="0" indent="0" algn="just">
              <a:buNone/>
            </a:pPr>
            <a:r>
              <a:rPr lang="pl-PL" dirty="0">
                <a:latin typeface="Arial Narrow" pitchFamily="34" charset="0"/>
              </a:rPr>
              <a:t>Przez umowę rachunku bankowego </a:t>
            </a:r>
            <a:r>
              <a:rPr lang="pl-PL" b="1" dirty="0">
                <a:latin typeface="Arial Narrow" pitchFamily="34" charset="0"/>
              </a:rPr>
              <a:t>bank</a:t>
            </a:r>
            <a:r>
              <a:rPr lang="pl-PL" dirty="0">
                <a:latin typeface="Arial Narrow" pitchFamily="34" charset="0"/>
              </a:rPr>
              <a:t> zobowiązuje się względem </a:t>
            </a:r>
            <a:r>
              <a:rPr lang="pl-PL" b="1" dirty="0">
                <a:latin typeface="Arial Narrow" pitchFamily="34" charset="0"/>
              </a:rPr>
              <a:t>posiadacza rachunku</a:t>
            </a:r>
            <a:r>
              <a:rPr lang="pl-PL" dirty="0">
                <a:latin typeface="Arial Narrow" pitchFamily="34" charset="0"/>
              </a:rPr>
              <a:t>, </a:t>
            </a:r>
            <a:r>
              <a:rPr lang="pl-PL" u="sng" dirty="0">
                <a:latin typeface="Arial Narrow" pitchFamily="34" charset="0"/>
              </a:rPr>
              <a:t>na czas oznaczony lub nieoznaczony</a:t>
            </a:r>
            <a:r>
              <a:rPr lang="pl-PL" dirty="0">
                <a:latin typeface="Arial Narrow" pitchFamily="34" charset="0"/>
              </a:rPr>
              <a:t>, do </a:t>
            </a:r>
            <a:r>
              <a:rPr lang="pl-PL" u="sng" dirty="0">
                <a:latin typeface="Arial Narrow" pitchFamily="34" charset="0"/>
              </a:rPr>
              <a:t>przechowywania</a:t>
            </a:r>
            <a:r>
              <a:rPr lang="pl-PL" dirty="0">
                <a:latin typeface="Arial Narrow" pitchFamily="34" charset="0"/>
              </a:rPr>
              <a:t> jego </a:t>
            </a:r>
            <a:r>
              <a:rPr lang="pl-PL" u="sng" dirty="0">
                <a:latin typeface="Arial Narrow" pitchFamily="34" charset="0"/>
              </a:rPr>
              <a:t>środków pieniężnych</a:t>
            </a:r>
            <a:r>
              <a:rPr lang="pl-PL" dirty="0">
                <a:latin typeface="Arial Narrow" pitchFamily="34" charset="0"/>
              </a:rPr>
              <a:t> oraz, </a:t>
            </a:r>
            <a:r>
              <a:rPr lang="pl-PL" b="1" dirty="0">
                <a:solidFill>
                  <a:schemeClr val="accent1"/>
                </a:solidFill>
                <a:latin typeface="Arial Narrow" pitchFamily="34" charset="0"/>
              </a:rPr>
              <a:t>jeżeli umowa tak stanowi</a:t>
            </a:r>
            <a:r>
              <a:rPr lang="pl-PL" dirty="0">
                <a:latin typeface="Arial Narrow" pitchFamily="34" charset="0"/>
              </a:rPr>
              <a:t>, do </a:t>
            </a:r>
            <a:r>
              <a:rPr lang="pl-PL" u="sng" dirty="0">
                <a:latin typeface="Arial Narrow" pitchFamily="34" charset="0"/>
              </a:rPr>
              <a:t>przeprowadzania na jego zlecenie rozliczeń pieniężnych</a:t>
            </a:r>
            <a:r>
              <a:rPr lang="pl-PL" dirty="0">
                <a:latin typeface="Arial Narrow" pitchFamily="34" charset="0"/>
              </a:rPr>
              <a:t>.</a:t>
            </a:r>
          </a:p>
          <a:p>
            <a:pPr marL="0" indent="0" algn="just">
              <a:buNone/>
            </a:pPr>
            <a:endParaRPr lang="pl-PL" dirty="0">
              <a:latin typeface="Arial Narrow" pitchFamily="34" charset="0"/>
            </a:endParaRPr>
          </a:p>
          <a:p>
            <a:pPr marL="0" indent="0" algn="just">
              <a:buNone/>
            </a:pPr>
            <a:r>
              <a:rPr lang="pl-PL" dirty="0">
                <a:latin typeface="Arial Narrow" pitchFamily="34" charset="0"/>
              </a:rPr>
              <a:t>SA w Poznaniu z dnia 27.10.2010 roku (sygn. akt </a:t>
            </a:r>
            <a:r>
              <a:rPr lang="pl-PL" b="1" dirty="0">
                <a:latin typeface="Arial Narrow" pitchFamily="34" charset="0"/>
              </a:rPr>
              <a:t>I </a:t>
            </a:r>
            <a:r>
              <a:rPr lang="pl-PL" b="1" dirty="0" err="1">
                <a:latin typeface="Arial Narrow" pitchFamily="34" charset="0"/>
              </a:rPr>
              <a:t>ACa</a:t>
            </a:r>
            <a:r>
              <a:rPr lang="pl-PL" b="1" dirty="0">
                <a:latin typeface="Arial Narrow" pitchFamily="34" charset="0"/>
              </a:rPr>
              <a:t> 733/10</a:t>
            </a:r>
            <a:r>
              <a:rPr lang="pl-PL" dirty="0">
                <a:latin typeface="Arial Narrow" pitchFamily="34" charset="0"/>
              </a:rPr>
              <a:t>): poprzez umowę rachunku bankowego bank nabywa prawo własności do zdeponowanych pieniędzy, a posiadaczowi rachunku przysługuje roszczenie o zwrot zdeponowanej kwoty.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23143822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WX3EFEM5\Orange_exclamation_mark.svg[1].png"/>
          <p:cNvPicPr>
            <a:picLocks noChangeAspect="1" noChangeArrowheads="1"/>
          </p:cNvPicPr>
          <p:nvPr/>
        </p:nvPicPr>
        <p:blipFill>
          <a:blip r:embed="rId3"/>
          <a:srcRect/>
          <a:stretch>
            <a:fillRect/>
          </a:stretch>
        </p:blipFill>
        <p:spPr bwMode="auto">
          <a:xfrm>
            <a:off x="2357422" y="1643050"/>
            <a:ext cx="4714888" cy="4714888"/>
          </a:xfrm>
          <a:prstGeom prst="rect">
            <a:avLst/>
          </a:prstGeom>
          <a:noFill/>
        </p:spPr>
      </p:pic>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buNone/>
            </a:pPr>
            <a:endParaRPr lang="pl-PL" sz="3200" b="1" dirty="0">
              <a:latin typeface="Arial Narrow" pitchFamily="34" charset="0"/>
            </a:endParaRPr>
          </a:p>
          <a:p>
            <a:pPr marL="0" indent="0" algn="just">
              <a:buNone/>
            </a:pPr>
            <a:r>
              <a:rPr lang="pl-PL" sz="3200" b="1" dirty="0">
                <a:latin typeface="Arial Narrow" pitchFamily="34" charset="0"/>
              </a:rPr>
              <a:t>Bank może obracać czasowo wolnymi środkami pieniężnymi, które zgromadzone są na rachunku bankowym. Bank obowiązany jest do zwrotu tych środków, na każde żądanie klienta, chyba że umowa uzależnia obowiązek zwrotu od wypowiedzenia </a:t>
            </a:r>
            <a:br>
              <a:rPr lang="pl-PL" sz="3200" b="1" dirty="0">
                <a:latin typeface="Arial Narrow" pitchFamily="34" charset="0"/>
              </a:rPr>
            </a:br>
            <a:r>
              <a:rPr lang="pl-PL" sz="3200" b="1" dirty="0">
                <a:latin typeface="Arial Narrow" pitchFamily="34" charset="0"/>
              </a:rPr>
              <a:t>(np. lokata).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Rozporządzanie pieniędzmi</a:t>
            </a:r>
          </a:p>
        </p:txBody>
      </p:sp>
    </p:spTree>
    <p:extLst>
      <p:ext uri="{BB962C8B-B14F-4D97-AF65-F5344CB8AC3E}">
        <p14:creationId xmlns:p14="http://schemas.microsoft.com/office/powerpoint/2010/main" xmlns="" val="231438220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buNone/>
            </a:pPr>
            <a:r>
              <a:rPr lang="pl-PL" dirty="0">
                <a:latin typeface="Arial Narrow" pitchFamily="34" charset="0"/>
              </a:rPr>
              <a:t>WAŻNE! </a:t>
            </a:r>
          </a:p>
          <a:p>
            <a:pPr marL="0" indent="0" algn="ctr">
              <a:buNone/>
            </a:pPr>
            <a:r>
              <a:rPr lang="pl-PL" b="1" dirty="0">
                <a:latin typeface="Arial Narrow" pitchFamily="34" charset="0"/>
              </a:rPr>
              <a:t>Art. 727 k.c. </a:t>
            </a:r>
          </a:p>
          <a:p>
            <a:pPr marL="0" indent="0" algn="just">
              <a:buNone/>
            </a:pPr>
            <a:r>
              <a:rPr lang="pl-PL" dirty="0">
                <a:latin typeface="Arial Narrow" pitchFamily="34" charset="0"/>
              </a:rPr>
              <a:t>Bank może odmówić wykonania zlecenia posiadacza rachunku bankowego </a:t>
            </a:r>
            <a:r>
              <a:rPr lang="pl-PL" b="1" dirty="0">
                <a:latin typeface="Arial Narrow" pitchFamily="34" charset="0"/>
              </a:rPr>
              <a:t>tylko w wypadkach przewidzianych w przepisach szczególnych</a:t>
            </a:r>
            <a:r>
              <a:rPr lang="pl-PL" dirty="0">
                <a:latin typeface="Arial Narrow" pitchFamily="34" charset="0"/>
              </a:rPr>
              <a:t> </a:t>
            </a:r>
            <a:r>
              <a:rPr lang="pl-PL" dirty="0">
                <a:latin typeface="Arial Narrow" pitchFamily="34" charset="0"/>
                <a:sym typeface="Wingdings" pitchFamily="2" charset="2"/>
              </a:rPr>
              <a:t> np. ustawa z 16 lutego 2000 r. o przeciwdziałaniu praniu pieniędzy oraz finansowaniu terroryzmu </a:t>
            </a:r>
            <a:r>
              <a:rPr lang="pl-PL" dirty="0">
                <a:latin typeface="Arial Narrow" pitchFamily="34" charset="0"/>
              </a:rPr>
              <a:t>(tj. Dz. U. z 2016 r. poz. 299)</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Odmowa wykonania zlecenia</a:t>
            </a:r>
          </a:p>
        </p:txBody>
      </p:sp>
    </p:spTree>
    <p:extLst>
      <p:ext uri="{BB962C8B-B14F-4D97-AF65-F5344CB8AC3E}">
        <p14:creationId xmlns:p14="http://schemas.microsoft.com/office/powerpoint/2010/main" xmlns="" val="231438220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tabLst>
                <a:tab pos="354013" algn="l"/>
              </a:tabLst>
            </a:pPr>
            <a:r>
              <a:rPr lang="pl-PL" dirty="0">
                <a:latin typeface="Arial Narrow" pitchFamily="34" charset="0"/>
              </a:rPr>
              <a:t> Przy umowie zawartej na czas nieoznaczony bank jest obowiązany informować, o każdej zmianie stanu rachunku bankowego;</a:t>
            </a:r>
          </a:p>
          <a:p>
            <a:pPr marL="0" indent="0" algn="just">
              <a:tabLst>
                <a:tab pos="354013" algn="l"/>
              </a:tabLst>
            </a:pPr>
            <a:r>
              <a:rPr lang="pl-PL" dirty="0">
                <a:latin typeface="Arial Narrow" pitchFamily="34" charset="0"/>
              </a:rPr>
              <a:t>Bank jest obowiązany przesyłać posiadaczowi co najmniej raz w miesiącu bezpłatnie wyciąg z rachunku z informacją o zmianach stanu rachunku i ustaleniem salda (chyba że posiadacz wyraził pisemnie zgodę na inny sposób informowania o zmianach stanu rachunku i ustaleniu salda);</a:t>
            </a:r>
          </a:p>
          <a:p>
            <a:pPr marL="0" indent="0" algn="just">
              <a:tabLst>
                <a:tab pos="354013" algn="l"/>
              </a:tabLst>
            </a:pPr>
            <a:r>
              <a:rPr lang="pl-PL" dirty="0">
                <a:latin typeface="Arial Narrow" pitchFamily="34" charset="0"/>
              </a:rPr>
              <a:t> Posiadacz rachunku bankowego jest obowiązany zgłosić niezgodność zmian stanu rachunku lub salda w ciągu czternastu dni od dnia otrzymania wyciągu z rachunku oraz o każdej zmianie swego zamieszkania lub siedziby.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stron</a:t>
            </a:r>
          </a:p>
        </p:txBody>
      </p:sp>
    </p:spTree>
    <p:extLst>
      <p:ext uri="{BB962C8B-B14F-4D97-AF65-F5344CB8AC3E}">
        <p14:creationId xmlns:p14="http://schemas.microsoft.com/office/powerpoint/2010/main" xmlns="" val="23143822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5000660"/>
          </a:xfrm>
        </p:spPr>
        <p:txBody>
          <a:bodyPr>
            <a:noAutofit/>
          </a:bodyPr>
          <a:lstStyle/>
          <a:p>
            <a:pPr marL="0" indent="0" algn="just">
              <a:lnSpc>
                <a:spcPct val="150000"/>
              </a:lnSpc>
              <a:tabLst>
                <a:tab pos="354013" algn="l"/>
              </a:tabLst>
            </a:pPr>
            <a:r>
              <a:rPr lang="pl-PL" dirty="0">
                <a:latin typeface="Arial Narrow" pitchFamily="34" charset="0"/>
              </a:rPr>
              <a:t> Wypowiedzenie – przy umowie rachunku bankowego zawartej na czas nieoznaczony może nastąpić </a:t>
            </a:r>
            <a:r>
              <a:rPr lang="pl-PL" b="1" dirty="0">
                <a:latin typeface="Arial Narrow" pitchFamily="34" charset="0"/>
              </a:rPr>
              <a:t>w każdym czasie</a:t>
            </a:r>
            <a:r>
              <a:rPr lang="pl-PL" dirty="0">
                <a:latin typeface="Arial Narrow" pitchFamily="34" charset="0"/>
              </a:rPr>
              <a:t> przez </a:t>
            </a:r>
            <a:r>
              <a:rPr lang="pl-PL" b="1" dirty="0">
                <a:latin typeface="Arial Narrow" pitchFamily="34" charset="0"/>
              </a:rPr>
              <a:t>którąkolwiek ze stron</a:t>
            </a:r>
          </a:p>
          <a:p>
            <a:pPr marL="0" indent="0" algn="just">
              <a:lnSpc>
                <a:spcPct val="150000"/>
              </a:lnSpc>
              <a:tabLst>
                <a:tab pos="354013" algn="l"/>
              </a:tabLst>
            </a:pPr>
            <a:r>
              <a:rPr lang="pl-PL" dirty="0">
                <a:latin typeface="Arial Narrow" pitchFamily="34" charset="0"/>
              </a:rPr>
              <a:t> Posiadacz rachunku może wypowiedzieć umowę zawsze i bez podania przyczyny, bank </a:t>
            </a:r>
            <a:r>
              <a:rPr lang="pl-PL" b="1" dirty="0">
                <a:latin typeface="Arial Narrow" pitchFamily="34" charset="0"/>
              </a:rPr>
              <a:t>tylko z ważnych powodów</a:t>
            </a:r>
          </a:p>
          <a:p>
            <a:pPr marL="0" indent="0" algn="just">
              <a:lnSpc>
                <a:spcPct val="150000"/>
              </a:lnSpc>
              <a:tabLst>
                <a:tab pos="354013" algn="l"/>
              </a:tabLst>
            </a:pPr>
            <a:r>
              <a:rPr lang="pl-PL" b="1" dirty="0">
                <a:latin typeface="Arial Narrow" pitchFamily="34" charset="0"/>
              </a:rPr>
              <a:t> </a:t>
            </a:r>
            <a:r>
              <a:rPr lang="pl-PL" dirty="0">
                <a:latin typeface="Arial Narrow" pitchFamily="34" charset="0"/>
              </a:rPr>
              <a:t>Roszczenia wynikające ze stosunku rachunku bankowego przedawniają się z upływem lat dwóch. Nie dotyczy to roszczeń o zwrot wkładów oszczędnościowych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Rozwiązanie umowy</a:t>
            </a:r>
          </a:p>
        </p:txBody>
      </p:sp>
    </p:spTree>
    <p:extLst>
      <p:ext uri="{BB962C8B-B14F-4D97-AF65-F5344CB8AC3E}">
        <p14:creationId xmlns:p14="http://schemas.microsoft.com/office/powerpoint/2010/main" xmlns="" val="23143822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tabLst>
                <a:tab pos="354013" algn="l"/>
              </a:tabLst>
            </a:pPr>
            <a:r>
              <a:rPr lang="pl-PL" dirty="0">
                <a:latin typeface="Arial Narrow" pitchFamily="34" charset="0"/>
              </a:rPr>
              <a:t> Obowiązek posiadania rachunku bankowego ciąży na każdym przedsiębiorcy, wynika to m.in. z treści:</a:t>
            </a:r>
          </a:p>
          <a:p>
            <a:pPr marL="274320" lvl="1" indent="0" algn="just">
              <a:lnSpc>
                <a:spcPct val="150000"/>
              </a:lnSpc>
              <a:tabLst>
                <a:tab pos="354013" algn="l"/>
              </a:tabLst>
            </a:pPr>
            <a:r>
              <a:rPr lang="pl-PL" dirty="0">
                <a:latin typeface="Arial Narrow" pitchFamily="34" charset="0"/>
              </a:rPr>
              <a:t> art. 22 ustawy o swobodzie działalności gospodarczej</a:t>
            </a:r>
          </a:p>
          <a:p>
            <a:pPr marL="274320" lvl="1" indent="0" algn="just">
              <a:lnSpc>
                <a:spcPct val="150000"/>
              </a:lnSpc>
              <a:tabLst>
                <a:tab pos="354013" algn="l"/>
              </a:tabLst>
            </a:pPr>
            <a:r>
              <a:rPr lang="pl-PL" dirty="0">
                <a:latin typeface="Arial Narrow" pitchFamily="34" charset="0"/>
              </a:rPr>
              <a:t> art. 61 § 1 Ordynacji podatkowej</a:t>
            </a:r>
          </a:p>
          <a:p>
            <a:pPr marL="274320" lvl="1" indent="0" algn="just">
              <a:lnSpc>
                <a:spcPct val="150000"/>
              </a:lnSpc>
              <a:tabLst>
                <a:tab pos="354013" algn="l"/>
              </a:tabLst>
            </a:pPr>
            <a:r>
              <a:rPr lang="pl-PL" dirty="0">
                <a:latin typeface="Arial Narrow" pitchFamily="34" charset="0"/>
              </a:rPr>
              <a:t> art. 47 ust. 4b ustawy o systemie ubezpieczeń społecznych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Przymus posiadania rachunku bankowego</a:t>
            </a:r>
          </a:p>
        </p:txBody>
      </p:sp>
    </p:spTree>
    <p:extLst>
      <p:ext uri="{BB962C8B-B14F-4D97-AF65-F5344CB8AC3E}">
        <p14:creationId xmlns:p14="http://schemas.microsoft.com/office/powerpoint/2010/main" xmlns="" val="23143822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kredytu bankowego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7" name="Picture 3" descr="C:\Users\Basia Denisiuk\AppData\Local\Microsoft\Windows\INetCache\IE\R8W75FXJ\Euro_coins_and_banknotes[1].jpg"/>
          <p:cNvPicPr>
            <a:picLocks noChangeAspect="1" noChangeArrowheads="1"/>
          </p:cNvPicPr>
          <p:nvPr/>
        </p:nvPicPr>
        <p:blipFill>
          <a:blip r:embed="rId3" cstate="print"/>
          <a:srcRect/>
          <a:stretch>
            <a:fillRect/>
          </a:stretch>
        </p:blipFill>
        <p:spPr bwMode="auto">
          <a:xfrm>
            <a:off x="2214514" y="2786058"/>
            <a:ext cx="4857784" cy="36433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ctr">
              <a:buNone/>
            </a:pPr>
            <a:r>
              <a:rPr lang="pl-PL" b="1" dirty="0">
                <a:latin typeface="Arial Narrow" pitchFamily="34" charset="0"/>
              </a:rPr>
              <a:t>Art. 69 ust. 1 </a:t>
            </a:r>
            <a:r>
              <a:rPr lang="pl-PL" b="1" dirty="0" err="1">
                <a:latin typeface="Arial Narrow" pitchFamily="34" charset="0"/>
              </a:rPr>
              <a:t>UPrBank</a:t>
            </a:r>
            <a:endParaRPr lang="pl-PL" dirty="0">
              <a:latin typeface="Arial Narrow" pitchFamily="34" charset="0"/>
            </a:endParaRPr>
          </a:p>
          <a:p>
            <a:pPr marL="0" indent="0" algn="just">
              <a:buNone/>
            </a:pPr>
            <a:r>
              <a:rPr lang="pl-PL" dirty="0">
                <a:latin typeface="Arial Narrow" pitchFamily="34" charset="0"/>
              </a:rPr>
              <a:t>Przez umowę kredytu bank </a:t>
            </a:r>
            <a:r>
              <a:rPr lang="pl-PL" u="sng" dirty="0">
                <a:latin typeface="Arial Narrow" pitchFamily="34" charset="0"/>
              </a:rPr>
              <a:t>zobowiązuje się oddać do dyspozycji</a:t>
            </a:r>
            <a:r>
              <a:rPr lang="pl-PL" dirty="0">
                <a:latin typeface="Arial Narrow" pitchFamily="34" charset="0"/>
              </a:rPr>
              <a:t> kredytobiorcy </a:t>
            </a:r>
            <a:r>
              <a:rPr lang="pl-PL" u="sng" dirty="0">
                <a:latin typeface="Arial Narrow" pitchFamily="34" charset="0"/>
              </a:rPr>
              <a:t>na czas oznaczony</a:t>
            </a:r>
            <a:r>
              <a:rPr lang="pl-PL" dirty="0">
                <a:latin typeface="Arial Narrow" pitchFamily="34" charset="0"/>
              </a:rPr>
              <a:t> w umowie kwotę środków pieniężnych </a:t>
            </a:r>
            <a:r>
              <a:rPr lang="pl-PL" u="sng" dirty="0">
                <a:latin typeface="Arial Narrow" pitchFamily="34" charset="0"/>
              </a:rPr>
              <a:t>z przeznaczeniem na ustalony cel</a:t>
            </a:r>
            <a:r>
              <a:rPr lang="pl-PL" dirty="0">
                <a:latin typeface="Arial Narrow" pitchFamily="34" charset="0"/>
              </a:rPr>
              <a:t>, a kredytobiorca </a:t>
            </a:r>
            <a:r>
              <a:rPr lang="pl-PL" u="sng" dirty="0">
                <a:latin typeface="Arial Narrow" pitchFamily="34" charset="0"/>
              </a:rPr>
              <a:t>zobowiązuje się do korzystania z niej</a:t>
            </a:r>
            <a:r>
              <a:rPr lang="pl-PL" dirty="0">
                <a:latin typeface="Arial Narrow" pitchFamily="34" charset="0"/>
              </a:rPr>
              <a:t> na warunkach określonych w umowie, </a:t>
            </a:r>
            <a:r>
              <a:rPr lang="pl-PL" u="sng" dirty="0">
                <a:latin typeface="Arial Narrow" pitchFamily="34" charset="0"/>
              </a:rPr>
              <a:t>zwrotu kwoty</a:t>
            </a:r>
            <a:r>
              <a:rPr lang="pl-PL" dirty="0">
                <a:latin typeface="Arial Narrow" pitchFamily="34" charset="0"/>
              </a:rPr>
              <a:t> wykorzystanego kredytu </a:t>
            </a:r>
            <a:r>
              <a:rPr lang="pl-PL" u="sng" dirty="0">
                <a:latin typeface="Arial Narrow" pitchFamily="34" charset="0"/>
              </a:rPr>
              <a:t>wraz z odsetkami</a:t>
            </a:r>
            <a:r>
              <a:rPr lang="pl-PL" dirty="0">
                <a:latin typeface="Arial Narrow" pitchFamily="34" charset="0"/>
              </a:rPr>
              <a:t> w oznaczonych terminach spłaty oraz </a:t>
            </a:r>
            <a:r>
              <a:rPr lang="pl-PL" u="sng" dirty="0">
                <a:latin typeface="Arial Narrow" pitchFamily="34" charset="0"/>
              </a:rPr>
              <a:t>zapłaty prowizji</a:t>
            </a:r>
            <a:r>
              <a:rPr lang="pl-PL" dirty="0">
                <a:latin typeface="Arial Narrow" pitchFamily="34" charset="0"/>
              </a:rPr>
              <a:t> od udzielonego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231438220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r>
              <a:rPr lang="pl-PL" dirty="0">
                <a:latin typeface="Arial Narrow" pitchFamily="34" charset="0"/>
              </a:rPr>
              <a:t>Umowa kwalifikowana podmiotowo – kredytodawcą może być tylko bank</a:t>
            </a:r>
          </a:p>
          <a:p>
            <a:pPr algn="just"/>
            <a:r>
              <a:rPr lang="pl-PL" b="1" dirty="0">
                <a:latin typeface="Arial Narrow" pitchFamily="34" charset="0"/>
              </a:rPr>
              <a:t>Bank -</a:t>
            </a:r>
            <a:r>
              <a:rPr lang="pl-PL" dirty="0">
                <a:latin typeface="Arial Narrow" pitchFamily="34" charset="0"/>
              </a:rPr>
              <a:t> jest osobą prawną utworzoną zgodnie z przepisami ustaw, działającą na podstawie zezwoleń uprawniających do wykonywania czynności bankowych obciążających ryzykiem środki powierzone pod jakimkolwiek tytułem zwrotnym.</a:t>
            </a:r>
          </a:p>
          <a:p>
            <a:pPr algn="just"/>
            <a:r>
              <a:rPr lang="pl-PL" dirty="0">
                <a:latin typeface="Arial Narrow" pitchFamily="34" charset="0"/>
              </a:rPr>
              <a:t>Drugą stroną jest kredytobiorca – os. fizyczna, prawna lub jednostka organizacyjna niemająca osobowości prawnej, o ile posiada zdolność prawną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xmlns="" val="231438220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algn="just">
              <a:lnSpc>
                <a:spcPct val="150000"/>
              </a:lnSpc>
            </a:pPr>
            <a:r>
              <a:rPr lang="pl-PL" dirty="0">
                <a:latin typeface="Arial Narrow" pitchFamily="34" charset="0"/>
              </a:rPr>
              <a:t>Bank uzależnia przyznanie kredytu od zdolności kredytowej kredytobiorcy. </a:t>
            </a:r>
          </a:p>
          <a:p>
            <a:pPr algn="just">
              <a:lnSpc>
                <a:spcPct val="150000"/>
              </a:lnSpc>
            </a:pPr>
            <a:r>
              <a:rPr lang="pl-PL" b="1" dirty="0">
                <a:latin typeface="Arial Narrow" pitchFamily="34" charset="0"/>
              </a:rPr>
              <a:t>Zdolność kredytowa</a:t>
            </a:r>
            <a:r>
              <a:rPr lang="pl-PL" dirty="0">
                <a:latin typeface="Arial Narrow" pitchFamily="34" charset="0"/>
              </a:rPr>
              <a:t> - zdolność do spłaty zaciągniętego kredytu wraz z odsetkami w terminach określonych w umowie. Kredytobiorca jest obowiązany przedłożyć na żądanie banku dokumenty i informacje niezbędne do dokonania oceny tej zdolności.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p14="http://schemas.microsoft.com/office/powerpoint/2010/main" xmlns="" val="23143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od dostawcy sprawia, że ryzyko handlowe ich niesprzedania zostaje przerzucone na dealera; on staje się właścicielem towarów i musi za nie zapłacić dostawcy</a:t>
            </a:r>
          </a:p>
          <a:p>
            <a:pPr marL="0" indent="0" algn="just"/>
            <a:endParaRPr lang="pl-PL" sz="2800" dirty="0">
              <a:latin typeface="Arial Narrow" pitchFamily="34" charset="0"/>
              <a:ea typeface="Arimo" pitchFamily="34" charset="0"/>
              <a:cs typeface="Arimo" pitchFamily="34" charset="0"/>
            </a:endParaRPr>
          </a:p>
          <a:p>
            <a:pPr marL="0" indent="0" algn="just"/>
            <a:r>
              <a:rPr lang="pl-PL" sz="2800" dirty="0">
                <a:latin typeface="Arial Narrow" pitchFamily="34" charset="0"/>
                <a:ea typeface="Arimo" pitchFamily="34" charset="0"/>
                <a:cs typeface="Arimo" pitchFamily="34" charset="0"/>
              </a:rPr>
              <a:t> umowa ma charakter ramowy; określa z reguły podstawowe prawa i obowiązki stron, których konkretyzacja następuje w późniejszych kontraktach realizacyjnych</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Osobie fizycznej, prawnej lub jednostce organizacyjnej niemającej osobowości prawnej, które nie mają zdolności kredytowej, bank może udzielić kredytu pod warunkiem:</a:t>
            </a:r>
          </a:p>
          <a:p>
            <a:pPr marL="0" indent="0" algn="just">
              <a:buFont typeface="+mj-lt"/>
              <a:buAutoNum type="arabicParenR"/>
            </a:pPr>
            <a:r>
              <a:rPr lang="pl-PL" dirty="0">
                <a:latin typeface="Arial Narrow" pitchFamily="34" charset="0"/>
              </a:rPr>
              <a:t> ustanowienia szczególnego sposobu zabezpieczenia spłaty kredytu;</a:t>
            </a:r>
          </a:p>
          <a:p>
            <a:pPr marL="0" indent="0" algn="just">
              <a:buFont typeface="+mj-lt"/>
              <a:buAutoNum type="arabicParenR"/>
            </a:pPr>
            <a:r>
              <a:rPr lang="pl-PL" dirty="0">
                <a:latin typeface="Arial Narrow" pitchFamily="34" charset="0"/>
              </a:rPr>
              <a:t> przedstawienia niezależnie od zabezpieczenia spłaty kredytu programu naprawy gospodarki podmiotu, którego realizacja zapewni - według oceny banku - uzyskanie zdolności kredytowej w określonym czasie, przy czym programem naprawy gospodarki podmiotu, o którym mowa powyżej, może być w szczególności układ przyjęty w ramach postępowania restrukturyzacyjnego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Zdolność kredytowa</a:t>
            </a:r>
          </a:p>
        </p:txBody>
      </p:sp>
    </p:spTree>
    <p:extLst>
      <p:ext uri="{BB962C8B-B14F-4D97-AF65-F5344CB8AC3E}">
        <p14:creationId xmlns:p14="http://schemas.microsoft.com/office/powerpoint/2010/main" xmlns="" val="231438220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buNone/>
            </a:pPr>
            <a:r>
              <a:rPr lang="pl-PL" sz="2400" dirty="0">
                <a:latin typeface="Arial Narrow" pitchFamily="34" charset="0"/>
              </a:rPr>
              <a:t>Umowa kredytu powinna być zawarta na piśmie i określać w szczególności:</a:t>
            </a:r>
          </a:p>
          <a:p>
            <a:pPr marL="0" indent="0">
              <a:buFont typeface="+mj-lt"/>
              <a:buAutoNum type="arabicParenR"/>
            </a:pPr>
            <a:r>
              <a:rPr lang="pl-PL" sz="2400" dirty="0">
                <a:latin typeface="Arial Narrow" pitchFamily="34" charset="0"/>
              </a:rPr>
              <a:t> strony umowy;</a:t>
            </a:r>
          </a:p>
          <a:p>
            <a:pPr marL="0" indent="0">
              <a:buFont typeface="+mj-lt"/>
              <a:buAutoNum type="arabicParenR"/>
            </a:pPr>
            <a:r>
              <a:rPr lang="pl-PL" sz="2400" dirty="0">
                <a:latin typeface="Arial Narrow" pitchFamily="34" charset="0"/>
              </a:rPr>
              <a:t> kwotę i walutę kredytu;</a:t>
            </a:r>
          </a:p>
          <a:p>
            <a:pPr marL="0" indent="0">
              <a:buFont typeface="+mj-lt"/>
              <a:buAutoNum type="arabicParenR"/>
            </a:pPr>
            <a:r>
              <a:rPr lang="pl-PL" sz="2400" dirty="0">
                <a:latin typeface="Arial Narrow" pitchFamily="34" charset="0"/>
              </a:rPr>
              <a:t> cel, na który kredyt został udzielony;</a:t>
            </a:r>
          </a:p>
          <a:p>
            <a:pPr marL="0" indent="0">
              <a:buFont typeface="+mj-lt"/>
              <a:buAutoNum type="arabicParenR"/>
            </a:pPr>
            <a:r>
              <a:rPr lang="pl-PL" sz="2400" dirty="0">
                <a:latin typeface="Arial Narrow" pitchFamily="34" charset="0"/>
              </a:rPr>
              <a:t> zasady i termin spłaty kredytu;</a:t>
            </a:r>
          </a:p>
          <a:p>
            <a:pPr marL="0" indent="0" algn="just">
              <a:buFont typeface="+mj-lt"/>
              <a:buAutoNum type="arabicParenR"/>
            </a:pPr>
            <a:r>
              <a:rPr lang="pl-PL" sz="2400" dirty="0">
                <a:latin typeface="Arial Narrow" pitchFamily="34" charset="0"/>
              </a:rPr>
              <a:t> w przypadku umowy o kredyt denominowany lub indeksowany do waluty innej niż waluta polska, szczegółowe zasady określania sposobów i terminów ustalania kursu wymiany walut, na podstawie którego w szczególności wyliczana jest kwota kredytu, jego transz i rat kapitałowo-odsetkowych oraz zasad przeliczania na walutę wypłaty albo spłaty kredytu;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p14="http://schemas.microsoft.com/office/powerpoint/2010/main" xmlns="" val="23143822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Umowa kredytu powinna być zawarta na piśmie i określać w szczególności: </a:t>
            </a:r>
            <a:endParaRPr lang="pl-PL" b="1" dirty="0">
              <a:latin typeface="Arial Narrow" pitchFamily="34" charset="0"/>
            </a:endParaRPr>
          </a:p>
          <a:p>
            <a:pPr marL="0" indent="0" algn="just">
              <a:buFont typeface="+mj-lt"/>
              <a:buAutoNum type="arabicParenR" startAt="5"/>
            </a:pPr>
            <a:r>
              <a:rPr lang="pl-PL" dirty="0">
                <a:latin typeface="Arial Narrow" pitchFamily="34" charset="0"/>
              </a:rPr>
              <a:t> wysokość oprocentowania kredytu i warunki jego zmiany;</a:t>
            </a:r>
          </a:p>
          <a:p>
            <a:pPr marL="0" indent="0" algn="just">
              <a:buFont typeface="+mj-lt"/>
              <a:buAutoNum type="arabicParenR" startAt="5"/>
            </a:pPr>
            <a:r>
              <a:rPr lang="pl-PL" dirty="0">
                <a:latin typeface="Arial Narrow" pitchFamily="34" charset="0"/>
              </a:rPr>
              <a:t> sposób zabezpieczenia spłaty kredytu;</a:t>
            </a:r>
          </a:p>
          <a:p>
            <a:pPr marL="0" indent="0" algn="just">
              <a:buFont typeface="+mj-lt"/>
              <a:buAutoNum type="arabicParenR" startAt="5"/>
            </a:pPr>
            <a:r>
              <a:rPr lang="pl-PL" dirty="0">
                <a:latin typeface="Arial Narrow" pitchFamily="34" charset="0"/>
              </a:rPr>
              <a:t> zakres uprawnień banku związanych z kontrolą wykorzystania i spłaty kredytu;</a:t>
            </a:r>
          </a:p>
          <a:p>
            <a:pPr marL="0" indent="0" algn="just">
              <a:buFont typeface="+mj-lt"/>
              <a:buAutoNum type="arabicParenR" startAt="5"/>
            </a:pPr>
            <a:r>
              <a:rPr lang="pl-PL" dirty="0">
                <a:latin typeface="Arial Narrow" pitchFamily="34" charset="0"/>
              </a:rPr>
              <a:t> terminy i sposób postawienia do dyspozycji kredytobiorcy środków pieniężnych;</a:t>
            </a:r>
          </a:p>
          <a:p>
            <a:pPr marL="0" indent="0" algn="just">
              <a:buFont typeface="+mj-lt"/>
              <a:buAutoNum type="arabicParenR" startAt="5"/>
            </a:pPr>
            <a:r>
              <a:rPr lang="pl-PL" dirty="0">
                <a:latin typeface="Arial Narrow" pitchFamily="34" charset="0"/>
              </a:rPr>
              <a:t> wysokość prowizji, jeżeli umowa ją przewiduje;</a:t>
            </a:r>
          </a:p>
          <a:p>
            <a:pPr marL="0" indent="0" algn="just">
              <a:buFont typeface="+mj-lt"/>
              <a:buAutoNum type="arabicParenR" startAt="5"/>
            </a:pPr>
            <a:r>
              <a:rPr lang="pl-PL" dirty="0">
                <a:latin typeface="Arial Narrow" pitchFamily="34" charset="0"/>
              </a:rPr>
              <a:t> warunki dokonywania zmian i rozwiązania umowy.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kredytu</a:t>
            </a:r>
          </a:p>
        </p:txBody>
      </p:sp>
    </p:spTree>
    <p:extLst>
      <p:ext uri="{BB962C8B-B14F-4D97-AF65-F5344CB8AC3E}">
        <p14:creationId xmlns:p14="http://schemas.microsoft.com/office/powerpoint/2010/main" xmlns="" val="23143822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dirty="0">
                <a:latin typeface="Arial Narrow" pitchFamily="34" charset="0"/>
              </a:rPr>
              <a:t> Kredyty bankowe mogą być oprocentowane wg stopy zmiennej lub stałej</a:t>
            </a:r>
          </a:p>
          <a:p>
            <a:pPr algn="just"/>
            <a:r>
              <a:rPr lang="pl-PL" dirty="0">
                <a:latin typeface="Arial Narrow" pitchFamily="34" charset="0"/>
              </a:rPr>
              <a:t>w razie stosowania stopy zmiennej należy:</a:t>
            </a:r>
            <a:endParaRPr lang="pl-PL" b="1" dirty="0">
              <a:latin typeface="Arial Narrow" pitchFamily="34" charset="0"/>
            </a:endParaRPr>
          </a:p>
          <a:p>
            <a:pPr lvl="1" algn="just"/>
            <a:r>
              <a:rPr lang="pl-PL" sz="2600" dirty="0">
                <a:latin typeface="Arial Narrow" pitchFamily="34" charset="0"/>
              </a:rPr>
              <a:t>określić w umowie kredytowej warunki zmiany stopy procentowej kredytu;</a:t>
            </a:r>
          </a:p>
          <a:p>
            <a:pPr lvl="1" algn="just"/>
            <a:r>
              <a:rPr lang="pl-PL" sz="2600" dirty="0">
                <a:latin typeface="Arial Narrow" pitchFamily="34" charset="0"/>
              </a:rPr>
              <a:t>powiadomić w sposób określony w umowie kredytobiorcę, poręczyciela oraz, jeżeli umowa nie stanowi inaczej, inne osoby będące dłużnikami banku z tytułu zabezpieczenia kredytu o każdej zmianie stopy jego oprocentowania.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Oprocentowanie kredytu</a:t>
            </a:r>
          </a:p>
        </p:txBody>
      </p:sp>
    </p:spTree>
    <p:extLst>
      <p:ext uri="{BB962C8B-B14F-4D97-AF65-F5344CB8AC3E}">
        <p14:creationId xmlns:p14="http://schemas.microsoft.com/office/powerpoint/2010/main" xmlns="" val="23143822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pPr algn="just"/>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pożyczki</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debt-1500774_640.png"/>
          <p:cNvPicPr>
            <a:picLocks noChangeAspect="1"/>
          </p:cNvPicPr>
          <p:nvPr/>
        </p:nvPicPr>
        <p:blipFill>
          <a:blip r:embed="rId3"/>
          <a:stretch>
            <a:fillRect/>
          </a:stretch>
        </p:blipFill>
        <p:spPr>
          <a:xfrm>
            <a:off x="1285852" y="2857496"/>
            <a:ext cx="6398419" cy="3357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Umowa pożyczki jest umową nazwaną. Uregulowana została w Kodeksie Cywilnym w art. od 720 do 724 k.c. </a:t>
            </a:r>
          </a:p>
          <a:p>
            <a:pPr marL="0" indent="0" algn="just">
              <a:lnSpc>
                <a:spcPct val="150000"/>
              </a:lnSpc>
              <a:buNone/>
              <a:tabLst>
                <a:tab pos="354013" algn="l"/>
              </a:tabLst>
            </a:pPr>
            <a:r>
              <a:rPr lang="pl-PL" dirty="0">
                <a:latin typeface="Arial Narrow" pitchFamily="34" charset="0"/>
              </a:rPr>
              <a:t>Szczególną regulację znajdujemy w ustawie Prawo Bankowe: w art. 5 ust. 2 oraz 78 mowa o pożyczce bankowej. Stosujemy do niej przede wszystkim przepisy KC</a:t>
            </a:r>
          </a:p>
          <a:p>
            <a:pPr marL="0" indent="0" algn="just">
              <a:lnSpc>
                <a:spcPct val="150000"/>
              </a:lnSpc>
              <a:buNone/>
              <a:tabLst>
                <a:tab pos="354013" algn="l"/>
              </a:tabLst>
            </a:pPr>
            <a:r>
              <a:rPr lang="pl-PL" u="sng" dirty="0">
                <a:latin typeface="Arial Narrow" pitchFamily="34" charset="0"/>
              </a:rPr>
              <a:t>Prawnik musi być precyzyjny: należy odróżniać </a:t>
            </a:r>
            <a:r>
              <a:rPr lang="pl-PL" u="sng" dirty="0">
                <a:solidFill>
                  <a:srgbClr val="FF0000"/>
                </a:solidFill>
                <a:latin typeface="Arial Narrow" pitchFamily="34" charset="0"/>
              </a:rPr>
              <a:t>pożyczkę</a:t>
            </a:r>
            <a:r>
              <a:rPr lang="pl-PL" u="sng" dirty="0">
                <a:latin typeface="Arial Narrow" pitchFamily="34" charset="0"/>
              </a:rPr>
              <a:t> od </a:t>
            </a:r>
            <a:r>
              <a:rPr lang="pl-PL" u="sng" dirty="0">
                <a:solidFill>
                  <a:srgbClr val="FF0000"/>
                </a:solidFill>
                <a:latin typeface="Arial Narrow" pitchFamily="34" charset="0"/>
              </a:rPr>
              <a:t>kredytu. </a:t>
            </a:r>
            <a:endParaRPr lang="pl-PL" u="sng" dirty="0">
              <a:latin typeface="Arial Narrow" pitchFamily="34" charset="0"/>
            </a:endParaRPr>
          </a:p>
          <a:p>
            <a:pPr marL="0" indent="0" algn="just">
              <a:lnSpc>
                <a:spcPct val="150000"/>
              </a:lnSpc>
              <a:buNone/>
              <a:tabLst>
                <a:tab pos="354013" algn="l"/>
              </a:tabLst>
            </a:pPr>
            <a:endParaRPr lang="pl-PL"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Ustawowa regulacja</a:t>
            </a:r>
          </a:p>
        </p:txBody>
      </p:sp>
    </p:spTree>
    <p:extLst>
      <p:ext uri="{BB962C8B-B14F-4D97-AF65-F5344CB8AC3E}">
        <p14:creationId xmlns:p14="http://schemas.microsoft.com/office/powerpoint/2010/main" xmlns="" val="23143822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lnSpc>
                <a:spcPct val="150000"/>
              </a:lnSpc>
              <a:buNone/>
              <a:tabLst>
                <a:tab pos="354013" algn="l"/>
              </a:tabLst>
            </a:pPr>
            <a:r>
              <a:rPr lang="pl-PL" sz="2400" b="1" dirty="0">
                <a:latin typeface="Arial Narrow" pitchFamily="34" charset="0"/>
              </a:rPr>
              <a:t>Umowa pożyczki pełni funkcję kredytową. </a:t>
            </a:r>
          </a:p>
          <a:p>
            <a:pPr marL="0" indent="0">
              <a:lnSpc>
                <a:spcPct val="150000"/>
              </a:lnSpc>
              <a:buNone/>
              <a:tabLst>
                <a:tab pos="354013" algn="l"/>
              </a:tabLst>
            </a:pPr>
            <a:r>
              <a:rPr lang="pl-PL" sz="2400" b="1" dirty="0">
                <a:latin typeface="Arial Narrow" pitchFamily="34" charset="0"/>
              </a:rPr>
              <a:t>Inne umowy pełniące funkcje kredytowe:</a:t>
            </a:r>
          </a:p>
          <a:p>
            <a:pPr marL="514350" indent="-514350">
              <a:lnSpc>
                <a:spcPct val="150000"/>
              </a:lnSpc>
              <a:buFont typeface="+mj-lt"/>
              <a:buAutoNum type="arabicPeriod"/>
              <a:tabLst>
                <a:tab pos="354013" algn="l"/>
              </a:tabLst>
            </a:pPr>
            <a:r>
              <a:rPr lang="pl-PL" sz="2400" u="sng" dirty="0">
                <a:latin typeface="Arial Narrow" pitchFamily="34" charset="0"/>
              </a:rPr>
              <a:t>umowa kredytu bankowego (art. 69 Prawo Bankowe)</a:t>
            </a:r>
          </a:p>
          <a:p>
            <a:pPr marL="514350" indent="-514350">
              <a:lnSpc>
                <a:spcPct val="150000"/>
              </a:lnSpc>
              <a:buFont typeface="+mj-lt"/>
              <a:buAutoNum type="arabicPeriod"/>
              <a:tabLst>
                <a:tab pos="354013" algn="l"/>
              </a:tabLst>
            </a:pPr>
            <a:r>
              <a:rPr lang="pl-PL" sz="2400" u="sng" dirty="0">
                <a:latin typeface="Arial Narrow" pitchFamily="34" charset="0"/>
              </a:rPr>
              <a:t>umowa leasingu (art. 709</a:t>
            </a:r>
            <a:r>
              <a:rPr lang="pl-PL" sz="2400" u="sng" baseline="30000" dirty="0">
                <a:latin typeface="Arial Narrow" pitchFamily="34" charset="0"/>
              </a:rPr>
              <a:t>1</a:t>
            </a:r>
            <a:r>
              <a:rPr lang="pl-PL" sz="2400" u="sng" dirty="0">
                <a:latin typeface="Arial Narrow" pitchFamily="34" charset="0"/>
              </a:rPr>
              <a:t> KC),</a:t>
            </a:r>
          </a:p>
          <a:p>
            <a:pPr marL="514350" indent="-514350">
              <a:lnSpc>
                <a:spcPct val="150000"/>
              </a:lnSpc>
              <a:buFont typeface="+mj-lt"/>
              <a:buAutoNum type="arabicPeriod"/>
              <a:tabLst>
                <a:tab pos="354013" algn="l"/>
              </a:tabLst>
            </a:pPr>
            <a:r>
              <a:rPr lang="pl-PL" sz="2400" u="sng" dirty="0">
                <a:latin typeface="Arial Narrow" pitchFamily="34" charset="0"/>
              </a:rPr>
              <a:t>umowa rachunku bankowego (art. 725 KC)</a:t>
            </a:r>
          </a:p>
          <a:p>
            <a:pPr marL="514350" indent="-514350">
              <a:lnSpc>
                <a:spcPct val="150000"/>
              </a:lnSpc>
              <a:buFont typeface="+mj-lt"/>
              <a:buAutoNum type="arabicPeriod"/>
              <a:tabLst>
                <a:tab pos="354013" algn="l"/>
              </a:tabLst>
            </a:pPr>
            <a:r>
              <a:rPr lang="pl-PL" sz="2400" u="sng" dirty="0">
                <a:latin typeface="Arial Narrow" pitchFamily="34" charset="0"/>
              </a:rPr>
              <a:t>umowa depozytu nieprawidłowego (art. 845 KC)</a:t>
            </a:r>
          </a:p>
          <a:p>
            <a:pPr marL="514350" indent="-514350">
              <a:lnSpc>
                <a:spcPct val="150000"/>
              </a:lnSpc>
              <a:buFont typeface="+mj-lt"/>
              <a:buAutoNum type="arabicPeriod"/>
              <a:tabLst>
                <a:tab pos="354013" algn="l"/>
              </a:tabLst>
            </a:pPr>
            <a:r>
              <a:rPr lang="pl-PL" sz="2400" u="sng" dirty="0">
                <a:latin typeface="Arial Narrow" pitchFamily="34" charset="0"/>
              </a:rPr>
              <a:t>umowa użytkowania nieprawidłowego (264 KC)</a:t>
            </a:r>
          </a:p>
          <a:p>
            <a:pPr marL="0" indent="0" algn="just">
              <a:lnSpc>
                <a:spcPct val="150000"/>
              </a:lnSpc>
              <a:buNone/>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Funkcja</a:t>
            </a:r>
          </a:p>
        </p:txBody>
      </p:sp>
    </p:spTree>
    <p:extLst>
      <p:ext uri="{BB962C8B-B14F-4D97-AF65-F5344CB8AC3E}">
        <p14:creationId xmlns:p14="http://schemas.microsoft.com/office/powerpoint/2010/main" xmlns="" val="23143822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Umowa Konsensualna</a:t>
            </a:r>
          </a:p>
          <a:p>
            <a:pPr marL="457200" indent="-457200" algn="just">
              <a:lnSpc>
                <a:spcPct val="150000"/>
              </a:lnSpc>
              <a:buFont typeface="+mj-lt"/>
              <a:buAutoNum type="arabicPeriod"/>
              <a:tabLst>
                <a:tab pos="354013" algn="l"/>
              </a:tabLst>
            </a:pPr>
            <a:r>
              <a:rPr lang="pl-PL" sz="2400" dirty="0">
                <a:latin typeface="Arial Narrow" pitchFamily="34" charset="0"/>
              </a:rPr>
              <a:t>Dwustronnie zobowiązująca (Dający pożyczkę zobowiązuje się do przeniesienia własności przedmiotu pożyczki na biorącego pożyczkę, natomiast biorący pożyczkę zobowiązuje się do zwrotu przedmiotu pożyczki). </a:t>
            </a:r>
          </a:p>
          <a:p>
            <a:pPr marL="457200" indent="-457200" algn="just">
              <a:lnSpc>
                <a:spcPct val="150000"/>
              </a:lnSpc>
              <a:buFont typeface="+mj-lt"/>
              <a:buAutoNum type="arabicPeriod"/>
              <a:tabLst>
                <a:tab pos="354013" algn="l"/>
              </a:tabLst>
            </a:pPr>
            <a:r>
              <a:rPr lang="pl-PL" sz="2400" dirty="0">
                <a:latin typeface="Arial Narrow" pitchFamily="34" charset="0"/>
              </a:rPr>
              <a:t>Umowa rozporządzająca (przeniesienie własności!)</a:t>
            </a:r>
          </a:p>
          <a:p>
            <a:pPr marL="457200" indent="-457200" algn="just">
              <a:lnSpc>
                <a:spcPct val="150000"/>
              </a:lnSpc>
              <a:buFont typeface="+mj-lt"/>
              <a:buAutoNum type="arabicPeriod"/>
              <a:tabLst>
                <a:tab pos="354013" algn="l"/>
              </a:tabLst>
            </a:pPr>
            <a:r>
              <a:rPr lang="pl-PL" sz="2400" dirty="0">
                <a:latin typeface="Arial Narrow" pitchFamily="34" charset="0"/>
              </a:rPr>
              <a:t>Umowa kauzalna</a:t>
            </a: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xmlns="" val="231438220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wzajemna?</a:t>
            </a:r>
            <a:r>
              <a:rPr lang="pl-PL" sz="1600" b="1" u="sng" dirty="0">
                <a:latin typeface="Arial Narrow" pitchFamily="34" charset="0"/>
              </a:rPr>
              <a:t> </a:t>
            </a:r>
            <a:r>
              <a:rPr lang="pl-PL" sz="1800" dirty="0">
                <a:latin typeface="Arial Narrow" pitchFamily="34" charset="0"/>
              </a:rPr>
              <a:t>Zastrzeżenie w umowie pożyczki oprocentowania, nadaje jej wprawdzie charakter umowy odpłatnej, ale nie czyni - jak trafnie przyjął Sąd Apelacyjny - jeszcze umową wzajemną. (…) Powyższej oceny nie podważa też fakt udzielenia pożyczkodawcy przez upadłego pożyczkobiorcę zabezpieczenia w postaci przewłaszczenia. Zabezpieczenie to, podobnie jak inne zabezpieczenia wierzytelności przysługujących wobec upadłego, w szczególności zastaw i hipoteka, nie może prowadzić do upodobnienia, nie mającego charakteru zobowiązania wzajemnego stosunku prawnego będącego źródłem zabezpieczonej wierzytelności, do zobowiązania wzajemnego. </a:t>
            </a:r>
            <a:r>
              <a:rPr lang="pl-PL" sz="1800" b="1" dirty="0">
                <a:latin typeface="Arial Narrow" pitchFamily="34" charset="0"/>
              </a:rPr>
              <a:t>Wyrok Sądu Najwyższego - Izba Cywilna z dnia 28 czerwca 2002 r. I CKN 378/01</a:t>
            </a:r>
            <a:endParaRPr lang="pl-PL" sz="2400" b="1"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xmlns="" val="23143822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Czy jest to umowa odpłatna?</a:t>
            </a:r>
            <a:r>
              <a:rPr lang="pl-PL" sz="1600" b="1" u="sng" dirty="0">
                <a:latin typeface="Arial Narrow" pitchFamily="34" charset="0"/>
              </a:rPr>
              <a:t> </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Co do zasady jest to umowa nieodpłatna. Ja pożyczam – Ty zwracasz. Jednakże strony mogą w umowie zastrzec, że pożyczka będzie odpłatna. </a:t>
            </a:r>
            <a:r>
              <a:rPr lang="pl-PL" sz="2200" b="1" dirty="0">
                <a:latin typeface="Arial Narrow" pitchFamily="34" charset="0"/>
              </a:rPr>
              <a:t>Musi być takie postanowienie stron. </a:t>
            </a:r>
          </a:p>
          <a:p>
            <a:pPr marL="457200" indent="-457200" algn="just">
              <a:lnSpc>
                <a:spcPct val="150000"/>
              </a:lnSpc>
              <a:buNone/>
              <a:tabLst>
                <a:tab pos="354013" algn="l"/>
              </a:tabLst>
            </a:pPr>
            <a:r>
              <a:rPr lang="pl-PL" sz="2200" dirty="0">
                <a:latin typeface="Arial Narrow" pitchFamily="34" charset="0"/>
              </a:rPr>
              <a:t>		Odpłatność umowy </a:t>
            </a:r>
            <a:r>
              <a:rPr lang="pl-PL" sz="2200" b="1" dirty="0">
                <a:latin typeface="Arial Narrow" pitchFamily="34" charset="0"/>
              </a:rPr>
              <a:t>zwykle (ale nie zawsze) </a:t>
            </a:r>
            <a:r>
              <a:rPr lang="pl-PL" sz="2200" dirty="0">
                <a:latin typeface="Arial Narrow" pitchFamily="34" charset="0"/>
              </a:rPr>
              <a:t>polega na obowiązku zapłaty odsetek. Jeżeli strony uzgodniły, że pożyczka będzie oprocentowana, ale nie określiły wysokości odsetek, należą się odsetki ustawowe</a:t>
            </a:r>
          </a:p>
          <a:p>
            <a:pPr marL="457200" indent="-457200" algn="just">
              <a:lnSpc>
                <a:spcPct val="150000"/>
              </a:lnSpc>
              <a:buNone/>
              <a:tabLst>
                <a:tab pos="354013" algn="l"/>
              </a:tabLst>
            </a:pP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p14="http://schemas.microsoft.com/office/powerpoint/2010/main" xmlns="" val="231438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ciążący na dealerze obowiązek nabywania (kupna) towarów objętych kontraktem może być obwarowany rozmaitymi sankcjami na wypadek jego niewypełnienia:</a:t>
            </a:r>
          </a:p>
          <a:p>
            <a:pPr marL="274320" lvl="1" indent="0" algn="just"/>
            <a:r>
              <a:rPr lang="pl-PL" dirty="0">
                <a:latin typeface="Arial Narrow" pitchFamily="34" charset="0"/>
                <a:ea typeface="Arimo" pitchFamily="34" charset="0"/>
                <a:cs typeface="Arimo" pitchFamily="34" charset="0"/>
              </a:rPr>
              <a:t> uchylenie przywileju wyłączności</a:t>
            </a:r>
          </a:p>
          <a:p>
            <a:pPr marL="274320" lvl="1" indent="0" algn="just"/>
            <a:r>
              <a:rPr lang="pl-PL" dirty="0">
                <a:latin typeface="Arial Narrow" pitchFamily="34" charset="0"/>
                <a:ea typeface="Arimo" pitchFamily="34" charset="0"/>
                <a:cs typeface="Arimo" pitchFamily="34" charset="0"/>
              </a:rPr>
              <a:t> uwolnienie od konieczności zaopatrywania dealera w towary objęte umową w dalszych okresach</a:t>
            </a:r>
          </a:p>
          <a:p>
            <a:pPr marL="274320" lvl="1" indent="0" algn="just"/>
            <a:r>
              <a:rPr lang="pl-PL" dirty="0">
                <a:latin typeface="Arial Narrow" pitchFamily="34" charset="0"/>
                <a:ea typeface="Arimo" pitchFamily="34" charset="0"/>
                <a:cs typeface="Arimo" pitchFamily="34" charset="0"/>
              </a:rPr>
              <a:t> możliwość odstąpienia od umowy</a:t>
            </a:r>
          </a:p>
          <a:p>
            <a:pPr marL="274320" lvl="1" indent="0" algn="just"/>
            <a:r>
              <a:rPr lang="pl-PL" dirty="0">
                <a:latin typeface="Arial Narrow" pitchFamily="34" charset="0"/>
                <a:ea typeface="Arimo" pitchFamily="34" charset="0"/>
                <a:cs typeface="Arimo" pitchFamily="34" charset="0"/>
              </a:rPr>
              <a:t> cofnięcie przywilejów cenowych itp.</a:t>
            </a:r>
          </a:p>
          <a:p>
            <a:pPr marL="0" indent="0" algn="just"/>
            <a:r>
              <a:rPr lang="pl-PL" dirty="0">
                <a:latin typeface="Arial Narrow" pitchFamily="34" charset="0"/>
                <a:ea typeface="Arimo" pitchFamily="34" charset="0"/>
                <a:cs typeface="Arimo" pitchFamily="34" charset="0"/>
              </a:rPr>
              <a:t> Dostawcy przysługuje także roszczenie o naprawienie szkody</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000" b="1" u="sng" dirty="0">
                <a:latin typeface="Arial Narrow" pitchFamily="34" charset="0"/>
              </a:rPr>
              <a:t>Inne formy odpłatności – w praktyce spotyka się następujące:</a:t>
            </a:r>
          </a:p>
          <a:p>
            <a:pPr marL="457200" indent="-457200" algn="just">
              <a:lnSpc>
                <a:spcPct val="150000"/>
              </a:lnSpc>
              <a:buFont typeface="+mj-lt"/>
              <a:buAutoNum type="arabicPeriod"/>
              <a:tabLst>
                <a:tab pos="354013" algn="l"/>
              </a:tabLst>
            </a:pPr>
            <a:r>
              <a:rPr lang="pl-PL" sz="2400" dirty="0">
                <a:latin typeface="Arial Narrow" pitchFamily="34" charset="0"/>
              </a:rPr>
              <a:t>Udział w zysku osiągniętym przez biorącego pożyczkę w związku z używaniem przedmiotu pożyczki.</a:t>
            </a:r>
          </a:p>
          <a:p>
            <a:pPr marL="457200" indent="-457200" algn="just">
              <a:lnSpc>
                <a:spcPct val="150000"/>
              </a:lnSpc>
              <a:buFont typeface="+mj-lt"/>
              <a:buAutoNum type="arabicPeriod"/>
              <a:tabLst>
                <a:tab pos="354013" algn="l"/>
              </a:tabLst>
            </a:pPr>
            <a:r>
              <a:rPr lang="pl-PL" sz="2400" dirty="0">
                <a:latin typeface="Arial Narrow" pitchFamily="34" charset="0"/>
              </a:rPr>
              <a:t>Dokonanie określonej czynności prawnej.</a:t>
            </a:r>
          </a:p>
          <a:p>
            <a:pPr marL="457200" indent="-457200" algn="just">
              <a:lnSpc>
                <a:spcPct val="150000"/>
              </a:lnSpc>
              <a:buFont typeface="+mj-lt"/>
              <a:buAutoNum type="arabicPeriod"/>
              <a:tabLst>
                <a:tab pos="354013" algn="l"/>
              </a:tabLst>
            </a:pPr>
            <a:r>
              <a:rPr lang="pl-PL" sz="2400" dirty="0">
                <a:latin typeface="Arial Narrow" pitchFamily="34" charset="0"/>
              </a:rPr>
              <a:t>Obowiązek przeniesienia własności rzeczy oznaczonych co do tożsamości.</a:t>
            </a:r>
          </a:p>
          <a:p>
            <a:pPr marL="457200" indent="-457200" algn="just">
              <a:lnSpc>
                <a:spcPct val="150000"/>
              </a:lnSpc>
              <a:buFont typeface="+mj-lt"/>
              <a:buAutoNum type="arabicPeriod"/>
              <a:tabLst>
                <a:tab pos="354013" algn="l"/>
              </a:tabLst>
            </a:pPr>
            <a:r>
              <a:rPr lang="pl-PL" sz="2400" dirty="0">
                <a:latin typeface="Arial Narrow" pitchFamily="34" charset="0"/>
              </a:rPr>
              <a:t>Zezwolenie na korzystanie z innych rzeczy.</a:t>
            </a:r>
          </a:p>
          <a:p>
            <a:pPr marL="457200" indent="-457200" algn="just">
              <a:lnSpc>
                <a:spcPct val="150000"/>
              </a:lnSpc>
              <a:buNone/>
              <a:tabLst>
                <a:tab pos="354013" algn="l"/>
              </a:tabLst>
            </a:pPr>
            <a:r>
              <a:rPr lang="pl-PL" sz="2400" dirty="0">
                <a:latin typeface="Arial Narrow" pitchFamily="34" charset="0"/>
              </a:rPr>
              <a:t>	</a:t>
            </a:r>
            <a:r>
              <a:rPr lang="pl-PL" sz="2200" dirty="0">
                <a:latin typeface="Arial Narrow" pitchFamily="34" charset="0"/>
              </a:rPr>
              <a:t>	</a:t>
            </a:r>
            <a:r>
              <a:rPr lang="pl-PL" sz="2000" dirty="0">
                <a:latin typeface="Arial Narrow" pitchFamily="34" charset="0"/>
              </a:rPr>
              <a:t>	</a:t>
            </a:r>
            <a:endParaRPr lang="pl-PL" sz="2400" dirty="0">
              <a:latin typeface="Arial Narrow" pitchFamily="34" charset="0"/>
            </a:endParaRPr>
          </a:p>
          <a:p>
            <a:pPr marL="457200" indent="-457200" algn="just">
              <a:lnSpc>
                <a:spcPct val="150000"/>
              </a:lnSpc>
              <a:buFont typeface="+mj-lt"/>
              <a:buAutoNum type="arabicPeriod"/>
              <a:tabLst>
                <a:tab pos="354013" algn="l"/>
              </a:tabLst>
            </a:pPr>
            <a:endParaRPr lang="pl-PL" sz="2400" dirty="0">
              <a:solidFill>
                <a:srgbClr val="FF0000"/>
              </a:solidFill>
              <a:latin typeface="Arial Narrow" pitchFamily="34" charset="0"/>
            </a:endParaRPr>
          </a:p>
        </p:txBody>
      </p:sp>
      <p:sp>
        <p:nvSpPr>
          <p:cNvPr id="5" name="Tytuł 1"/>
          <p:cNvSpPr txBox="1">
            <a:spLocks/>
          </p:cNvSpPr>
          <p:nvPr/>
        </p:nvSpPr>
        <p:spPr>
          <a:xfrm>
            <a:off x="928662" y="28572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Odpłatność umowy</a:t>
            </a:r>
          </a:p>
        </p:txBody>
      </p:sp>
    </p:spTree>
    <p:extLst>
      <p:ext uri="{BB962C8B-B14F-4D97-AF65-F5344CB8AC3E}">
        <p14:creationId xmlns:p14="http://schemas.microsoft.com/office/powerpoint/2010/main" xmlns="" val="23143822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Przez umowę pożyczki dający pożyczkę zobowiązuje się przenieść </a:t>
            </a:r>
            <a:r>
              <a:rPr lang="pl-PL" b="1" u="sng" dirty="0">
                <a:latin typeface="Arial Narrow" pitchFamily="34" charset="0"/>
              </a:rPr>
              <a:t>na własność </a:t>
            </a:r>
            <a:r>
              <a:rPr lang="pl-PL" dirty="0">
                <a:latin typeface="Arial Narrow" pitchFamily="34" charset="0"/>
              </a:rPr>
              <a:t>biorącego określoną ilość </a:t>
            </a:r>
            <a:r>
              <a:rPr lang="pl-PL" b="1" u="sng" dirty="0">
                <a:latin typeface="Arial Narrow" pitchFamily="34" charset="0"/>
              </a:rPr>
              <a:t>pieniędzy </a:t>
            </a:r>
            <a:r>
              <a:rPr lang="pl-PL" dirty="0">
                <a:latin typeface="Arial Narrow" pitchFamily="34" charset="0"/>
              </a:rPr>
              <a:t>albo </a:t>
            </a:r>
            <a:r>
              <a:rPr lang="pl-PL" b="1" u="sng" dirty="0">
                <a:latin typeface="Arial Narrow" pitchFamily="34" charset="0"/>
              </a:rPr>
              <a:t>rzeczy oznaczonych tylko co do gatunku</a:t>
            </a:r>
            <a:r>
              <a:rPr lang="pl-PL" dirty="0">
                <a:latin typeface="Arial Narrow" pitchFamily="34" charset="0"/>
              </a:rPr>
              <a:t>, a biorący zobowiązuje się zwrócić tę samą ilość pieniędzy albo tę samą ilość rzeczy tego samego gatunku i tej samej jakości.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Istota umowy pożyczki</a:t>
            </a:r>
          </a:p>
        </p:txBody>
      </p:sp>
    </p:spTree>
    <p:extLst>
      <p:ext uri="{BB962C8B-B14F-4D97-AF65-F5344CB8AC3E}">
        <p14:creationId xmlns:p14="http://schemas.microsoft.com/office/powerpoint/2010/main" xmlns="" val="231438220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b="1" dirty="0">
                <a:latin typeface="Arial Narrow" pitchFamily="34" charset="0"/>
              </a:rPr>
              <a:t>Rzeczy</a:t>
            </a:r>
            <a:r>
              <a:rPr lang="pl-PL" sz="2000" dirty="0">
                <a:latin typeface="Arial Narrow" pitchFamily="34" charset="0"/>
              </a:rPr>
              <a:t> </a:t>
            </a:r>
            <a:r>
              <a:rPr lang="pl-PL" sz="2000" b="1" dirty="0">
                <a:latin typeface="Arial Narrow" pitchFamily="34" charset="0"/>
              </a:rPr>
              <a:t>oznaczone tylko co do gatunku</a:t>
            </a:r>
          </a:p>
          <a:p>
            <a:pPr marL="514350" indent="-514350" algn="just">
              <a:lnSpc>
                <a:spcPct val="150000"/>
              </a:lnSpc>
              <a:buFont typeface="+mj-lt"/>
              <a:buAutoNum type="arabicPeriod"/>
              <a:tabLst>
                <a:tab pos="354013" algn="l"/>
              </a:tabLst>
            </a:pPr>
            <a:r>
              <a:rPr lang="pl-PL" sz="2000" b="1" dirty="0">
                <a:latin typeface="Arial Narrow" pitchFamily="34" charset="0"/>
              </a:rPr>
              <a:t>Pieniądze (pieniądz polski – zob. art. 358 k.c.) oraz pieniądz bezgotówkowy. </a:t>
            </a:r>
          </a:p>
          <a:p>
            <a:pPr marL="514350" indent="-514350" algn="just">
              <a:lnSpc>
                <a:spcPct val="150000"/>
              </a:lnSpc>
              <a:buNone/>
              <a:tabLst>
                <a:tab pos="354013" algn="l"/>
              </a:tabLst>
            </a:pPr>
            <a:r>
              <a:rPr lang="pl-PL" sz="2000" dirty="0">
                <a:latin typeface="Arial Narrow" pitchFamily="34" charset="0"/>
              </a:rPr>
              <a:t>		</a:t>
            </a:r>
            <a:r>
              <a:rPr lang="pl-PL" sz="2000" i="1" dirty="0">
                <a:latin typeface="Arial Narrow" pitchFamily="34" charset="0"/>
              </a:rPr>
              <a:t>przedmiotem powrotnego przeniesienia własności nie muszą być te same pieniądze lub te same rzeczy zamienne, o ile mają tę samą ilość i jakość. </a:t>
            </a:r>
          </a:p>
          <a:p>
            <a:pPr marL="514350" indent="-514350" algn="just">
              <a:lnSpc>
                <a:spcPct val="150000"/>
              </a:lnSpc>
              <a:buNone/>
              <a:tabLst>
                <a:tab pos="354013" algn="l"/>
              </a:tabLst>
            </a:pPr>
            <a:r>
              <a:rPr lang="pl-PL" sz="2000" dirty="0">
                <a:latin typeface="Arial Narrow" pitchFamily="34" charset="0"/>
              </a:rPr>
              <a:t>		A co z rzeczami oznaczonymi co do tożsamości? – Raczej umowa użyczenia. Trudno by pogodzić przeniesienie własności rzeczy (a więc i prawa do rozporządzania rzeczą) z obowiązkiem jej zwrotu.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xmlns="" val="231438220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200" dirty="0">
                <a:latin typeface="Arial Narrow" pitchFamily="34" charset="0"/>
              </a:rPr>
              <a:t>Akcje spółki nie są ani pieniędzmi, ani rzeczami oznaczonymi tylko co do gatunku. Więc nie mogą być one przedmiotem pożyczki – zob. </a:t>
            </a:r>
            <a:r>
              <a:rPr lang="pl-PL" sz="2200" b="1" dirty="0">
                <a:latin typeface="Arial Narrow" pitchFamily="34" charset="0"/>
              </a:rPr>
              <a:t>Wyrok WSA w Łodzi z dnia 13 sierpnia 2009r. </a:t>
            </a:r>
            <a:br>
              <a:rPr lang="pl-PL" sz="2200" b="1" dirty="0">
                <a:latin typeface="Arial Narrow" pitchFamily="34" charset="0"/>
              </a:rPr>
            </a:br>
            <a:r>
              <a:rPr lang="pl-PL" sz="2200" b="1" dirty="0">
                <a:latin typeface="Arial Narrow" pitchFamily="34" charset="0"/>
              </a:rPr>
              <a:t>I SA /</a:t>
            </a:r>
            <a:r>
              <a:rPr lang="pl-PL" sz="2200" b="1" dirty="0" err="1">
                <a:latin typeface="Arial Narrow" pitchFamily="34" charset="0"/>
              </a:rPr>
              <a:t>Łd</a:t>
            </a:r>
            <a:r>
              <a:rPr lang="pl-PL" sz="2200" b="1" dirty="0">
                <a:latin typeface="Arial Narrow" pitchFamily="34" charset="0"/>
              </a:rPr>
              <a:t> 329/09</a:t>
            </a:r>
          </a:p>
          <a:p>
            <a:pPr marL="514350" indent="-514350" algn="just">
              <a:lnSpc>
                <a:spcPct val="150000"/>
              </a:lnSpc>
              <a:buFont typeface="+mj-lt"/>
              <a:buAutoNum type="arabicPeriod"/>
              <a:tabLst>
                <a:tab pos="354013" algn="l"/>
              </a:tabLst>
            </a:pPr>
            <a:r>
              <a:rPr lang="pl-PL" sz="2200" b="1" i="1" dirty="0">
                <a:latin typeface="Arial Narrow" pitchFamily="34" charset="0"/>
              </a:rPr>
              <a:t>Z Uzasadnienia: </a:t>
            </a:r>
            <a:r>
              <a:rPr lang="pl-PL" sz="2200" i="1" dirty="0">
                <a:latin typeface="Arial Narrow" pitchFamily="34" charset="0"/>
              </a:rPr>
              <a:t>Otóż z samej definicji umowy pożyczki wynika, że jej przedmiotem mogą być tylko pieniądze albo rzeczy oznaczone tylko co do gatunku. Akcje spółki A. nie są ani pieniędzmi, ani też rzeczami oznaczonymi tylko co do gatunku. Więc niewątpliwie nie mogły być one przedmiotem pożyczki.</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xmlns="" val="23143822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Co do zasady forma dowolna. Umowa taka może być zawarta w formie ustnej, pisemnej, notarialnej, a także w sposób dorozumiany. </a:t>
            </a:r>
            <a:endParaRPr lang="pl-PL" b="1" dirty="0">
              <a:latin typeface="Arial Narrow" pitchFamily="34" charset="0"/>
            </a:endParaRPr>
          </a:p>
          <a:p>
            <a:pPr marL="0" indent="0" algn="just">
              <a:lnSpc>
                <a:spcPct val="150000"/>
              </a:lnSpc>
              <a:buNone/>
              <a:tabLst>
                <a:tab pos="354013" algn="l"/>
              </a:tabLst>
            </a:pPr>
            <a:r>
              <a:rPr lang="pl-PL" b="1" dirty="0">
                <a:latin typeface="Arial Narrow" pitchFamily="34" charset="0"/>
              </a:rPr>
              <a:t>Ale!</a:t>
            </a:r>
            <a:endParaRPr lang="pl-PL" dirty="0">
              <a:latin typeface="Arial Narrow" pitchFamily="34" charset="0"/>
            </a:endParaRPr>
          </a:p>
          <a:p>
            <a:pPr marL="0" indent="0" algn="just">
              <a:lnSpc>
                <a:spcPct val="150000"/>
              </a:lnSpc>
              <a:buNone/>
              <a:tabLst>
                <a:tab pos="354013" algn="l"/>
              </a:tabLst>
            </a:pPr>
            <a:r>
              <a:rPr lang="pl-PL" dirty="0">
                <a:latin typeface="Arial Narrow" pitchFamily="34" charset="0"/>
              </a:rPr>
              <a:t>Umowa pożyczki, której wartość przekracza tysiąc złotych, wymaga zachowania </a:t>
            </a:r>
            <a:r>
              <a:rPr lang="pl-PL" b="1" u="sng" dirty="0">
                <a:latin typeface="Arial Narrow" pitchFamily="34" charset="0"/>
              </a:rPr>
              <a:t>formy dokumentowej.</a:t>
            </a:r>
            <a:r>
              <a:rPr lang="pl-PL" b="1" dirty="0">
                <a:latin typeface="Arial Narrow" pitchFamily="34" charset="0"/>
              </a:rPr>
              <a:t> </a:t>
            </a:r>
            <a:r>
              <a:rPr lang="pl-PL" dirty="0">
                <a:latin typeface="Arial Narrow" pitchFamily="34" charset="0"/>
              </a:rPr>
              <a:t>Forma zastrzeżona jedynie dla celów dowodowych.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umowy</a:t>
            </a:r>
          </a:p>
        </p:txBody>
      </p:sp>
    </p:spTree>
    <p:extLst>
      <p:ext uri="{BB962C8B-B14F-4D97-AF65-F5344CB8AC3E}">
        <p14:creationId xmlns:p14="http://schemas.microsoft.com/office/powerpoint/2010/main" xmlns="" val="231438220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dirty="0">
                <a:latin typeface="Arial Narrow" pitchFamily="34" charset="0"/>
              </a:rPr>
              <a:t>77</a:t>
            </a:r>
            <a:r>
              <a:rPr lang="pl-PL" baseline="30000" dirty="0">
                <a:latin typeface="Arial Narrow" pitchFamily="34" charset="0"/>
              </a:rPr>
              <a:t>2</a:t>
            </a:r>
            <a:r>
              <a:rPr lang="pl-PL" dirty="0">
                <a:latin typeface="Arial Narrow" pitchFamily="34" charset="0"/>
              </a:rPr>
              <a:t> i n. KC. </a:t>
            </a:r>
            <a:r>
              <a:rPr lang="pl-PL" i="1" dirty="0">
                <a:latin typeface="Arial Narrow" pitchFamily="34" charset="0"/>
              </a:rPr>
              <a:t>Do zachowania dokumentowej formy czynności prawnej wystarcza złożenie oświadczenia woli w postaci dokumentu, w sposób umożliwiający ustalenie osoby składającej oświadczenie. </a:t>
            </a:r>
          </a:p>
          <a:p>
            <a:pPr marL="0" indent="0" algn="just">
              <a:lnSpc>
                <a:spcPct val="150000"/>
              </a:lnSpc>
              <a:buNone/>
              <a:tabLst>
                <a:tab pos="354013" algn="l"/>
              </a:tabLst>
            </a:pPr>
            <a:r>
              <a:rPr lang="pl-PL" i="1" dirty="0">
                <a:latin typeface="Arial Narrow" pitchFamily="34" charset="0"/>
              </a:rPr>
              <a:t>Dokumentem jest nośnik informacji umożliwiający zapoznanie się z jej treścią.</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 dokumentowa</a:t>
            </a:r>
          </a:p>
        </p:txBody>
      </p:sp>
    </p:spTree>
    <p:extLst>
      <p:ext uri="{BB962C8B-B14F-4D97-AF65-F5344CB8AC3E}">
        <p14:creationId xmlns:p14="http://schemas.microsoft.com/office/powerpoint/2010/main" xmlns="" val="231438220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Umowa ma charakter konsensualny, a zatem zawarcie umowy nie musi być równoczesne z wydaniem przedmiotu pożyczki. Dający pożyczkę może </a:t>
            </a:r>
            <a:r>
              <a:rPr lang="pl-PL" sz="2400" b="1" dirty="0">
                <a:latin typeface="Arial Narrow" pitchFamily="34" charset="0"/>
              </a:rPr>
              <a:t>odstąpić od umowy i odmówić wydania</a:t>
            </a:r>
            <a:r>
              <a:rPr lang="pl-PL" sz="2400" dirty="0">
                <a:latin typeface="Arial Narrow" pitchFamily="34" charset="0"/>
              </a:rPr>
              <a:t> przedmiotu pożyczki, jeżeli zwrot pożyczki jest wątpliwy z powodu złego stanu majątkowego drugiej strony. Uprawnienie to </a:t>
            </a:r>
            <a:r>
              <a:rPr lang="pl-PL" sz="2400" b="1" dirty="0">
                <a:latin typeface="Arial Narrow" pitchFamily="34" charset="0"/>
              </a:rPr>
              <a:t>nie przysługuje </a:t>
            </a:r>
            <a:r>
              <a:rPr lang="pl-PL" sz="2400" dirty="0">
                <a:latin typeface="Arial Narrow" pitchFamily="34" charset="0"/>
              </a:rPr>
              <a:t>dającemu pożyczkę, jeżeli w chwili zawarcia umowy o złym stanie majątkowym drugiej strony wiedział lub z łatwością mógł się dowiedzieć. (Szczególny przypadek rebus sic </a:t>
            </a:r>
            <a:r>
              <a:rPr lang="pl-PL" sz="2400" dirty="0" err="1">
                <a:latin typeface="Arial Narrow" pitchFamily="34" charset="0"/>
              </a:rPr>
              <a:t>stantibus</a:t>
            </a:r>
            <a:r>
              <a:rPr lang="pl-PL" sz="2400" dirty="0">
                <a:latin typeface="Arial Narrow" pitchFamily="34" charset="0"/>
              </a:rPr>
              <a:t>). </a:t>
            </a:r>
            <a:endParaRPr lang="pl-PL" sz="2400" i="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a:t>
            </a:r>
          </a:p>
        </p:txBody>
      </p:sp>
    </p:spTree>
    <p:extLst>
      <p:ext uri="{BB962C8B-B14F-4D97-AF65-F5344CB8AC3E}">
        <p14:creationId xmlns:p14="http://schemas.microsoft.com/office/powerpoint/2010/main" xmlns="" val="231438220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Biorący pożyczkę zobowiązany jest zwrócić tę samą ilość pieniędzy albo tę samą ilość rzeczy tego samego gatunku i tej samej jakości.</a:t>
            </a:r>
          </a:p>
          <a:p>
            <a:pPr marL="0" indent="0" algn="just">
              <a:lnSpc>
                <a:spcPct val="150000"/>
              </a:lnSpc>
              <a:buNone/>
              <a:tabLst>
                <a:tab pos="354013" algn="l"/>
              </a:tabLst>
            </a:pPr>
            <a:r>
              <a:rPr lang="pl-PL" sz="2400" dirty="0">
                <a:latin typeface="Arial Narrow" pitchFamily="34" charset="0"/>
              </a:rPr>
              <a:t>Jeżeli termin zwrotu pożyczki </a:t>
            </a:r>
            <a:r>
              <a:rPr lang="pl-PL" sz="2400" b="1" u="sng" dirty="0">
                <a:latin typeface="Arial Narrow" pitchFamily="34" charset="0"/>
              </a:rPr>
              <a:t>nie jest oznaczony</a:t>
            </a:r>
            <a:r>
              <a:rPr lang="pl-PL" sz="2400" b="1" dirty="0">
                <a:latin typeface="Arial Narrow" pitchFamily="34" charset="0"/>
              </a:rPr>
              <a:t>, </a:t>
            </a:r>
            <a:r>
              <a:rPr lang="pl-PL" sz="2400" dirty="0">
                <a:latin typeface="Arial Narrow" pitchFamily="34" charset="0"/>
              </a:rPr>
              <a:t>dłużnik obowiązany jest zwrócić pożyczkę w ciągu </a:t>
            </a:r>
            <a:r>
              <a:rPr lang="pl-PL" sz="2400" b="1" dirty="0">
                <a:latin typeface="Arial Narrow" pitchFamily="34" charset="0"/>
              </a:rPr>
              <a:t>sześciu tygodni </a:t>
            </a:r>
            <a:r>
              <a:rPr lang="pl-PL" sz="2400" dirty="0">
                <a:latin typeface="Arial Narrow" pitchFamily="34" charset="0"/>
              </a:rPr>
              <a:t>po wypowiedzeniu przez dającego pożyczkę.</a:t>
            </a:r>
          </a:p>
          <a:p>
            <a:pPr marL="0" indent="0" algn="just">
              <a:lnSpc>
                <a:spcPct val="150000"/>
              </a:lnSpc>
              <a:buNone/>
              <a:tabLst>
                <a:tab pos="354013" algn="l"/>
              </a:tabLst>
            </a:pPr>
            <a:r>
              <a:rPr lang="pl-PL" sz="2400" dirty="0">
                <a:latin typeface="Arial Narrow" pitchFamily="34" charset="0"/>
              </a:rPr>
              <a:t>Dopuszczalne jest umówienie się na zwrot w ratach. zwrot jest wymagalny z upływem terminów ustalonych dla poszczególnych rat.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przedmiotu pożyczki </a:t>
            </a:r>
          </a:p>
        </p:txBody>
      </p:sp>
    </p:spTree>
    <p:extLst>
      <p:ext uri="{BB962C8B-B14F-4D97-AF65-F5344CB8AC3E}">
        <p14:creationId xmlns:p14="http://schemas.microsoft.com/office/powerpoint/2010/main" xmlns="" val="23143822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sz="2400" dirty="0">
                <a:latin typeface="Arial Narrow" pitchFamily="34" charset="0"/>
              </a:rPr>
              <a:t>W sytuacji, gdy termin zwrotu pożyczki nie został wcześniej określony przez strony, </a:t>
            </a:r>
            <a:r>
              <a:rPr lang="pl-PL" sz="2400" b="1" dirty="0">
                <a:latin typeface="Arial Narrow" pitchFamily="34" charset="0"/>
              </a:rPr>
              <a:t>wezwanie do spłaty całej należności </a:t>
            </a:r>
            <a:r>
              <a:rPr lang="pl-PL" sz="2400" dirty="0">
                <a:latin typeface="Arial Narrow" pitchFamily="34" charset="0"/>
              </a:rPr>
              <a:t>jest równoznaczne z wypowiedzeniem umowy i początkiem wymagalności roszczenia. Brak wyrażenia tego w piśmie powoda expressis </a:t>
            </a:r>
            <a:r>
              <a:rPr lang="pl-PL" sz="2400" dirty="0" err="1">
                <a:latin typeface="Arial Narrow" pitchFamily="34" charset="0"/>
              </a:rPr>
              <a:t>verbis</a:t>
            </a:r>
            <a:r>
              <a:rPr lang="pl-PL" sz="2400" dirty="0">
                <a:latin typeface="Arial Narrow" pitchFamily="34" charset="0"/>
              </a:rPr>
              <a:t> i z użyciem prawniczego określenia nie ma znaczenia. </a:t>
            </a:r>
            <a:r>
              <a:rPr lang="pl-PL" sz="2400" b="1" dirty="0">
                <a:latin typeface="Arial Narrow" pitchFamily="34" charset="0"/>
              </a:rPr>
              <a:t>Wyrok Sądu Apelacyjnego w Katowicach – I Wydział Cywilny z dnia 23 września 2015 I </a:t>
            </a:r>
            <a:r>
              <a:rPr lang="pl-PL" sz="2400" b="1" dirty="0" err="1">
                <a:latin typeface="Arial Narrow" pitchFamily="34" charset="0"/>
              </a:rPr>
              <a:t>ACa</a:t>
            </a:r>
            <a:r>
              <a:rPr lang="pl-PL" sz="2400" b="1" dirty="0">
                <a:latin typeface="Arial Narrow" pitchFamily="34" charset="0"/>
              </a:rPr>
              <a:t> 465/15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zwrotu </a:t>
            </a:r>
          </a:p>
        </p:txBody>
      </p:sp>
    </p:spTree>
    <p:extLst>
      <p:ext uri="{BB962C8B-B14F-4D97-AF65-F5344CB8AC3E}">
        <p14:creationId xmlns:p14="http://schemas.microsoft.com/office/powerpoint/2010/main" xmlns="" val="2314382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Roszczenie </a:t>
            </a:r>
            <a:r>
              <a:rPr lang="pl-PL" sz="2400" b="1" dirty="0">
                <a:latin typeface="Arial Narrow" pitchFamily="34" charset="0"/>
              </a:rPr>
              <a:t>biorącego pożyczkę </a:t>
            </a:r>
            <a:r>
              <a:rPr lang="pl-PL" sz="2400" dirty="0">
                <a:latin typeface="Arial Narrow" pitchFamily="34" charset="0"/>
              </a:rPr>
              <a:t>o wydanie przedmiotu pożyczki przedawnia się z upływem sześciu miesięcy od chwili, gdy przedmiot miał być wydany.</a:t>
            </a:r>
          </a:p>
          <a:p>
            <a:pPr marL="457200" indent="-457200" algn="just">
              <a:lnSpc>
                <a:spcPct val="150000"/>
              </a:lnSpc>
              <a:buFont typeface="+mj-lt"/>
              <a:buAutoNum type="arabicPeriod"/>
              <a:tabLst>
                <a:tab pos="354013" algn="l"/>
              </a:tabLst>
            </a:pPr>
            <a:r>
              <a:rPr lang="pl-PL" sz="2400" dirty="0">
                <a:latin typeface="Arial Narrow" pitchFamily="34" charset="0"/>
              </a:rPr>
              <a:t>Termin przedawnienia roszczenia dającego pożyczkę o zwrot pożyczki przedawnia się według reguł ogólnych i zgodnie z art. 118 KC wynosi dziesięć lat, a gdy roszczenie jest związane z prowadzeniem działalności gospodarczej – trzy lata.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231438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Cechy charakterystyczne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800" dirty="0">
                <a:latin typeface="Arial Narrow" pitchFamily="34" charset="0"/>
                <a:ea typeface="Arimo" pitchFamily="34" charset="0"/>
                <a:cs typeface="Arimo" pitchFamily="34" charset="0"/>
              </a:rPr>
              <a:t> obowiązek nabywania towarów od dostawcy łączy się z powinnościami szczególnymi, np.:</a:t>
            </a:r>
          </a:p>
          <a:p>
            <a:pPr marL="274320" lvl="1" indent="0" algn="just"/>
            <a:r>
              <a:rPr lang="pl-PL" dirty="0">
                <a:latin typeface="Arial Narrow" pitchFamily="34" charset="0"/>
                <a:ea typeface="Arimo" pitchFamily="34" charset="0"/>
                <a:cs typeface="Arimo" pitchFamily="34" charset="0"/>
              </a:rPr>
              <a:t> konieczność stałego zabiegania o nabywców poprzez stosowną organizację punktów sprzedaży, obsługi klientów</a:t>
            </a:r>
          </a:p>
          <a:p>
            <a:pPr marL="274320" lvl="1" indent="0" algn="just"/>
            <a:r>
              <a:rPr lang="pl-PL" dirty="0">
                <a:latin typeface="Arial Narrow" pitchFamily="34" charset="0"/>
                <a:ea typeface="Arimo" pitchFamily="34" charset="0"/>
                <a:cs typeface="Arimo" pitchFamily="34" charset="0"/>
              </a:rPr>
              <a:t> utrzymywanie kontaktu z klientami po sprzedaży</a:t>
            </a:r>
          </a:p>
          <a:p>
            <a:pPr marL="274320" lvl="1" indent="0" algn="just"/>
            <a:r>
              <a:rPr lang="pl-PL" dirty="0">
                <a:latin typeface="Arial Narrow" pitchFamily="34" charset="0"/>
                <a:ea typeface="Arimo" pitchFamily="34" charset="0"/>
                <a:cs typeface="Arimo" pitchFamily="34" charset="0"/>
              </a:rPr>
              <a:t> zapewnienie serwisu gwarancyjnego</a:t>
            </a:r>
          </a:p>
          <a:p>
            <a:pPr marL="0" indent="0" algn="just"/>
            <a:r>
              <a:rPr lang="pl-PL" dirty="0">
                <a:latin typeface="Arial Narrow" pitchFamily="34" charset="0"/>
                <a:ea typeface="Arimo" pitchFamily="34" charset="0"/>
                <a:cs typeface="Arimo" pitchFamily="34" charset="0"/>
              </a:rPr>
              <a:t> przywilej wyłączności dystrybucyjnej, jaki dostawca zobowiązuje się zapewnić dealerowi, stanowi ekwiwalent za konieczność ponoszenia przez dealera ryzyka handlowego oraz wypełnienia obowiązków prowadzących do wzmocnienia pozycji rynkowej partnera</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rzeczy otrzymane przez biorącego pożyczkę mają wady, dający pożyczkę obowiązany jest do naprawienia szkody, którą wyrządził biorącemu przez to, że wiedząc o wadach nie zawiadomił go o nich. Przepisu powyższego nie stosuje się w wypadku, gdy biorący mógł z łatwością wadę zauważyć.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xmlns="" val="23143822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1 ust. 1 pkt. 1 b - Podatkowi podlegają: umowy pożyczki pieniędzy lub rzeczy oznaczonych tylko co do gatunku</a:t>
            </a:r>
            <a:r>
              <a:rPr lang="pl-PL" sz="2000" b="1" dirty="0">
                <a:latin typeface="Arial Narrow" pitchFamily="34" charset="0"/>
              </a:rPr>
              <a:t>, </a:t>
            </a:r>
          </a:p>
          <a:p>
            <a:pPr marL="457200" indent="-457200" algn="just">
              <a:lnSpc>
                <a:spcPct val="150000"/>
              </a:lnSpc>
              <a:buFont typeface="+mj-lt"/>
              <a:buAutoNum type="arabicPeriod"/>
              <a:tabLst>
                <a:tab pos="354013" algn="l"/>
              </a:tabLst>
            </a:pPr>
            <a:r>
              <a:rPr lang="pl-PL" sz="2000" dirty="0">
                <a:latin typeface="Arial Narrow" pitchFamily="34" charset="0"/>
              </a:rPr>
              <a:t>Art. 3 ust. 1 </a:t>
            </a:r>
            <a:r>
              <a:rPr lang="pl-PL" sz="2000" dirty="0" err="1">
                <a:latin typeface="Arial Narrow" pitchFamily="34" charset="0"/>
              </a:rPr>
              <a:t>pkt</a:t>
            </a:r>
            <a:r>
              <a:rPr lang="pl-PL" sz="2000" dirty="0">
                <a:latin typeface="Arial Narrow" pitchFamily="34" charset="0"/>
              </a:rPr>
              <a:t> 1 i 1a  Obowiązek podatkowy, z zastrzeżeniem ust. 2, powstaje: z chwilą dokonania czynności cywilnoprawnej albo z chwilą każdorazowej wypłaty środków pieniężnych, jeżeli umowa pożyczki określa, że wypłata środków pieniężnych nastąpi niejednokrotnie i ich suma nie jest znana w chwili zawarcia umowy;</a:t>
            </a:r>
          </a:p>
          <a:p>
            <a:pPr marL="457200" indent="-457200" algn="just">
              <a:lnSpc>
                <a:spcPct val="150000"/>
              </a:lnSpc>
              <a:buNone/>
              <a:tabLst>
                <a:tab pos="354013" algn="l"/>
              </a:tabLst>
            </a:pP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p14="http://schemas.microsoft.com/office/powerpoint/2010/main" xmlns="" val="231438220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457200" indent="-457200" algn="just">
              <a:lnSpc>
                <a:spcPct val="150000"/>
              </a:lnSpc>
              <a:buNone/>
              <a:tabLst>
                <a:tab pos="354013" algn="l"/>
              </a:tabLst>
            </a:pPr>
            <a:r>
              <a:rPr lang="pl-PL" sz="2400" b="1" dirty="0">
                <a:latin typeface="Arial Narrow" pitchFamily="34" charset="0"/>
              </a:rPr>
              <a:t>Ustawa o podatku od czynności cywilnoprawnych.</a:t>
            </a:r>
          </a:p>
          <a:p>
            <a:pPr marL="457200" indent="-457200" algn="just">
              <a:lnSpc>
                <a:spcPct val="150000"/>
              </a:lnSpc>
              <a:buFont typeface="+mj-lt"/>
              <a:buAutoNum type="arabicPeriod"/>
              <a:tabLst>
                <a:tab pos="354013" algn="l"/>
              </a:tabLst>
            </a:pPr>
            <a:r>
              <a:rPr lang="pl-PL" sz="2000" dirty="0">
                <a:latin typeface="Arial Narrow" pitchFamily="34" charset="0"/>
              </a:rPr>
              <a:t>Art. 4 ust 7 - Obowiązek podatkowy ciąży przy umowie pożyczki na biorącym pożyczkę. </a:t>
            </a:r>
          </a:p>
          <a:p>
            <a:pPr marL="457200" indent="-457200" algn="just">
              <a:lnSpc>
                <a:spcPct val="150000"/>
              </a:lnSpc>
              <a:buFont typeface="+mj-lt"/>
              <a:buAutoNum type="arabicPeriod"/>
              <a:tabLst>
                <a:tab pos="354013" algn="l"/>
              </a:tabLst>
            </a:pPr>
            <a:r>
              <a:rPr lang="pl-PL" sz="2000" dirty="0">
                <a:latin typeface="Arial Narrow" pitchFamily="34" charset="0"/>
              </a:rPr>
              <a:t>Art. 10 - Podatnicy są obowiązani, bez wezwania organu podatkowego, złożyć deklarację w sprawie podatku od czynności cywilnoprawnych, według ustalonego wzoru, oraz obliczyć i wpłacić podatek w terminie 14 dni od dnia powstania obowiązku podatkowego, z wyłączeniem przypadków, gdy podatek jest pobierany przez płatnika.</a:t>
            </a: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Podatki</a:t>
            </a:r>
          </a:p>
        </p:txBody>
      </p:sp>
    </p:spTree>
    <p:extLst>
      <p:ext uri="{BB962C8B-B14F-4D97-AF65-F5344CB8AC3E}">
        <p14:creationId xmlns:p14="http://schemas.microsoft.com/office/powerpoint/2010/main" xmlns="" val="2314382202"/>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premiowych z dnia 5 kwietnia 1939 r. (</a:t>
            </a:r>
            <a:r>
              <a:rPr lang="pl-PL" dirty="0" err="1">
                <a:latin typeface="Arial Narrow" pitchFamily="34" charset="0"/>
              </a:rPr>
              <a:t>Dz.U</a:t>
            </a:r>
            <a:r>
              <a:rPr lang="pl-PL" dirty="0">
                <a:latin typeface="Arial Narrow" pitchFamily="34" charset="0"/>
              </a:rPr>
              <a:t>. Nr 33, poz. 210)</a:t>
            </a:r>
          </a:p>
          <a:p>
            <a:pPr marL="514350" indent="-514350" algn="just">
              <a:lnSpc>
                <a:spcPct val="150000"/>
              </a:lnSpc>
              <a:buFont typeface="+mj-lt"/>
              <a:buAutoNum type="arabicPeriod"/>
              <a:tabLst>
                <a:tab pos="354013" algn="l"/>
              </a:tabLst>
            </a:pPr>
            <a:r>
              <a:rPr lang="pl-PL" dirty="0">
                <a:latin typeface="Arial Narrow" pitchFamily="34" charset="0"/>
              </a:rPr>
              <a:t>Rozporządzenie Ministra Skarbu wydane w porozumieniu z Ministrem Sprawiedliwości o sprzedaży na raty </a:t>
            </a:r>
            <a:r>
              <a:rPr lang="pl-PL" dirty="0" err="1">
                <a:latin typeface="Arial Narrow" pitchFamily="34" charset="0"/>
              </a:rPr>
              <a:t>obligacyj</a:t>
            </a:r>
            <a:r>
              <a:rPr lang="pl-PL" dirty="0">
                <a:latin typeface="Arial Narrow" pitchFamily="34" charset="0"/>
              </a:rPr>
              <a:t> pożyczek premiowych z dnia 16 czerwca 1939 r. (</a:t>
            </a:r>
            <a:r>
              <a:rPr lang="pl-PL" dirty="0" err="1">
                <a:latin typeface="Arial Narrow" pitchFamily="34" charset="0"/>
              </a:rPr>
              <a:t>Dz.U</a:t>
            </a:r>
            <a:r>
              <a:rPr lang="pl-PL" dirty="0">
                <a:latin typeface="Arial Narrow" pitchFamily="34" charset="0"/>
              </a:rPr>
              <a:t>. Nr 56, poz. 363)</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p14="http://schemas.microsoft.com/office/powerpoint/2010/main" xmlns="" val="231438220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Ustawa o pożyczkach i kredytach studenckich z dnia 17 lipca 1998 r. (</a:t>
            </a:r>
            <a:r>
              <a:rPr lang="pl-PL" dirty="0" err="1">
                <a:latin typeface="Arial Narrow" pitchFamily="34" charset="0"/>
              </a:rPr>
              <a:t>Dz.U</a:t>
            </a:r>
            <a:r>
              <a:rPr lang="pl-PL" dirty="0">
                <a:latin typeface="Arial Narrow" pitchFamily="34" charset="0"/>
              </a:rPr>
              <a:t>. Nr 108, poz. 685) tj. z dnia 30 maja 2014 r. (</a:t>
            </a:r>
            <a:r>
              <a:rPr lang="pl-PL" dirty="0" err="1">
                <a:latin typeface="Arial Narrow" pitchFamily="34" charset="0"/>
              </a:rPr>
              <a:t>Dz.U</a:t>
            </a:r>
            <a:r>
              <a:rPr lang="pl-PL" dirty="0">
                <a:latin typeface="Arial Narrow" pitchFamily="34" charset="0"/>
              </a:rPr>
              <a:t>. z 2014 r. poz. 1026).</a:t>
            </a:r>
          </a:p>
          <a:p>
            <a:pPr marL="514350" indent="-514350" algn="just">
              <a:lnSpc>
                <a:spcPct val="150000"/>
              </a:lnSpc>
              <a:buFont typeface="+mj-lt"/>
              <a:buAutoNum type="arabicPeriod"/>
              <a:tabLst>
                <a:tab pos="354013" algn="l"/>
              </a:tabLst>
            </a:pPr>
            <a:r>
              <a:rPr lang="pl-PL" dirty="0">
                <a:latin typeface="Arial Narrow" pitchFamily="34" charset="0"/>
              </a:rPr>
              <a:t>Najlepsze warunki na rynku? Warto przeczytać i zapoznać się z ofertą. </a:t>
            </a:r>
          </a:p>
          <a:p>
            <a:pPr marL="514350" indent="-514350" algn="just">
              <a:lnSpc>
                <a:spcPct val="150000"/>
              </a:lnSpc>
              <a:buFont typeface="+mj-lt"/>
              <a:buAutoNum type="arabicPeriod"/>
              <a:tabLst>
                <a:tab pos="354013" algn="l"/>
              </a:tabLst>
            </a:pPr>
            <a:r>
              <a:rPr lang="pl-PL" b="1" u="sng" dirty="0">
                <a:latin typeface="Arial Narrow" pitchFamily="34" charset="0"/>
              </a:rPr>
              <a:t>Tego się uczyć też nie trzeba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Ciekawostki</a:t>
            </a:r>
          </a:p>
        </p:txBody>
      </p:sp>
    </p:spTree>
    <p:extLst>
      <p:ext uri="{BB962C8B-B14F-4D97-AF65-F5344CB8AC3E}">
        <p14:creationId xmlns:p14="http://schemas.microsoft.com/office/powerpoint/2010/main" xmlns="" val="231438220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przewozu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774 – 793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9" name="Picture 5" descr="C:\Users\Basia Denisiuk\AppData\Local\Microsoft\Windows\INetCache\IE\JDQL6SRG\setra-jako-szkolny-przewoz[1].jpg"/>
          <p:cNvPicPr>
            <a:picLocks noChangeAspect="1" noChangeArrowheads="1"/>
          </p:cNvPicPr>
          <p:nvPr/>
        </p:nvPicPr>
        <p:blipFill>
          <a:blip r:embed="rId3"/>
          <a:srcRect/>
          <a:stretch>
            <a:fillRect/>
          </a:stretch>
        </p:blipFill>
        <p:spPr bwMode="auto">
          <a:xfrm>
            <a:off x="1928794" y="2339571"/>
            <a:ext cx="5429288" cy="40719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tabLst>
                <a:tab pos="354013" algn="l"/>
              </a:tabLst>
            </a:pPr>
            <a:r>
              <a:rPr lang="pl-PL" dirty="0">
                <a:latin typeface="Arial Narrow" pitchFamily="34" charset="0"/>
              </a:rPr>
              <a:t> umowa jednostronnie profesjonalna</a:t>
            </a:r>
          </a:p>
          <a:p>
            <a:pPr marL="0" indent="0" algn="just">
              <a:tabLst>
                <a:tab pos="354013" algn="l"/>
              </a:tabLst>
            </a:pPr>
            <a:r>
              <a:rPr lang="pl-PL" dirty="0">
                <a:latin typeface="Arial Narrow" pitchFamily="34" charset="0"/>
              </a:rPr>
              <a:t> konsensualna, brak szczególnej formy umowy, jedynie art. 105§2 kodeksu morskiego przewiduje, że każda strona może żądać potwierdzenia umowy przewozu na piśmie</a:t>
            </a:r>
          </a:p>
          <a:p>
            <a:pPr marL="0" indent="0" algn="just">
              <a:tabLst>
                <a:tab pos="354013" algn="l"/>
              </a:tabLst>
            </a:pPr>
            <a:r>
              <a:rPr lang="pl-PL" dirty="0">
                <a:latin typeface="Arial Narrow" pitchFamily="34" charset="0"/>
              </a:rPr>
              <a:t> Podział przewozu wg k.c.</a:t>
            </a:r>
          </a:p>
          <a:p>
            <a:pPr marL="0" indent="0" algn="just">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graphicFrame>
        <p:nvGraphicFramePr>
          <p:cNvPr id="4" name="Diagram 3"/>
          <p:cNvGraphicFramePr/>
          <p:nvPr/>
        </p:nvGraphicFramePr>
        <p:xfrm>
          <a:off x="1785918" y="4214818"/>
          <a:ext cx="5548330" cy="210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143822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357158" y="1714488"/>
          <a:ext cx="8786842" cy="514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przewozu</a:t>
            </a:r>
          </a:p>
        </p:txBody>
      </p:sp>
      <p:sp>
        <p:nvSpPr>
          <p:cNvPr id="7" name="pole tekstowe 6"/>
          <p:cNvSpPr txBox="1"/>
          <p:nvPr/>
        </p:nvSpPr>
        <p:spPr>
          <a:xfrm>
            <a:off x="357158" y="5857892"/>
            <a:ext cx="8358246" cy="707886"/>
          </a:xfrm>
          <a:prstGeom prst="rect">
            <a:avLst/>
          </a:prstGeom>
          <a:noFill/>
        </p:spPr>
        <p:txBody>
          <a:bodyPr wrap="square" rtlCol="0">
            <a:spAutoFit/>
          </a:bodyPr>
          <a:lstStyle/>
          <a:p>
            <a:pPr lvl="0" algn="just"/>
            <a:r>
              <a:rPr lang="pl-PL" sz="2000" b="1" dirty="0">
                <a:latin typeface="Arial Narrow" pitchFamily="34" charset="0"/>
              </a:rPr>
              <a:t>* Przewóz konny to jedyny nie uregulowany odrębną ustawą, w pełni stosuje się przepisy k.c.</a:t>
            </a:r>
          </a:p>
        </p:txBody>
      </p:sp>
    </p:spTree>
    <p:extLst>
      <p:ext uri="{BB962C8B-B14F-4D97-AF65-F5344CB8AC3E}">
        <p14:creationId xmlns:p14="http://schemas.microsoft.com/office/powerpoint/2010/main" xmlns="" val="231438220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ctr">
              <a:lnSpc>
                <a:spcPct val="150000"/>
              </a:lnSpc>
              <a:buNone/>
              <a:tabLst>
                <a:tab pos="354013" algn="l"/>
              </a:tabLst>
            </a:pPr>
            <a:r>
              <a:rPr lang="pl-PL" b="1" dirty="0">
                <a:latin typeface="Arial Narrow" pitchFamily="34" charset="0"/>
              </a:rPr>
              <a:t>Art. 774 k.c.</a:t>
            </a:r>
          </a:p>
          <a:p>
            <a:pPr marL="0" indent="0" algn="just">
              <a:lnSpc>
                <a:spcPct val="150000"/>
              </a:lnSpc>
              <a:buNone/>
              <a:tabLst>
                <a:tab pos="354013" algn="l"/>
              </a:tabLst>
            </a:pPr>
            <a:r>
              <a:rPr lang="pl-PL" dirty="0">
                <a:latin typeface="Arial Narrow" pitchFamily="34" charset="0"/>
              </a:rPr>
              <a:t>Przez umowę przewozu przewoźnik zobowiązuje się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przewiezienia za wynagrodzeniem osób lub rzeczy</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231438220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asia Denisiuk\AppData\Local\Microsoft\Windows\INetCache\IE\OXJEVTJD\Orange_exclamation_mark.svg[1].png"/>
          <p:cNvPicPr>
            <a:picLocks noChangeAspect="1" noChangeArrowheads="1"/>
          </p:cNvPicPr>
          <p:nvPr/>
        </p:nvPicPr>
        <p:blipFill>
          <a:blip r:embed="rId3"/>
          <a:srcRect/>
          <a:stretch>
            <a:fillRect/>
          </a:stretch>
        </p:blipFill>
        <p:spPr bwMode="auto">
          <a:xfrm>
            <a:off x="2857488" y="2000240"/>
            <a:ext cx="4000504" cy="4000504"/>
          </a:xfrm>
          <a:prstGeom prst="rect">
            <a:avLst/>
          </a:prstGeom>
          <a:noFill/>
        </p:spPr>
      </p:pic>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tabLst>
                <a:tab pos="354013" algn="l"/>
              </a:tabLst>
            </a:pPr>
            <a:r>
              <a:rPr lang="pl-PL" b="1" dirty="0">
                <a:latin typeface="Arial Narrow" pitchFamily="34" charset="0"/>
              </a:rPr>
              <a:t>Patrz art. 775 k.c.</a:t>
            </a:r>
          </a:p>
          <a:p>
            <a:pPr marL="0" indent="0" algn="just">
              <a:lnSpc>
                <a:spcPct val="150000"/>
              </a:lnSpc>
              <a:buNone/>
              <a:tabLst>
                <a:tab pos="354013" algn="l"/>
              </a:tabLst>
            </a:pPr>
            <a:r>
              <a:rPr lang="pl-PL" dirty="0">
                <a:latin typeface="Arial Narrow" pitchFamily="34" charset="0"/>
              </a:rPr>
              <a:t>Przepisy k.c. dot. umowy przewozu stosuje się do przewozu </a:t>
            </a:r>
            <a:r>
              <a:rPr lang="pl-PL" b="1" dirty="0">
                <a:latin typeface="Arial Narrow" pitchFamily="34" charset="0"/>
              </a:rPr>
              <a:t>w zakresie poszczególnych rodzajów transportu</a:t>
            </a:r>
            <a:r>
              <a:rPr lang="pl-PL" dirty="0">
                <a:latin typeface="Arial Narrow" pitchFamily="34" charset="0"/>
              </a:rPr>
              <a:t> tylko o tyle, o ile przewóz ten nie jest uregulowany odrębnymi przepisami. </a:t>
            </a:r>
            <a:r>
              <a:rPr lang="pl-PL" dirty="0">
                <a:latin typeface="Arial Narrow" pitchFamily="34" charset="0"/>
                <a:sym typeface="Wingdings" pitchFamily="2" charset="2"/>
              </a:rPr>
              <a:t> </a:t>
            </a:r>
            <a:r>
              <a:rPr lang="pl-PL" u="sng" dirty="0">
                <a:latin typeface="Arial Narrow" pitchFamily="34" charset="0"/>
                <a:sym typeface="Wingdings" pitchFamily="2" charset="2"/>
              </a:rPr>
              <a:t>WAŻNE! Zgodnie z regulacją art. 775 k.c. przepisy dotyczące przewozu mają charakter subsydiarny wobec ustaw szczególnych </a:t>
            </a:r>
            <a:endParaRPr lang="pl-PL" u="sng"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Charakter prawny umowy przewozu</a:t>
            </a:r>
          </a:p>
        </p:txBody>
      </p:sp>
    </p:spTree>
    <p:extLst>
      <p:ext uri="{BB962C8B-B14F-4D97-AF65-F5344CB8AC3E}">
        <p14:creationId xmlns:p14="http://schemas.microsoft.com/office/powerpoint/2010/main" xmlns="" val="231438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fontScale="92500" lnSpcReduction="10000"/>
          </a:bodyPr>
          <a:lstStyle/>
          <a:p>
            <a:r>
              <a:rPr lang="pl-PL" dirty="0">
                <a:latin typeface="Arial Narrow" pitchFamily="34" charset="0"/>
                <a:hlinkClick r:id="rId3" action="ppaction://hlinksldjump"/>
              </a:rPr>
              <a:t>Umowa o zachowaniu poufności</a:t>
            </a:r>
            <a:endParaRPr lang="pl-PL" dirty="0">
              <a:latin typeface="Arial Narrow" pitchFamily="34" charset="0"/>
            </a:endParaRPr>
          </a:p>
          <a:p>
            <a:r>
              <a:rPr lang="pl-PL" dirty="0">
                <a:latin typeface="Arial Narrow" pitchFamily="34" charset="0"/>
                <a:hlinkClick r:id="rId4" action="ppaction://hlinksldjump"/>
              </a:rPr>
              <a:t>Umowa dystrybucyjna (dealerska)</a:t>
            </a:r>
            <a:endParaRPr lang="pl-PL" dirty="0">
              <a:latin typeface="Arial Narrow" pitchFamily="34" charset="0"/>
            </a:endParaRPr>
          </a:p>
          <a:p>
            <a:r>
              <a:rPr lang="pl-PL" dirty="0">
                <a:latin typeface="Arial Narrow" pitchFamily="34" charset="0"/>
                <a:hlinkClick r:id="rId5" action="ppaction://hlinksldjump"/>
              </a:rPr>
              <a:t>Umowa sprzedaży</a:t>
            </a:r>
            <a:endParaRPr lang="pl-PL" dirty="0">
              <a:latin typeface="Arial Narrow" pitchFamily="34" charset="0"/>
            </a:endParaRPr>
          </a:p>
          <a:p>
            <a:r>
              <a:rPr lang="pl-PL" dirty="0">
                <a:latin typeface="Arial Narrow" pitchFamily="34" charset="0"/>
                <a:hlinkClick r:id="rId6" action="ppaction://hlinksldjump"/>
              </a:rPr>
              <a:t>Umowa zamiany</a:t>
            </a:r>
            <a:endParaRPr lang="pl-PL" dirty="0">
              <a:latin typeface="Arial Narrow" pitchFamily="34" charset="0"/>
            </a:endParaRPr>
          </a:p>
          <a:p>
            <a:r>
              <a:rPr lang="pl-PL" dirty="0">
                <a:latin typeface="Arial Narrow" pitchFamily="34" charset="0"/>
                <a:hlinkClick r:id="rId7" action="ppaction://hlinksldjump"/>
              </a:rPr>
              <a:t>Umowa dostawy</a:t>
            </a:r>
            <a:endParaRPr lang="pl-PL" dirty="0">
              <a:latin typeface="Arial Narrow" pitchFamily="34" charset="0"/>
            </a:endParaRPr>
          </a:p>
          <a:p>
            <a:r>
              <a:rPr lang="pl-PL" dirty="0">
                <a:latin typeface="Arial Narrow" pitchFamily="34" charset="0"/>
                <a:hlinkClick r:id="rId8" action="ppaction://hlinksldjump"/>
              </a:rPr>
              <a:t>Umowa agencyjna</a:t>
            </a:r>
            <a:endParaRPr lang="pl-PL" dirty="0">
              <a:latin typeface="Arial Narrow" pitchFamily="34" charset="0"/>
            </a:endParaRPr>
          </a:p>
          <a:p>
            <a:r>
              <a:rPr lang="pl-PL" dirty="0">
                <a:latin typeface="Arial Narrow" pitchFamily="34" charset="0"/>
                <a:hlinkClick r:id="rId9" action="ppaction://hlinksldjump"/>
              </a:rPr>
              <a:t>Umowa brokerska</a:t>
            </a:r>
            <a:endParaRPr lang="pl-PL" dirty="0">
              <a:latin typeface="Arial Narrow" pitchFamily="34" charset="0"/>
            </a:endParaRPr>
          </a:p>
          <a:p>
            <a:r>
              <a:rPr lang="pl-PL" dirty="0">
                <a:latin typeface="Arial Narrow" pitchFamily="34" charset="0"/>
                <a:hlinkClick r:id="rId10" action="ppaction://hlinksldjump"/>
              </a:rPr>
              <a:t>Umowa zlecenia</a:t>
            </a:r>
            <a:endParaRPr lang="pl-PL" dirty="0">
              <a:latin typeface="Arial Narrow" pitchFamily="34" charset="0"/>
            </a:endParaRPr>
          </a:p>
          <a:p>
            <a:r>
              <a:rPr lang="pl-PL" dirty="0">
                <a:latin typeface="Arial Narrow" pitchFamily="34" charset="0"/>
                <a:hlinkClick r:id="rId11" action="ppaction://hlinksldjump"/>
              </a:rPr>
              <a:t>Umowa komisu</a:t>
            </a:r>
            <a:endParaRPr lang="pl-PL" dirty="0">
              <a:latin typeface="Arial Narrow" pitchFamily="34" charset="0"/>
            </a:endParaRPr>
          </a:p>
          <a:p>
            <a:r>
              <a:rPr lang="pl-PL" dirty="0">
                <a:latin typeface="Arial Narrow" pitchFamily="34" charset="0"/>
                <a:hlinkClick r:id="rId12" action="ppaction://hlinksldjump"/>
              </a:rPr>
              <a:t>Umowa a osoba trzecia</a:t>
            </a:r>
            <a:endParaRPr lang="pl-PL" dirty="0">
              <a:latin typeface="Arial Narrow" pitchFamily="34" charset="0"/>
            </a:endParaRPr>
          </a:p>
          <a:p>
            <a:r>
              <a:rPr lang="pl-PL" dirty="0">
                <a:latin typeface="Arial Narrow" pitchFamily="34" charset="0"/>
                <a:hlinkClick r:id="rId13" action="ppaction://hlinksldjump"/>
              </a:rPr>
              <a:t>Umowa o roboty budowlane</a:t>
            </a:r>
            <a:endParaRPr lang="pl-PL"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sprzedaż</a:t>
            </a:r>
          </a:p>
        </p:txBody>
      </p:sp>
      <p:pic>
        <p:nvPicPr>
          <p:cNvPr id="1027" name="Picture 3" descr="C:\Users\MSI\AppData\Local\Microsoft\Windows\INetCache\IE\0LYUB0N3\5471047557_4dc13f5376[1].jpg"/>
          <p:cNvPicPr>
            <a:picLocks noChangeAspect="1" noChangeArrowheads="1"/>
          </p:cNvPicPr>
          <p:nvPr/>
        </p:nvPicPr>
        <p:blipFill>
          <a:blip r:embed="rId2"/>
          <a:srcRect/>
          <a:stretch>
            <a:fillRect/>
          </a:stretch>
        </p:blipFill>
        <p:spPr bwMode="auto">
          <a:xfrm>
            <a:off x="2500298" y="1714488"/>
            <a:ext cx="4394200" cy="4394200"/>
          </a:xfrm>
          <a:prstGeom prst="rect">
            <a:avLst/>
          </a:prstGeom>
          <a:ln>
            <a:noFill/>
          </a:ln>
          <a:effectLst>
            <a:softEdge rad="112500"/>
          </a:effectLst>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tabLst>
                <a:tab pos="354013" algn="l"/>
              </a:tabLst>
            </a:pPr>
            <a:r>
              <a:rPr lang="pl-PL" sz="2400" dirty="0">
                <a:latin typeface="Arial Narrow" pitchFamily="34" charset="0"/>
              </a:rPr>
              <a:t> </a:t>
            </a:r>
            <a:r>
              <a:rPr lang="pl-PL" sz="2400" b="1" dirty="0">
                <a:latin typeface="Arial Narrow" pitchFamily="34" charset="0"/>
              </a:rPr>
              <a:t> </a:t>
            </a:r>
            <a:r>
              <a:rPr lang="pl-PL" sz="2400" dirty="0">
                <a:latin typeface="Arial Narrow" pitchFamily="34" charset="0"/>
              </a:rPr>
              <a:t>Przewoźnik zobowiązany jest do zapewnienia podróżnym odpowiednich warunków bezpieczeństwa i higieny oraz wygód, jakie ze względu na rodzaj transportu uważa się za niezbędne</a:t>
            </a:r>
          </a:p>
          <a:p>
            <a:pPr marL="0" indent="0" algn="just">
              <a:tabLst>
                <a:tab pos="354013" algn="l"/>
              </a:tabLst>
            </a:pPr>
            <a:r>
              <a:rPr lang="pl-PL" sz="2400" dirty="0">
                <a:latin typeface="Arial Narrow" pitchFamily="34" charset="0"/>
              </a:rPr>
              <a:t> Za bagaż, który podróżny przewozi ze sobą, przewoźnik ponosi odpowiedzialność tylko wtedy, gdy szkoda wynikła z winy umyślnej lub rażącego niedbalstwa przewoźnik; za bagaż przewoźnik ponosi odpowiedzialność tak jak przy przewozie rzeczy</a:t>
            </a:r>
          </a:p>
          <a:p>
            <a:pPr marL="0" indent="0" algn="just">
              <a:tabLst>
                <a:tab pos="354013" algn="l"/>
              </a:tabLst>
            </a:pPr>
            <a:r>
              <a:rPr lang="pl-PL" sz="2400" dirty="0">
                <a:latin typeface="Arial Narrow" pitchFamily="34" charset="0"/>
              </a:rPr>
              <a:t> Roszczenia z umowy przewozu osób przedawniają się z </a:t>
            </a:r>
            <a:r>
              <a:rPr lang="pl-PL" sz="2400" b="1" dirty="0">
                <a:latin typeface="Arial Narrow" pitchFamily="34" charset="0"/>
              </a:rPr>
              <a:t>upływem roku</a:t>
            </a:r>
            <a:r>
              <a:rPr lang="pl-PL" sz="2400" dirty="0">
                <a:latin typeface="Arial Narrow" pitchFamily="34" charset="0"/>
              </a:rPr>
              <a:t> </a:t>
            </a:r>
            <a:r>
              <a:rPr lang="pl-PL" sz="2400" u="sng" dirty="0">
                <a:latin typeface="Arial Narrow" pitchFamily="34" charset="0"/>
              </a:rPr>
              <a:t>od dnia wykonania przewozu</a:t>
            </a:r>
            <a:r>
              <a:rPr lang="pl-PL" sz="2400" dirty="0">
                <a:latin typeface="Arial Narrow" pitchFamily="34" charset="0"/>
              </a:rPr>
              <a:t>, a gdy przewóz nie został wykonany - </a:t>
            </a:r>
            <a:r>
              <a:rPr lang="pl-PL" sz="2400" u="sng" dirty="0">
                <a:latin typeface="Arial Narrow" pitchFamily="34" charset="0"/>
              </a:rPr>
              <a:t>od dnia, kiedy miał być wykonany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osób</a:t>
            </a:r>
          </a:p>
        </p:txBody>
      </p:sp>
    </p:spTree>
    <p:extLst>
      <p:ext uri="{BB962C8B-B14F-4D97-AF65-F5344CB8AC3E}">
        <p14:creationId xmlns:p14="http://schemas.microsoft.com/office/powerpoint/2010/main" xmlns="" val="23143822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buNone/>
              <a:tabLst>
                <a:tab pos="354013" algn="l"/>
              </a:tabLst>
            </a:pPr>
            <a:r>
              <a:rPr lang="pl-PL" sz="2400" dirty="0">
                <a:latin typeface="Arial Narrow" pitchFamily="34" charset="0"/>
              </a:rPr>
              <a:t>Niezbędne dane, które wysyłający musi podać przewoźnikowi:</a:t>
            </a:r>
          </a:p>
          <a:p>
            <a:pPr marL="0" indent="0" algn="just">
              <a:tabLst>
                <a:tab pos="354013" algn="l"/>
              </a:tabLst>
            </a:pPr>
            <a:r>
              <a:rPr lang="pl-PL" sz="2400" dirty="0">
                <a:latin typeface="Arial Narrow" pitchFamily="34" charset="0"/>
              </a:rPr>
              <a:t> adres wysyłającego</a:t>
            </a:r>
          </a:p>
          <a:p>
            <a:pPr marL="0" indent="0" algn="just">
              <a:tabLst>
                <a:tab pos="354013" algn="l"/>
              </a:tabLst>
            </a:pPr>
            <a:r>
              <a:rPr lang="pl-PL" sz="2400" dirty="0">
                <a:latin typeface="Arial Narrow" pitchFamily="34" charset="0"/>
              </a:rPr>
              <a:t> adres odbiorcy</a:t>
            </a:r>
          </a:p>
          <a:p>
            <a:pPr marL="0" indent="0" algn="just">
              <a:tabLst>
                <a:tab pos="354013" algn="l"/>
              </a:tabLst>
            </a:pPr>
            <a:r>
              <a:rPr lang="pl-PL" sz="2400" dirty="0">
                <a:latin typeface="Arial Narrow" pitchFamily="34" charset="0"/>
              </a:rPr>
              <a:t> miejsce przesyłki</a:t>
            </a:r>
          </a:p>
          <a:p>
            <a:pPr marL="0" indent="0" algn="just">
              <a:tabLst>
                <a:tab pos="354013" algn="l"/>
              </a:tabLst>
            </a:pPr>
            <a:r>
              <a:rPr lang="pl-PL" sz="2400" dirty="0">
                <a:latin typeface="Arial Narrow" pitchFamily="34" charset="0"/>
              </a:rPr>
              <a:t> oznaczenie rodzaju przesyłki</a:t>
            </a:r>
          </a:p>
          <a:p>
            <a:pPr marL="0" indent="0" algn="just">
              <a:tabLst>
                <a:tab pos="354013" algn="l"/>
              </a:tabLst>
            </a:pPr>
            <a:r>
              <a:rPr lang="pl-PL" sz="2400" dirty="0">
                <a:latin typeface="Arial Narrow" pitchFamily="34" charset="0"/>
              </a:rPr>
              <a:t> ilość</a:t>
            </a:r>
          </a:p>
          <a:p>
            <a:pPr marL="0" indent="0" algn="just">
              <a:tabLst>
                <a:tab pos="354013" algn="l"/>
              </a:tabLst>
            </a:pPr>
            <a:r>
              <a:rPr lang="pl-PL" sz="2400" dirty="0">
                <a:latin typeface="Arial Narrow" pitchFamily="34" charset="0"/>
              </a:rPr>
              <a:t> sposób opakowania</a:t>
            </a:r>
          </a:p>
          <a:p>
            <a:pPr marL="0" indent="0" algn="just">
              <a:tabLst>
                <a:tab pos="354013" algn="l"/>
              </a:tabLst>
            </a:pPr>
            <a:r>
              <a:rPr lang="pl-PL" sz="2400" dirty="0">
                <a:latin typeface="Arial Narrow" pitchFamily="34" charset="0"/>
              </a:rPr>
              <a:t> wartość rzeczy szczególnie cennych</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a:t>
            </a:r>
          </a:p>
        </p:txBody>
      </p:sp>
    </p:spTree>
    <p:extLst>
      <p:ext uri="{BB962C8B-B14F-4D97-AF65-F5344CB8AC3E}">
        <p14:creationId xmlns:p14="http://schemas.microsoft.com/office/powerpoint/2010/main" xmlns="" val="23143822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643470"/>
          </a:xfrm>
        </p:spPr>
        <p:txBody>
          <a:bodyPr>
            <a:noAutofit/>
          </a:bodyPr>
          <a:lstStyle/>
          <a:p>
            <a:pPr marL="0" indent="0" algn="ctr">
              <a:buNone/>
            </a:pPr>
            <a:r>
              <a:rPr lang="pl-PL" sz="2400" b="1" dirty="0">
                <a:latin typeface="Arial Narrow" pitchFamily="34" charset="0"/>
              </a:rPr>
              <a:t>Art. 780 [List przewozowy]  k.c.</a:t>
            </a:r>
            <a:endParaRPr lang="pl-PL" sz="2400" dirty="0">
              <a:latin typeface="Arial Narrow" pitchFamily="34" charset="0"/>
            </a:endParaRPr>
          </a:p>
          <a:p>
            <a:pPr marL="0" indent="0" algn="just">
              <a:buNone/>
            </a:pPr>
            <a:r>
              <a:rPr lang="pl-PL" sz="2400" dirty="0">
                <a:latin typeface="Arial Narrow" pitchFamily="34" charset="0"/>
              </a:rPr>
              <a:t>§ 1. </a:t>
            </a:r>
            <a:r>
              <a:rPr lang="pl-PL" sz="2400" u="sng" dirty="0">
                <a:latin typeface="Arial Narrow" pitchFamily="34" charset="0"/>
              </a:rPr>
              <a:t>Na żądanie przewoźnika</a:t>
            </a:r>
            <a:r>
              <a:rPr lang="pl-PL" sz="2400" dirty="0">
                <a:latin typeface="Arial Narrow" pitchFamily="34" charset="0"/>
              </a:rPr>
              <a:t> wysyłający powinien wystawić list przewozowy zawierający dane wymienione w artykule poprzedzającym, a ponadto wszelkie inne istotne postanowienia umowy. </a:t>
            </a:r>
            <a:r>
              <a:rPr lang="pl-PL" sz="2400" b="1" dirty="0">
                <a:solidFill>
                  <a:schemeClr val="accent1"/>
                </a:solidFill>
                <a:latin typeface="Arial Narrow" pitchFamily="34" charset="0"/>
              </a:rPr>
              <a:t>Wysyłający ponosi skutki niedokładnego lub nieprawdziwego oświadczenia</a:t>
            </a:r>
            <a:r>
              <a:rPr lang="pl-PL" sz="2400" dirty="0">
                <a:latin typeface="Arial Narrow" pitchFamily="34" charset="0"/>
              </a:rPr>
              <a:t>.</a:t>
            </a:r>
          </a:p>
          <a:p>
            <a:pPr marL="0" indent="0" algn="just">
              <a:buNone/>
            </a:pPr>
            <a:r>
              <a:rPr lang="pl-PL" sz="2400" dirty="0">
                <a:latin typeface="Arial Narrow" pitchFamily="34" charset="0"/>
              </a:rPr>
              <a:t>§ 2. Wysyłający </a:t>
            </a:r>
            <a:r>
              <a:rPr lang="pl-PL" sz="2400" u="sng" dirty="0">
                <a:latin typeface="Arial Narrow" pitchFamily="34" charset="0"/>
              </a:rPr>
              <a:t>może żądać od przewoźnika wydania mu odpisu listu przewozowego</a:t>
            </a:r>
            <a:r>
              <a:rPr lang="pl-PL" sz="2400" dirty="0">
                <a:latin typeface="Arial Narrow" pitchFamily="34" charset="0"/>
              </a:rPr>
              <a:t> albo innego poświadczenia przyjęcia przesyłki do przewozu.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Przewóz rzeczy – list przewozowy</a:t>
            </a:r>
          </a:p>
        </p:txBody>
      </p:sp>
    </p:spTree>
    <p:extLst>
      <p:ext uri="{BB962C8B-B14F-4D97-AF65-F5344CB8AC3E}">
        <p14:creationId xmlns:p14="http://schemas.microsoft.com/office/powerpoint/2010/main" xmlns="" val="231438220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r>
              <a:rPr lang="pl-PL" sz="2400" dirty="0">
                <a:latin typeface="Arial Narrow" pitchFamily="34" charset="0"/>
              </a:rPr>
              <a:t> w transporcie morskim przewoźnik obowiązany jest po przyjęciu ładunku wydać załadowcy na jego żądanie </a:t>
            </a:r>
            <a:r>
              <a:rPr lang="pl-PL" sz="2400" b="1" dirty="0">
                <a:solidFill>
                  <a:schemeClr val="accent1"/>
                </a:solidFill>
                <a:latin typeface="Arial Narrow" pitchFamily="34" charset="0"/>
              </a:rPr>
              <a:t>konosament</a:t>
            </a:r>
          </a:p>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1)</a:t>
            </a:r>
            <a:r>
              <a:rPr lang="pl-PL" sz="2400" dirty="0">
                <a:latin typeface="Arial Narrow" pitchFamily="34" charset="0"/>
              </a:rPr>
              <a:t> oznaczenie przewoźnika;</a:t>
            </a:r>
          </a:p>
          <a:p>
            <a:pPr marL="0" indent="0" algn="just">
              <a:buNone/>
            </a:pPr>
            <a:r>
              <a:rPr lang="pl-PL" sz="2400" b="1" dirty="0">
                <a:latin typeface="Arial Narrow" pitchFamily="34" charset="0"/>
              </a:rPr>
              <a:t>2)</a:t>
            </a:r>
            <a:r>
              <a:rPr lang="pl-PL" sz="2400" dirty="0">
                <a:latin typeface="Arial Narrow" pitchFamily="34" charset="0"/>
              </a:rPr>
              <a:t> oznaczenie załadowcy;</a:t>
            </a:r>
          </a:p>
          <a:p>
            <a:pPr marL="0" indent="0" algn="just">
              <a:buNone/>
            </a:pPr>
            <a:r>
              <a:rPr lang="pl-PL" sz="2400" b="1" dirty="0">
                <a:latin typeface="Arial Narrow" pitchFamily="34" charset="0"/>
              </a:rPr>
              <a:t>3)</a:t>
            </a:r>
            <a:r>
              <a:rPr lang="pl-PL" sz="2400" dirty="0">
                <a:latin typeface="Arial Narrow" pitchFamily="34" charset="0"/>
              </a:rPr>
              <a:t> oznaczenie odbiorcy lub stwierdzenie, że konosament został wystawiony na zlecenie albo na okaziciela;</a:t>
            </a:r>
          </a:p>
          <a:p>
            <a:pPr marL="0" indent="0" algn="just">
              <a:buNone/>
            </a:pPr>
            <a:r>
              <a:rPr lang="pl-PL" sz="2400" b="1" dirty="0">
                <a:latin typeface="Arial Narrow" pitchFamily="34" charset="0"/>
              </a:rPr>
              <a:t>4)</a:t>
            </a:r>
            <a:r>
              <a:rPr lang="pl-PL" sz="2400" dirty="0">
                <a:latin typeface="Arial Narrow" pitchFamily="34" charset="0"/>
              </a:rPr>
              <a:t> nazwę statku;</a:t>
            </a:r>
          </a:p>
          <a:p>
            <a:pPr marL="0" indent="0" algn="just">
              <a:buNone/>
            </a:pPr>
            <a:r>
              <a:rPr lang="pl-PL" sz="2400" b="1" dirty="0">
                <a:latin typeface="Arial Narrow" pitchFamily="34" charset="0"/>
              </a:rPr>
              <a:t>5)</a:t>
            </a:r>
            <a:r>
              <a:rPr lang="pl-PL" sz="2400" dirty="0">
                <a:latin typeface="Arial Narrow" pitchFamily="34" charset="0"/>
              </a:rPr>
              <a:t> określenie ładunku z podaniem jego rodzaju oraz - stosownie do okoliczności - jego miary, objętości, liczby sztuk, ilości lub wagi;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xmlns="" val="23143822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r>
              <a:rPr lang="pl-PL" sz="2400" dirty="0">
                <a:latin typeface="Arial Narrow" pitchFamily="34" charset="0"/>
              </a:rPr>
              <a:t> Konosament zawiera:</a:t>
            </a:r>
          </a:p>
          <a:p>
            <a:pPr marL="0" indent="0" algn="just">
              <a:buNone/>
            </a:pPr>
            <a:r>
              <a:rPr lang="pl-PL" sz="2400" b="1" dirty="0">
                <a:latin typeface="Arial Narrow" pitchFamily="34" charset="0"/>
              </a:rPr>
              <a:t>6)</a:t>
            </a:r>
            <a:r>
              <a:rPr lang="pl-PL" sz="2400" dirty="0">
                <a:latin typeface="Arial Narrow" pitchFamily="34" charset="0"/>
              </a:rPr>
              <a:t> określenie zewnętrznego stanu ładunku i jego opakowania;</a:t>
            </a:r>
          </a:p>
          <a:p>
            <a:pPr marL="0" indent="0" algn="just">
              <a:buNone/>
            </a:pPr>
            <a:r>
              <a:rPr lang="pl-PL" sz="2400" b="1" dirty="0">
                <a:latin typeface="Arial Narrow" pitchFamily="34" charset="0"/>
              </a:rPr>
              <a:t>7)</a:t>
            </a:r>
            <a:r>
              <a:rPr lang="pl-PL" sz="2400" dirty="0">
                <a:latin typeface="Arial Narrow" pitchFamily="34" charset="0"/>
              </a:rPr>
              <a:t> znaki główne niezbędne dla stwierdzenia tożsamości ładunku, podane przez załadowcę na piśmie przed rozpoczęciem ładowania, jeżeli je wydrukowano lub w inny sposób utrwalono na poszczególnych sztukach ładunku lub jego opakowaniu;</a:t>
            </a:r>
          </a:p>
          <a:p>
            <a:pPr marL="0" indent="0" algn="just">
              <a:buNone/>
            </a:pPr>
            <a:r>
              <a:rPr lang="pl-PL" sz="2400" b="1" dirty="0">
                <a:latin typeface="Arial Narrow" pitchFamily="34" charset="0"/>
              </a:rPr>
              <a:t>8)</a:t>
            </a:r>
            <a:r>
              <a:rPr lang="pl-PL" sz="2400" dirty="0">
                <a:latin typeface="Arial Narrow" pitchFamily="34" charset="0"/>
              </a:rPr>
              <a:t> oznaczenie frachtu i innych należności przewoźnika albo wzmiankę, że ich zapłata w całości już nastąpiła lub powinna nastąpić stosownie do postanowień zamieszczonych w innym dokumencie;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xmlns="" val="231438220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pPr>
            <a:r>
              <a:rPr lang="pl-PL" sz="2400" dirty="0">
                <a:latin typeface="Arial Narrow" pitchFamily="34" charset="0"/>
              </a:rPr>
              <a:t> Konosament zawiera:</a:t>
            </a:r>
          </a:p>
          <a:p>
            <a:pPr marL="0" indent="0" algn="just">
              <a:lnSpc>
                <a:spcPct val="150000"/>
              </a:lnSpc>
              <a:buNone/>
            </a:pPr>
            <a:r>
              <a:rPr lang="pl-PL" sz="2400" b="1" dirty="0">
                <a:latin typeface="Arial Narrow" pitchFamily="34" charset="0"/>
              </a:rPr>
              <a:t>9)</a:t>
            </a:r>
            <a:r>
              <a:rPr lang="pl-PL" sz="2400" dirty="0">
                <a:latin typeface="Arial Narrow" pitchFamily="34" charset="0"/>
              </a:rPr>
              <a:t> nazwę miejsca załadowania;</a:t>
            </a:r>
          </a:p>
          <a:p>
            <a:pPr marL="0" indent="0" algn="just">
              <a:lnSpc>
                <a:spcPct val="150000"/>
              </a:lnSpc>
              <a:buNone/>
            </a:pPr>
            <a:r>
              <a:rPr lang="pl-PL" sz="2400" b="1" dirty="0">
                <a:latin typeface="Arial Narrow" pitchFamily="34" charset="0"/>
              </a:rPr>
              <a:t>10)</a:t>
            </a:r>
            <a:r>
              <a:rPr lang="pl-PL" sz="2400" dirty="0">
                <a:latin typeface="Arial Narrow" pitchFamily="34" charset="0"/>
              </a:rPr>
              <a:t> nazwę miejsca wyładowania albo określenie, kiedy lub gdzie nastąpi wskazanie miejsca wyładowania;</a:t>
            </a:r>
          </a:p>
          <a:p>
            <a:pPr marL="0" indent="0" algn="just">
              <a:lnSpc>
                <a:spcPct val="150000"/>
              </a:lnSpc>
              <a:buNone/>
            </a:pPr>
            <a:r>
              <a:rPr lang="pl-PL" sz="2400" b="1" dirty="0">
                <a:latin typeface="Arial Narrow" pitchFamily="34" charset="0"/>
              </a:rPr>
              <a:t>11)</a:t>
            </a:r>
            <a:r>
              <a:rPr lang="pl-PL" sz="2400" dirty="0">
                <a:latin typeface="Arial Narrow" pitchFamily="34" charset="0"/>
              </a:rPr>
              <a:t> liczbę wydanych egzemplarzy konosamentu;</a:t>
            </a:r>
          </a:p>
          <a:p>
            <a:pPr marL="0" indent="0" algn="just">
              <a:lnSpc>
                <a:spcPct val="150000"/>
              </a:lnSpc>
              <a:buNone/>
            </a:pPr>
            <a:r>
              <a:rPr lang="pl-PL" sz="2400" b="1" dirty="0">
                <a:latin typeface="Arial Narrow" pitchFamily="34" charset="0"/>
              </a:rPr>
              <a:t>12)</a:t>
            </a:r>
            <a:r>
              <a:rPr lang="pl-PL" sz="2400" dirty="0">
                <a:latin typeface="Arial Narrow" pitchFamily="34" charset="0"/>
              </a:rPr>
              <a:t> datę i miejsce wystawienia konosamentu;</a:t>
            </a:r>
          </a:p>
          <a:p>
            <a:pPr marL="0" indent="0" algn="just">
              <a:lnSpc>
                <a:spcPct val="150000"/>
              </a:lnSpc>
              <a:buNone/>
            </a:pPr>
            <a:r>
              <a:rPr lang="pl-PL" sz="2400" b="1" dirty="0">
                <a:latin typeface="Arial Narrow" pitchFamily="34" charset="0"/>
              </a:rPr>
              <a:t>13)</a:t>
            </a:r>
            <a:r>
              <a:rPr lang="pl-PL" sz="2400" dirty="0">
                <a:latin typeface="Arial Narrow" pitchFamily="34" charset="0"/>
              </a:rPr>
              <a:t> podpis przewoźnika albo kapitana statku lub innego przedstawiciela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Przewóz rzeczy – konosament</a:t>
            </a:r>
          </a:p>
        </p:txBody>
      </p:sp>
    </p:spTree>
    <p:extLst>
      <p:ext uri="{BB962C8B-B14F-4D97-AF65-F5344CB8AC3E}">
        <p14:creationId xmlns:p14="http://schemas.microsoft.com/office/powerpoint/2010/main" xmlns="" val="231438220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sz="2400" dirty="0">
                <a:latin typeface="Arial Narrow" pitchFamily="34" charset="0"/>
              </a:rPr>
              <a:t> obowiązek pieczy nad rzeczą  - jeśli przewoźnik przyjmie przesyłkę bez zastrzeżeń to domniemywa się, że znajdowała się w należytym stanie</a:t>
            </a:r>
          </a:p>
          <a:p>
            <a:pPr marL="0" indent="0" algn="just">
              <a:lnSpc>
                <a:spcPct val="150000"/>
              </a:lnSpc>
            </a:pPr>
            <a:r>
              <a:rPr lang="pl-PL" sz="2400" dirty="0">
                <a:latin typeface="Arial Narrow" pitchFamily="34" charset="0"/>
              </a:rPr>
              <a:t> obowiązek awizacji – przewoźnik powinien zawiadomić niezwłocznie odbiorcę o nadejściu przesyłki do miejsca przeznaczenia</a:t>
            </a:r>
          </a:p>
          <a:p>
            <a:pPr marL="0" indent="0" algn="just">
              <a:lnSpc>
                <a:spcPct val="150000"/>
              </a:lnSpc>
            </a:pPr>
            <a:r>
              <a:rPr lang="pl-PL" sz="2400" dirty="0">
                <a:latin typeface="Arial Narrow" pitchFamily="34" charset="0"/>
              </a:rPr>
              <a:t> obowiązek zabezpieczenia przesyłki</a:t>
            </a:r>
          </a:p>
          <a:p>
            <a:pPr marL="0" indent="0" algn="just">
              <a:lnSpc>
                <a:spcPct val="150000"/>
              </a:lnSpc>
            </a:pPr>
            <a:r>
              <a:rPr lang="pl-PL" sz="2400" dirty="0">
                <a:latin typeface="Arial Narrow" pitchFamily="34" charset="0"/>
              </a:rPr>
              <a:t> potwierdzenie listu przewozowego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przewoźnika</a:t>
            </a:r>
          </a:p>
        </p:txBody>
      </p:sp>
    </p:spTree>
    <p:extLst>
      <p:ext uri="{BB962C8B-B14F-4D97-AF65-F5344CB8AC3E}">
        <p14:creationId xmlns:p14="http://schemas.microsoft.com/office/powerpoint/2010/main" xmlns="" val="231438220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928934"/>
            <a:ext cx="7429552" cy="3643338"/>
          </a:xfrm>
        </p:spPr>
        <p:txBody>
          <a:bodyPr>
            <a:noAutofit/>
          </a:bodyPr>
          <a:lstStyle/>
          <a:p>
            <a:pPr marL="0" indent="0" algn="just">
              <a:lnSpc>
                <a:spcPct val="150000"/>
              </a:lnSpc>
            </a:pPr>
            <a:r>
              <a:rPr lang="pl-PL" sz="2400" dirty="0">
                <a:latin typeface="Arial Narrow" pitchFamily="34" charset="0"/>
              </a:rPr>
              <a:t> obowiązek oddania rzeczy przewoźnikowi w stanie umożliwiającym ich prawidłowy przewóz</a:t>
            </a:r>
          </a:p>
          <a:p>
            <a:pPr marL="0" indent="0" algn="just">
              <a:lnSpc>
                <a:spcPct val="150000"/>
              </a:lnSpc>
            </a:pPr>
            <a:r>
              <a:rPr lang="pl-PL" sz="2400" dirty="0">
                <a:latin typeface="Arial Narrow" pitchFamily="34" charset="0"/>
              </a:rPr>
              <a:t> wystawienie listu przewozowego na żądanie przewoźnika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wysyłającego</a:t>
            </a:r>
          </a:p>
        </p:txBody>
      </p:sp>
    </p:spTree>
    <p:extLst>
      <p:ext uri="{BB962C8B-B14F-4D97-AF65-F5344CB8AC3E}">
        <p14:creationId xmlns:p14="http://schemas.microsoft.com/office/powerpoint/2010/main" xmlns="" val="231438220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sz="2400" dirty="0">
                <a:latin typeface="Arial Narrow" pitchFamily="34" charset="0"/>
              </a:rPr>
              <a:t> z chwilą przybycia przesyłki do miejsca przeznaczenia  odbiorca może w imieniu własnym wykonać wszelkie prawa wynikające z umowy przewozu, w szczególności może żądać wydania przesyłki i listu przewozowego</a:t>
            </a:r>
          </a:p>
          <a:p>
            <a:pPr marL="0" indent="0" algn="just">
              <a:lnSpc>
                <a:spcPct val="150000"/>
              </a:lnSpc>
            </a:pPr>
            <a:r>
              <a:rPr lang="pl-PL" sz="2400" dirty="0">
                <a:latin typeface="Arial Narrow" pitchFamily="34" charset="0"/>
              </a:rPr>
              <a:t> do obowiązku odbiorcy należy zapłata przewoźnikowi oznaczonych w liście przewozowym należności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Prawa i obowiązki odbiorcy</a:t>
            </a:r>
          </a:p>
        </p:txBody>
      </p:sp>
    </p:spTree>
    <p:extLst>
      <p:ext uri="{BB962C8B-B14F-4D97-AF65-F5344CB8AC3E}">
        <p14:creationId xmlns:p14="http://schemas.microsoft.com/office/powerpoint/2010/main" xmlns="" val="231438220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przesyłki w czasie od jej przyjęcia do przewozu aż do wydania odbiorcy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a:p>
            <a:pPr marL="0" indent="0" algn="just">
              <a:buNone/>
            </a:pPr>
            <a:r>
              <a:rPr lang="pl-PL" dirty="0">
                <a:latin typeface="Arial Narrow" pitchFamily="34" charset="0"/>
              </a:rPr>
              <a:t>§ 2. Przewoźnik nie ponosi odpowiedzialności za ubytek nieprzekraczający granic ustalonych we właściwych przepisach, a w braku takich przepisów - granic zwyczajowo przyjętych (ubytek naturalny).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p14="http://schemas.microsoft.com/office/powerpoint/2010/main" xmlns="" val="2314382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ormAutofit/>
          </a:bodyPr>
          <a:lstStyle/>
          <a:p>
            <a:pPr algn="ctr"/>
            <a:r>
              <a:rPr lang="pl-PL" b="1" dirty="0"/>
              <a:t>Dystrybucja a sprzedaż</a:t>
            </a:r>
          </a:p>
        </p:txBody>
      </p:sp>
      <p:graphicFrame>
        <p:nvGraphicFramePr>
          <p:cNvPr id="4" name="Symbol zastępczy zawartości 3"/>
          <p:cNvGraphicFramePr>
            <a:graphicFrameLocks noGrp="1"/>
          </p:cNvGraphicFramePr>
          <p:nvPr>
            <p:ph sz="quarter" idx="1"/>
          </p:nvPr>
        </p:nvGraphicFramePr>
        <p:xfrm>
          <a:off x="928688" y="1643063"/>
          <a:ext cx="7358062" cy="4357704"/>
        </p:xfrm>
        <a:graphic>
          <a:graphicData uri="http://schemas.openxmlformats.org/drawingml/2006/table">
            <a:tbl>
              <a:tblPr firstRow="1" bandRow="1">
                <a:tableStyleId>{21E4AEA4-8DFA-4A89-87EB-49C32662AFE0}</a:tableStyleId>
              </a:tblPr>
              <a:tblGrid>
                <a:gridCol w="3679031">
                  <a:extLst>
                    <a:ext uri="{9D8B030D-6E8A-4147-A177-3AD203B41FA5}">
                      <a16:colId xmlns:a16="http://schemas.microsoft.com/office/drawing/2014/main" xmlns="" val="20000"/>
                    </a:ext>
                  </a:extLst>
                </a:gridCol>
                <a:gridCol w="3679031">
                  <a:extLst>
                    <a:ext uri="{9D8B030D-6E8A-4147-A177-3AD203B41FA5}">
                      <a16:colId xmlns:a16="http://schemas.microsoft.com/office/drawing/2014/main" xmlns="" val="20001"/>
                    </a:ext>
                  </a:extLst>
                </a:gridCol>
              </a:tblGrid>
              <a:tr h="544713">
                <a:tc>
                  <a:txBody>
                    <a:bodyPr/>
                    <a:lstStyle/>
                    <a:p>
                      <a:pPr algn="ctr"/>
                      <a:r>
                        <a:rPr lang="pl-PL" sz="2000" dirty="0"/>
                        <a:t>Umowa dealerska</a:t>
                      </a:r>
                    </a:p>
                  </a:txBody>
                  <a:tcPr anchor="ctr"/>
                </a:tc>
                <a:tc>
                  <a:txBody>
                    <a:bodyPr/>
                    <a:lstStyle/>
                    <a:p>
                      <a:pPr algn="ctr"/>
                      <a:r>
                        <a:rPr lang="pl-PL" sz="2000" dirty="0"/>
                        <a:t>Umowa sprzedaży</a:t>
                      </a:r>
                    </a:p>
                  </a:txBody>
                  <a:tcPr anchor="ctr"/>
                </a:tc>
                <a:extLst>
                  <a:ext uri="{0D108BD9-81ED-4DB2-BD59-A6C34878D82A}">
                    <a16:rowId xmlns:a16="http://schemas.microsoft.com/office/drawing/2014/main" xmlns="" val="10000"/>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a16="http://schemas.microsoft.com/office/drawing/2014/main" xmlns="" val="10001"/>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xmlns="" val="10002"/>
                  </a:ext>
                </a:extLst>
              </a:tr>
              <a:tr h="544713">
                <a:tc>
                  <a:txBody>
                    <a:bodyPr/>
                    <a:lstStyle/>
                    <a:p>
                      <a:pPr algn="ctr"/>
                      <a:endParaRPr lang="pl-PL" sz="2000" dirty="0"/>
                    </a:p>
                  </a:txBody>
                  <a:tcPr anchor="ctr"/>
                </a:tc>
                <a:tc>
                  <a:txBody>
                    <a:bodyPr/>
                    <a:lstStyle/>
                    <a:p>
                      <a:pPr algn="ctr"/>
                      <a:endParaRPr lang="pl-PL" sz="2000" dirty="0"/>
                    </a:p>
                  </a:txBody>
                  <a:tcPr anchor="ctr"/>
                </a:tc>
                <a:extLst>
                  <a:ext uri="{0D108BD9-81ED-4DB2-BD59-A6C34878D82A}">
                    <a16:rowId xmlns:a16="http://schemas.microsoft.com/office/drawing/2014/main" xmlns="" val="10003"/>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xmlns="" val="10004"/>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xmlns="" val="10005"/>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xmlns="" val="10006"/>
                  </a:ext>
                </a:extLst>
              </a:tr>
              <a:tr h="544713">
                <a:tc>
                  <a:txBody>
                    <a:bodyPr/>
                    <a:lstStyle/>
                    <a:p>
                      <a:pPr algn="ctr"/>
                      <a:endParaRPr lang="pl-PL" sz="2000"/>
                    </a:p>
                  </a:txBody>
                  <a:tcPr anchor="ctr"/>
                </a:tc>
                <a:tc>
                  <a:txBody>
                    <a:bodyPr/>
                    <a:lstStyle/>
                    <a:p>
                      <a:pPr algn="ctr"/>
                      <a:endParaRPr lang="pl-PL" sz="2000" dirty="0"/>
                    </a:p>
                  </a:txBody>
                  <a:tcPr anchor="ctr"/>
                </a:tc>
                <a:extLst>
                  <a:ext uri="{0D108BD9-81ED-4DB2-BD59-A6C34878D82A}">
                    <a16:rowId xmlns:a16="http://schemas.microsoft.com/office/drawing/2014/main" xmlns="" val="10007"/>
                  </a:ext>
                </a:extLst>
              </a:tr>
            </a:tbl>
          </a:graphicData>
        </a:graphic>
      </p:graphicFrame>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788 k.c.</a:t>
            </a:r>
            <a:endParaRPr lang="pl-PL" dirty="0">
              <a:latin typeface="Arial Narrow" pitchFamily="34" charset="0"/>
            </a:endParaRPr>
          </a:p>
          <a:p>
            <a:pPr marL="0" indent="0" algn="just">
              <a:buNone/>
            </a:pPr>
            <a:r>
              <a:rPr lang="pl-PL" dirty="0">
                <a:latin typeface="Arial Narrow" pitchFamily="34" charset="0"/>
              </a:rPr>
              <a:t>§ 3. Za utratę, ubytek lub uszkodzenie </a:t>
            </a:r>
            <a:r>
              <a:rPr lang="pl-PL" u="sng" dirty="0">
                <a:latin typeface="Arial Narrow" pitchFamily="34" charset="0"/>
              </a:rPr>
              <a:t>pieniędzy, kosztowności, papierów wartościowych albo rzeczy szczególnie cennych</a:t>
            </a:r>
            <a:r>
              <a:rPr lang="pl-PL" dirty="0">
                <a:latin typeface="Arial Narrow" pitchFamily="34" charset="0"/>
              </a:rPr>
              <a:t> przewoźnik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przewoźnika</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Szkody transportowe</a:t>
            </a:r>
          </a:p>
        </p:txBody>
      </p:sp>
    </p:spTree>
    <p:extLst>
      <p:ext uri="{BB962C8B-B14F-4D97-AF65-F5344CB8AC3E}">
        <p14:creationId xmlns:p14="http://schemas.microsoft.com/office/powerpoint/2010/main" xmlns="" val="231438220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just"/>
            <a:r>
              <a:rPr lang="pl-PL" dirty="0">
                <a:latin typeface="Arial Narrow" pitchFamily="34" charset="0"/>
              </a:rPr>
              <a:t> Roszczenia z umowy przewozu rzeczy przedawniają się </a:t>
            </a:r>
            <a:r>
              <a:rPr lang="pl-PL" b="1" dirty="0">
                <a:latin typeface="Arial Narrow" pitchFamily="34" charset="0"/>
              </a:rPr>
              <a:t>z upływem roku od dnia dostarczenia przesyłki</a:t>
            </a:r>
            <a:r>
              <a:rPr lang="pl-PL" dirty="0">
                <a:latin typeface="Arial Narrow" pitchFamily="34" charset="0"/>
              </a:rPr>
              <a:t>, a w razie całkowitej utraty przesyłki lub jej dostarczenia z opóźnieniem - </a:t>
            </a:r>
            <a:r>
              <a:rPr lang="pl-PL" b="1" dirty="0">
                <a:latin typeface="Arial Narrow" pitchFamily="34" charset="0"/>
              </a:rPr>
              <a:t>od dnia, kiedy przesyłka miała być dostarczona</a:t>
            </a:r>
            <a:r>
              <a:rPr lang="pl-PL" dirty="0">
                <a:latin typeface="Arial Narrow" pitchFamily="34" charset="0"/>
              </a:rPr>
              <a:t>.</a:t>
            </a:r>
          </a:p>
          <a:p>
            <a:pPr marL="0" indent="0" algn="just"/>
            <a:r>
              <a:rPr lang="pl-PL" dirty="0">
                <a:latin typeface="Arial Narrow" pitchFamily="34" charset="0"/>
              </a:rPr>
              <a:t> Roszczenia przysługujące przewoźnikowi przeciwko innym przewoźnikom, którzy uczestniczyli w przewozie przesyłki, przedawniają się </a:t>
            </a:r>
            <a:r>
              <a:rPr lang="pl-PL" b="1" dirty="0">
                <a:latin typeface="Arial Narrow" pitchFamily="34" charset="0"/>
              </a:rPr>
              <a:t>z upływem sześciu miesięcy od dnia, w którym przewoźnik naprawił szkodę</a:t>
            </a:r>
            <a:r>
              <a:rPr lang="pl-PL" dirty="0">
                <a:latin typeface="Arial Narrow" pitchFamily="34" charset="0"/>
              </a:rPr>
              <a:t>, albo </a:t>
            </a:r>
            <a:r>
              <a:rPr lang="pl-PL" b="1" dirty="0">
                <a:latin typeface="Arial Narrow" pitchFamily="34" charset="0"/>
              </a:rPr>
              <a:t>od dnia, w którym wytoczono przeciwko niemu powództwo</a:t>
            </a:r>
            <a:r>
              <a:rPr lang="pl-PL"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231438220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spedycji </a:t>
            </a:r>
            <a:b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br>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(art. 794 – 804 k.c.)</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220px-MAN_TGA_Orlen[1].jpg"/>
          <p:cNvPicPr>
            <a:picLocks noChangeAspect="1" noChangeArrowheads="1"/>
          </p:cNvPicPr>
          <p:nvPr/>
        </p:nvPicPr>
        <p:blipFill>
          <a:blip r:embed="rId3"/>
          <a:srcRect/>
          <a:stretch>
            <a:fillRect/>
          </a:stretch>
        </p:blipFill>
        <p:spPr bwMode="auto">
          <a:xfrm>
            <a:off x="1643042" y="2786058"/>
            <a:ext cx="5401607" cy="36338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just"/>
            <a:r>
              <a:rPr lang="pl-PL" dirty="0">
                <a:latin typeface="Arial Narrow" pitchFamily="34" charset="0"/>
              </a:rPr>
              <a:t> umowa jednostronnie profesjonalna</a:t>
            </a:r>
          </a:p>
          <a:p>
            <a:pPr marL="0" indent="0" algn="just"/>
            <a:r>
              <a:rPr lang="pl-PL" dirty="0">
                <a:latin typeface="Arial Narrow" pitchFamily="34" charset="0"/>
              </a:rPr>
              <a:t> odpłatna</a:t>
            </a:r>
          </a:p>
          <a:p>
            <a:pPr marL="0" indent="0" algn="just"/>
            <a:r>
              <a:rPr lang="pl-PL" dirty="0">
                <a:latin typeface="Arial Narrow" pitchFamily="34" charset="0"/>
              </a:rPr>
              <a:t> przepisy k.c. podobnie jak w przypadku umowy przewozu mają charakter </a:t>
            </a:r>
            <a:r>
              <a:rPr lang="pl-PL" b="1" dirty="0">
                <a:solidFill>
                  <a:schemeClr val="accent1"/>
                </a:solidFill>
                <a:latin typeface="Arial Narrow" pitchFamily="34" charset="0"/>
              </a:rPr>
              <a:t>subsydiarny</a:t>
            </a:r>
          </a:p>
          <a:p>
            <a:pPr marL="0" indent="0" algn="just"/>
            <a:r>
              <a:rPr lang="pl-PL" b="1" dirty="0">
                <a:solidFill>
                  <a:schemeClr val="accent1"/>
                </a:solidFill>
                <a:latin typeface="Arial Narrow" pitchFamily="34" charset="0"/>
              </a:rPr>
              <a:t> </a:t>
            </a:r>
            <a:r>
              <a:rPr lang="pl-PL" dirty="0">
                <a:latin typeface="Arial Narrow" pitchFamily="34" charset="0"/>
              </a:rPr>
              <a:t>w sprawach nieuregulowanych stosuje się przepisy dotyczące zlecenia</a:t>
            </a:r>
          </a:p>
          <a:p>
            <a:pPr marL="0" indent="0" algn="just"/>
            <a:r>
              <a:rPr lang="pl-PL" dirty="0">
                <a:latin typeface="Arial Narrow" pitchFamily="34" charset="0"/>
              </a:rPr>
              <a:t> spedytor dokonujący czynności prawnych w imieniu dającego zlecenie powinien legitymować się stosownym umocowaniem</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xmlns="" val="231438220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lnSpc>
                <a:spcPct val="150000"/>
              </a:lnSpc>
              <a:buNone/>
            </a:pPr>
            <a:r>
              <a:rPr lang="pl-PL" b="1" dirty="0">
                <a:latin typeface="Arial Narrow" pitchFamily="34" charset="0"/>
              </a:rPr>
              <a:t>Art. 794 k.c.</a:t>
            </a:r>
          </a:p>
          <a:p>
            <a:pPr marL="0" indent="0" algn="just">
              <a:lnSpc>
                <a:spcPct val="150000"/>
              </a:lnSpc>
              <a:buNone/>
            </a:pPr>
            <a:r>
              <a:rPr lang="pl-PL" dirty="0">
                <a:latin typeface="Arial Narrow" pitchFamily="34" charset="0"/>
              </a:rPr>
              <a:t>Przez umowę spedycji spedytor zobowiązuje się </a:t>
            </a:r>
            <a:r>
              <a:rPr lang="pl-PL" u="sng" dirty="0">
                <a:latin typeface="Arial Narrow" pitchFamily="34" charset="0"/>
              </a:rPr>
              <a:t>za wynagrodzeniem</a:t>
            </a:r>
            <a:r>
              <a:rPr lang="pl-PL" dirty="0">
                <a:latin typeface="Arial Narrow" pitchFamily="34" charset="0"/>
              </a:rPr>
              <a:t> </a:t>
            </a:r>
            <a:r>
              <a:rPr lang="pl-PL" u="sng" dirty="0">
                <a:latin typeface="Arial Narrow" pitchFamily="34" charset="0"/>
              </a:rPr>
              <a:t>w zakresie działalności swego przedsiębiorstwa</a:t>
            </a:r>
            <a:r>
              <a:rPr lang="pl-PL" dirty="0">
                <a:latin typeface="Arial Narrow" pitchFamily="34" charset="0"/>
              </a:rPr>
              <a:t> do </a:t>
            </a:r>
            <a:r>
              <a:rPr lang="pl-PL" u="sng" dirty="0">
                <a:latin typeface="Arial Narrow" pitchFamily="34" charset="0"/>
              </a:rPr>
              <a:t>wysyłania lub odbioru</a:t>
            </a:r>
            <a:r>
              <a:rPr lang="pl-PL" dirty="0">
                <a:latin typeface="Arial Narrow" pitchFamily="34" charset="0"/>
              </a:rPr>
              <a:t> przesyłki albo do </a:t>
            </a:r>
            <a:r>
              <a:rPr lang="pl-PL" u="sng" dirty="0">
                <a:latin typeface="Arial Narrow" pitchFamily="34" charset="0"/>
              </a:rPr>
              <a:t>dokonania innych usług</a:t>
            </a:r>
            <a:r>
              <a:rPr lang="pl-PL" dirty="0">
                <a:latin typeface="Arial Narrow" pitchFamily="34" charset="0"/>
              </a:rPr>
              <a:t> związanych z jej przewozem.</a:t>
            </a:r>
            <a:endParaRPr lang="pl-PL"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231438220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just">
              <a:lnSpc>
                <a:spcPct val="150000"/>
              </a:lnSpc>
            </a:pPr>
            <a:r>
              <a:rPr lang="pl-PL" dirty="0">
                <a:latin typeface="Arial Narrow" pitchFamily="34" charset="0"/>
              </a:rPr>
              <a:t> usługi spedycyjne nie mają jednorodnego charakteru</a:t>
            </a:r>
          </a:p>
          <a:p>
            <a:pPr marL="0" indent="0" algn="just">
              <a:lnSpc>
                <a:spcPct val="150000"/>
              </a:lnSpc>
            </a:pPr>
            <a:r>
              <a:rPr lang="pl-PL" dirty="0">
                <a:latin typeface="Arial Narrow" pitchFamily="34" charset="0"/>
              </a:rPr>
              <a:t> mają funkcjonalny związek z przewozem</a:t>
            </a:r>
          </a:p>
          <a:p>
            <a:pPr marL="0" indent="0" algn="just">
              <a:lnSpc>
                <a:spcPct val="150000"/>
              </a:lnSpc>
            </a:pPr>
            <a:r>
              <a:rPr lang="pl-PL" dirty="0">
                <a:latin typeface="Arial Narrow" pitchFamily="34" charset="0"/>
              </a:rPr>
              <a:t> umowa spedycji umożliwia objęcie jedną czynnością prawną zespołu czynności faktycznych i prawnych, które mogłyby wypełnić treść wielu różnych umów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usług spedycyjnych</a:t>
            </a:r>
          </a:p>
        </p:txBody>
      </p:sp>
    </p:spTree>
    <p:extLst>
      <p:ext uri="{BB962C8B-B14F-4D97-AF65-F5344CB8AC3E}">
        <p14:creationId xmlns:p14="http://schemas.microsoft.com/office/powerpoint/2010/main" xmlns="" val="231438220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500594"/>
          </a:xfrm>
        </p:spPr>
        <p:txBody>
          <a:bodyPr>
            <a:noAutofit/>
          </a:bodyPr>
          <a:lstStyle/>
          <a:p>
            <a:pPr marL="0" indent="0" algn="ctr">
              <a:lnSpc>
                <a:spcPct val="150000"/>
              </a:lnSpc>
              <a:buNone/>
            </a:pPr>
            <a:r>
              <a:rPr lang="pl-PL" b="1" dirty="0">
                <a:latin typeface="Arial Narrow" pitchFamily="34" charset="0"/>
                <a:cs typeface="Arial" pitchFamily="34" charset="0"/>
              </a:rPr>
              <a:t>Art. 800 k.c.</a:t>
            </a:r>
          </a:p>
          <a:p>
            <a:pPr marL="0" indent="0" algn="just">
              <a:lnSpc>
                <a:spcPct val="150000"/>
              </a:lnSpc>
              <a:buNone/>
            </a:pPr>
            <a:r>
              <a:rPr lang="pl-PL" dirty="0">
                <a:latin typeface="Arial Narrow" pitchFamily="34" charset="0"/>
                <a:cs typeface="Arial" pitchFamily="34" charset="0"/>
              </a:rPr>
              <a:t>Spedytor może sam dokonać przewozu. W tym wypadku spedytor ma jednocześnie prawa i obowiązki przewoźnika.</a:t>
            </a:r>
          </a:p>
          <a:p>
            <a:pPr marL="0" indent="0" algn="just">
              <a:lnSpc>
                <a:spcPct val="150000"/>
              </a:lnSpc>
            </a:pPr>
            <a:r>
              <a:rPr lang="pl-PL" dirty="0">
                <a:latin typeface="Arial Narrow" pitchFamily="34" charset="0"/>
                <a:cs typeface="Arial" pitchFamily="34" charset="0"/>
              </a:rPr>
              <a:t> jeśli spedytor skorzysta z możliwości wskazanej w art. 800 k.c., to dotychczasowy stosunek obligacyjny spedycji zostanie </a:t>
            </a:r>
            <a:r>
              <a:rPr lang="pl-PL" b="1" dirty="0">
                <a:latin typeface="Arial Narrow" pitchFamily="34" charset="0"/>
                <a:cs typeface="Arial" pitchFamily="34" charset="0"/>
              </a:rPr>
              <a:t>rozszerzony</a:t>
            </a:r>
            <a:r>
              <a:rPr lang="pl-PL" dirty="0">
                <a:latin typeface="Arial Narrow" pitchFamily="34" charset="0"/>
                <a:cs typeface="Arial" pitchFamily="34" charset="0"/>
              </a:rPr>
              <a:t> o stosunek prawny przewozu </a:t>
            </a:r>
            <a:r>
              <a:rPr lang="pl-PL" dirty="0">
                <a:latin typeface="Arial Narrow" pitchFamily="34" charset="0"/>
                <a:cs typeface="Arial" pitchFamily="34" charset="0"/>
                <a:sym typeface="Wingdings" pitchFamily="2" charset="2"/>
              </a:rPr>
              <a:t> spedytor ma także prawa i obowiązki przewoźnika.</a:t>
            </a:r>
            <a:endParaRPr lang="pl-PL" b="1"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spTree>
    <p:extLst>
      <p:ext uri="{BB962C8B-B14F-4D97-AF65-F5344CB8AC3E}">
        <p14:creationId xmlns:p14="http://schemas.microsoft.com/office/powerpoint/2010/main" xmlns="" val="231438220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1000100" y="2214554"/>
            <a:ext cx="4214842" cy="3714776"/>
          </a:xfrm>
        </p:spPr>
        <p:txBody>
          <a:bodyPr>
            <a:noAutofit/>
          </a:bodyPr>
          <a:lstStyle/>
          <a:p>
            <a:pPr marL="0" indent="0" algn="just">
              <a:lnSpc>
                <a:spcPct val="150000"/>
              </a:lnSpc>
              <a:buNone/>
            </a:pPr>
            <a:r>
              <a:rPr lang="pl-PL" dirty="0">
                <a:latin typeface="Arial Narrow" pitchFamily="34" charset="0"/>
                <a:cs typeface="Arial" pitchFamily="34" charset="0"/>
                <a:sym typeface="Wingdings" pitchFamily="2" charset="2"/>
              </a:rPr>
              <a:t>Spedytor wstępujący w prawa i obowiązki przewoźnika staje się stroną dwóch powiązanych ze sobą ale odrębnych umów (</a:t>
            </a:r>
            <a:r>
              <a:rPr lang="pl-PL" b="1" dirty="0">
                <a:latin typeface="Arial Narrow" pitchFamily="34" charset="0"/>
                <a:cs typeface="Arial" pitchFamily="34" charset="0"/>
                <a:sym typeface="Wingdings" pitchFamily="2" charset="2"/>
              </a:rPr>
              <a:t>kompleks umów</a:t>
            </a:r>
            <a:r>
              <a:rPr lang="pl-PL" dirty="0">
                <a:latin typeface="Arial Narrow" pitchFamily="34" charset="0"/>
                <a:cs typeface="Arial" pitchFamily="34" charset="0"/>
                <a:sym typeface="Wingdings" pitchFamily="2" charset="2"/>
              </a:rPr>
              <a:t>).</a:t>
            </a:r>
            <a:endParaRPr lang="pl-PL" dirty="0">
              <a:latin typeface="Arial Narrow" pitchFamily="34" charset="0"/>
              <a:cs typeface="Arial" pitchFamily="34" charset="0"/>
            </a:endParaRP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Wykonywanie przewozu</a:t>
            </a:r>
          </a:p>
        </p:txBody>
      </p:sp>
      <p:pic>
        <p:nvPicPr>
          <p:cNvPr id="1026" name="Picture 2" descr="C:\Users\Basia Denisiuk\AppData\Local\Microsoft\Windows\INetCache\IE\JDQL6SRG\458px-Info_zoom_icon.svg[1].png"/>
          <p:cNvPicPr>
            <a:picLocks noChangeAspect="1" noChangeArrowheads="1"/>
          </p:cNvPicPr>
          <p:nvPr/>
        </p:nvPicPr>
        <p:blipFill>
          <a:blip r:embed="rId3"/>
          <a:srcRect/>
          <a:stretch>
            <a:fillRect/>
          </a:stretch>
        </p:blipFill>
        <p:spPr bwMode="auto">
          <a:xfrm>
            <a:off x="5357818" y="2643182"/>
            <a:ext cx="3505194" cy="3459274"/>
          </a:xfrm>
          <a:prstGeom prst="rect">
            <a:avLst/>
          </a:prstGeom>
          <a:noFill/>
        </p:spPr>
      </p:pic>
    </p:spTree>
    <p:extLst>
      <p:ext uri="{BB962C8B-B14F-4D97-AF65-F5344CB8AC3E}">
        <p14:creationId xmlns:p14="http://schemas.microsoft.com/office/powerpoint/2010/main" xmlns="" val="231438220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lnSpc>
                <a:spcPct val="150000"/>
              </a:lnSpc>
            </a:pPr>
            <a:r>
              <a:rPr lang="pl-PL" dirty="0">
                <a:latin typeface="Arial Narrow" pitchFamily="34" charset="0"/>
                <a:cs typeface="Arial" pitchFamily="34" charset="0"/>
              </a:rPr>
              <a:t> podejmowanie czynności potrzebnych do uzyskania zwrotu nienależnie pobranych sum z tytułu przewoźnego, cła i innych należności związanych z przewozem przesyłki</a:t>
            </a:r>
          </a:p>
          <a:p>
            <a:pPr marL="0" indent="0" algn="just">
              <a:lnSpc>
                <a:spcPct val="150000"/>
              </a:lnSpc>
            </a:pPr>
            <a:r>
              <a:rPr lang="pl-PL" dirty="0">
                <a:latin typeface="Arial Narrow" pitchFamily="34" charset="0"/>
                <a:cs typeface="Arial" pitchFamily="34" charset="0"/>
              </a:rPr>
              <a:t> udzielanie zleceniodawcy informacji o przebiegu procesu transportowego</a:t>
            </a:r>
          </a:p>
          <a:p>
            <a:pPr marL="0" indent="0" algn="just">
              <a:lnSpc>
                <a:spcPct val="150000"/>
              </a:lnSpc>
            </a:pPr>
            <a:r>
              <a:rPr lang="pl-PL" dirty="0">
                <a:latin typeface="Arial Narrow" pitchFamily="34" charset="0"/>
                <a:cs typeface="Arial" pitchFamily="34" charset="0"/>
              </a:rPr>
              <a:t> podejmowanie czynności niezbędnych do zabezpieczenia praw dającego zlecenie względem przewoźnika albo innego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spedytora</a:t>
            </a:r>
          </a:p>
        </p:txBody>
      </p:sp>
    </p:spTree>
    <p:extLst>
      <p:ext uri="{BB962C8B-B14F-4D97-AF65-F5344CB8AC3E}">
        <p14:creationId xmlns:p14="http://schemas.microsoft.com/office/powerpoint/2010/main" xmlns="" val="23143822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357718"/>
          </a:xfrm>
        </p:spPr>
        <p:txBody>
          <a:bodyPr>
            <a:noAutofit/>
          </a:bodyPr>
          <a:lstStyle/>
          <a:p>
            <a:pPr marL="0" indent="0" algn="just">
              <a:lnSpc>
                <a:spcPct val="150000"/>
              </a:lnSpc>
            </a:pPr>
            <a:r>
              <a:rPr lang="pl-PL" dirty="0">
                <a:latin typeface="Arial Narrow" pitchFamily="34" charset="0"/>
                <a:cs typeface="Arial" pitchFamily="34" charset="0"/>
              </a:rPr>
              <a:t> zapłata spedytorowi umówionego wynagrodzenia</a:t>
            </a:r>
          </a:p>
          <a:p>
            <a:pPr marL="0" indent="0" algn="just">
              <a:lnSpc>
                <a:spcPct val="150000"/>
              </a:lnSpc>
            </a:pPr>
            <a:r>
              <a:rPr lang="pl-PL" dirty="0">
                <a:latin typeface="Arial Narrow" pitchFamily="34" charset="0"/>
                <a:cs typeface="Arial" pitchFamily="34" charset="0"/>
              </a:rPr>
              <a:t> zwrócenie spedytorowi wydatków, które poczynił w celu należytego wykonania zlecenia (np. przewoźne, cło)</a:t>
            </a:r>
          </a:p>
          <a:p>
            <a:pPr marL="0" indent="0" algn="just">
              <a:lnSpc>
                <a:spcPct val="150000"/>
              </a:lnSpc>
            </a:pPr>
            <a:r>
              <a:rPr lang="pl-PL" dirty="0">
                <a:latin typeface="Arial Narrow" pitchFamily="34" charset="0"/>
                <a:cs typeface="Arial" pitchFamily="34" charset="0"/>
              </a:rPr>
              <a:t> zwolnienie spedytora od zobowiązań, które zaciągnął we własnym imieniu</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dającego zlecenie</a:t>
            </a:r>
          </a:p>
        </p:txBody>
      </p:sp>
    </p:spTree>
    <p:extLst>
      <p:ext uri="{BB962C8B-B14F-4D97-AF65-F5344CB8AC3E}">
        <p14:creationId xmlns:p14="http://schemas.microsoft.com/office/powerpoint/2010/main" xmlns="" val="2314382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928662" y="2786058"/>
            <a:ext cx="7358114" cy="3233742"/>
          </a:xfrm>
        </p:spPr>
        <p:txBody>
          <a:bodyPr>
            <a:noAutofit/>
          </a:bodyPr>
          <a:lstStyle/>
          <a:p>
            <a:pPr marL="0" indent="0" algn="ctr">
              <a:buNone/>
              <a:tabLst>
                <a:tab pos="358775" algn="l"/>
              </a:tabLst>
            </a:pPr>
            <a:r>
              <a:rPr lang="pl-PL" sz="2800" b="1" dirty="0">
                <a:latin typeface="Arial Narrow" pitchFamily="34" charset="0"/>
              </a:rPr>
              <a:t>Wyrok Sądu Najwyższego - Izba Cywilna z dnia 6 lipca 2005 r. (III CK 3/05)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cs typeface="Arial" pitchFamily="34" charset="0"/>
              </a:rPr>
              <a:t> odpowiedzialność na zasadach ogólnych z art. 471 k.c.</a:t>
            </a:r>
          </a:p>
          <a:p>
            <a:pPr marL="0" indent="0" algn="just">
              <a:lnSpc>
                <a:spcPct val="150000"/>
              </a:lnSpc>
            </a:pPr>
            <a:r>
              <a:rPr lang="pl-PL" dirty="0">
                <a:latin typeface="Arial Narrow" pitchFamily="34" charset="0"/>
                <a:cs typeface="Arial" pitchFamily="34" charset="0"/>
              </a:rPr>
              <a:t> odpowiedzialność za niezachowanie należytej staranności (art. 472 w zw. z art. 355 </a:t>
            </a:r>
            <a:r>
              <a:rPr lang="pl-PL" dirty="0">
                <a:latin typeface="Arial Narrow" pitchFamily="34" charset="0"/>
              </a:rPr>
              <a:t>§ 2 k.c.)</a:t>
            </a:r>
          </a:p>
          <a:p>
            <a:pPr marL="0" indent="0" algn="just">
              <a:lnSpc>
                <a:spcPct val="150000"/>
              </a:lnSpc>
            </a:pPr>
            <a:r>
              <a:rPr lang="pl-PL" dirty="0">
                <a:latin typeface="Arial Narrow" pitchFamily="34" charset="0"/>
                <a:cs typeface="Arial" pitchFamily="34" charset="0"/>
              </a:rPr>
              <a:t> odpowiedzialność za inne osoby:</a:t>
            </a:r>
          </a:p>
          <a:p>
            <a:pPr marL="274320" lvl="1" indent="0" algn="just">
              <a:lnSpc>
                <a:spcPct val="150000"/>
              </a:lnSpc>
            </a:pPr>
            <a:r>
              <a:rPr lang="pl-PL" dirty="0">
                <a:latin typeface="Arial Narrow" pitchFamily="34" charset="0"/>
                <a:cs typeface="Arial" pitchFamily="34" charset="0"/>
              </a:rPr>
              <a:t> na zasadzie ryzyka</a:t>
            </a:r>
          </a:p>
          <a:p>
            <a:pPr marL="274320" lvl="1" indent="0" algn="just">
              <a:lnSpc>
                <a:spcPct val="150000"/>
              </a:lnSpc>
            </a:pPr>
            <a:r>
              <a:rPr lang="pl-PL" dirty="0">
                <a:latin typeface="Arial Narrow" pitchFamily="34" charset="0"/>
                <a:cs typeface="Arial" pitchFamily="34" charset="0"/>
              </a:rPr>
              <a:t> za winę w wyborze</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xmlns="" val="2314382202"/>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ctr">
              <a:buNone/>
            </a:pPr>
            <a:r>
              <a:rPr lang="pl-PL" b="1" dirty="0">
                <a:latin typeface="Arial Narrow" pitchFamily="34" charset="0"/>
              </a:rPr>
              <a:t>Art. 801 [Ograniczenie odszkodowania] k.c.</a:t>
            </a:r>
            <a:endParaRPr lang="pl-PL" dirty="0">
              <a:latin typeface="Arial Narrow" pitchFamily="34" charset="0"/>
            </a:endParaRPr>
          </a:p>
          <a:p>
            <a:pPr marL="0" indent="0" algn="just">
              <a:buNone/>
            </a:pPr>
            <a:r>
              <a:rPr lang="pl-PL" dirty="0">
                <a:latin typeface="Arial Narrow" pitchFamily="34" charset="0"/>
              </a:rPr>
              <a:t>§ 1. Odszkodowanie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 przesyłki</a:t>
            </a:r>
            <a:r>
              <a:rPr lang="pl-PL" dirty="0">
                <a:latin typeface="Arial Narrow" pitchFamily="34" charset="0"/>
              </a:rPr>
              <a:t> w czasie od jej przyjęcia aż do wydania przewoźnikowi, dalszemu spedytorowi, dającemu zlecenie lub osobie przez niego wskazanej, </a:t>
            </a:r>
            <a:r>
              <a:rPr lang="pl-PL" u="sng" dirty="0">
                <a:latin typeface="Arial Narrow" pitchFamily="34" charset="0"/>
              </a:rPr>
              <a:t>nie może przewyższać zwykłej wartości przesyłki</a:t>
            </a:r>
            <a:r>
              <a:rPr lang="pl-PL" dirty="0">
                <a:latin typeface="Arial Narrow" pitchFamily="34" charset="0"/>
              </a:rPr>
              <a:t>, </a:t>
            </a:r>
            <a:r>
              <a:rPr lang="pl-PL" dirty="0">
                <a:solidFill>
                  <a:schemeClr val="accent1"/>
                </a:solidFill>
                <a:latin typeface="Arial Narrow" pitchFamily="34" charset="0"/>
              </a:rPr>
              <a:t>chyba że szkoda wynikła </a:t>
            </a:r>
            <a:r>
              <a:rPr lang="pl-PL" b="1" dirty="0">
                <a:solidFill>
                  <a:schemeClr val="accent1"/>
                </a:solidFill>
                <a:latin typeface="Arial Narrow" pitchFamily="34" charset="0"/>
              </a:rPr>
              <a:t>z winy umyślnej</a:t>
            </a:r>
            <a:r>
              <a:rPr lang="pl-PL" dirty="0">
                <a:solidFill>
                  <a:schemeClr val="accent1"/>
                </a:solidFill>
                <a:latin typeface="Arial Narrow" pitchFamily="34" charset="0"/>
              </a:rPr>
              <a:t> lub </a:t>
            </a:r>
            <a:r>
              <a:rPr lang="pl-PL" b="1" dirty="0">
                <a:solidFill>
                  <a:schemeClr val="accent1"/>
                </a:solidFill>
                <a:latin typeface="Arial Narrow" pitchFamily="34" charset="0"/>
              </a:rPr>
              <a:t>rażącego niedbalstwa</a:t>
            </a:r>
            <a:r>
              <a:rPr lang="pl-PL" dirty="0">
                <a:solidFill>
                  <a:schemeClr val="accent1"/>
                </a:solidFill>
                <a:latin typeface="Arial Narrow" pitchFamily="34" charset="0"/>
              </a:rPr>
              <a:t> spedytora</a:t>
            </a:r>
            <a:r>
              <a:rPr lang="pl-PL" dirty="0">
                <a:latin typeface="Arial Narrow" pitchFamily="34" charset="0"/>
              </a:rPr>
              <a:t>.</a:t>
            </a:r>
          </a:p>
          <a:p>
            <a:pPr marL="0" indent="0" algn="just">
              <a:buNone/>
            </a:pPr>
            <a:r>
              <a:rPr lang="pl-PL" dirty="0">
                <a:latin typeface="Arial Narrow" pitchFamily="34" charset="0"/>
              </a:rPr>
              <a:t>§ 2. Spedytor nie ponosi odpowiedzialności za ubytek nieprzekraczający granic ustalonych we właściwych przepisach, a w braku takich przepisów - granic zwyczajowo przyjętych.</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xmlns="" val="231438220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4572032"/>
          </a:xfrm>
        </p:spPr>
        <p:txBody>
          <a:bodyPr>
            <a:noAutofit/>
          </a:bodyPr>
          <a:lstStyle/>
          <a:p>
            <a:pPr marL="0" indent="0" algn="ctr">
              <a:buNone/>
            </a:pPr>
            <a:r>
              <a:rPr lang="pl-PL" b="1" dirty="0">
                <a:latin typeface="Arial Narrow" pitchFamily="34" charset="0"/>
              </a:rPr>
              <a:t>Art. 801 k.c.</a:t>
            </a:r>
            <a:endParaRPr lang="pl-PL" dirty="0">
              <a:latin typeface="Arial Narrow" pitchFamily="34" charset="0"/>
            </a:endParaRPr>
          </a:p>
          <a:p>
            <a:pPr marL="0" indent="0" algn="just">
              <a:buNone/>
            </a:pPr>
            <a:r>
              <a:rPr lang="pl-PL" dirty="0">
                <a:latin typeface="Arial Narrow" pitchFamily="34" charset="0"/>
              </a:rPr>
              <a:t>§ 3. Za </a:t>
            </a:r>
            <a:r>
              <a:rPr lang="pl-PL" u="sng" dirty="0">
                <a:latin typeface="Arial Narrow" pitchFamily="34" charset="0"/>
              </a:rPr>
              <a:t>utratę</a:t>
            </a:r>
            <a:r>
              <a:rPr lang="pl-PL" dirty="0">
                <a:latin typeface="Arial Narrow" pitchFamily="34" charset="0"/>
              </a:rPr>
              <a:t>, </a:t>
            </a:r>
            <a:r>
              <a:rPr lang="pl-PL" u="sng" dirty="0">
                <a:latin typeface="Arial Narrow" pitchFamily="34" charset="0"/>
              </a:rPr>
              <a:t>ubytek</a:t>
            </a:r>
            <a:r>
              <a:rPr lang="pl-PL" dirty="0">
                <a:latin typeface="Arial Narrow" pitchFamily="34" charset="0"/>
              </a:rPr>
              <a:t> lub </a:t>
            </a:r>
            <a:r>
              <a:rPr lang="pl-PL" u="sng" dirty="0">
                <a:latin typeface="Arial Narrow" pitchFamily="34" charset="0"/>
              </a:rPr>
              <a:t>uszkodzenie</a:t>
            </a:r>
            <a:r>
              <a:rPr lang="pl-PL" dirty="0">
                <a:latin typeface="Arial Narrow" pitchFamily="34" charset="0"/>
              </a:rPr>
              <a:t> </a:t>
            </a:r>
            <a:r>
              <a:rPr lang="pl-PL" u="sng" dirty="0">
                <a:latin typeface="Arial Narrow" pitchFamily="34" charset="0"/>
              </a:rPr>
              <a:t>pieniędzy, kosztowności, papierów wartościowych albo rzeczy szczególnie cennych</a:t>
            </a:r>
            <a:r>
              <a:rPr lang="pl-PL" dirty="0">
                <a:latin typeface="Arial Narrow" pitchFamily="34" charset="0"/>
              </a:rPr>
              <a:t> spedytor </a:t>
            </a:r>
            <a:r>
              <a:rPr lang="pl-PL" b="1" dirty="0">
                <a:latin typeface="Arial Narrow" pitchFamily="34" charset="0"/>
              </a:rPr>
              <a:t>ponosi odpowiedzialność jedynie wtedy, gdy właściwości przesyłki były podane przy zawarciu umowy</a:t>
            </a:r>
            <a:r>
              <a:rPr lang="pl-PL" dirty="0">
                <a:latin typeface="Arial Narrow" pitchFamily="34" charset="0"/>
              </a:rPr>
              <a:t>, chyba że szkoda wynikła z winy umyślnej lub rażącego niedbalstwa spedytora.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spedytora</a:t>
            </a:r>
          </a:p>
        </p:txBody>
      </p:sp>
    </p:spTree>
    <p:extLst>
      <p:ext uri="{BB962C8B-B14F-4D97-AF65-F5344CB8AC3E}">
        <p14:creationId xmlns:p14="http://schemas.microsoft.com/office/powerpoint/2010/main" xmlns="" val="2314382202"/>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143116"/>
            <a:ext cx="7429552" cy="4429156"/>
          </a:xfrm>
        </p:spPr>
        <p:txBody>
          <a:bodyPr>
            <a:noAutofit/>
          </a:bodyPr>
          <a:lstStyle/>
          <a:p>
            <a:pPr marL="0" indent="0" algn="just">
              <a:lnSpc>
                <a:spcPct val="150000"/>
              </a:lnSpc>
              <a:buNone/>
            </a:pPr>
            <a:r>
              <a:rPr lang="pl-PL" sz="2800" dirty="0">
                <a:latin typeface="Arial Narrow" pitchFamily="34" charset="0"/>
              </a:rPr>
              <a:t>Roszczenia z umowy spedycji przedawniają się </a:t>
            </a:r>
            <a:r>
              <a:rPr lang="pl-PL" sz="2800" b="1" dirty="0">
                <a:latin typeface="Arial Narrow" pitchFamily="34" charset="0"/>
              </a:rPr>
              <a:t>z upływem roku</a:t>
            </a:r>
            <a:r>
              <a:rPr lang="pl-PL" sz="2800" dirty="0">
                <a:latin typeface="Arial Narrow" pitchFamily="34" charset="0"/>
              </a:rPr>
              <a:t>:</a:t>
            </a:r>
          </a:p>
          <a:p>
            <a:pPr marL="274320" lvl="1" indent="0" algn="just">
              <a:lnSpc>
                <a:spcPct val="150000"/>
              </a:lnSpc>
            </a:pPr>
            <a:r>
              <a:rPr lang="pl-PL" sz="2800" dirty="0">
                <a:latin typeface="Arial Narrow" pitchFamily="34" charset="0"/>
              </a:rPr>
              <a:t> od dnia dostarczenia przesyłki; </a:t>
            </a:r>
          </a:p>
          <a:p>
            <a:pPr marL="274320" lvl="1" indent="0" algn="just">
              <a:lnSpc>
                <a:spcPct val="150000"/>
              </a:lnSpc>
            </a:pPr>
            <a:r>
              <a:rPr lang="pl-PL" sz="2800" dirty="0">
                <a:latin typeface="Arial Narrow" pitchFamily="34" charset="0"/>
              </a:rPr>
              <a:t> od dnia, w którym przesyłka miała być dostarczona; </a:t>
            </a:r>
          </a:p>
          <a:p>
            <a:pPr marL="274320" lvl="1" indent="0" algn="just">
              <a:lnSpc>
                <a:spcPct val="150000"/>
              </a:lnSpc>
            </a:pPr>
            <a:r>
              <a:rPr lang="pl-PL" sz="2800" dirty="0">
                <a:latin typeface="Arial Narrow" pitchFamily="34" charset="0"/>
              </a:rPr>
              <a:t> od dnia wykonania zlecenia.</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231438220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buNone/>
            </a:pPr>
            <a:r>
              <a:rPr lang="pl-PL" dirty="0">
                <a:latin typeface="Arial Narrow" pitchFamily="34" charset="0"/>
              </a:rPr>
              <a:t>Roszczenia przysługujące spedytorowi przeciwko przewoźnikom i dalszym spedytorom, którymi się posługiwał przy przewozie przesyłki, przedawniają się </a:t>
            </a:r>
            <a:r>
              <a:rPr lang="pl-PL" b="1" dirty="0">
                <a:latin typeface="Arial Narrow" pitchFamily="34" charset="0"/>
              </a:rPr>
              <a:t>z upływem sześciu miesięcy</a:t>
            </a:r>
            <a:r>
              <a:rPr lang="pl-PL" dirty="0">
                <a:latin typeface="Arial Narrow" pitchFamily="34" charset="0"/>
              </a:rPr>
              <a:t> od dnia, kiedy spedytor naprawił szkodę, albo od dnia, kiedy wytoczono przeciwko niemu powództwo. Stosuje się to odpowiednio do wymienionych roszczeń między osobami, którymi spedytor posługiwał się przy przewozie przesyłki.</a:t>
            </a:r>
          </a:p>
        </p:txBody>
      </p:sp>
      <p:sp>
        <p:nvSpPr>
          <p:cNvPr id="5" name="Tytuł 1"/>
          <p:cNvSpPr txBox="1">
            <a:spLocks/>
          </p:cNvSpPr>
          <p:nvPr/>
        </p:nvSpPr>
        <p:spPr>
          <a:xfrm>
            <a:off x="985838"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231438220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składu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26941" y="2547937"/>
            <a:ext cx="4349315" cy="395833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wzajemna</a:t>
            </a:r>
          </a:p>
          <a:p>
            <a:pPr marL="514350" indent="-514350" algn="just">
              <a:lnSpc>
                <a:spcPct val="150000"/>
              </a:lnSpc>
              <a:buFont typeface="+mj-lt"/>
              <a:buAutoNum type="arabicPeriod"/>
              <a:tabLst>
                <a:tab pos="354013" algn="l"/>
              </a:tabLst>
            </a:pPr>
            <a:r>
              <a:rPr lang="pl-PL"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dirty="0">
                <a:latin typeface="Arial Narrow" pitchFamily="34" charset="0"/>
              </a:rPr>
              <a:t>Odpłatna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Zobowiązanie ma charakter ciągły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xmlns="" val="171386813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Składający – ten, który oddaje rzeczy do składu</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przyjmujący rzeczy</a:t>
            </a:r>
          </a:p>
          <a:p>
            <a:pPr marL="514350" indent="-514350" algn="just">
              <a:lnSpc>
                <a:spcPct val="150000"/>
              </a:lnSpc>
              <a:buFont typeface="+mj-lt"/>
              <a:buAutoNum type="arabicPeriod"/>
              <a:tabLst>
                <a:tab pos="354013" algn="l"/>
              </a:tabLst>
            </a:pPr>
            <a:r>
              <a:rPr lang="pl-PL" dirty="0">
                <a:latin typeface="Arial Narrow" pitchFamily="34" charset="0"/>
              </a:rPr>
              <a:t>Umowa ma charakter kwalifikowany podmiotowo – tylko przedsiębiorca składowy może być jej stroną. Jeżeli brak jest przedsiębiorcy składowego to mamy umowę </a:t>
            </a:r>
            <a:r>
              <a:rPr lang="pl-PL" b="1" dirty="0">
                <a:latin typeface="Arial Narrow" pitchFamily="34" charset="0"/>
              </a:rPr>
              <a:t>przechowania, a nie składu</a:t>
            </a:r>
            <a:r>
              <a:rPr lang="pl-PL" dirty="0">
                <a:latin typeface="Arial Narrow" pitchFamily="34" charset="0"/>
              </a:rPr>
              <a:t>. </a:t>
            </a:r>
          </a:p>
          <a:p>
            <a:pPr marL="514350" indent="-514350" algn="just">
              <a:lnSpc>
                <a:spcPct val="150000"/>
              </a:lnSpc>
              <a:buFont typeface="+mj-lt"/>
              <a:buAutoNum type="arabicPeriod"/>
              <a:tabLst>
                <a:tab pos="354013" algn="l"/>
              </a:tabLst>
            </a:pPr>
            <a:r>
              <a:rPr lang="pl-PL" dirty="0">
                <a:latin typeface="Arial Narrow" pitchFamily="34" charset="0"/>
              </a:rPr>
              <a:t>Przedsiębiorca składowy – osoba, która zarobkowo i w sposób powtarzalny świadczy usługi składowe.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xmlns="" val="70054696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0" indent="0" algn="just">
              <a:lnSpc>
                <a:spcPct val="150000"/>
              </a:lnSpc>
              <a:tabLst>
                <a:tab pos="354013" algn="l"/>
              </a:tabLst>
            </a:pPr>
            <a:r>
              <a:rPr lang="pl-PL" dirty="0">
                <a:latin typeface="Arial Narrow" pitchFamily="34" charset="0"/>
              </a:rPr>
              <a:t>Forma umowy jest dowolna. </a:t>
            </a:r>
          </a:p>
          <a:p>
            <a:pPr marL="0" indent="0" algn="just">
              <a:lnSpc>
                <a:spcPct val="150000"/>
              </a:lnSpc>
              <a:tabLst>
                <a:tab pos="354013" algn="l"/>
              </a:tabLst>
            </a:pPr>
            <a:r>
              <a:rPr lang="pl-PL" dirty="0">
                <a:latin typeface="Arial Narrow" pitchFamily="34" charset="0"/>
              </a:rPr>
              <a:t>Obowiązek wydania pokwitowania. </a:t>
            </a:r>
          </a:p>
          <a:p>
            <a:pPr marL="0" indent="0" algn="just">
              <a:lnSpc>
                <a:spcPct val="150000"/>
              </a:lnSpc>
              <a:tabLst>
                <a:tab pos="354013" algn="l"/>
              </a:tabLst>
            </a:pPr>
            <a:r>
              <a:rPr lang="pl-PL" dirty="0">
                <a:latin typeface="Arial Narrow" pitchFamily="34" charset="0"/>
              </a:rPr>
              <a:t>Może być zawarta w formie dorozumianej. </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a:t>
            </a:r>
          </a:p>
        </p:txBody>
      </p:sp>
    </p:spTree>
    <p:extLst>
      <p:ext uri="{BB962C8B-B14F-4D97-AF65-F5344CB8AC3E}">
        <p14:creationId xmlns:p14="http://schemas.microsoft.com/office/powerpoint/2010/main" xmlns="" val="183201839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 1. Przez umowę składu przedsiębiorca składowy zobowiązuje się do przechowania, za wynagrodzeniem, </a:t>
            </a:r>
            <a:r>
              <a:rPr lang="pl-PL" b="1" u="sng" dirty="0">
                <a:latin typeface="Arial Narrow" pitchFamily="34" charset="0"/>
              </a:rPr>
              <a:t>oznaczonych w umowie </a:t>
            </a:r>
            <a:r>
              <a:rPr lang="pl-PL" b="1" dirty="0">
                <a:latin typeface="Arial Narrow" pitchFamily="34" charset="0"/>
              </a:rPr>
              <a:t>rzeczy ruchomych</a:t>
            </a:r>
            <a:r>
              <a:rPr lang="pl-PL" dirty="0">
                <a:latin typeface="Arial Narrow" pitchFamily="34" charset="0"/>
              </a:rPr>
              <a:t>.</a:t>
            </a:r>
          </a:p>
          <a:p>
            <a:pPr marL="514350" indent="-514350" algn="just">
              <a:lnSpc>
                <a:spcPct val="150000"/>
              </a:lnSpc>
              <a:buFont typeface="+mj-lt"/>
              <a:buAutoNum type="arabicPeriod"/>
              <a:tabLst>
                <a:tab pos="354013" algn="l"/>
              </a:tabLst>
            </a:pPr>
            <a:r>
              <a:rPr lang="pl-PL" dirty="0">
                <a:latin typeface="Arial Narrow" pitchFamily="34" charset="0"/>
              </a:rPr>
              <a:t>§ 2. Przedsiębiorca składowy jest obowiązany wydać składającemu pokwitowanie, które powinno wymieniać rodzaj, ilość, oznaczenie oraz sposób opakowania rzeczy, jak też inne istotne postanowienia umowy.</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xmlns="" val="1168587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Dystrybucja a dostawa</a:t>
            </a:r>
          </a:p>
        </p:txBody>
      </p:sp>
      <p:sp>
        <p:nvSpPr>
          <p:cNvPr id="3" name="Symbol zastępczy zawartości 2"/>
          <p:cNvSpPr>
            <a:spLocks noGrp="1"/>
          </p:cNvSpPr>
          <p:nvPr>
            <p:ph sz="quarter" idx="1"/>
          </p:nvPr>
        </p:nvSpPr>
        <p:spPr>
          <a:xfrm>
            <a:off x="357158" y="1500174"/>
            <a:ext cx="8501122" cy="4786346"/>
          </a:xfrm>
        </p:spPr>
        <p:txBody>
          <a:bodyPr>
            <a:noAutofit/>
          </a:bodyPr>
          <a:lstStyle/>
          <a:p>
            <a:pPr marL="0" indent="0" algn="just">
              <a:buNone/>
              <a:tabLst>
                <a:tab pos="358775" algn="l"/>
              </a:tabLst>
            </a:pPr>
            <a:r>
              <a:rPr lang="pl-PL" sz="2400" dirty="0">
                <a:latin typeface="Arial Narrow" pitchFamily="34" charset="0"/>
              </a:rPr>
              <a:t>Umowa dealerska w sposób istotny różni się od umowy dostawy przede wszystkim tym, że jej </a:t>
            </a:r>
            <a:r>
              <a:rPr lang="pl-PL" sz="2400" u="sng" dirty="0">
                <a:latin typeface="Arial Narrow" pitchFamily="34" charset="0"/>
              </a:rPr>
              <a:t>celem nie jest tylko periodyczne dostarczanie odbiorcy przez producenta określonych towarów za umówioną cenę, lecz przede wszystkim sprzedaż tych towarów przez odbiorcę w określony sposób, promujący je na oznaczonym obszarze lub u oznaczonych nabywców</a:t>
            </a:r>
            <a:r>
              <a:rPr lang="pl-PL" sz="2400" dirty="0">
                <a:latin typeface="Arial Narrow" pitchFamily="34" charset="0"/>
              </a:rPr>
              <a:t>. Istotną różnicę między tymi umowami stanowi także i to, że </a:t>
            </a:r>
            <a:r>
              <a:rPr lang="pl-PL" sz="2400" u="sng" dirty="0">
                <a:latin typeface="Arial Narrow" pitchFamily="34" charset="0"/>
              </a:rPr>
              <a:t>przy umowie dostawy to odbiorca ma prawo do kontroli i nadzoru toku produkcji towarów (art. 608 KC), podczas gdy przy umowie dealerskiej z reguły to producent kontroluje sposób sprzedaży towarów przez dealera i ustala jej zasady</a:t>
            </a:r>
            <a:r>
              <a:rPr lang="pl-PL" sz="2400" dirty="0">
                <a:latin typeface="Arial Narrow" pitchFamily="34" charset="0"/>
              </a:rPr>
              <a:t>. Prawidłowe wykonanie umowy przez dealera wymaga dobrej współpracy producenta, przede wszystkim powstrzymania się od bezpośredniej sprzedaży towarów objętych umową u odbiorców dealera.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Przedsiębiorca składowy nie nabywa własności rzeczy co wynika a </a:t>
            </a:r>
            <a:r>
              <a:rPr lang="pl-PL" dirty="0" err="1">
                <a:latin typeface="Arial Narrow" pitchFamily="34" charset="0"/>
              </a:rPr>
              <a:t>contrario</a:t>
            </a:r>
            <a:r>
              <a:rPr lang="pl-PL" dirty="0">
                <a:latin typeface="Arial Narrow" pitchFamily="34" charset="0"/>
              </a:rPr>
              <a:t> z art. 854 k.c. </a:t>
            </a:r>
          </a:p>
          <a:p>
            <a:pPr marL="514350" indent="-514350" algn="just">
              <a:lnSpc>
                <a:spcPct val="150000"/>
              </a:lnSpc>
              <a:buFont typeface="+mj-lt"/>
              <a:buAutoNum type="arabicPeriod"/>
              <a:tabLst>
                <a:tab pos="354013" algn="l"/>
              </a:tabLst>
            </a:pPr>
            <a:r>
              <a:rPr lang="pl-PL" i="1" dirty="0">
                <a:latin typeface="Arial Narrow" pitchFamily="34" charset="0"/>
              </a:rPr>
              <a:t>Przepisów tytułu niniejszego nie stosuje się w przypadkach, gdy przedsiębiorca składowy nabywa własność złożonych rzeczy i jest obowiązany zwrócić tylko taką samą ilość rzeczy tego samego gatunku i takiej samej jakości.</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umowy</a:t>
            </a:r>
          </a:p>
        </p:txBody>
      </p:sp>
    </p:spTree>
    <p:extLst>
      <p:ext uri="{BB962C8B-B14F-4D97-AF65-F5344CB8AC3E}">
        <p14:creationId xmlns:p14="http://schemas.microsoft.com/office/powerpoint/2010/main" xmlns="" val="41024732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sz="2000" dirty="0">
                <a:latin typeface="Arial Narrow" pitchFamily="34" charset="0"/>
              </a:rPr>
              <a:t>Przedsiębiorca składowy odpowiada za szkodę wynikłą z utraty, ubytku lub uszkodzenia rzeczy w czasie od przyjęcia jej na skład do wydania osobie uprawnionej do odbioru, </a:t>
            </a:r>
            <a:r>
              <a:rPr lang="pl-PL" sz="2000" b="1" dirty="0">
                <a:latin typeface="Arial Narrow" pitchFamily="34" charset="0"/>
              </a:rPr>
              <a:t>chyba że udowodni, że nie mógł zapobiec szkodzie, mimo dołożenia należytej staranności</a:t>
            </a:r>
            <a:r>
              <a:rPr lang="pl-PL" sz="2000" dirty="0">
                <a:latin typeface="Arial Narrow" pitchFamily="34" charset="0"/>
              </a:rPr>
              <a:t>. Jest także obowiązany dokonywać odpowiednich </a:t>
            </a:r>
            <a:r>
              <a:rPr lang="pl-PL" sz="2000" b="1" dirty="0">
                <a:latin typeface="Arial Narrow" pitchFamily="34" charset="0"/>
              </a:rPr>
              <a:t>czynności konserwacyjnych. </a:t>
            </a:r>
            <a:r>
              <a:rPr lang="pl-PL" sz="2000" dirty="0">
                <a:latin typeface="Arial Narrow" pitchFamily="34" charset="0"/>
              </a:rPr>
              <a:t>Przeciwne postanowienie umowy jest nieważne. Nie ponosi odpowiedzialności za ubytek nieprzekraczający granic określonych właściwymi przepisami, a w razie braku takich przepisów - granic zwyczajowo przyjętych. Odszkodowanie nie może przewyższać zwykłej wartości rzeczy, chyba że szkoda wynika z winy umyślnej albo rażącego niedbalstwa przedsiębiorcy składowego.</a:t>
            </a:r>
          </a:p>
          <a:p>
            <a:pPr marL="514350" indent="-514350" algn="just">
              <a:lnSpc>
                <a:spcPct val="150000"/>
              </a:lnSpc>
              <a:buFont typeface="+mj-lt"/>
              <a:buAutoNum type="arabicPeriod"/>
              <a:tabLst>
                <a:tab pos="354013" algn="l"/>
              </a:tabLst>
            </a:pPr>
            <a:endParaRPr lang="pl-PL" sz="2000" dirty="0">
              <a:latin typeface="Arial Narrow" pitchFamily="34" charset="0"/>
            </a:endParaRP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pieczy</a:t>
            </a:r>
          </a:p>
        </p:txBody>
      </p:sp>
    </p:spTree>
    <p:extLst>
      <p:ext uri="{BB962C8B-B14F-4D97-AF65-F5344CB8AC3E}">
        <p14:creationId xmlns:p14="http://schemas.microsoft.com/office/powerpoint/2010/main" xmlns="" val="48732322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514350" indent="-514350" algn="just">
              <a:lnSpc>
                <a:spcPct val="150000"/>
              </a:lnSpc>
              <a:buFont typeface="+mj-lt"/>
              <a:buAutoNum type="arabicPeriod"/>
              <a:tabLst>
                <a:tab pos="354013" algn="l"/>
              </a:tabLst>
            </a:pPr>
            <a:r>
              <a:rPr lang="pl-PL" sz="2800" dirty="0">
                <a:latin typeface="Arial Narrow" pitchFamily="34" charset="0"/>
              </a:rPr>
              <a:t>Przedsiębiorca składowy jest obowiązany do ubezpieczenia rzeczy jedynie wtedy, gdy otrzymał takie zlecenie.</a:t>
            </a:r>
          </a:p>
          <a:p>
            <a:pPr marL="514350" indent="-514350" algn="just">
              <a:lnSpc>
                <a:spcPct val="150000"/>
              </a:lnSpc>
              <a:buFont typeface="+mj-lt"/>
              <a:buAutoNum type="arabicPeriod"/>
              <a:tabLst>
                <a:tab pos="354013" algn="l"/>
              </a:tabLst>
            </a:pPr>
            <a:r>
              <a:rPr lang="pl-PL" sz="2800" dirty="0">
                <a:latin typeface="Arial Narrow" pitchFamily="34" charset="0"/>
              </a:rPr>
              <a:t>Zlecenie ubezpieczenia może być zawarte w umowie składu. Zobowiązanie do ubezpieczenia rzeczy może powstać także w trakcie trwania umowy. Forma dowolna.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Ubezpieczenie rzeczy</a:t>
            </a:r>
          </a:p>
        </p:txBody>
      </p:sp>
    </p:spTree>
    <p:extLst>
      <p:ext uri="{BB962C8B-B14F-4D97-AF65-F5344CB8AC3E}">
        <p14:creationId xmlns:p14="http://schemas.microsoft.com/office/powerpoint/2010/main" xmlns="" val="187009592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Obowiązek pieczy nad rzeczą</a:t>
            </a:r>
          </a:p>
          <a:p>
            <a:pPr marL="457200" indent="-457200" algn="just">
              <a:lnSpc>
                <a:spcPct val="150000"/>
              </a:lnSpc>
              <a:buFont typeface="+mj-lt"/>
              <a:buAutoNum type="arabicPeriod"/>
              <a:tabLst>
                <a:tab pos="354013" algn="l"/>
              </a:tabLst>
            </a:pPr>
            <a:r>
              <a:rPr lang="pl-PL" sz="2400" dirty="0">
                <a:latin typeface="Arial Narrow" pitchFamily="34" charset="0"/>
              </a:rPr>
              <a:t>Obowiązek zabezpieczenia rzeczy (powinien dokonać czynności niezbędnych do zabezpieczenia mienia i praw składającego). </a:t>
            </a:r>
          </a:p>
          <a:p>
            <a:pPr marL="457200" indent="-457200" algn="just">
              <a:lnSpc>
                <a:spcPct val="150000"/>
              </a:lnSpc>
              <a:buFont typeface="+mj-lt"/>
              <a:buAutoNum type="arabicPeriod"/>
              <a:tabLst>
                <a:tab pos="354013" algn="l"/>
              </a:tabLst>
            </a:pPr>
            <a:r>
              <a:rPr lang="pl-PL" sz="2400" dirty="0">
                <a:latin typeface="Arial Narrow" pitchFamily="34" charset="0"/>
              </a:rPr>
              <a:t>Obowiązek zawiadomienia składającego o zdarzeniach ważnych ze względu na ochronę praw składającego lub dotyczących stanu rzeczy oddanych na skład</a:t>
            </a:r>
          </a:p>
          <a:p>
            <a:pPr marL="457200" indent="-457200" algn="just">
              <a:lnSpc>
                <a:spcPct val="150000"/>
              </a:lnSpc>
              <a:buFont typeface="+mj-lt"/>
              <a:buAutoNum type="arabicPeriod"/>
              <a:tabLst>
                <a:tab pos="354013" algn="l"/>
              </a:tabLst>
            </a:pPr>
            <a:r>
              <a:rPr lang="pl-PL" sz="2400" dirty="0">
                <a:latin typeface="Arial Narrow" pitchFamily="34" charset="0"/>
              </a:rPr>
              <a:t>W szczególnych wypadkach obowiązek sprzedania rzeczy</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p14="http://schemas.microsoft.com/office/powerpoint/2010/main" xmlns="" val="428872052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Przedsiębiorca składowy może łączyć rzeczy zamienne tego samego gatunku i tej samej jakości, należące do kilku składających, za ich pisemną zgodą.</a:t>
            </a:r>
          </a:p>
          <a:p>
            <a:pPr marL="457200" indent="-457200" algn="just">
              <a:lnSpc>
                <a:spcPct val="150000"/>
              </a:lnSpc>
              <a:buFont typeface="+mj-lt"/>
              <a:buAutoNum type="arabicPeriod"/>
              <a:tabLst>
                <a:tab pos="354013" algn="l"/>
              </a:tabLst>
            </a:pPr>
            <a:r>
              <a:rPr lang="pl-PL" sz="2400" dirty="0">
                <a:latin typeface="Arial Narrow" pitchFamily="34" charset="0"/>
              </a:rPr>
              <a:t>§ 2. Wydanie składającemu przypadającej mu części rzeczy w ten sposób połączonych nie wymaga zgody pozostałych składających.</a:t>
            </a:r>
          </a:p>
          <a:p>
            <a:pPr marL="457200" indent="-457200" algn="just">
              <a:lnSpc>
                <a:spcPct val="150000"/>
              </a:lnSpc>
              <a:buFont typeface="+mj-lt"/>
              <a:buAutoNum type="arabicPeriod"/>
              <a:tabLst>
                <a:tab pos="354013" algn="l"/>
              </a:tabLst>
            </a:pPr>
            <a:r>
              <a:rPr lang="pl-PL" sz="2400" dirty="0">
                <a:latin typeface="Arial Narrow" pitchFamily="34" charset="0"/>
              </a:rPr>
              <a:t>§ 3. Podział i połączenie rzeczy powinny być ujawnione w dokumentach przedsiębiorcy składowego.</a:t>
            </a:r>
          </a:p>
          <a:p>
            <a:pPr marL="457200" indent="-457200" algn="just">
              <a:lnSpc>
                <a:spcPct val="150000"/>
              </a:lnSpc>
              <a:buFont typeface="+mj-lt"/>
              <a:buAutoNum type="arabicPeriod"/>
              <a:tabLst>
                <a:tab pos="354013" algn="l"/>
              </a:tabLst>
            </a:pP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Obowiązki przedsiębiorcy składowego</a:t>
            </a:r>
          </a:p>
        </p:txBody>
      </p:sp>
    </p:spTree>
    <p:extLst>
      <p:ext uri="{BB962C8B-B14F-4D97-AF65-F5344CB8AC3E}">
        <p14:creationId xmlns:p14="http://schemas.microsoft.com/office/powerpoint/2010/main" xmlns="" val="81686302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Przedsiębiorcy składowemu służy na zabezpieczenie roszczeń o składowe i należności uboczne, o zwrot wydatków i kosztów, w szczególności przewoźnego i opłat celnych, o zwrot udzielonych składającemu zaliczek oraz wszelkich innych należności powstałych z tytułu umowy lub umów składu, ustawowe prawo zastawu na rzeczach oddanych na skład, dopóki znajdują się u niego lub u osoby, która je dzierży w jego imieniu, albo dopóki może nimi rozporządzać za pomocą dokumentów.</a:t>
            </a:r>
            <a:endParaRPr lang="pl-PL" sz="2000" dirty="0">
              <a:latin typeface="Arial Narrow" pitchFamily="34" charset="0"/>
            </a:endParaRPr>
          </a:p>
          <a:p>
            <a:pPr marL="457200" indent="-457200" algn="just">
              <a:lnSpc>
                <a:spcPct val="150000"/>
              </a:lnSpc>
              <a:buFont typeface="+mj-lt"/>
              <a:buAutoNum type="arabicPeriod"/>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Ustawowe prawo zastawu</a:t>
            </a:r>
          </a:p>
        </p:txBody>
      </p:sp>
    </p:spTree>
    <p:extLst>
      <p:ext uri="{BB962C8B-B14F-4D97-AF65-F5344CB8AC3E}">
        <p14:creationId xmlns:p14="http://schemas.microsoft.com/office/powerpoint/2010/main" xmlns="" val="97434944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oznaczony uważa się za przedłużoną na czas nieoznaczony, jeżeli na 14 dni przed upływem terminu przedsiębiorca składowy nie zażądał listem poleconym odebrania rzeczy w umówionym terminie.</a:t>
            </a: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Przedłużenie umowy</a:t>
            </a:r>
          </a:p>
        </p:txBody>
      </p:sp>
    </p:spTree>
    <p:extLst>
      <p:ext uri="{BB962C8B-B14F-4D97-AF65-F5344CB8AC3E}">
        <p14:creationId xmlns:p14="http://schemas.microsoft.com/office/powerpoint/2010/main" xmlns="" val="89944629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Umowę składu zawartą na czas nieoznaczony przedsiębiorca składowy może wypowiedzieć listem poleconym, z zachowaniem terminu miesięcznego, jednakże nie wcześniej niż po upływie 2 miesięcy od złożenia rzeczy.</a:t>
            </a:r>
          </a:p>
          <a:p>
            <a:pPr marL="457200" indent="-457200" algn="just">
              <a:lnSpc>
                <a:spcPct val="150000"/>
              </a:lnSpc>
              <a:buFont typeface="+mj-lt"/>
              <a:buAutoNum type="arabicPeriod"/>
              <a:tabLst>
                <a:tab pos="354013" algn="l"/>
              </a:tabLst>
            </a:pPr>
            <a:r>
              <a:rPr lang="pl-PL" sz="2400" dirty="0">
                <a:latin typeface="Arial Narrow" pitchFamily="34" charset="0"/>
              </a:rPr>
              <a:t>Pomimo zawarcia umowy na czas oznaczony przedsiębiorca składowy może z ważnych przyczyn, w każdym czasie, wezwać składającego do odebrania rzeczy, wyznaczając jednak odpowiedni termin ich odebrania.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a:t> Wypowiedzenie umowy przez przedsiębiorcę</a:t>
            </a:r>
          </a:p>
        </p:txBody>
      </p:sp>
    </p:spTree>
    <p:extLst>
      <p:ext uri="{BB962C8B-B14F-4D97-AF65-F5344CB8AC3E}">
        <p14:creationId xmlns:p14="http://schemas.microsoft.com/office/powerpoint/2010/main" xmlns="" val="414255336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Jeżeli składający nie odbiera rzeczy pomimo upływu umówionego terminu lub terminu wypowiedzenia umowy, przedsiębiorca składowy może oddać rzecz na przechowanie na koszt i ryzyko składającego. Może on jednak wykonać to prawo tylko wtedy, jeżeli uprzedził składającego o zamiarze skorzystania z przysługującego mu prawa listem poleconym, wysłanym nie później niż na 14 dni przed upływem umówionego terminu.</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Nieodebranie rzeczy</a:t>
            </a:r>
          </a:p>
        </p:txBody>
      </p:sp>
    </p:spTree>
    <p:extLst>
      <p:ext uri="{BB962C8B-B14F-4D97-AF65-F5344CB8AC3E}">
        <p14:creationId xmlns:p14="http://schemas.microsoft.com/office/powerpoint/2010/main" xmlns="" val="2147471822"/>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Przez odebranie rzeczy bez zastrzeżeń oraz zapłatę wszystkich należności przedsiębiorcy składowego wygasają wszelkie roszczenia do przedsiębiorcy składowego z tytułu umowy składu, z wyjątkiem roszczeń z tytułu niewidocznych uszkodzeń rzeczy, jeżeli składający, w ciągu siedmiu dni od odbioru, zawiadomił o nich przedsiębiorcę składowego.</a:t>
            </a:r>
          </a:p>
          <a:p>
            <a:pPr marL="457200" indent="-457200" algn="just">
              <a:lnSpc>
                <a:spcPct val="150000"/>
              </a:lnSpc>
              <a:buFont typeface="+mj-lt"/>
              <a:buAutoNum type="arabicPeriod"/>
              <a:tabLst>
                <a:tab pos="354013" algn="l"/>
              </a:tabLst>
            </a:pPr>
            <a:r>
              <a:rPr lang="pl-PL" sz="2400" b="1" dirty="0">
                <a:latin typeface="Arial Narrow" pitchFamily="34" charset="0"/>
              </a:rPr>
              <a:t>§ 2. Przepisu § 1 nie stosuje się w przypadku, gdy powstanie uszkodzenia jest następstwem winy umyślnej albo rażącego niedbalstwa.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 Wygaśnięcie roszczeń</a:t>
            </a:r>
          </a:p>
        </p:txBody>
      </p:sp>
    </p:spTree>
    <p:extLst>
      <p:ext uri="{BB962C8B-B14F-4D97-AF65-F5344CB8AC3E}">
        <p14:creationId xmlns:p14="http://schemas.microsoft.com/office/powerpoint/2010/main" xmlns="" val="294940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Prawo antymonopolowe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800" b="1" dirty="0">
                <a:latin typeface="Arial Narrow" pitchFamily="34" charset="0"/>
                <a:ea typeface="Arimo" pitchFamily="34" charset="0"/>
                <a:cs typeface="Arimo" pitchFamily="34" charset="0"/>
              </a:rPr>
              <a:t>Rozporządzenie Komisji Europejskiej nr 330/2010 z dnia 20 kwietnia 2010 roku</a:t>
            </a:r>
          </a:p>
          <a:p>
            <a:pPr marL="0" indent="0" algn="just"/>
            <a:r>
              <a:rPr lang="pl-PL" dirty="0">
                <a:latin typeface="Arial Narrow" pitchFamily="34" charset="0"/>
                <a:ea typeface="Arimo" pitchFamily="34" charset="0"/>
                <a:cs typeface="Arimo" pitchFamily="34" charset="0"/>
              </a:rPr>
              <a:t> zezwala na zawieranie umów dealerskich</a:t>
            </a:r>
          </a:p>
          <a:p>
            <a:pPr marL="0" indent="0" algn="just"/>
            <a:r>
              <a:rPr lang="pl-PL" dirty="0">
                <a:latin typeface="Arial Narrow" pitchFamily="34" charset="0"/>
                <a:ea typeface="Arimo" pitchFamily="34" charset="0"/>
                <a:cs typeface="Arimo" pitchFamily="34" charset="0"/>
              </a:rPr>
              <a:t> zezwala na zamieszczanie klauzul dotyczących wyłączności pod pewnymi warunkami, m.in.:</a:t>
            </a:r>
          </a:p>
          <a:p>
            <a:pPr marL="274320" lvl="1" indent="0" algn="just"/>
            <a:r>
              <a:rPr lang="pl-PL" dirty="0">
                <a:latin typeface="Arial Narrow" pitchFamily="34" charset="0"/>
                <a:ea typeface="Arimo" pitchFamily="34" charset="0"/>
                <a:cs typeface="Arimo" pitchFamily="34" charset="0"/>
              </a:rPr>
              <a:t> strony umowy nie są konkurentami rynkowymi</a:t>
            </a:r>
          </a:p>
          <a:p>
            <a:pPr marL="274320" lvl="1" indent="0" algn="just"/>
            <a:r>
              <a:rPr lang="pl-PL" dirty="0">
                <a:latin typeface="Arial Narrow" pitchFamily="34" charset="0"/>
                <a:ea typeface="Arimo" pitchFamily="34" charset="0"/>
                <a:cs typeface="Arimo" pitchFamily="34" charset="0"/>
              </a:rPr>
              <a:t> towary pochodzące od dostawcy mają na danym rynku udział poniżej 30% jego rozmiaru, a równocześnie dealer zaopatruje mniej niż 30% rynku</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857784"/>
          </a:xfrm>
        </p:spPr>
        <p:txBody>
          <a:bodyPr>
            <a:noAutofit/>
          </a:bodyPr>
          <a:lstStyle/>
          <a:p>
            <a:pPr marL="457200" indent="-457200" algn="just">
              <a:lnSpc>
                <a:spcPct val="150000"/>
              </a:lnSpc>
              <a:buFont typeface="+mj-lt"/>
              <a:buAutoNum type="arabicPeriod"/>
              <a:tabLst>
                <a:tab pos="354013" algn="l"/>
              </a:tabLst>
            </a:pPr>
            <a:r>
              <a:rPr lang="pl-PL" sz="2400" dirty="0">
                <a:latin typeface="Arial Narrow" pitchFamily="34" charset="0"/>
              </a:rPr>
              <a:t>Roszczenia z tytułu umowy składu przedawniają się z upływem roku.</a:t>
            </a:r>
            <a:endParaRPr lang="pl-PL" sz="24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316586753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spółki cywilnej</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94160" y="2708920"/>
            <a:ext cx="5028705" cy="37185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ZAPAMIĘTAĆ! Spółki cywilnej szukamy w kodeksie cywilnym, a nie w KSH. </a:t>
            </a:r>
          </a:p>
          <a:p>
            <a:pPr marL="514350" indent="-514350" algn="just">
              <a:lnSpc>
                <a:spcPct val="150000"/>
              </a:lnSpc>
              <a:buFont typeface="+mj-lt"/>
              <a:buAutoNum type="arabicPeriod"/>
              <a:tabLst>
                <a:tab pos="354013" algn="l"/>
              </a:tabLst>
            </a:pPr>
            <a:r>
              <a:rPr lang="pl-PL" dirty="0">
                <a:latin typeface="Arial Narrow" pitchFamily="34" charset="0"/>
              </a:rPr>
              <a:t>Art. 860 – 875 k.c. </a:t>
            </a:r>
          </a:p>
          <a:p>
            <a:pPr marL="514350" indent="-514350" algn="just">
              <a:lnSpc>
                <a:spcPct val="150000"/>
              </a:lnSpc>
              <a:buFont typeface="+mj-lt"/>
              <a:buAutoNum type="arabicPeriod"/>
              <a:tabLst>
                <a:tab pos="354013" algn="l"/>
              </a:tabLst>
            </a:pPr>
            <a:r>
              <a:rPr lang="pl-PL" dirty="0">
                <a:latin typeface="Arial Narrow" pitchFamily="34" charset="0"/>
              </a:rPr>
              <a:t>Spółka cywilna jest umową między wspólnikami. Podmiotami w obrocie prawnym są dalej wspólnicy. Przykładowo: pozywając spółkę cywilną pozywamy wspólników tej spółki (wszystkich).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Spółka cywilna</a:t>
            </a:r>
          </a:p>
        </p:txBody>
      </p:sp>
    </p:spTree>
    <p:extLst>
      <p:ext uri="{BB962C8B-B14F-4D97-AF65-F5344CB8AC3E}">
        <p14:creationId xmlns:p14="http://schemas.microsoft.com/office/powerpoint/2010/main" xmlns="" val="21699362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Spółka cywilna, o której mowa w art. 860 KC, a której ustawodawca nie przyznał osobowości prawnej, pozostaje według obowiązującego porządku prawnego spółką osobową, organizacją wspólników, związanych wspólnością w celu gospodarczym i współwłasnością łączną w odniesieniu do zgromadzonego majątku spółki. </a:t>
            </a:r>
            <a:r>
              <a:rPr lang="pl-PL" b="1" dirty="0">
                <a:latin typeface="Arial Narrow" pitchFamily="34" charset="0"/>
              </a:rPr>
              <a:t>Podmiotowość prawna przysługuje w niej tylko wspólnikom.</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p14="http://schemas.microsoft.com/office/powerpoint/2010/main" xmlns="" val="17180164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000" dirty="0">
                <a:latin typeface="Arial Narrow" pitchFamily="34" charset="0"/>
              </a:rPr>
              <a:t>		 Spółka cywilna jest stosunkiem prawnym, zespołem wspólników nie wyposażonym w osobowość prawną, spółką osobową, w której wielość podmiotów powiązana jest wspólnością majątkową. </a:t>
            </a:r>
            <a:r>
              <a:rPr lang="pl-PL" sz="2000" b="1" dirty="0">
                <a:latin typeface="Arial Narrow" pitchFamily="34" charset="0"/>
              </a:rPr>
              <a:t>Majątek spółki cywilnej stanowi współwłasność łączną wspólników,</a:t>
            </a:r>
            <a:r>
              <a:rPr lang="pl-PL" sz="2000" dirty="0">
                <a:latin typeface="Arial Narrow" pitchFamily="34" charset="0"/>
              </a:rPr>
              <a:t> opierającą się na szczególnym stosunku osobistym, jaki kształtuje umowę takiej spółki. Przyjmuje się, że wprawdzie majątek ten stanowi odrębną całość obejmującą wkłady majątkowe wspólników oraz uzyskane dochody, to jednak pod względem prawnym jest to majątek wspólny wspólników, co do którego istnieje pomiędzy nimi wspólność łączna, utrzymująca wyodrębnienie tego majątku i jego niepodzielność.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273/13 - wyrok SA Wrocław z dnia 19-04-2013</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Podmiotowość prawna</a:t>
            </a:r>
          </a:p>
        </p:txBody>
      </p:sp>
    </p:spTree>
    <p:extLst>
      <p:ext uri="{BB962C8B-B14F-4D97-AF65-F5344CB8AC3E}">
        <p14:creationId xmlns:p14="http://schemas.microsoft.com/office/powerpoint/2010/main" xmlns="" val="150441821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Umowa konsensualna</a:t>
            </a:r>
          </a:p>
          <a:p>
            <a:pPr marL="514350" indent="-514350" algn="just">
              <a:lnSpc>
                <a:spcPct val="150000"/>
              </a:lnSpc>
              <a:buFont typeface="+mj-lt"/>
              <a:buAutoNum type="arabicPeriod"/>
              <a:tabLst>
                <a:tab pos="354013" algn="l"/>
              </a:tabLst>
            </a:pPr>
            <a:r>
              <a:rPr lang="pl-PL" dirty="0">
                <a:latin typeface="Arial Narrow" pitchFamily="34" charset="0"/>
              </a:rPr>
              <a:t>Zobowiązująca</a:t>
            </a:r>
          </a:p>
          <a:p>
            <a:pPr marL="514350" indent="-514350" algn="just">
              <a:lnSpc>
                <a:spcPct val="150000"/>
              </a:lnSpc>
              <a:buFont typeface="+mj-lt"/>
              <a:buAutoNum type="arabicPeriod"/>
              <a:tabLst>
                <a:tab pos="354013" algn="l"/>
              </a:tabLst>
            </a:pPr>
            <a:r>
              <a:rPr lang="pl-PL" dirty="0">
                <a:latin typeface="Arial Narrow" pitchFamily="34" charset="0"/>
              </a:rPr>
              <a:t>Kauzalna</a:t>
            </a:r>
          </a:p>
          <a:p>
            <a:pPr marL="514350" indent="-514350" algn="just">
              <a:lnSpc>
                <a:spcPct val="150000"/>
              </a:lnSpc>
              <a:buFont typeface="+mj-lt"/>
              <a:buAutoNum type="arabicPeriod"/>
              <a:tabLst>
                <a:tab pos="354013" algn="l"/>
              </a:tabLst>
            </a:pPr>
            <a:r>
              <a:rPr lang="pl-PL" dirty="0">
                <a:latin typeface="Arial Narrow" pitchFamily="34" charset="0"/>
              </a:rPr>
              <a:t>Przysparzająca</a:t>
            </a:r>
          </a:p>
          <a:p>
            <a:pPr marL="514350" indent="-514350" algn="just">
              <a:lnSpc>
                <a:spcPct val="150000"/>
              </a:lnSpc>
              <a:buFont typeface="+mj-lt"/>
              <a:buAutoNum type="arabicPeriod"/>
              <a:tabLst>
                <a:tab pos="354013" algn="l"/>
              </a:tabLst>
            </a:pPr>
            <a:r>
              <a:rPr lang="pl-PL" dirty="0">
                <a:latin typeface="Arial Narrow" pitchFamily="34" charset="0"/>
              </a:rPr>
              <a:t>Losowa (jej wyniki nie dadzą się z góry przewidzieć)</a:t>
            </a:r>
          </a:p>
          <a:p>
            <a:pPr marL="514350" indent="-514350" algn="just">
              <a:lnSpc>
                <a:spcPct val="150000"/>
              </a:lnSpc>
              <a:buFont typeface="+mj-lt"/>
              <a:buAutoNum type="arabicPeriod"/>
              <a:tabLst>
                <a:tab pos="354013" algn="l"/>
              </a:tabLst>
            </a:pPr>
            <a:r>
              <a:rPr lang="pl-PL" dirty="0">
                <a:latin typeface="Arial Narrow" pitchFamily="34" charset="0"/>
              </a:rPr>
              <a:t>Trwały charakter </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xmlns="" val="157562785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Font typeface="+mj-lt"/>
              <a:buAutoNum type="arabicPeriod"/>
              <a:tabLst>
                <a:tab pos="354013" algn="l"/>
              </a:tabLst>
            </a:pPr>
            <a:r>
              <a:rPr lang="pl-PL" dirty="0">
                <a:latin typeface="Arial Narrow" pitchFamily="34" charset="0"/>
              </a:rPr>
              <a:t>Przez umowę spółki wspólnicy </a:t>
            </a:r>
            <a:r>
              <a:rPr lang="pl-PL" b="1" dirty="0">
                <a:latin typeface="Arial Narrow" pitchFamily="34" charset="0"/>
              </a:rPr>
              <a:t>zobowiązują się:</a:t>
            </a:r>
          </a:p>
          <a:p>
            <a:pPr marL="788670" lvl="1" indent="-514350" algn="just">
              <a:lnSpc>
                <a:spcPct val="150000"/>
              </a:lnSpc>
              <a:buNone/>
              <a:tabLst>
                <a:tab pos="354013" algn="l"/>
              </a:tabLst>
            </a:pPr>
            <a:r>
              <a:rPr lang="pl-PL" b="1" dirty="0">
                <a:latin typeface="Arial Narrow" pitchFamily="34" charset="0"/>
              </a:rPr>
              <a:t>		</a:t>
            </a:r>
            <a:r>
              <a:rPr lang="pl-PL" dirty="0">
                <a:latin typeface="Arial Narrow" pitchFamily="34" charset="0"/>
              </a:rPr>
              <a:t>dążyć do osiągnięcia wspólnego celu gospodarczego przez działanie w sposób oznaczony, w szczególności przez wniesienie wkładów.</a:t>
            </a:r>
          </a:p>
          <a:p>
            <a:pPr marL="514350" indent="-514350" algn="just">
              <a:lnSpc>
                <a:spcPct val="150000"/>
              </a:lnSpc>
              <a:buFont typeface="+mj-lt"/>
              <a:buAutoNum type="arabicPeriod"/>
              <a:tabLst>
                <a:tab pos="354013" algn="l"/>
              </a:tabLst>
            </a:pPr>
            <a:r>
              <a:rPr lang="pl-PL" dirty="0">
                <a:latin typeface="Arial Narrow" pitchFamily="34" charset="0"/>
              </a:rPr>
              <a:t>Umowa spółki powinna być stwierdzona pismem. Forma pisemna zastrzeżona dla celów dowodowych.</a:t>
            </a: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umowy</a:t>
            </a:r>
          </a:p>
        </p:txBody>
      </p:sp>
    </p:spTree>
    <p:extLst>
      <p:ext uri="{BB962C8B-B14F-4D97-AF65-F5344CB8AC3E}">
        <p14:creationId xmlns:p14="http://schemas.microsoft.com/office/powerpoint/2010/main" xmlns="" val="3903612752"/>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dirty="0">
                <a:latin typeface="Arial Narrow" pitchFamily="34" charset="0"/>
              </a:rPr>
              <a:t>		Wkład wspólnika może polegać na wniesieniu do spółki własności lub innych praw albo na świadczeniu usług.</a:t>
            </a:r>
          </a:p>
          <a:p>
            <a:pPr marL="514350" indent="-514350" algn="just">
              <a:lnSpc>
                <a:spcPct val="150000"/>
              </a:lnSpc>
              <a:buNone/>
              <a:tabLst>
                <a:tab pos="354013" algn="l"/>
              </a:tabLst>
            </a:pPr>
            <a:r>
              <a:rPr lang="pl-PL" dirty="0">
                <a:latin typeface="Arial Narrow" pitchFamily="34" charset="0"/>
              </a:rPr>
              <a:t>		Domniemywa się, że wkłady wspólników mają jednakową wartość.</a:t>
            </a:r>
          </a:p>
          <a:p>
            <a:pPr marL="514350" indent="-514350" algn="just">
              <a:lnSpc>
                <a:spcPct val="150000"/>
              </a:lnSpc>
              <a:buNone/>
              <a:tabLst>
                <a:tab pos="354013" algn="l"/>
              </a:tabLst>
            </a:pPr>
            <a:r>
              <a:rPr lang="pl-PL" dirty="0">
                <a:latin typeface="Arial Narrow" pitchFamily="34" charset="0"/>
              </a:rPr>
              <a:t>		Wkład do spółki nie ma charakteru obowiązkowego: jest wiele innych sposobów realizacji zobowiązania do dążenia, by osiągnąć wspólny cel gospodarczy.</a:t>
            </a:r>
          </a:p>
          <a:p>
            <a:pPr marL="514350" indent="-514350" algn="just">
              <a:lnSpc>
                <a:spcPct val="150000"/>
              </a:lnSpc>
              <a:buNone/>
              <a:tabLst>
                <a:tab pos="354013" algn="l"/>
              </a:tabLst>
            </a:pPr>
            <a:endParaRPr lang="pl-PL" b="1"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xmlns="" val="15910841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	</a:t>
            </a:r>
            <a:r>
              <a:rPr lang="pl-PL" dirty="0">
                <a:latin typeface="Arial Narrow" pitchFamily="34" charset="0"/>
              </a:rPr>
              <a:t>	Jeżeli wspólnik zobowiązał się wnieść do spółki własność rzeczy, do wykonania tego zobowiązania, jak również do odpowiedzialności z tytułu rękojmi oraz do niebezpieczeństwa utraty lub uszkodzenia rzeczy stosuje się odpowiednio </a:t>
            </a:r>
            <a:r>
              <a:rPr lang="pl-PL" b="1" dirty="0">
                <a:latin typeface="Arial Narrow" pitchFamily="34" charset="0"/>
              </a:rPr>
              <a:t>przepisy o sprzedaży. </a:t>
            </a:r>
            <a:r>
              <a:rPr lang="pl-PL" dirty="0">
                <a:latin typeface="Arial Narrow" pitchFamily="34" charset="0"/>
              </a:rPr>
              <a:t>Jeżeli rzeczy mają być wniesione tylko do używania, stosuje się odpowiednio w powyższym zakresie </a:t>
            </a:r>
            <a:r>
              <a:rPr lang="pl-PL" b="1" dirty="0">
                <a:latin typeface="Arial Narrow" pitchFamily="34" charset="0"/>
              </a:rPr>
              <a:t>przepisy o najmie.</a:t>
            </a: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xmlns="" val="184920446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Wspólnik nie może rozporządzać udziałem we wspólnym majątku wspólników ani udziałem w poszczególnych składnikach tego majątku.</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czasie trwania spółki wspólnik nie może domagać się podziału wspólnego majątku wspólników.</a:t>
            </a:r>
          </a:p>
          <a:p>
            <a:pPr marL="514350" indent="-514350" algn="just">
              <a:lnSpc>
                <a:spcPct val="150000"/>
              </a:lnSpc>
              <a:buNone/>
              <a:tabLst>
                <a:tab pos="354013" algn="l"/>
              </a:tabLst>
            </a:pPr>
            <a:r>
              <a:rPr lang="pl-PL" sz="2400" dirty="0">
                <a:latin typeface="Arial Narrow" pitchFamily="34" charset="0"/>
              </a:rPr>
              <a:t>		W czasie trwania spółki wierzyciel wspólnika nie może żądać zaspokojenia z jego udziału we wspólnym majątku wspólników ani z udziału w poszczególnych składnikach tego majątku.</a:t>
            </a:r>
          </a:p>
          <a:p>
            <a:pPr marL="514350" indent="-514350" algn="just">
              <a:lnSpc>
                <a:spcPct val="150000"/>
              </a:lnSpc>
              <a:buNone/>
              <a:tabLst>
                <a:tab pos="354013" algn="l"/>
              </a:tabLst>
            </a:pPr>
            <a:endParaRPr lang="pl-PL" sz="2400" b="1"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Wkłady wspólników</a:t>
            </a:r>
          </a:p>
        </p:txBody>
      </p:sp>
    </p:spTree>
    <p:extLst>
      <p:ext uri="{BB962C8B-B14F-4D97-AF65-F5344CB8AC3E}">
        <p14:creationId xmlns:p14="http://schemas.microsoft.com/office/powerpoint/2010/main" xmlns="" val="27499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sprzedaży</a:t>
            </a:r>
          </a:p>
        </p:txBody>
      </p:sp>
      <p:pic>
        <p:nvPicPr>
          <p:cNvPr id="1034" name="Picture 10" descr="C:\Users\MSI\AppData\Local\Microsoft\Windows\INetCache\IE\AUYVTXE1\8882613758_ee77b7ff9b[1].jpg"/>
          <p:cNvPicPr>
            <a:picLocks noChangeAspect="1" noChangeArrowheads="1"/>
          </p:cNvPicPr>
          <p:nvPr/>
        </p:nvPicPr>
        <p:blipFill>
          <a:blip r:embed="rId2"/>
          <a:srcRect/>
          <a:stretch>
            <a:fillRect/>
          </a:stretch>
        </p:blipFill>
        <p:spPr bwMode="auto">
          <a:xfrm>
            <a:off x="2143108" y="3071810"/>
            <a:ext cx="4762500" cy="3171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Za zobowiązania spółki wspólnicy odpowiedzialni są solidarnie.</a:t>
            </a:r>
          </a:p>
          <a:p>
            <a:pPr marL="514350" indent="-514350" algn="just">
              <a:lnSpc>
                <a:spcPct val="150000"/>
              </a:lnSpc>
              <a:buNone/>
              <a:tabLst>
                <a:tab pos="354013" algn="l"/>
              </a:tabLst>
            </a:pPr>
            <a:r>
              <a:rPr lang="pl-PL" sz="2400" b="1" dirty="0">
                <a:latin typeface="Arial Narrow" pitchFamily="34" charset="0"/>
              </a:rPr>
              <a:t>	</a:t>
            </a:r>
            <a:r>
              <a:rPr lang="pl-PL" sz="2400" dirty="0">
                <a:latin typeface="Arial Narrow" pitchFamily="34" charset="0"/>
              </a:rPr>
              <a:t>	Poprzez określenie "zobowiązania spółki" rozumie wszystkie zobowiązania, których podmiotami są łącznie wszyscy wspólnicy i które powstały po ich stronie na skutek tego, że są wspólnikami spółki cywilnej. Chodzi o </a:t>
            </a:r>
            <a:r>
              <a:rPr lang="pl-PL" sz="2400" b="1" dirty="0">
                <a:latin typeface="Arial Narrow" pitchFamily="34" charset="0"/>
              </a:rPr>
              <a:t>zobowiązania wspólników,</a:t>
            </a:r>
            <a:r>
              <a:rPr lang="pl-PL" sz="2400" dirty="0">
                <a:latin typeface="Arial Narrow" pitchFamily="34" charset="0"/>
              </a:rPr>
              <a:t> które nie są ich zobowiązaniami osobistymi, natomiast wynikają z działalności spółki cywilnej i jej celu. I </a:t>
            </a:r>
            <a:r>
              <a:rPr lang="pl-PL" sz="2400" b="1" dirty="0" err="1">
                <a:latin typeface="Arial Narrow" pitchFamily="34" charset="0"/>
              </a:rPr>
              <a:t>ACa</a:t>
            </a:r>
            <a:r>
              <a:rPr lang="pl-PL" sz="2400" b="1" dirty="0">
                <a:latin typeface="Arial Narrow" pitchFamily="34" charset="0"/>
              </a:rPr>
              <a:t> 1508/14 - wyrok SA Łódź z dnia 03-06-2015</a:t>
            </a:r>
          </a:p>
          <a:p>
            <a:pPr marL="514350" indent="-514350" algn="just">
              <a:lnSpc>
                <a:spcPct val="150000"/>
              </a:lnSpc>
              <a:buNone/>
              <a:tabLst>
                <a:tab pos="354013" algn="l"/>
              </a:tabLst>
            </a:pPr>
            <a:endParaRPr lang="pl-PL" sz="2400" dirty="0">
              <a:latin typeface="Arial Narrow" pitchFamily="34" charset="0"/>
            </a:endParaRPr>
          </a:p>
          <a:p>
            <a:pPr marL="0" indent="0" algn="just">
              <a:lnSpc>
                <a:spcPct val="150000"/>
              </a:lnSpc>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xmlns="" val="333759997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Z istoty spółki cywilnej wynika, że egzekucja zmierzająca do zaspokojenia zobowiązań spółki </a:t>
            </a:r>
            <a:r>
              <a:rPr lang="pl-PL" sz="2000" b="1" dirty="0">
                <a:latin typeface="Arial Narrow" pitchFamily="34" charset="0"/>
              </a:rPr>
              <a:t>prowadzona jest z majątku wspólników</a:t>
            </a:r>
            <a:r>
              <a:rPr lang="pl-PL" sz="2000" dirty="0">
                <a:latin typeface="Arial Narrow" pitchFamily="34" charset="0"/>
              </a:rPr>
              <a:t>: wspólnego i osobistego. Nie zaprzecza temu posłużenie się przez ustawodawcę w art. 864 KC sformułowaniem „zobowiązania spółki”, które mogłoby sugerować istnienie długu na majątku spółki, ponieważ spółka cywilna nie ma „własnego” wyodrębnionego majątku; nie może więc chodzić o zobowiązania spółki, lecz o zobowiązania wspólników związane z działalnością spółki. W konsekwencji, zobowiązania związane z prowadzeniem działalności gospodarczej w formie spółki cywilnej nie są zobowiązaniami spółki, lecz zobowiązaniami wspólników. </a:t>
            </a:r>
            <a:r>
              <a:rPr lang="pl-PL" sz="2000" b="1" dirty="0">
                <a:latin typeface="Arial Narrow" pitchFamily="34" charset="0"/>
              </a:rPr>
              <a:t>III </a:t>
            </a:r>
            <a:r>
              <a:rPr lang="pl-PL" sz="2000" b="1" dirty="0" err="1">
                <a:latin typeface="Arial Narrow" pitchFamily="34" charset="0"/>
              </a:rPr>
              <a:t>AUa</a:t>
            </a:r>
            <a:r>
              <a:rPr lang="pl-PL" sz="2000" b="1" dirty="0">
                <a:latin typeface="Arial Narrow" pitchFamily="34" charset="0"/>
              </a:rPr>
              <a:t> 72/14 - wyrok SA Łódź z dnia 20-03-2015</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xmlns="" val="204758744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Za zobowiązania spółki wspólnicy odpowiadają solidarnie (art. 864 KC) i jest to wypadek zobowiązania solidarnego wynikającego z ustawy. Wprowadzenie solidarnej odpowiedzialności wspólników spółki cywilnej uzasadnione jest ich wspólną sytuacją prawną, której źródłem jest wspólnie przez nich realizowany cel gospodarczy. Brak jest przy tym jakichkolwiek elementów subsydiarności odpowiedzialności majątkami osobistymi wspólników. Wierzyciel spółki może żądać zaspokojenia i wszcząć egzekucję z majątku indywidualnego jednego, bądź większej liczby wspólników, bez konieczności uprzedniego skierowania egzekucji do majątku wspólnego, wykazywania bezskuteczności egzekucji z majątku wspólnego, czy też niewypłacalności spółki. W związku z tym wierzyciel może według własnego uznania wybrać majątek, z którego żąda zaspokojenia. </a:t>
            </a:r>
            <a:r>
              <a:rPr lang="pl-PL" sz="1600" b="1" dirty="0">
                <a:latin typeface="Arial Narrow" pitchFamily="34" charset="0"/>
              </a:rPr>
              <a:t>Przepisy nie wymagają w tym zakresie zachowania określonej kolejności, w związku z tym wierzyciel może równocześnie skierować egzekucję do majątku wspólnego wspólników oraz do ich majątków indywidualnych. I </a:t>
            </a:r>
            <a:r>
              <a:rPr lang="pl-PL" sz="1600" b="1" dirty="0" err="1">
                <a:latin typeface="Arial Narrow" pitchFamily="34" charset="0"/>
              </a:rPr>
              <a:t>ACa</a:t>
            </a:r>
            <a:r>
              <a:rPr lang="pl-PL" sz="1600" b="1" dirty="0">
                <a:latin typeface="Arial Narrow" pitchFamily="34" charset="0"/>
              </a:rPr>
              <a:t> 1021/14 - wyrok SA Warszawa z dnia 07-01-2015</a:t>
            </a:r>
          </a:p>
          <a:p>
            <a:pPr marL="0" indent="0" algn="just">
              <a:lnSpc>
                <a:spcPct val="150000"/>
              </a:lnSpc>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xmlns="" val="12166176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Wspólnik spółki cywilnej nie ponosi odpowiedzialności za "zobowiązania spółki" wynikające ze zdarzeń jakie miały miejsce </a:t>
            </a:r>
            <a:r>
              <a:rPr lang="pl-PL" sz="2000" b="1" dirty="0">
                <a:latin typeface="Arial Narrow" pitchFamily="34" charset="0"/>
              </a:rPr>
              <a:t>przed</a:t>
            </a:r>
            <a:r>
              <a:rPr lang="pl-PL" sz="2000" dirty="0">
                <a:latin typeface="Arial Narrow" pitchFamily="34" charset="0"/>
              </a:rPr>
              <a:t> jego przystąpieniem do spółki. </a:t>
            </a:r>
            <a:r>
              <a:rPr lang="pl-PL" sz="2000" b="1" dirty="0">
                <a:latin typeface="Arial Narrow" pitchFamily="34" charset="0"/>
              </a:rPr>
              <a:t>I </a:t>
            </a:r>
            <a:r>
              <a:rPr lang="pl-PL" sz="2000" b="1" dirty="0" err="1">
                <a:latin typeface="Arial Narrow" pitchFamily="34" charset="0"/>
              </a:rPr>
              <a:t>ACa</a:t>
            </a:r>
            <a:r>
              <a:rPr lang="pl-PL" sz="2000" b="1" dirty="0">
                <a:latin typeface="Arial Narrow" pitchFamily="34" charset="0"/>
              </a:rPr>
              <a:t> 818/14 - wyrok SA Katowice z dnia 18-12-2014</a:t>
            </a:r>
          </a:p>
          <a:p>
            <a:pPr marL="0" indent="0" algn="just">
              <a:lnSpc>
                <a:spcPct val="150000"/>
              </a:lnSpc>
              <a:buNone/>
              <a:tabLst>
                <a:tab pos="354013" algn="l"/>
              </a:tabLst>
            </a:pPr>
            <a:r>
              <a:rPr lang="pl-PL" sz="2000" dirty="0">
                <a:latin typeface="Arial Narrow" pitchFamily="34" charset="0"/>
              </a:rPr>
              <a:t>Dla ustalenia kręgu podmiotów odpowiedzialnych z tytułu zobowiązań spółki cywilnej w sytuacji, gdy źródłem zobowiązania jest umowa, nie ma znaczenia skład osobowy spółki z daty zawarcia tej umowy. Istotne jest natomiast to, czy dany podmiot był wspólnikiem spółki w okresie powstania zobowiązania, ewentualnie, czy przystąpił do spółki już po powstaniu tego zobowiązania. Kwestii odpowiedzialności wspólników spółki cywilnej nie można mylić z zagadnieniem reprezentacji spółki. </a:t>
            </a:r>
            <a:r>
              <a:rPr lang="pl-PL" sz="2000" b="1" dirty="0"/>
              <a:t>II CNP 49/08 SN.</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solidarna</a:t>
            </a:r>
          </a:p>
        </p:txBody>
      </p:sp>
    </p:spTree>
    <p:extLst>
      <p:ext uri="{BB962C8B-B14F-4D97-AF65-F5344CB8AC3E}">
        <p14:creationId xmlns:p14="http://schemas.microsoft.com/office/powerpoint/2010/main" xmlns="" val="324930476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000" dirty="0">
                <a:latin typeface="Arial Narrow" pitchFamily="34" charset="0"/>
              </a:rPr>
              <a:t>Każdy wspólnik jest </a:t>
            </a:r>
            <a:r>
              <a:rPr lang="pl-PL" sz="2000" b="1" dirty="0">
                <a:latin typeface="Arial Narrow" pitchFamily="34" charset="0"/>
              </a:rPr>
              <a:t>uprawniony i zobowiązany </a:t>
            </a:r>
            <a:r>
              <a:rPr lang="pl-PL" sz="2000" dirty="0">
                <a:latin typeface="Arial Narrow" pitchFamily="34" charset="0"/>
              </a:rPr>
              <a:t>do prowadzenia spraw spółki.</a:t>
            </a:r>
          </a:p>
          <a:p>
            <a:pPr marL="0" indent="0" algn="just">
              <a:lnSpc>
                <a:spcPct val="150000"/>
              </a:lnSpc>
              <a:buNone/>
              <a:tabLst>
                <a:tab pos="354013" algn="l"/>
              </a:tabLst>
            </a:pPr>
            <a:r>
              <a:rPr lang="pl-PL" sz="2000" dirty="0">
                <a:latin typeface="Arial Narrow" pitchFamily="34" charset="0"/>
              </a:rPr>
              <a:t>Każdy wspólnik może bez uprzedniej uchwały wspólników prowadzić sprawy, które nie przekraczają zakresu zwykłych czynności spółki. Jeżeli jednak przed zakończeniem takiej sprawy chociażby jeden z pozostałych wspólników sprzeciwi się jej prowadzeniu, potrzebna jest uchwała wspólników.</a:t>
            </a:r>
          </a:p>
          <a:p>
            <a:pPr marL="0" indent="0" algn="just">
              <a:lnSpc>
                <a:spcPct val="150000"/>
              </a:lnSpc>
              <a:buNone/>
              <a:tabLst>
                <a:tab pos="354013" algn="l"/>
              </a:tabLst>
            </a:pPr>
            <a:r>
              <a:rPr lang="pl-PL" sz="2000" b="1" dirty="0">
                <a:latin typeface="Arial Narrow" pitchFamily="34" charset="0"/>
              </a:rPr>
              <a:t>Każdy wspólnik może bez uprzedniej uchwały wspólników wykonać czynność nagłą, której zaniechanie mogłoby narazić spółkę na niepowetowane straty.</a:t>
            </a:r>
          </a:p>
          <a:p>
            <a:pPr marL="0" indent="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Prowadzenie spraw spółki</a:t>
            </a:r>
          </a:p>
        </p:txBody>
      </p:sp>
    </p:spTree>
    <p:extLst>
      <p:ext uri="{BB962C8B-B14F-4D97-AF65-F5344CB8AC3E}">
        <p14:creationId xmlns:p14="http://schemas.microsoft.com/office/powerpoint/2010/main" xmlns="" val="17704624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800" dirty="0">
                <a:latin typeface="Arial Narrow" pitchFamily="34" charset="0"/>
              </a:rPr>
              <a:t>W braku odmiennej umowy lub uchwały wspólników każdy wspólnik jest umocowany do reprezentowania spółki w takich granicach, w jakich jest uprawniony do prowadzenia jej spraw.</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Reprezentacja </a:t>
            </a:r>
          </a:p>
        </p:txBody>
      </p:sp>
    </p:spTree>
    <p:extLst>
      <p:ext uri="{BB962C8B-B14F-4D97-AF65-F5344CB8AC3E}">
        <p14:creationId xmlns:p14="http://schemas.microsoft.com/office/powerpoint/2010/main" xmlns="" val="2748769793"/>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Wspólnik może żądać podziału i wypłaty zysków dopiero po rozwiązaniu spółki. Jednakże gdy spółka została zawarta na czas dłuższy, wspólnicy mogą żądać podziału i wypłaty zysków </a:t>
            </a:r>
            <a:r>
              <a:rPr lang="pl-PL" sz="2400" b="1" dirty="0">
                <a:latin typeface="Arial Narrow" pitchFamily="34" charset="0"/>
              </a:rPr>
              <a:t>z końcem każdego roku obrachunkowego. </a:t>
            </a:r>
            <a:r>
              <a:rPr lang="pl-PL" sz="2400" dirty="0">
                <a:latin typeface="Arial Narrow" pitchFamily="34" charset="0"/>
              </a:rPr>
              <a:t>Roszczenie wspólnika spółki cywilnej o wypłatę zysku należy uznać za roszczenie z zakresu prowadzenia działalności gospodarczej, które przedawnia się z upływem trzech lat</a:t>
            </a:r>
            <a:r>
              <a:rPr lang="pl-PL" sz="2400" b="1" dirty="0">
                <a:latin typeface="Arial Narrow" pitchFamily="34" charset="0"/>
              </a:rPr>
              <a:t>. IV CK 461/04 - wyrok SN - Izba Cywilna z dnia 02-02-2005</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p14="http://schemas.microsoft.com/office/powerpoint/2010/main" xmlns="" val="212880950"/>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Każdy wspólnik jest uprawniony do równego udziału w zyskach i w tym samym stosunku uczestniczy w stratach, bez względu na rodzaj i wartość wkładu. W umowie spółki można inaczej ustalić stosunek udziału wspólników w zyskach i stratach. Można nawet zwolnić niektórych wspólników od udziału w stratach. </a:t>
            </a:r>
            <a:r>
              <a:rPr lang="pl-PL" sz="2400" b="1" u="sng" dirty="0">
                <a:latin typeface="Arial Narrow" pitchFamily="34" charset="0"/>
              </a:rPr>
              <a:t>Natomiast nie można wyłączyć wspólnika od udziału w zyskach.</a:t>
            </a:r>
          </a:p>
          <a:p>
            <a:pPr marL="0" indent="0" algn="just">
              <a:lnSpc>
                <a:spcPct val="150000"/>
              </a:lnSpc>
              <a:buNone/>
              <a:tabLst>
                <a:tab pos="354013" algn="l"/>
              </a:tabLst>
            </a:pPr>
            <a:r>
              <a:rPr lang="pl-PL" sz="2400" dirty="0">
                <a:latin typeface="Arial Narrow" pitchFamily="34" charset="0"/>
              </a:rPr>
              <a:t>Ustalony w umowie stosunek udziału wspólnika w zyskach odnosi się w razie wątpliwości także do udziału w stratach.</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Podział i wyplata zysków </a:t>
            </a:r>
          </a:p>
        </p:txBody>
      </p:sp>
    </p:spTree>
    <p:extLst>
      <p:ext uri="{BB962C8B-B14F-4D97-AF65-F5344CB8AC3E}">
        <p14:creationId xmlns:p14="http://schemas.microsoft.com/office/powerpoint/2010/main" xmlns="" val="12455207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spółka została zawarta na </a:t>
            </a:r>
            <a:r>
              <a:rPr lang="pl-PL" sz="2400" b="1" dirty="0">
                <a:latin typeface="Arial Narrow" pitchFamily="34" charset="0"/>
              </a:rPr>
              <a:t>czas nieoznaczony</a:t>
            </a:r>
            <a:r>
              <a:rPr lang="pl-PL" sz="2400" dirty="0">
                <a:latin typeface="Arial Narrow" pitchFamily="34" charset="0"/>
              </a:rPr>
              <a:t>, każdy wspólnik może z niej wystąpić wypowiadając swój udział na </a:t>
            </a:r>
            <a:r>
              <a:rPr lang="pl-PL" sz="2400" b="1" dirty="0">
                <a:latin typeface="Arial Narrow" pitchFamily="34" charset="0"/>
              </a:rPr>
              <a:t>trzy miesiące</a:t>
            </a:r>
            <a:r>
              <a:rPr lang="pl-PL" sz="2400" dirty="0">
                <a:latin typeface="Arial Narrow" pitchFamily="34" charset="0"/>
              </a:rPr>
              <a:t> naprzód </a:t>
            </a:r>
            <a:r>
              <a:rPr lang="pl-PL" sz="2400" b="1" dirty="0">
                <a:latin typeface="Arial Narrow" pitchFamily="34" charset="0"/>
              </a:rPr>
              <a:t>na koniec roku obrachunkowego.</a:t>
            </a:r>
          </a:p>
          <a:p>
            <a:pPr marL="0" indent="0" algn="just">
              <a:lnSpc>
                <a:spcPct val="150000"/>
              </a:lnSpc>
              <a:buNone/>
              <a:tabLst>
                <a:tab pos="354013" algn="l"/>
              </a:tabLst>
            </a:pPr>
            <a:r>
              <a:rPr lang="pl-PL" sz="2400" dirty="0">
                <a:latin typeface="Arial Narrow" pitchFamily="34" charset="0"/>
              </a:rPr>
              <a:t>Z ważnych powodów wspólnik może wypowiedzieć swój udział bez zachowania terminów wypowiedzenia, chociażby spółka była zawarta na czas oznaczony. </a:t>
            </a:r>
            <a:r>
              <a:rPr lang="pl-PL" sz="2400" b="1" u="sng" dirty="0">
                <a:latin typeface="Arial Narrow" pitchFamily="34" charset="0"/>
              </a:rPr>
              <a:t>Zastrzeżenie przeciwne jest nieważne.</a:t>
            </a:r>
          </a:p>
          <a:p>
            <a:pPr marL="0" indent="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xmlns="" val="21295661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342900" indent="-342900" algn="just">
              <a:lnSpc>
                <a:spcPct val="150000"/>
              </a:lnSpc>
              <a:buFont typeface="+mj-lt"/>
              <a:buAutoNum type="arabicPeriod"/>
              <a:tabLst>
                <a:tab pos="354013" algn="l"/>
              </a:tabLst>
            </a:pPr>
            <a:r>
              <a:rPr lang="pl-PL" sz="1600" dirty="0">
                <a:latin typeface="Arial Narrow" pitchFamily="34" charset="0"/>
              </a:rPr>
              <a:t>Wystąpienie ze spółki cywilnej, w której wspólnikom przysługuje współwłasność łączna nieruchomości, wymaga zachowania formy szczególnej obowiązującej przy przeniesieniu własności nieruchomości. </a:t>
            </a:r>
            <a:r>
              <a:rPr lang="pl-PL" sz="1600" b="1" dirty="0">
                <a:latin typeface="Arial Narrow" pitchFamily="34" charset="0"/>
              </a:rPr>
              <a:t>I CSK 473/07 - wyrok SN - Izba Cywilna z dnia 04-04-2008</a:t>
            </a:r>
          </a:p>
          <a:p>
            <a:pPr marL="342900" indent="-342900" algn="just">
              <a:lnSpc>
                <a:spcPct val="150000"/>
              </a:lnSpc>
              <a:buFont typeface="+mj-lt"/>
              <a:buAutoNum type="arabicPeriod"/>
              <a:tabLst>
                <a:tab pos="354013" algn="l"/>
              </a:tabLst>
            </a:pPr>
            <a:r>
              <a:rPr lang="pl-PL" sz="1600" dirty="0">
                <a:latin typeface="Arial Narrow" pitchFamily="34" charset="0"/>
              </a:rPr>
              <a:t>Wystąpienie z "ważnych powodów" ze spółki cywilnej (art. 869 § 2 k.c.) jest czynnością przekraczającą zakres zwykłego zarządu, dlatego dokonanie tej czynności przez pełnomocnika wymaga stosownego pełnomocnictwa rodzajowego (art. 98 zdanie 2 k.c</a:t>
            </a:r>
            <a:r>
              <a:rPr lang="pl-PL" sz="1600" b="1" dirty="0">
                <a:latin typeface="Arial Narrow" pitchFamily="34" charset="0"/>
              </a:rPr>
              <a:t>.</a:t>
            </a:r>
            <a:r>
              <a:rPr lang="pl-PL" sz="1600" dirty="0">
                <a:latin typeface="Arial Narrow" pitchFamily="34" charset="0"/>
              </a:rPr>
              <a:t>).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628/99 - wyrok SA Gdańsk z dnia 28-10-1999</a:t>
            </a:r>
          </a:p>
          <a:p>
            <a:pPr marL="342900" indent="-342900" algn="just">
              <a:lnSpc>
                <a:spcPct val="150000"/>
              </a:lnSpc>
              <a:buFont typeface="+mj-lt"/>
              <a:buAutoNum type="arabicPeriod"/>
              <a:tabLst>
                <a:tab pos="354013" algn="l"/>
              </a:tabLst>
            </a:pPr>
            <a:r>
              <a:rPr lang="pl-PL" sz="1600" dirty="0">
                <a:latin typeface="Arial Narrow" pitchFamily="34" charset="0"/>
              </a:rPr>
              <a:t>Wspólnik spółki cywilnej w przypadku zaistnienia ważnych powodów jest uprawniony do wyboru prawa, z którego skorzysta - żądania rozwiązania spółki bądź wypowiedzenia udziału, natomiast rzeczą sądu jest ocena, czy w sytuacji, gdy wspólnik żąda rozwiązania spółki zaspokojenie jego żądań nie jest w okolicznościach sprawy nadużyciem prawa podmiotowego.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197/99 - wyrok SA Białystok z dnia 22-07-1999</a:t>
            </a:r>
          </a:p>
          <a:p>
            <a:pPr marL="342900" indent="-342900" algn="just">
              <a:lnSpc>
                <a:spcPct val="150000"/>
              </a:lnSpc>
              <a:buFont typeface="+mj-lt"/>
              <a:buAutoNum type="arabicPeriod"/>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xmlns="" val="2420557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Sprzedaż</a:t>
            </a:r>
            <a:r>
              <a:rPr kumimoji="0" lang="pl-PL" sz="4800" b="1" i="0" u="none" strike="noStrike" kern="1200" cap="none" spc="0" normalizeH="0" noProof="0" dirty="0">
                <a:ln>
                  <a:noFill/>
                </a:ln>
                <a:solidFill>
                  <a:schemeClr val="lt1"/>
                </a:solidFill>
                <a:effectLst/>
                <a:uLnTx/>
                <a:uFillTx/>
                <a:latin typeface="+mn-lt"/>
                <a:ea typeface="+mn-ea"/>
                <a:cs typeface="+mn-cs"/>
              </a:rPr>
              <a:t> </a:t>
            </a:r>
            <a:r>
              <a:rPr lang="pl-PL" sz="4800" b="1" dirty="0"/>
              <a:t>tradycyjna</a:t>
            </a:r>
            <a:endParaRPr kumimoji="0" lang="pl-PL" sz="48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endParaRPr lang="pl-PL" sz="1600" b="1" dirty="0">
              <a:latin typeface="Arial Narrow" pitchFamily="34" charset="0"/>
            </a:endParaRPr>
          </a:p>
          <a:p>
            <a:pPr marL="0" indent="0" algn="just">
              <a:lnSpc>
                <a:spcPct val="150000"/>
              </a:lnSpc>
              <a:buNone/>
              <a:tabLst>
                <a:tab pos="354013" algn="l"/>
              </a:tabLst>
            </a:pPr>
            <a:r>
              <a:rPr lang="pl-PL" sz="2400" dirty="0">
                <a:latin typeface="Arial Narrow" pitchFamily="34" charset="0"/>
              </a:rPr>
              <a:t>Jeżeli w ciągu ostatnich </a:t>
            </a:r>
            <a:r>
              <a:rPr lang="pl-PL" sz="2400" b="1" dirty="0">
                <a:latin typeface="Arial Narrow" pitchFamily="34" charset="0"/>
              </a:rPr>
              <a:t>sześciu miesięcy </a:t>
            </a:r>
            <a:r>
              <a:rPr lang="pl-PL" sz="2400" dirty="0">
                <a:latin typeface="Arial Narrow" pitchFamily="34" charset="0"/>
              </a:rPr>
              <a:t>została przeprowadzona </a:t>
            </a:r>
            <a:r>
              <a:rPr lang="pl-PL" sz="2400" b="1" dirty="0">
                <a:latin typeface="Arial Narrow" pitchFamily="34" charset="0"/>
              </a:rPr>
              <a:t>bezskuteczna egzekucja z ruchomości wspólnika, </a:t>
            </a:r>
            <a:r>
              <a:rPr lang="pl-PL" sz="2400" dirty="0">
                <a:latin typeface="Arial Narrow" pitchFamily="34" charset="0"/>
              </a:rPr>
              <a:t>jego </a:t>
            </a:r>
            <a:r>
              <a:rPr lang="pl-PL" sz="2400" b="1" dirty="0">
                <a:latin typeface="Arial Narrow" pitchFamily="34" charset="0"/>
              </a:rPr>
              <a:t>wierzyciel osobisty, </a:t>
            </a:r>
            <a:r>
              <a:rPr lang="pl-PL" sz="2400" dirty="0">
                <a:latin typeface="Arial Narrow" pitchFamily="34" charset="0"/>
              </a:rPr>
              <a:t>który uzyskał zajęcie praw przysługujących wspólnikowi na wypadek wystąpienia ze spółki lub jej rozwiązania, może wypowiedzieć jego udział w spółce na trzy miesiące naprzód, chociażby spółka była zawarta na czas oznaczony. </a:t>
            </a:r>
            <a:r>
              <a:rPr lang="pl-PL" sz="2400" b="1" dirty="0">
                <a:latin typeface="Arial Narrow" pitchFamily="34" charset="0"/>
              </a:rPr>
              <a:t>Jeżeli umowa spółki przewiduje krótszy termin wypowiedzenia, wierzyciel może z tego terminu skorzystać.</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udziału </a:t>
            </a:r>
          </a:p>
        </p:txBody>
      </p:sp>
    </p:spTree>
    <p:extLst>
      <p:ext uri="{BB962C8B-B14F-4D97-AF65-F5344CB8AC3E}">
        <p14:creationId xmlns:p14="http://schemas.microsoft.com/office/powerpoint/2010/main" xmlns="" val="98386398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Wspólnikowi występującemu ze spółki zwraca się </a:t>
            </a:r>
            <a:r>
              <a:rPr lang="pl-PL" sz="2000" b="1" dirty="0">
                <a:latin typeface="Arial Narrow" pitchFamily="34" charset="0"/>
              </a:rPr>
              <a:t>w naturze </a:t>
            </a:r>
            <a:r>
              <a:rPr lang="pl-PL" sz="2000" dirty="0">
                <a:latin typeface="Arial Narrow" pitchFamily="34" charset="0"/>
              </a:rPr>
              <a:t>rzeczy, które wniósł do spółki do używania, oraz wypłaca się w pieniądzu wartość jego wkładu oznaczoną w umowie spółki, a w braku takiego oznaczenia - wartość, którą wkład ten miał w chwili wniesienia. </a:t>
            </a:r>
            <a:r>
              <a:rPr lang="pl-PL" sz="2000" b="1" dirty="0">
                <a:latin typeface="Arial Narrow" pitchFamily="34" charset="0"/>
              </a:rPr>
              <a:t>Nie ulega zwrotowi wartość wkładu polegającego na świadczeniu usług albo na używaniu przez spółkę rzeczy należących do wspólnika.</a:t>
            </a:r>
          </a:p>
          <a:p>
            <a:pPr marL="514350" indent="-514350" algn="just">
              <a:lnSpc>
                <a:spcPct val="150000"/>
              </a:lnSpc>
              <a:buNone/>
              <a:tabLst>
                <a:tab pos="354013" algn="l"/>
              </a:tabLst>
            </a:pPr>
            <a:r>
              <a:rPr lang="pl-PL" sz="2000" dirty="0">
                <a:latin typeface="Arial Narrow" pitchFamily="34" charset="0"/>
              </a:rPr>
              <a:t>		Ponadto wypłaca się występującemu wspólnikowi w pieniądzu taką część wartości wspólnego majątku pozostałego po odliczeniu wartości wkładów wszystkich wspólników, jaka odpowiada stosunkowi, w którym występujący wspólnik uczestniczył w zyskach spółki.</a:t>
            </a:r>
          </a:p>
          <a:p>
            <a:pPr marL="514350" indent="-514350" algn="just">
              <a:lnSpc>
                <a:spcPct val="150000"/>
              </a:lnSpc>
              <a:buNone/>
              <a:tabLst>
                <a:tab pos="354013" algn="l"/>
              </a:tabLst>
            </a:pPr>
            <a:endParaRPr lang="pl-PL" sz="1600" b="1"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Rozliczenie</a:t>
            </a:r>
          </a:p>
        </p:txBody>
      </p:sp>
    </p:spTree>
    <p:extLst>
      <p:ext uri="{BB962C8B-B14F-4D97-AF65-F5344CB8AC3E}">
        <p14:creationId xmlns:p14="http://schemas.microsoft.com/office/powerpoint/2010/main" xmlns="" val="2014865984"/>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Można zastrzec, że spadkobiercy wspólnika wejdą do spółki na jego miejsce. W wypadku takim powinni oni wskazać spółce jedną osobę, która będzie wykonywała ich prawa. Dopóki to nie nastąpi, pozostali wspólnicy mogą sami podejmować wszelkie czynności w zakresie prowadzenia spraw spółki.</a:t>
            </a:r>
            <a:endParaRPr lang="pl-PL" sz="2000" b="1" dirty="0">
              <a:latin typeface="Arial Narrow" pitchFamily="34" charset="0"/>
            </a:endParaRPr>
          </a:p>
          <a:p>
            <a:pPr marL="514350" indent="-514350" algn="just">
              <a:lnSpc>
                <a:spcPct val="150000"/>
              </a:lnSpc>
              <a:buNone/>
              <a:tabLst>
                <a:tab pos="354013" algn="l"/>
              </a:tabLst>
            </a:pPr>
            <a:r>
              <a:rPr lang="pl-PL" sz="1600" dirty="0">
                <a:latin typeface="Arial Narrow" pitchFamily="34" charset="0"/>
              </a:rPr>
              <a:t>		</a:t>
            </a:r>
            <a:r>
              <a:rPr lang="pl-PL" sz="2000" dirty="0">
                <a:latin typeface="Arial Narrow" pitchFamily="34" charset="0"/>
              </a:rPr>
              <a:t>W umowie spółki (i tylko tam) można zawrzeć także zastrzeżenie rozwiązania spółki cywilnej na wypadek śmierci jednego ze wspólników.</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Decyduje zatem umowa spółki. </a:t>
            </a:r>
            <a:endParaRPr lang="pl-PL" sz="16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wspólnika</a:t>
            </a:r>
          </a:p>
        </p:txBody>
      </p:sp>
    </p:spTree>
    <p:extLst>
      <p:ext uri="{BB962C8B-B14F-4D97-AF65-F5344CB8AC3E}">
        <p14:creationId xmlns:p14="http://schemas.microsoft.com/office/powerpoint/2010/main" xmlns="" val="98258553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1600" dirty="0">
                <a:latin typeface="Arial Narrow" pitchFamily="34" charset="0"/>
              </a:rPr>
              <a:t>		</a:t>
            </a:r>
            <a:r>
              <a:rPr lang="pl-PL" sz="1800" dirty="0">
                <a:latin typeface="Arial Narrow" pitchFamily="34" charset="0"/>
              </a:rPr>
              <a:t>Jeżeli mimo istnienia przewidzianych w umowie powodów rozwiązania spółki trwa ona nadal za zgodą wszystkich wspólników, </a:t>
            </a:r>
            <a:r>
              <a:rPr lang="pl-PL" sz="1800" b="1" dirty="0">
                <a:latin typeface="Arial Narrow" pitchFamily="34" charset="0"/>
              </a:rPr>
              <a:t>poczytuje się ją za przedłużoną na  czas nieoznaczony.</a:t>
            </a:r>
          </a:p>
          <a:p>
            <a:pPr marL="514350" indent="-514350" algn="just">
              <a:lnSpc>
                <a:spcPct val="150000"/>
              </a:lnSpc>
              <a:buNone/>
              <a:tabLst>
                <a:tab pos="354013" algn="l"/>
              </a:tabLst>
            </a:pPr>
            <a:r>
              <a:rPr lang="pl-PL" sz="1800" b="1" dirty="0">
                <a:latin typeface="Arial Narrow" pitchFamily="34" charset="0"/>
              </a:rPr>
              <a:t>		Zasada ta jednak nie działa gdy przyczyną jej rozwiązania jest :</a:t>
            </a:r>
          </a:p>
          <a:p>
            <a:pPr marL="514350" indent="-514350" algn="just">
              <a:lnSpc>
                <a:spcPct val="150000"/>
              </a:lnSpc>
              <a:tabLst>
                <a:tab pos="354013" algn="l"/>
              </a:tabLst>
            </a:pPr>
            <a:r>
              <a:rPr lang="pl-PL" sz="2000" dirty="0">
                <a:latin typeface="Arial Narrow" pitchFamily="34" charset="0"/>
              </a:rPr>
              <a:t>orzeczenie o rozwiązaniu spółki przez sąd</a:t>
            </a:r>
          </a:p>
          <a:p>
            <a:pPr marL="514350" indent="-514350" algn="just">
              <a:lnSpc>
                <a:spcPct val="150000"/>
              </a:lnSpc>
              <a:tabLst>
                <a:tab pos="354013" algn="l"/>
              </a:tabLst>
            </a:pPr>
            <a:r>
              <a:rPr lang="pl-PL" sz="2000" dirty="0">
                <a:latin typeface="Arial Narrow" pitchFamily="34" charset="0"/>
              </a:rPr>
              <a:t>ogłoszenie upadłości wspólnika</a:t>
            </a:r>
          </a:p>
          <a:p>
            <a:pPr marL="514350" indent="-514350" algn="just">
              <a:lnSpc>
                <a:spcPct val="150000"/>
              </a:lnSpc>
              <a:tabLst>
                <a:tab pos="354013" algn="l"/>
              </a:tabLst>
            </a:pPr>
            <a:r>
              <a:rPr lang="pl-PL" sz="2000" dirty="0">
                <a:latin typeface="Arial Narrow" pitchFamily="34" charset="0"/>
              </a:rPr>
              <a:t>przekształcenie w spółkę handlową. </a:t>
            </a:r>
          </a:p>
          <a:p>
            <a:pPr marL="514350" indent="-514350" algn="just">
              <a:lnSpc>
                <a:spcPct val="150000"/>
              </a:lnSpc>
              <a:buNone/>
              <a:tabLst>
                <a:tab pos="354013" algn="l"/>
              </a:tabLst>
            </a:pPr>
            <a:r>
              <a:rPr lang="pl-PL" sz="2000" b="1" dirty="0">
                <a:latin typeface="Arial Narrow" pitchFamily="34" charset="0"/>
              </a:rPr>
              <a:t>Zapamiętaj!: </a:t>
            </a:r>
            <a:r>
              <a:rPr lang="pl-PL" sz="2000" dirty="0">
                <a:latin typeface="Arial Narrow" pitchFamily="34" charset="0"/>
              </a:rPr>
              <a:t>Z ważnych powodów każdy wspólnik może żądać rozwiązania spółki przez sąd. Spółka ulega rozwiązaniu z dniem ogłoszenia upadłości wspólnika.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lnSpcReduction="10000"/>
          </a:bodyPr>
          <a:lstStyle/>
          <a:p>
            <a:pPr lvl="0" algn="ctr">
              <a:spcBef>
                <a:spcPct val="0"/>
              </a:spcBef>
            </a:pPr>
            <a:r>
              <a:rPr lang="pl-PL" sz="4000" b="1" dirty="0" err="1"/>
              <a:t>Konkludentne</a:t>
            </a:r>
            <a:r>
              <a:rPr lang="pl-PL" sz="4000" b="1" dirty="0"/>
              <a:t> przedłużenie trwania</a:t>
            </a:r>
          </a:p>
        </p:txBody>
      </p:sp>
    </p:spTree>
    <p:extLst>
      <p:ext uri="{BB962C8B-B14F-4D97-AF65-F5344CB8AC3E}">
        <p14:creationId xmlns:p14="http://schemas.microsoft.com/office/powerpoint/2010/main" xmlns="" val="198904834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400" dirty="0">
                <a:latin typeface="Arial Narrow" pitchFamily="34" charset="0"/>
              </a:rPr>
              <a:t> Od chwili rozwiązania spółki stosuje się odpowiednio do wspólnego majątku wspólników przepisy o współwłasności w częściach ułamkowych z zachowaniem przepisów poniższych.</a:t>
            </a:r>
          </a:p>
          <a:p>
            <a:pPr marL="514350" indent="-514350" algn="just">
              <a:lnSpc>
                <a:spcPct val="150000"/>
              </a:lnSpc>
              <a:buNone/>
              <a:tabLst>
                <a:tab pos="354013" algn="l"/>
              </a:tabLst>
            </a:pPr>
            <a:r>
              <a:rPr lang="pl-PL" sz="2400" dirty="0">
                <a:latin typeface="Arial Narrow" pitchFamily="34" charset="0"/>
              </a:rPr>
              <a:t>Z majątku pozostałego po zapłaceniu długów spółki zwraca się wspólnikom ich wkłady, stosując odpowiednio przepisy o zwrocie wkładów w razie wystąpienia wspólnika ze spółki.</a:t>
            </a:r>
          </a:p>
          <a:p>
            <a:pPr marL="514350" indent="-514350" algn="just">
              <a:lnSpc>
                <a:spcPct val="150000"/>
              </a:lnSpc>
              <a:buNone/>
              <a:tabLst>
                <a:tab pos="354013" algn="l"/>
              </a:tabLst>
            </a:pPr>
            <a:r>
              <a:rPr lang="pl-PL" sz="2400" dirty="0">
                <a:latin typeface="Arial Narrow" pitchFamily="34" charset="0"/>
              </a:rPr>
              <a:t>Pozostałą nadwyżkę wspólnego majątku dzieli się między wspólników w takim stosunku, w jakim uczestniczyli w zyskach spółki.</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p14="http://schemas.microsoft.com/office/powerpoint/2010/main" xmlns="" val="3505604684"/>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714348" y="1500174"/>
            <a:ext cx="7643866" cy="5072098"/>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	</a:t>
            </a:r>
            <a:r>
              <a:rPr lang="pl-PL" sz="1600" dirty="0">
                <a:latin typeface="Arial Narrow" pitchFamily="34" charset="0"/>
              </a:rPr>
              <a:t>	Przedmiotem rozliczeń pomiędzy byłymi wspólnikami jest nie tylko majątek wspólników, lecz także zyski spółki - zarówno wypracowane przez jej majątek do momentu jej rozwiązania, jak i te, które przynosi ten majątek po ustaniu spółki. </a:t>
            </a:r>
            <a:r>
              <a:rPr lang="pl-PL" sz="1600" b="1" dirty="0">
                <a:latin typeface="Arial Narrow" pitchFamily="34" charset="0"/>
              </a:rPr>
              <a:t>IV CSK 593/15 - postanowienie SN - Izba Cywilna z dnia 14-04-2016</a:t>
            </a:r>
          </a:p>
          <a:p>
            <a:pPr marL="514350" indent="-514350" algn="just">
              <a:lnSpc>
                <a:spcPct val="150000"/>
              </a:lnSpc>
              <a:buNone/>
              <a:tabLst>
                <a:tab pos="354013" algn="l"/>
              </a:tabLst>
            </a:pPr>
            <a:r>
              <a:rPr lang="pl-PL" sz="1600" dirty="0">
                <a:latin typeface="Arial Narrow" pitchFamily="34" charset="0"/>
              </a:rPr>
              <a:t>		Przepis art. 875 KC ma charakter dyspozytywny, nie jest zatem wykluczone uregulowanie wzajemnych stosunków byłych wspólników spółki cywilnej w sposób odmienny.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654/12 - wyrok SA Kraków z dnia 26-09-2012</a:t>
            </a:r>
          </a:p>
          <a:p>
            <a:pPr marL="514350" indent="-514350" algn="just">
              <a:lnSpc>
                <a:spcPct val="150000"/>
              </a:lnSpc>
              <a:buNone/>
              <a:tabLst>
                <a:tab pos="354013" algn="l"/>
              </a:tabLst>
            </a:pPr>
            <a:r>
              <a:rPr lang="pl-PL" sz="1600" dirty="0">
                <a:latin typeface="Arial Narrow" pitchFamily="34" charset="0"/>
              </a:rPr>
              <a:t>		Nakłady poczynione wspólnie przez wspólników spółki cywilnej na nieruchomości dzierżawionej przez jednego z nich stanowią ich wspólny majątek, a okoliczność, że roszczenie o ich zwrot wobec właściciela gruntu przysługuje tylko jednemu z nich i to dopiero po zakończeniu stosunku dzierżawy, nie pozbawia drugiego prawa żądania ich rozliczenia w postępowaniu o podział majątku po rozwiązaniu spółki </a:t>
            </a:r>
            <a:r>
              <a:rPr lang="pl-PL" sz="1600" b="1" dirty="0">
                <a:latin typeface="Arial Narrow" pitchFamily="34" charset="0"/>
              </a:rPr>
              <a:t>I CSK 459/11 - postanowienie SN - Izba Cywilna z dnia 04-06-2012</a:t>
            </a:r>
          </a:p>
          <a:p>
            <a:pPr marL="514350" indent="-514350" algn="just">
              <a:lnSpc>
                <a:spcPct val="150000"/>
              </a:lnSpc>
              <a:buNone/>
              <a:tabLst>
                <a:tab pos="354013" algn="l"/>
              </a:tabLst>
            </a:pPr>
            <a:r>
              <a:rPr lang="pl-PL" sz="1800" b="1" dirty="0">
                <a:latin typeface="Arial Narrow" pitchFamily="34" charset="0"/>
              </a:rPr>
              <a:t>.</a:t>
            </a:r>
            <a:endParaRPr lang="pl-PL" sz="2400"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Skutki rozwiązania</a:t>
            </a:r>
          </a:p>
        </p:txBody>
      </p:sp>
    </p:spTree>
    <p:extLst>
      <p:ext uri="{BB962C8B-B14F-4D97-AF65-F5344CB8AC3E}">
        <p14:creationId xmlns:p14="http://schemas.microsoft.com/office/powerpoint/2010/main" xmlns="" val="356440265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429552" cy="4857784"/>
          </a:xfrm>
        </p:spPr>
        <p:txBody>
          <a:bodyPr>
            <a:noAutofit/>
          </a:bodyPr>
          <a:lstStyle/>
          <a:p>
            <a:pPr marL="514350" indent="-514350" algn="just">
              <a:lnSpc>
                <a:spcPct val="150000"/>
              </a:lnSpc>
              <a:buNone/>
              <a:tabLst>
                <a:tab pos="354013" algn="l"/>
              </a:tabLst>
            </a:pPr>
            <a:r>
              <a:rPr lang="pl-PL" b="1" dirty="0">
                <a:latin typeface="Arial Narrow" pitchFamily="34" charset="0"/>
              </a:rPr>
              <a:t>II CSK 34/12 - wyrok SN - z dnia 18-10-2012</a:t>
            </a:r>
          </a:p>
          <a:p>
            <a:pPr marL="514350" indent="-514350" algn="just">
              <a:lnSpc>
                <a:spcPct val="150000"/>
              </a:lnSpc>
              <a:buNone/>
              <a:tabLst>
                <a:tab pos="354013" algn="l"/>
              </a:tabLst>
            </a:pPr>
            <a:r>
              <a:rPr lang="pl-PL" sz="2400" dirty="0">
                <a:latin typeface="Arial Narrow" pitchFamily="34" charset="0"/>
              </a:rPr>
              <a:t>	</a:t>
            </a:r>
            <a:r>
              <a:rPr lang="pl-PL" sz="2400" b="1" dirty="0">
                <a:latin typeface="Arial Narrow" pitchFamily="34" charset="0"/>
              </a:rPr>
              <a:t>W razie przekształcenia (przeistoczenia) spółki cywilnej w spółkę jawną na </a:t>
            </a:r>
            <a:r>
              <a:rPr lang="pl-PL" sz="2400" dirty="0">
                <a:latin typeface="Arial Narrow" pitchFamily="34" charset="0"/>
              </a:rPr>
              <a:t>podstawie art. 26 § 4 zdanie pierwsze KSH, zarówno w pierwotnym brzmieniu tego przepisu, jak i po zmianach ustawą nowelizującą KSH z dnia 12 grudnia 2003 r. oraz ustawą z dnia 23 października 2008 r. o zmianie ustawy - Kodeks spółek handlowych dotychczasowy </a:t>
            </a:r>
            <a:r>
              <a:rPr lang="pl-PL" sz="2400" b="1" dirty="0">
                <a:latin typeface="Arial Narrow" pitchFamily="34" charset="0"/>
              </a:rPr>
              <a:t>majątek wspólny wspólników spółki cywilnej staje się majątkiem spółki jawnej. </a:t>
            </a:r>
            <a:endParaRPr lang="pl-PL" b="1" dirty="0">
              <a:latin typeface="Arial Narrow" pitchFamily="34" charset="0"/>
            </a:endParaRPr>
          </a:p>
          <a:p>
            <a:pPr marL="514350" indent="-514350" algn="just">
              <a:lnSpc>
                <a:spcPct val="150000"/>
              </a:lnSpc>
              <a:buFont typeface="+mj-lt"/>
              <a:buAutoNum type="arabicPeriod"/>
              <a:tabLst>
                <a:tab pos="354013" algn="l"/>
              </a:tabLst>
            </a:pPr>
            <a:endParaRPr lang="pl-PL" dirty="0">
              <a:latin typeface="Arial Narrow" pitchFamily="34" charset="0"/>
            </a:endParaRPr>
          </a:p>
          <a:p>
            <a:pPr marL="0" indent="0" algn="just">
              <a:lnSpc>
                <a:spcPct val="150000"/>
              </a:lnSpc>
              <a:tabLst>
                <a:tab pos="354013" algn="l"/>
              </a:tabLst>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p14="http://schemas.microsoft.com/office/powerpoint/2010/main" xmlns="" val="171873847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b="1" dirty="0"/>
              <a:t>I SA/Kr 2075/11 WSA Kraków: </a:t>
            </a:r>
            <a:r>
              <a:rPr lang="pl-PL" sz="2000" dirty="0">
                <a:latin typeface="Arial Narrow" pitchFamily="34" charset="0"/>
              </a:rPr>
              <a:t>Spółka jawna kontynuuje prawa i obowiązki spółki cywilnej, jako umowy jej wspólników (art. 860 KC). Jest to zatem ten sam podmiot, tylko występujący w obrocie w nowej postaci organizacyjno-prawnej. Spółka jawna, będąca rezultatem "przeistoczenia" się spółki cywilnej staje się właścicielem ruchomości i nieruchomości dotychczasowej wspólności łącznej wspólników tej spółki, bez potrzeby dokonywania jakichkolwiek dodatkowych czynności prawnych, a tylko zgłaszając do odpowiednich rejestrów, ksiąg wieczystych itp. Wstępując ex </a:t>
            </a:r>
            <a:r>
              <a:rPr lang="pl-PL" sz="2000" dirty="0" err="1">
                <a:latin typeface="Arial Narrow" pitchFamily="34" charset="0"/>
              </a:rPr>
              <a:t>lege</a:t>
            </a:r>
            <a:r>
              <a:rPr lang="pl-PL" sz="2000" dirty="0">
                <a:latin typeface="Arial Narrow" pitchFamily="34" charset="0"/>
              </a:rPr>
              <a:t> w stosunki </a:t>
            </a:r>
            <a:r>
              <a:rPr lang="pl-PL" sz="2000" dirty="0" err="1">
                <a:latin typeface="Arial Narrow" pitchFamily="34" charset="0"/>
              </a:rPr>
              <a:t>materialnoprawne</a:t>
            </a:r>
            <a:r>
              <a:rPr lang="pl-PL" sz="2000" dirty="0">
                <a:latin typeface="Arial Narrow" pitchFamily="34" charset="0"/>
              </a:rPr>
              <a:t> spółki cywilnej (wspólników spółki cywilnej) wstępuje też w stosunki procesowe, np. jako strona toczącego się już postępowania sądowego ze wszelkimi uprawnieniami strony, zachowaniem terminów, obowiązków dowodowych itp. </a:t>
            </a:r>
          </a:p>
          <a:p>
            <a:pPr marL="0" indent="0" algn="just">
              <a:lnSpc>
                <a:spcPct val="150000"/>
              </a:lnSpc>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Przekształcenie w spółkę jawną</a:t>
            </a:r>
          </a:p>
        </p:txBody>
      </p:sp>
    </p:spTree>
    <p:extLst>
      <p:ext uri="{BB962C8B-B14F-4D97-AF65-F5344CB8AC3E}">
        <p14:creationId xmlns:p14="http://schemas.microsoft.com/office/powerpoint/2010/main" xmlns="" val="301703262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ubezpieczenia – przepisy ogólne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lnSpc>
                <a:spcPct val="150000"/>
              </a:lnSpc>
              <a:buNone/>
            </a:pPr>
            <a:r>
              <a:rPr lang="pl-PL" sz="2800" b="1" dirty="0">
                <a:latin typeface="Arial Narrow" pitchFamily="34" charset="0"/>
              </a:rPr>
              <a:t>Art. 805 § 1 k.c.</a:t>
            </a:r>
            <a:endParaRPr lang="pl-PL" sz="2800" dirty="0">
              <a:latin typeface="Arial Narrow" pitchFamily="34" charset="0"/>
            </a:endParaRPr>
          </a:p>
          <a:p>
            <a:pPr marL="0" indent="0" algn="just">
              <a:lnSpc>
                <a:spcPct val="150000"/>
              </a:lnSpc>
              <a:buNone/>
            </a:pPr>
            <a:r>
              <a:rPr lang="pl-PL" sz="2800" dirty="0">
                <a:latin typeface="Arial Narrow" pitchFamily="34" charset="0"/>
              </a:rPr>
              <a:t>Przez umowę ubezpieczenia </a:t>
            </a:r>
            <a:r>
              <a:rPr lang="pl-PL" sz="2800" u="sng" dirty="0">
                <a:latin typeface="Arial Narrow" pitchFamily="34" charset="0"/>
              </a:rPr>
              <a:t>ubezpieczyciel</a:t>
            </a:r>
            <a:r>
              <a:rPr lang="pl-PL" sz="2800" dirty="0">
                <a:latin typeface="Arial Narrow" pitchFamily="34" charset="0"/>
              </a:rPr>
              <a:t> zobowiązuje się, </a:t>
            </a:r>
            <a:r>
              <a:rPr lang="pl-PL" sz="2800" u="sng" dirty="0">
                <a:latin typeface="Arial Narrow" pitchFamily="34" charset="0"/>
              </a:rPr>
              <a:t>w zakresie działalności swego przedsiębiorstwa</a:t>
            </a:r>
            <a:r>
              <a:rPr lang="pl-PL" sz="2800" dirty="0">
                <a:latin typeface="Arial Narrow" pitchFamily="34" charset="0"/>
              </a:rPr>
              <a:t>, spełnić określone </a:t>
            </a:r>
            <a:r>
              <a:rPr lang="pl-PL" sz="2800" u="sng" dirty="0">
                <a:latin typeface="Arial Narrow" pitchFamily="34" charset="0"/>
              </a:rPr>
              <a:t>świadczenie</a:t>
            </a:r>
            <a:r>
              <a:rPr lang="pl-PL" sz="2800" dirty="0">
                <a:latin typeface="Arial Narrow" pitchFamily="34" charset="0"/>
              </a:rPr>
              <a:t> </a:t>
            </a:r>
            <a:r>
              <a:rPr lang="pl-PL" sz="2800" u="sng" dirty="0">
                <a:latin typeface="Arial Narrow" pitchFamily="34" charset="0"/>
              </a:rPr>
              <a:t>w razie zajścia przewidzianego w umowie wypadku</a:t>
            </a:r>
            <a:r>
              <a:rPr lang="pl-PL" sz="2800" dirty="0">
                <a:latin typeface="Arial Narrow" pitchFamily="34" charset="0"/>
              </a:rPr>
              <a:t>, a ubezpieczający zobowiązuje się </a:t>
            </a:r>
            <a:r>
              <a:rPr lang="pl-PL" sz="2800" u="sng" dirty="0">
                <a:latin typeface="Arial Narrow" pitchFamily="34" charset="0"/>
              </a:rPr>
              <a:t>zapłacić składkę</a:t>
            </a:r>
            <a:r>
              <a:rPr lang="pl-PL" sz="2800" dirty="0">
                <a:latin typeface="Arial Narrow" pitchFamily="34" charset="0"/>
              </a:rPr>
              <a:t>.</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Pojęcie</a:t>
            </a:r>
          </a:p>
        </p:txBody>
      </p:sp>
    </p:spTree>
    <p:extLst>
      <p:ext uri="{BB962C8B-B14F-4D97-AF65-F5344CB8AC3E}">
        <p14:creationId xmlns:p14="http://schemas.microsoft.com/office/powerpoint/2010/main" xmlns="" val="356440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dirty="0">
                <a:latin typeface="Arial Narrow" pitchFamily="34" charset="0"/>
                <a:ea typeface="Arimo" pitchFamily="34" charset="0"/>
                <a:cs typeface="Arimo" pitchFamily="34" charset="0"/>
              </a:rPr>
              <a:t> umowa nazwana</a:t>
            </a:r>
          </a:p>
          <a:p>
            <a:pPr marL="0" indent="0" algn="just"/>
            <a:r>
              <a:rPr lang="pl-PL" sz="2800" dirty="0">
                <a:latin typeface="Arial Narrow" pitchFamily="34" charset="0"/>
                <a:ea typeface="Arimo" pitchFamily="34" charset="0"/>
                <a:cs typeface="Arimo" pitchFamily="34" charset="0"/>
              </a:rPr>
              <a:t> uregulowana przepisami art. 535 – 581 k.c.</a:t>
            </a:r>
          </a:p>
          <a:p>
            <a:pPr marL="0" indent="0" algn="just"/>
            <a:r>
              <a:rPr lang="pl-PL" sz="2800" dirty="0">
                <a:latin typeface="Arial Narrow" pitchFamily="34" charset="0"/>
                <a:ea typeface="Arimo" pitchFamily="34" charset="0"/>
                <a:cs typeface="Arimo" pitchFamily="34" charset="0"/>
              </a:rPr>
              <a:t> umowa wzajemna</a:t>
            </a:r>
          </a:p>
          <a:p>
            <a:pPr marL="0" indent="0" algn="just"/>
            <a:r>
              <a:rPr lang="pl-PL" sz="2800" dirty="0">
                <a:latin typeface="Arial Narrow" pitchFamily="34" charset="0"/>
                <a:ea typeface="Arimo" pitchFamily="34" charset="0"/>
                <a:cs typeface="Arimo" pitchFamily="34" charset="0"/>
              </a:rPr>
              <a:t> umowa konsensualna</a:t>
            </a:r>
          </a:p>
          <a:p>
            <a:pPr marL="0" indent="0" algn="just"/>
            <a:r>
              <a:rPr lang="pl-PL" sz="2800" dirty="0">
                <a:latin typeface="Arial Narrow" pitchFamily="34" charset="0"/>
                <a:ea typeface="Arimo" pitchFamily="34" charset="0"/>
                <a:cs typeface="Arimo" pitchFamily="34" charset="0"/>
              </a:rPr>
              <a:t> forma dowolna, chyba że przepisy szczególne stanowią inaczej</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429552" cy="4714908"/>
          </a:xfrm>
        </p:spPr>
        <p:txBody>
          <a:bodyPr>
            <a:noAutofit/>
          </a:bodyPr>
          <a:lstStyle/>
          <a:p>
            <a:pPr marL="0" indent="0" algn="ctr">
              <a:buNone/>
            </a:pPr>
            <a:r>
              <a:rPr lang="pl-PL" sz="2400" b="1" dirty="0">
                <a:latin typeface="Arial Narrow" pitchFamily="34" charset="0"/>
              </a:rPr>
              <a:t>Art. 805 § 2 k.c. </a:t>
            </a:r>
          </a:p>
          <a:p>
            <a:pPr marL="0" indent="0" algn="just">
              <a:buNone/>
            </a:pPr>
            <a:r>
              <a:rPr lang="pl-PL" sz="2400" dirty="0">
                <a:latin typeface="Arial Narrow" pitchFamily="34" charset="0"/>
              </a:rPr>
              <a:t>Świadczenie ubezpieczyciela polega w szczególności na zapłacie:</a:t>
            </a:r>
          </a:p>
          <a:p>
            <a:pPr marL="0" indent="0" algn="just">
              <a:buFont typeface="+mj-lt"/>
              <a:buAutoNum type="arabicParenR"/>
            </a:pPr>
            <a:r>
              <a:rPr lang="pl-PL" sz="2400" dirty="0">
                <a:latin typeface="Arial Narrow" pitchFamily="34" charset="0"/>
              </a:rPr>
              <a:t> przy ubezpieczeniu majątkowym - określonego </a:t>
            </a:r>
            <a:r>
              <a:rPr lang="pl-PL" sz="2400" b="1" dirty="0">
                <a:solidFill>
                  <a:schemeClr val="accent1"/>
                </a:solidFill>
                <a:latin typeface="Arial Narrow" pitchFamily="34" charset="0"/>
              </a:rPr>
              <a:t>odszkodowania za szkodę</a:t>
            </a:r>
            <a:r>
              <a:rPr lang="pl-PL" sz="2400" dirty="0">
                <a:latin typeface="Arial Narrow" pitchFamily="34" charset="0"/>
              </a:rPr>
              <a:t> powstałą wskutek przewidzianego w umowie wypadku;</a:t>
            </a:r>
          </a:p>
          <a:p>
            <a:pPr marL="0" indent="0" algn="just">
              <a:buFont typeface="+mj-lt"/>
              <a:buAutoNum type="arabicParenR"/>
            </a:pPr>
            <a:r>
              <a:rPr lang="pl-PL" sz="2400" dirty="0">
                <a:latin typeface="Arial Narrow" pitchFamily="34" charset="0"/>
              </a:rPr>
              <a:t> przy ubezpieczeniu osobowym - umówionej </a:t>
            </a:r>
            <a:r>
              <a:rPr lang="pl-PL" sz="2400" b="1" dirty="0">
                <a:solidFill>
                  <a:schemeClr val="accent1"/>
                </a:solidFill>
                <a:latin typeface="Arial Narrow" pitchFamily="34" charset="0"/>
              </a:rPr>
              <a:t>sumy pieniężnej</a:t>
            </a:r>
            <a:r>
              <a:rPr lang="pl-PL" sz="2400" dirty="0">
                <a:latin typeface="Arial Narrow" pitchFamily="34" charset="0"/>
              </a:rPr>
              <a:t>, </a:t>
            </a:r>
            <a:r>
              <a:rPr lang="pl-PL" sz="2400" b="1" dirty="0">
                <a:solidFill>
                  <a:schemeClr val="accent1"/>
                </a:solidFill>
                <a:latin typeface="Arial Narrow" pitchFamily="34" charset="0"/>
              </a:rPr>
              <a:t>renty</a:t>
            </a:r>
            <a:r>
              <a:rPr lang="pl-PL" sz="2400" dirty="0">
                <a:latin typeface="Arial Narrow" pitchFamily="34" charset="0"/>
              </a:rPr>
              <a:t> lub </a:t>
            </a:r>
            <a:r>
              <a:rPr lang="pl-PL" sz="2400" b="1" dirty="0">
                <a:solidFill>
                  <a:schemeClr val="accent1"/>
                </a:solidFill>
                <a:latin typeface="Arial Narrow" pitchFamily="34" charset="0"/>
              </a:rPr>
              <a:t>innego świadczenia</a:t>
            </a:r>
            <a:r>
              <a:rPr lang="pl-PL" sz="2400" dirty="0">
                <a:latin typeface="Arial Narrow" pitchFamily="34" charset="0"/>
              </a:rPr>
              <a:t> w razie zajścia przewidzianego w umowie wypadku w życiu osoby ubezpieczonej.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świadczeń</a:t>
            </a:r>
          </a:p>
        </p:txBody>
      </p:sp>
    </p:spTree>
    <p:extLst>
      <p:ext uri="{BB962C8B-B14F-4D97-AF65-F5344CB8AC3E}">
        <p14:creationId xmlns:p14="http://schemas.microsoft.com/office/powerpoint/2010/main" xmlns="" val="356440265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sz="2400" dirty="0">
                <a:latin typeface="Arial Narrow" pitchFamily="34" charset="0"/>
              </a:rPr>
              <a:t>Do </a:t>
            </a:r>
            <a:r>
              <a:rPr lang="pl-PL" sz="2400" dirty="0" err="1">
                <a:latin typeface="Arial Narrow" pitchFamily="34" charset="0"/>
              </a:rPr>
              <a:t>essentialia</a:t>
            </a:r>
            <a:r>
              <a:rPr lang="pl-PL" sz="2400" dirty="0">
                <a:latin typeface="Arial Narrow" pitchFamily="34" charset="0"/>
              </a:rPr>
              <a:t> </a:t>
            </a:r>
            <a:r>
              <a:rPr lang="pl-PL" sz="2400" dirty="0" err="1">
                <a:latin typeface="Arial Narrow" pitchFamily="34" charset="0"/>
              </a:rPr>
              <a:t>negotii</a:t>
            </a:r>
            <a:r>
              <a:rPr lang="pl-PL" sz="2400" dirty="0">
                <a:latin typeface="Arial Narrow" pitchFamily="34" charset="0"/>
              </a:rPr>
              <a:t> umowy ubezpieczenia należy zaliczyć elementy przedmiotowo istotne czynności prawnej, które stanowią minimum postanowień pozwalających na zakwalifikowanie danej czynności prawnej zgodnie z jej ustawową definicją, do których zaliczyć trzeba m. in. zdarzenie losowe - określane mianem wypadku ubezpieczeniowego. Natomiast główne świadczenia stron umowy ubezpieczenia (por. art. 353 KC), to świadczenie pieniężne ubezpieczającego, którym jest zapłata składki ubezpieczeniowej, zaś świadczenie zakładu ubezpieczeń polega na zapłacie, a więc spełnieniu określonego świadczenia pieniężnego w postaci umówionego odszkodowania lub świadczenia. </a:t>
            </a:r>
            <a:r>
              <a:rPr lang="pl-PL" sz="2400" b="1" dirty="0">
                <a:latin typeface="Arial Narrow" pitchFamily="34" charset="0"/>
              </a:rPr>
              <a:t>Wyrok SA w Warszawie z 10.04.2014 r. VI </a:t>
            </a:r>
            <a:r>
              <a:rPr lang="pl-PL" sz="2400" b="1" dirty="0" err="1">
                <a:latin typeface="Arial Narrow" pitchFamily="34" charset="0"/>
              </a:rPr>
              <a:t>ACa</a:t>
            </a:r>
            <a:r>
              <a:rPr lang="pl-PL" sz="2400" b="1" dirty="0">
                <a:latin typeface="Arial Narrow" pitchFamily="34" charset="0"/>
              </a:rPr>
              <a:t> 1114/13</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lang="pl-PL" sz="4000" b="1" dirty="0"/>
          </a:p>
        </p:txBody>
      </p:sp>
    </p:spTree>
    <p:extLst>
      <p:ext uri="{BB962C8B-B14F-4D97-AF65-F5344CB8AC3E}">
        <p14:creationId xmlns:p14="http://schemas.microsoft.com/office/powerpoint/2010/main" xmlns="" val="356440265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429552" cy="4929222"/>
          </a:xfrm>
        </p:spPr>
        <p:txBody>
          <a:bodyPr>
            <a:noAutofit/>
          </a:bodyPr>
          <a:lstStyle/>
          <a:p>
            <a:pPr marL="0" indent="0" algn="just">
              <a:buNone/>
            </a:pPr>
            <a:r>
              <a:rPr lang="pl-PL" dirty="0">
                <a:latin typeface="Arial Narrow" pitchFamily="34" charset="0"/>
              </a:rPr>
              <a:t>Przepis art. 805 § 1 KC nie określa rodzaju wypadku powodującego odpowiedzialność zakładu ubezpieczeń, pozostawiając tę kwestię umowie. Wypadkiem ubezpieczeniowym jest zdarzenie losowe będące następstwem bądź przypadkowego zbiegu okoliczności (np. zderzenie samochodów), bądź zrealizowania się określonego niebezpieczeństwa (np. pożar, deszcz nawalny, uderzenie pioruna), bądź też konieczności, której terminu nastąpienia nie można przewidzieć (np. śmierć). Samo zdarzenie losowe musi być wyraźnie w umowie określone i to właśnie wyraźnie określone zdarzenie musi być źródłem szkody. </a:t>
            </a:r>
            <a:r>
              <a:rPr lang="pl-PL" b="1" dirty="0">
                <a:latin typeface="Arial Narrow" pitchFamily="34" charset="0"/>
              </a:rPr>
              <a:t>Wyrok SN z 31.05.2001 r. V CKN 247/00</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Zdarzenie losowe</a:t>
            </a:r>
          </a:p>
        </p:txBody>
      </p:sp>
    </p:spTree>
    <p:extLst>
      <p:ext uri="{BB962C8B-B14F-4D97-AF65-F5344CB8AC3E}">
        <p14:creationId xmlns:p14="http://schemas.microsoft.com/office/powerpoint/2010/main" xmlns="" val="356440265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786346"/>
          </a:xfrm>
        </p:spPr>
        <p:txBody>
          <a:bodyPr>
            <a:noAutofit/>
          </a:bodyPr>
          <a:lstStyle/>
          <a:p>
            <a:pPr marL="0" indent="0" algn="just">
              <a:lnSpc>
                <a:spcPct val="150000"/>
              </a:lnSpc>
            </a:pPr>
            <a:r>
              <a:rPr lang="pl-PL" dirty="0">
                <a:latin typeface="Arial Narrow" pitchFamily="34" charset="0"/>
              </a:rPr>
              <a:t> Umowa ubezpieczenia jest </a:t>
            </a:r>
            <a:r>
              <a:rPr lang="pl-PL" u="sng" dirty="0">
                <a:latin typeface="Arial Narrow" pitchFamily="34" charset="0"/>
              </a:rPr>
              <a:t>nieważna</a:t>
            </a:r>
            <a:r>
              <a:rPr lang="pl-PL" dirty="0">
                <a:latin typeface="Arial Narrow" pitchFamily="34" charset="0"/>
              </a:rPr>
              <a:t>, jeżeli </a:t>
            </a:r>
            <a:r>
              <a:rPr lang="pl-PL" b="1" dirty="0">
                <a:solidFill>
                  <a:schemeClr val="accent1"/>
                </a:solidFill>
                <a:latin typeface="Arial Narrow" pitchFamily="34" charset="0"/>
              </a:rPr>
              <a:t>zajście przewidzianego w umowie wypadku nie jest możliwe</a:t>
            </a:r>
            <a:r>
              <a:rPr lang="pl-PL" dirty="0">
                <a:latin typeface="Arial Narrow" pitchFamily="34" charset="0"/>
              </a:rPr>
              <a:t>.</a:t>
            </a:r>
          </a:p>
          <a:p>
            <a:pPr marL="0" indent="0" algn="just">
              <a:lnSpc>
                <a:spcPct val="150000"/>
              </a:lnSpc>
            </a:pPr>
            <a:r>
              <a:rPr lang="pl-PL" dirty="0">
                <a:latin typeface="Arial Narrow" pitchFamily="34" charset="0"/>
              </a:rPr>
              <a:t> Objęcie ubezpieczeniem </a:t>
            </a:r>
            <a:r>
              <a:rPr lang="pl-PL" b="1" dirty="0">
                <a:solidFill>
                  <a:schemeClr val="accent1"/>
                </a:solidFill>
                <a:latin typeface="Arial Narrow" pitchFamily="34" charset="0"/>
              </a:rPr>
              <a:t>okresu poprzedzającego zawarcie umowy</a:t>
            </a:r>
            <a:r>
              <a:rPr lang="pl-PL" dirty="0">
                <a:latin typeface="Arial Narrow" pitchFamily="34" charset="0"/>
              </a:rPr>
              <a:t> jest </a:t>
            </a:r>
            <a:r>
              <a:rPr lang="pl-PL" u="sng" dirty="0">
                <a:latin typeface="Arial Narrow" pitchFamily="34" charset="0"/>
              </a:rPr>
              <a:t>bezskuteczne</a:t>
            </a:r>
            <a:r>
              <a:rPr lang="pl-PL" dirty="0">
                <a:latin typeface="Arial Narrow" pitchFamily="34" charset="0"/>
              </a:rPr>
              <a:t>, jeżeli w chwili zawarcia umowy którakolwiek ze stron wiedziała lub przy zachowaniu należytej staranności mogła się dowiedzieć, że wypadek zaszedł lub że odpadła możliwość jego zajścia w tym okresie.</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Nieważność / Bezskuteczność</a:t>
            </a:r>
          </a:p>
        </p:txBody>
      </p:sp>
    </p:spTree>
    <p:extLst>
      <p:ext uri="{BB962C8B-B14F-4D97-AF65-F5344CB8AC3E}">
        <p14:creationId xmlns:p14="http://schemas.microsoft.com/office/powerpoint/2010/main" xmlns="" val="356440265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sz="quarter" idx="1"/>
          </p:nvPr>
        </p:nvGraphicFramePr>
        <p:xfrm>
          <a:off x="928662" y="1785926"/>
          <a:ext cx="7715304"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 umowy ubezpieczenia</a:t>
            </a:r>
          </a:p>
        </p:txBody>
      </p:sp>
    </p:spTree>
    <p:extLst>
      <p:ext uri="{BB962C8B-B14F-4D97-AF65-F5344CB8AC3E}">
        <p14:creationId xmlns:p14="http://schemas.microsoft.com/office/powerpoint/2010/main" xmlns="" val="3564402654"/>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500306"/>
            <a:ext cx="7429552" cy="4071966"/>
          </a:xfrm>
        </p:spPr>
        <p:txBody>
          <a:bodyPr>
            <a:noAutofit/>
          </a:bodyPr>
          <a:lstStyle/>
          <a:p>
            <a:pPr marL="0" indent="0" algn="just">
              <a:lnSpc>
                <a:spcPct val="150000"/>
              </a:lnSpc>
            </a:pPr>
            <a:r>
              <a:rPr lang="pl-PL" dirty="0">
                <a:latin typeface="Arial Narrow" pitchFamily="34" charset="0"/>
              </a:rPr>
              <a:t> kwalifikowany charakter umowy</a:t>
            </a:r>
          </a:p>
          <a:p>
            <a:pPr marL="0" indent="0" algn="just">
              <a:lnSpc>
                <a:spcPct val="150000"/>
              </a:lnSpc>
            </a:pPr>
            <a:r>
              <a:rPr lang="pl-PL" dirty="0">
                <a:latin typeface="Arial Narrow" pitchFamily="34" charset="0"/>
              </a:rPr>
              <a:t> umowę ubezpieczenia jako strona ponosząca ryzyko zapłaty może zawierać tylko taki podmiot, który posiada przymiot bycia zakładem ubezpieczeń</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Ubezpieczyciel</a:t>
            </a:r>
          </a:p>
        </p:txBody>
      </p:sp>
    </p:spTree>
    <p:extLst>
      <p:ext uri="{BB962C8B-B14F-4D97-AF65-F5344CB8AC3E}">
        <p14:creationId xmlns:p14="http://schemas.microsoft.com/office/powerpoint/2010/main" xmlns="" val="356440265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429552" cy="4214842"/>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zawiera umowę we własnym imieniu i zobowiązuje się do zapłaty składki ubezpieczeniowej</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Ubezpieczający</a:t>
            </a:r>
          </a:p>
        </p:txBody>
      </p:sp>
    </p:spTree>
    <p:extLst>
      <p:ext uri="{BB962C8B-B14F-4D97-AF65-F5344CB8AC3E}">
        <p14:creationId xmlns:p14="http://schemas.microsoft.com/office/powerpoint/2010/main" xmlns="" val="356440265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lnSpc>
                <a:spcPct val="150000"/>
              </a:lnSpc>
            </a:pPr>
            <a:r>
              <a:rPr lang="pl-PL" dirty="0">
                <a:latin typeface="Arial Narrow" pitchFamily="34" charset="0"/>
              </a:rPr>
              <a:t>  osoba fizyczna, prawna lub jednostka organizacyjna nieposiadająca osobowości prawnej, lecz mająca zdolność prawną</a:t>
            </a:r>
          </a:p>
          <a:p>
            <a:pPr marL="0" indent="0" algn="just">
              <a:lnSpc>
                <a:spcPct val="150000"/>
              </a:lnSpc>
            </a:pPr>
            <a:r>
              <a:rPr lang="pl-PL" dirty="0">
                <a:latin typeface="Arial Narrow" pitchFamily="34" charset="0"/>
              </a:rPr>
              <a:t> osoba, której interesu majątkowego, życia lub sytuacji życiowej dotyczy przewidziany w umowie ubezpieczenia wypadek ubezpieczeniowy</a:t>
            </a:r>
          </a:p>
          <a:p>
            <a:pPr marL="0" indent="0" algn="just">
              <a:lnSpc>
                <a:spcPct val="150000"/>
              </a:lnSpc>
            </a:pPr>
            <a:r>
              <a:rPr lang="pl-PL" dirty="0">
                <a:latin typeface="Arial Narrow" pitchFamily="34" charset="0"/>
              </a:rPr>
              <a:t> ubezpieczony i ubezpieczający mogą być różnymi podmiotami</a:t>
            </a:r>
          </a:p>
          <a:p>
            <a:pPr marL="0" indent="0" algn="just">
              <a:lnSpc>
                <a:spcPct val="150000"/>
              </a:lnSpc>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xmlns="" val="3564402654"/>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just"/>
            <a:r>
              <a:rPr lang="pl-PL" dirty="0">
                <a:latin typeface="Arial Narrow" pitchFamily="34" charset="0"/>
              </a:rPr>
              <a:t> gdy ubezpieczony i ubezpieczający są różnymi podmiotami to jest to </a:t>
            </a:r>
            <a:r>
              <a:rPr lang="pl-PL" b="1" dirty="0">
                <a:latin typeface="Arial Narrow" pitchFamily="34" charset="0"/>
              </a:rPr>
              <a:t>umowa ubezpieczenia na cudzy rachunek </a:t>
            </a:r>
            <a:r>
              <a:rPr lang="pl-PL" dirty="0">
                <a:latin typeface="Arial Narrow" pitchFamily="34" charset="0"/>
              </a:rPr>
              <a:t>(na rzecz osoby trzeciej)</a:t>
            </a:r>
          </a:p>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1. Ubezpieczający może zawrzeć umowę ubezpieczenia na cudzy rachunek. Ubezpieczony może nie być imiennie wskazany w umowie, chyba że jest to konieczne do określenia przedmiotu ubezpieczenia.</a:t>
            </a:r>
          </a:p>
          <a:p>
            <a:pPr marL="0" indent="0" algn="just">
              <a:buNone/>
            </a:pPr>
            <a:r>
              <a:rPr lang="pl-PL" dirty="0">
                <a:latin typeface="Arial Narrow" pitchFamily="34" charset="0"/>
              </a:rPr>
              <a:t>§ 2. Roszczenie o zapłatę składki przysługuje ubezpieczycielowi wyłącznie przeciwko ubezpieczającemu. Zarzut mający wpływ na odpowiedzialność ubezpieczyciela może on podnieść również przeciwko ubezpieczonemu.</a:t>
            </a:r>
          </a:p>
          <a:p>
            <a:pPr marL="0" indent="0" algn="just">
              <a:buNone/>
            </a:pPr>
            <a:endParaRPr lang="pl-PL" dirty="0">
              <a:latin typeface="Arial Narrow" pitchFamily="34" charset="0"/>
            </a:endParaRPr>
          </a:p>
          <a:p>
            <a:pPr marL="0" indent="0" algn="just">
              <a:buNone/>
            </a:pPr>
            <a:endParaRPr lang="pl-PL" dirty="0">
              <a:latin typeface="Arial Narrow" pitchFamily="34" charset="0"/>
            </a:endParaRP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xmlns="" val="3564402654"/>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buNone/>
            </a:pPr>
            <a:r>
              <a:rPr lang="pl-PL" b="1" dirty="0">
                <a:latin typeface="Arial Narrow" pitchFamily="34" charset="0"/>
              </a:rPr>
              <a:t>Art. 808 k.c.</a:t>
            </a:r>
            <a:endParaRPr lang="pl-PL" dirty="0">
              <a:latin typeface="Arial Narrow" pitchFamily="34" charset="0"/>
            </a:endParaRPr>
          </a:p>
          <a:p>
            <a:pPr marL="0" indent="0" algn="just">
              <a:buNone/>
            </a:pPr>
            <a:r>
              <a:rPr lang="pl-PL" dirty="0">
                <a:latin typeface="Arial Narrow" pitchFamily="34" charset="0"/>
              </a:rPr>
              <a:t>§ 3. Ubezpieczony jest uprawniony do żądania należnego świadczenia bezpośrednio od ubezpieczyciela, chyba że strony uzgodniły inaczej; jednakże uzgodnienie takie nie może zostać dokonane, jeżeli wypadek już zaszedł.</a:t>
            </a:r>
          </a:p>
          <a:p>
            <a:pPr marL="0" indent="0" algn="just">
              <a:buNone/>
            </a:pPr>
            <a:r>
              <a:rPr lang="pl-PL" dirty="0">
                <a:latin typeface="Arial Narrow" pitchFamily="34" charset="0"/>
              </a:rPr>
              <a:t>§ 4. Ubezpieczony może żądać by ubezpieczyciel udzielił mu informacji o postanowieniach zawartej umowy oraz ogólnych warunków ubezpieczenia w zakresie, w jakim dotyczą praw i obowiązków ubezpieczonego.</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Ubezpieczony</a:t>
            </a:r>
          </a:p>
        </p:txBody>
      </p:sp>
    </p:spTree>
    <p:extLst>
      <p:ext uri="{BB962C8B-B14F-4D97-AF65-F5344CB8AC3E}">
        <p14:creationId xmlns:p14="http://schemas.microsoft.com/office/powerpoint/2010/main" xmlns="" val="3564402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Definicja</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ctr">
              <a:buNone/>
            </a:pPr>
            <a:endParaRPr lang="pl-PL" sz="2800" b="1"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535 k.c.</a:t>
            </a:r>
          </a:p>
          <a:p>
            <a:pPr marL="0" indent="0" algn="just">
              <a:buNone/>
            </a:pPr>
            <a:r>
              <a:rPr lang="pl-PL" sz="2800" dirty="0">
                <a:latin typeface="Arial Narrow" pitchFamily="34" charset="0"/>
                <a:ea typeface="Arimo" pitchFamily="34" charset="0"/>
                <a:cs typeface="Arimo" pitchFamily="34" charset="0"/>
              </a:rPr>
              <a:t>„</a:t>
            </a:r>
            <a:r>
              <a:rPr lang="pl-PL" sz="2800" dirty="0">
                <a:latin typeface="Arial Narrow" pitchFamily="34" charset="0"/>
              </a:rPr>
              <a:t>Przez umowę sprzedaży sprzedawca zobowiązuje się </a:t>
            </a:r>
            <a:r>
              <a:rPr lang="pl-PL" sz="2800" u="sng" dirty="0">
                <a:latin typeface="Arial Narrow" pitchFamily="34" charset="0"/>
              </a:rPr>
              <a:t>przenieść na kupującego własność</a:t>
            </a:r>
            <a:r>
              <a:rPr lang="pl-PL" sz="2800" dirty="0">
                <a:latin typeface="Arial Narrow" pitchFamily="34" charset="0"/>
              </a:rPr>
              <a:t> rzeczy i </a:t>
            </a:r>
            <a:r>
              <a:rPr lang="pl-PL" sz="2800" u="sng" dirty="0">
                <a:latin typeface="Arial Narrow" pitchFamily="34" charset="0"/>
              </a:rPr>
              <a:t>wydać mu rzecz</a:t>
            </a:r>
            <a:r>
              <a:rPr lang="pl-PL" sz="2800" dirty="0">
                <a:latin typeface="Arial Narrow" pitchFamily="34" charset="0"/>
              </a:rPr>
              <a:t>, a kupujący zobowiązuje się </a:t>
            </a:r>
            <a:r>
              <a:rPr lang="pl-PL" sz="2800" u="sng" dirty="0">
                <a:latin typeface="Arial Narrow" pitchFamily="34" charset="0"/>
              </a:rPr>
              <a:t>rzecz odebrać</a:t>
            </a:r>
            <a:r>
              <a:rPr lang="pl-PL" sz="2800" dirty="0">
                <a:latin typeface="Arial Narrow" pitchFamily="34" charset="0"/>
              </a:rPr>
              <a:t> i </a:t>
            </a:r>
            <a:r>
              <a:rPr lang="pl-PL" sz="2800" u="sng" dirty="0">
                <a:latin typeface="Arial Narrow" pitchFamily="34" charset="0"/>
              </a:rPr>
              <a:t>zapłacić</a:t>
            </a:r>
            <a:r>
              <a:rPr lang="pl-PL" sz="2800" dirty="0">
                <a:latin typeface="Arial Narrow" pitchFamily="34" charset="0"/>
              </a:rPr>
              <a:t> sprzedawcy cenę.</a:t>
            </a:r>
            <a:r>
              <a:rPr lang="pl-PL" sz="2800" dirty="0">
                <a:latin typeface="Arial Narrow" pitchFamily="34" charset="0"/>
                <a:ea typeface="Arimo" pitchFamily="34" charset="0"/>
                <a:cs typeface="Arimo" pitchFamily="34" charset="0"/>
              </a:rPr>
              <a:t>”</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just">
              <a:lnSpc>
                <a:spcPct val="150000"/>
              </a:lnSpc>
            </a:pPr>
            <a:r>
              <a:rPr lang="pl-PL" dirty="0">
                <a:latin typeface="Arial Narrow" pitchFamily="34" charset="0"/>
              </a:rPr>
              <a:t> Uposażony – osoba uprawniona do otrzymania sumy ubezpieczenia na wypadek śmierci ubezpieczonego</a:t>
            </a:r>
          </a:p>
          <a:p>
            <a:pPr marL="0" indent="0" algn="just">
              <a:lnSpc>
                <a:spcPct val="150000"/>
              </a:lnSpc>
            </a:pPr>
            <a:r>
              <a:rPr lang="pl-PL" dirty="0">
                <a:latin typeface="Arial Narrow" pitchFamily="34" charset="0"/>
              </a:rPr>
              <a:t> Poszkodowany w ubezpieczeniu odpowiedzialności cywilnej – nie jest stroną umowy, ale odnosi korzyść majątkową w przypadku zdarzenia określonego w umowie ubezpieczenia pomiędzy zakładem a sprawcą szkody</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Uposażony i poszkodowany</a:t>
            </a:r>
          </a:p>
        </p:txBody>
      </p:sp>
    </p:spTree>
    <p:extLst>
      <p:ext uri="{BB962C8B-B14F-4D97-AF65-F5344CB8AC3E}">
        <p14:creationId xmlns:p14="http://schemas.microsoft.com/office/powerpoint/2010/main" xmlns="" val="3564402654"/>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429552" cy="4500594"/>
          </a:xfrm>
        </p:spPr>
        <p:txBody>
          <a:bodyPr>
            <a:noAutofit/>
          </a:bodyPr>
          <a:lstStyle/>
          <a:p>
            <a:pPr marL="0" indent="0" algn="ctr">
              <a:lnSpc>
                <a:spcPct val="150000"/>
              </a:lnSpc>
              <a:buNone/>
            </a:pPr>
            <a:r>
              <a:rPr lang="pl-PL" b="1" dirty="0">
                <a:latin typeface="Arial Narrow" pitchFamily="34" charset="0"/>
              </a:rPr>
              <a:t>Art. 809 k.c.</a:t>
            </a:r>
            <a:endParaRPr lang="pl-PL" dirty="0">
              <a:latin typeface="Arial Narrow" pitchFamily="34" charset="0"/>
            </a:endParaRPr>
          </a:p>
          <a:p>
            <a:pPr marL="0" indent="0" algn="just">
              <a:lnSpc>
                <a:spcPct val="150000"/>
              </a:lnSpc>
              <a:buNone/>
            </a:pPr>
            <a:r>
              <a:rPr lang="pl-PL" dirty="0">
                <a:latin typeface="Arial Narrow" pitchFamily="34" charset="0"/>
              </a:rPr>
              <a:t>§ 1. </a:t>
            </a:r>
            <a:r>
              <a:rPr lang="pl-PL" u="sng" dirty="0">
                <a:latin typeface="Arial Narrow" pitchFamily="34" charset="0"/>
              </a:rPr>
              <a:t>Ubezpieczyciel zobowiązany jest potwierdzić zawarcie umowy</a:t>
            </a:r>
            <a:r>
              <a:rPr lang="pl-PL" dirty="0">
                <a:latin typeface="Arial Narrow" pitchFamily="34" charset="0"/>
              </a:rPr>
              <a:t> dokumentem ubezpieczenia.</a:t>
            </a:r>
          </a:p>
          <a:p>
            <a:pPr marL="0" indent="0" algn="just">
              <a:lnSpc>
                <a:spcPct val="150000"/>
              </a:lnSpc>
              <a:buNone/>
            </a:pPr>
            <a:r>
              <a:rPr lang="pl-PL" dirty="0">
                <a:latin typeface="Arial Narrow" pitchFamily="34" charset="0"/>
              </a:rPr>
              <a:t>§ 2. Z zastrzeżeniem wyjątku przewidzianego w art. 811, w razie wątpliwości umowę uważa się za zawartą z chwilą doręczenia ubezpieczającemu dokumentu ubezpieczenia.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Dokument ubezpieczenia</a:t>
            </a:r>
          </a:p>
        </p:txBody>
      </p:sp>
    </p:spTree>
    <p:extLst>
      <p:ext uri="{BB962C8B-B14F-4D97-AF65-F5344CB8AC3E}">
        <p14:creationId xmlns:p14="http://schemas.microsoft.com/office/powerpoint/2010/main" xmlns="" val="356440265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857784"/>
          </a:xfrm>
        </p:spPr>
        <p:txBody>
          <a:bodyPr>
            <a:noAutofit/>
          </a:bodyPr>
          <a:lstStyle/>
          <a:p>
            <a:pPr marL="0" indent="0" algn="ctr">
              <a:buNone/>
            </a:pPr>
            <a:r>
              <a:rPr lang="pl-PL" b="1" dirty="0">
                <a:latin typeface="Arial Narrow" pitchFamily="34" charset="0"/>
              </a:rPr>
              <a:t>Art. 813 k.c.</a:t>
            </a:r>
            <a:endParaRPr lang="pl-PL" dirty="0">
              <a:latin typeface="Arial Narrow" pitchFamily="34" charset="0"/>
            </a:endParaRPr>
          </a:p>
          <a:p>
            <a:pPr marL="0" indent="0" algn="just">
              <a:buNone/>
            </a:pPr>
            <a:r>
              <a:rPr lang="pl-PL" dirty="0">
                <a:latin typeface="Arial Narrow" pitchFamily="34" charset="0"/>
              </a:rPr>
              <a:t>§ 1. Składkę oblicza się </a:t>
            </a:r>
            <a:r>
              <a:rPr lang="pl-PL" u="sng" dirty="0">
                <a:latin typeface="Arial Narrow" pitchFamily="34" charset="0"/>
              </a:rPr>
              <a:t>za czas trwania odpowiedzialności ubezpieczyciela</a:t>
            </a:r>
            <a:r>
              <a:rPr lang="pl-PL" dirty="0">
                <a:latin typeface="Arial Narrow" pitchFamily="34" charset="0"/>
              </a:rPr>
              <a:t>. W przypadku wygaśnięcia stosunku ubezpieczenia przed upływem okresu na jaki została zawarta umowa, ubezpieczającemu przysługuje zwrot składki za okres niewykorzystanej ochrony ubezpieczeniowej.</a:t>
            </a:r>
          </a:p>
          <a:p>
            <a:pPr marL="0" indent="0" algn="just">
              <a:buNone/>
            </a:pPr>
            <a:r>
              <a:rPr lang="pl-PL" dirty="0">
                <a:latin typeface="Arial Narrow" pitchFamily="34" charset="0"/>
              </a:rPr>
              <a:t>§ 2. </a:t>
            </a:r>
            <a:r>
              <a:rPr lang="pl-PL" u="sng" dirty="0">
                <a:latin typeface="Arial Narrow" pitchFamily="34" charset="0"/>
              </a:rPr>
              <a:t>Jeżeli nie umówiono się inaczej, składka powinna być zapłacona jednocześnie z zawarciem umowy ubezpieczenia</a:t>
            </a:r>
            <a:r>
              <a:rPr lang="pl-PL" dirty="0">
                <a:latin typeface="Arial Narrow" pitchFamily="34" charset="0"/>
              </a:rPr>
              <a:t>, a jeżeli umowa doszła do skutku przed doręczeniem dokumentu ubezpieczenia - w ciągu czternastu dni od jego doręczenia.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xmlns="" val="356440265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429552" cy="5143536"/>
          </a:xfrm>
        </p:spPr>
        <p:txBody>
          <a:bodyPr>
            <a:noAutofit/>
          </a:bodyPr>
          <a:lstStyle/>
          <a:p>
            <a:pPr marL="0" indent="0" algn="ctr">
              <a:spcBef>
                <a:spcPts val="0"/>
              </a:spcBef>
              <a:buNone/>
            </a:pPr>
            <a:r>
              <a:rPr lang="pl-PL" b="1" dirty="0">
                <a:latin typeface="Arial Narrow" pitchFamily="34" charset="0"/>
              </a:rPr>
              <a:t>Art. 814 k.c.</a:t>
            </a:r>
            <a:endParaRPr lang="pl-PL" dirty="0">
              <a:latin typeface="Arial Narrow" pitchFamily="34" charset="0"/>
            </a:endParaRPr>
          </a:p>
          <a:p>
            <a:pPr marL="0" indent="0" algn="just">
              <a:spcBef>
                <a:spcPts val="0"/>
              </a:spcBef>
              <a:buNone/>
            </a:pPr>
            <a:r>
              <a:rPr lang="pl-PL" dirty="0">
                <a:latin typeface="Arial Narrow" pitchFamily="34" charset="0"/>
              </a:rPr>
              <a:t>§ 1. Jeżeli nie umówiono się inaczej, </a:t>
            </a:r>
            <a:r>
              <a:rPr lang="pl-PL" u="sng" dirty="0">
                <a:latin typeface="Arial Narrow" pitchFamily="34" charset="0"/>
              </a:rPr>
              <a:t>odpowiedzialność ubezpieczyciela rozpoczyna się od dnia następującego po zawarciu umowy, nie wcześniej jednak niż od dnia następnego po zapłaceniu składki lub jej pierwszej raty</a:t>
            </a:r>
            <a:r>
              <a:rPr lang="pl-PL" dirty="0">
                <a:latin typeface="Arial Narrow" pitchFamily="34" charset="0"/>
              </a:rPr>
              <a:t>.</a:t>
            </a:r>
          </a:p>
          <a:p>
            <a:pPr marL="0" indent="0" algn="just">
              <a:buNone/>
            </a:pPr>
            <a:r>
              <a:rPr lang="pl-PL" dirty="0">
                <a:latin typeface="Arial Narrow" pitchFamily="34" charset="0"/>
              </a:rPr>
              <a:t>§ 2. Jeżeli ubezpieczyciel ponosi odpowiedzialność jeszcze przed zapłaceniem składki lub jej pierwszej raty, a składka lub jej pierwsza rata nie została zapłacona w terminie, ubezpieczyciel może wypowiedzieć umowę ze skutkiem natychmiastowym i żądać zapłaty składki za okres, przez który ponosił odpowiedzialność. W braku wypowiedzenia umowy wygasa ona z końcem okresu, za który przypadała niezapłacona składka.</a:t>
            </a:r>
          </a:p>
        </p:txBody>
      </p:sp>
      <p:sp>
        <p:nvSpPr>
          <p:cNvPr id="5" name="Tytuł 1"/>
          <p:cNvSpPr txBox="1">
            <a:spLocks/>
          </p:cNvSpPr>
          <p:nvPr/>
        </p:nvSpPr>
        <p:spPr>
          <a:xfrm>
            <a:off x="914400" y="274638"/>
            <a:ext cx="7443814" cy="1154098"/>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xmlns="" val="35644026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ctr">
              <a:buNone/>
            </a:pPr>
            <a:r>
              <a:rPr lang="pl-PL" b="1" dirty="0">
                <a:latin typeface="Arial Narrow" pitchFamily="34" charset="0"/>
              </a:rPr>
              <a:t>Art. 814 k.c.</a:t>
            </a:r>
            <a:endParaRPr lang="pl-PL" dirty="0">
              <a:latin typeface="Arial Narrow" pitchFamily="34" charset="0"/>
            </a:endParaRPr>
          </a:p>
          <a:p>
            <a:pPr marL="0" indent="0" algn="just">
              <a:buNone/>
            </a:pPr>
            <a:r>
              <a:rPr lang="pl-PL" dirty="0">
                <a:latin typeface="Arial Narrow" pitchFamily="34" charset="0"/>
              </a:rPr>
              <a:t>§ 3. W razie opłacania składki w ratach </a:t>
            </a:r>
            <a:r>
              <a:rPr lang="pl-PL" u="sng" dirty="0">
                <a:latin typeface="Arial Narrow" pitchFamily="34" charset="0"/>
              </a:rPr>
              <a:t>niezapłacenie w terminie kolejnej raty składki może powodować ustanie odpowiedzialności ubezpieczyciela, tylko wtedy, gdy skutek taki przewidywała umowa lub ogólne warunki ubezpieczenia</a:t>
            </a:r>
            <a:r>
              <a:rPr lang="pl-PL" dirty="0">
                <a:latin typeface="Arial Narrow" pitchFamily="34" charset="0"/>
              </a:rPr>
              <a:t>, a ubezpieczyciel po upływie terminu wezwał ubezpieczającego do zapłaty z zagrożeniem, że brak zapłaty w terminie 7 dni od dnia otrzymania wezwania spowoduje ustanie odpowiedzialności.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Składka</a:t>
            </a:r>
          </a:p>
        </p:txBody>
      </p:sp>
    </p:spTree>
    <p:extLst>
      <p:ext uri="{BB962C8B-B14F-4D97-AF65-F5344CB8AC3E}">
        <p14:creationId xmlns:p14="http://schemas.microsoft.com/office/powerpoint/2010/main" xmlns="" val="3564402654"/>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r>
              <a:rPr lang="pl-PL" dirty="0">
                <a:latin typeface="Arial Narrow" pitchFamily="34" charset="0"/>
              </a:rPr>
              <a:t> Ubezpieczyciel obowiązany jest </a:t>
            </a:r>
            <a:r>
              <a:rPr lang="pl-PL" u="sng" dirty="0">
                <a:latin typeface="Arial Narrow" pitchFamily="34" charset="0"/>
              </a:rPr>
              <a:t>spełnić świadczenie w terminie trzydziestu dni, licząc od daty otrzymania zawiadomienia o wypadku</a:t>
            </a:r>
          </a:p>
          <a:p>
            <a:pPr marL="0" indent="0" algn="just"/>
            <a:r>
              <a:rPr lang="pl-PL" dirty="0">
                <a:latin typeface="Arial Narrow" pitchFamily="34" charset="0"/>
              </a:rPr>
              <a:t> Gdyby wyjaśnienie w powyższym terminie okoliczności koniecznych do ustalenia odpowiedzialności ubezpieczyciela albo wysokości świadczenia okazało się niemożliwe, świadczenie powinno być spełnione </a:t>
            </a:r>
            <a:r>
              <a:rPr lang="pl-PL" u="sng" dirty="0">
                <a:latin typeface="Arial Narrow" pitchFamily="34" charset="0"/>
              </a:rPr>
              <a:t>w ciągu 14 dni od dnia, w którym przy zachowaniu należytej staranności wyjaśnienie tych okoliczności było możliwe</a:t>
            </a:r>
            <a:r>
              <a:rPr lang="pl-PL" dirty="0">
                <a:latin typeface="Arial Narrow" pitchFamily="34" charset="0"/>
              </a:rPr>
              <a:t>. Jednakże bezsporną część świadczenia ubezpieczyciel powinien spełnić w terminie 30 dni</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spełnienia świadczenia</a:t>
            </a:r>
          </a:p>
        </p:txBody>
      </p:sp>
    </p:spTree>
    <p:extLst>
      <p:ext uri="{BB962C8B-B14F-4D97-AF65-F5344CB8AC3E}">
        <p14:creationId xmlns:p14="http://schemas.microsoft.com/office/powerpoint/2010/main" xmlns="" val="3564402654"/>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357718"/>
          </a:xfrm>
        </p:spPr>
        <p:txBody>
          <a:bodyPr>
            <a:noAutofit/>
          </a:bodyPr>
          <a:lstStyle/>
          <a:p>
            <a:pPr marL="0" indent="0" algn="just"/>
            <a:r>
              <a:rPr lang="pl-PL" dirty="0">
                <a:latin typeface="Arial Narrow" pitchFamily="34" charset="0"/>
              </a:rPr>
              <a:t> Roszczenia z umowy ubezpieczenia przedawniają się </a:t>
            </a:r>
            <a:r>
              <a:rPr lang="pl-PL" b="1" dirty="0">
                <a:solidFill>
                  <a:schemeClr val="accent1"/>
                </a:solidFill>
                <a:latin typeface="Arial Narrow" pitchFamily="34" charset="0"/>
              </a:rPr>
              <a:t>z upływem lat trzech</a:t>
            </a:r>
            <a:r>
              <a:rPr lang="pl-PL" dirty="0">
                <a:latin typeface="Arial Narrow" pitchFamily="34" charset="0"/>
              </a:rPr>
              <a:t>.</a:t>
            </a:r>
          </a:p>
          <a:p>
            <a:pPr marL="0" indent="0" algn="just"/>
            <a:r>
              <a:rPr lang="pl-PL" dirty="0">
                <a:latin typeface="Arial Narrow" pitchFamily="34" charset="0"/>
              </a:rPr>
              <a:t> W wypadku ubezpieczenia odpowiedzialności cywilnej roszczenie poszkodowanego do ubezpieczyciela o odszkodowanie lub zadośćuczynienie przedawnia się z upływem terminu przewidzianego dla tego roszczenia w przepisach o odpowiedzialności za szkodę wyrządzoną czynem niedozwolonym lub wynikłą z niewykonania bądź nienależytego wykonania zobowiązania.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356440265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429552" cy="4643470"/>
          </a:xfrm>
        </p:spPr>
        <p:txBody>
          <a:bodyPr>
            <a:noAutofit/>
          </a:bodyPr>
          <a:lstStyle/>
          <a:p>
            <a:pPr marL="0" indent="0" algn="just">
              <a:lnSpc>
                <a:spcPct val="150000"/>
              </a:lnSpc>
              <a:buNone/>
            </a:pPr>
            <a:r>
              <a:rPr lang="pl-PL" dirty="0">
                <a:latin typeface="Arial Narrow" pitchFamily="34" charset="0"/>
              </a:rPr>
              <a:t>Bieg przedawnienia roszczenia o świadczenie do ubezpieczyciela przerywa </a:t>
            </a:r>
            <a:r>
              <a:rPr lang="pl-PL">
                <a:latin typeface="Arial Narrow" pitchFamily="34" charset="0"/>
              </a:rPr>
              <a:t>się przez </a:t>
            </a:r>
            <a:r>
              <a:rPr lang="pl-PL" dirty="0">
                <a:latin typeface="Arial Narrow" pitchFamily="34" charset="0"/>
              </a:rPr>
              <a:t>zgłoszenie ubezpieczycielowi tego roszczenia lub przez zgłoszenie zdarzenia objętego ubezpieczeniem. Bieg przedawnienia rozpoczyna się na nowo od dnia, w którym zgłaszający roszczenie lub zdarzenie otrzymał na piśmie oświadczenie ubezpieczyciela o przyznaniu lub odmowie świadczenia.</a:t>
            </a:r>
          </a:p>
        </p:txBody>
      </p:sp>
      <p:sp>
        <p:nvSpPr>
          <p:cNvPr id="5" name="Tytuł 1"/>
          <p:cNvSpPr txBox="1">
            <a:spLocks/>
          </p:cNvSpPr>
          <p:nvPr/>
        </p:nvSpPr>
        <p:spPr>
          <a:xfrm>
            <a:off x="914400" y="274638"/>
            <a:ext cx="7443814" cy="1225536"/>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356440265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osobowe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64190677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Ubezpieczenie osobowe może w szczególności dotyczyć:</a:t>
            </a:r>
          </a:p>
          <a:p>
            <a:pPr marL="514350" indent="-514350" algn="just">
              <a:lnSpc>
                <a:spcPct val="150000"/>
              </a:lnSpc>
              <a:buNone/>
              <a:tabLst>
                <a:tab pos="354013" algn="l"/>
              </a:tabLst>
            </a:pPr>
            <a:r>
              <a:rPr lang="pl-PL" sz="2000" dirty="0">
                <a:latin typeface="Arial Narrow" pitchFamily="34" charset="0"/>
              </a:rPr>
              <a:t>1) przy ubezpieczeniu na życie - śmierci osoby ubezpieczonej lub dożycia przez nią oznaczonego wieku;</a:t>
            </a:r>
          </a:p>
          <a:p>
            <a:pPr marL="514350" indent="-514350" algn="just">
              <a:lnSpc>
                <a:spcPct val="150000"/>
              </a:lnSpc>
              <a:buNone/>
              <a:tabLst>
                <a:tab pos="354013" algn="l"/>
              </a:tabLst>
            </a:pPr>
            <a:r>
              <a:rPr lang="pl-PL" sz="2000" dirty="0">
                <a:latin typeface="Arial Narrow" pitchFamily="34" charset="0"/>
              </a:rPr>
              <a:t>2) przy ubezpieczeniu następstw nieszczęśliwych wypadków - uszkodzenia ciała, rozstroju zdrowia lub śmierci wskutek nieszczęśliwego wypadku.</a:t>
            </a:r>
          </a:p>
          <a:p>
            <a:pPr marL="514350" indent="-514350" algn="just">
              <a:lnSpc>
                <a:spcPct val="150000"/>
              </a:lnSpc>
              <a:buNone/>
              <a:tabLst>
                <a:tab pos="354013" algn="l"/>
              </a:tabLst>
            </a:pPr>
            <a:r>
              <a:rPr lang="pl-PL" sz="2000" dirty="0">
                <a:latin typeface="Arial Narrow" pitchFamily="34" charset="0"/>
              </a:rPr>
              <a:t>W ubezpieczeniu osobowym ochrona nie polega na zapłacie odszkodowania za doznaną szkodę, ale na wypłacie określonej sumy pieniężnej w razie zajścia w życiu osoby ubezpieczonej przewidzianego w umowie wypadku; wysokość tej sumy wyznacza treść umowy. </a:t>
            </a:r>
            <a:r>
              <a:rPr lang="pl-PL" sz="2000" b="1" dirty="0">
                <a:latin typeface="Arial Narrow" pitchFamily="34" charset="0"/>
              </a:rPr>
              <a:t>IV CSK 699/12 - wyrok SN - Izba Cywilna z dnia 20-06-2013</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p14="http://schemas.microsoft.com/office/powerpoint/2010/main" xmlns="" val="320302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Obowiązki sprzedawcy</a:t>
            </a:r>
          </a:p>
        </p:txBody>
      </p:sp>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800" b="1" dirty="0">
                <a:latin typeface="Arial Narrow" pitchFamily="34" charset="0"/>
                <a:ea typeface="Arimo" pitchFamily="34" charset="0"/>
                <a:cs typeface="Arimo" pitchFamily="34" charset="0"/>
              </a:rPr>
              <a:t> </a:t>
            </a:r>
            <a:r>
              <a:rPr lang="pl-PL" sz="2800" dirty="0">
                <a:latin typeface="Arial Narrow" pitchFamily="34" charset="0"/>
                <a:ea typeface="Arimo" pitchFamily="34" charset="0"/>
                <a:cs typeface="Arimo" pitchFamily="34" charset="0"/>
              </a:rPr>
              <a:t>przeniesienie na kupującego własności rzeczy</a:t>
            </a:r>
          </a:p>
          <a:p>
            <a:pPr marL="0" indent="0" algn="just"/>
            <a:r>
              <a:rPr lang="pl-PL" sz="2800" dirty="0">
                <a:latin typeface="Arial Narrow" pitchFamily="34" charset="0"/>
                <a:ea typeface="Arimo" pitchFamily="34" charset="0"/>
                <a:cs typeface="Arimo" pitchFamily="34" charset="0"/>
              </a:rPr>
              <a:t> wydanie kupującemu rzeczy </a:t>
            </a:r>
          </a:p>
          <a:p>
            <a:pPr marL="0" indent="0" algn="just"/>
            <a:r>
              <a:rPr lang="pl-PL" sz="2800" dirty="0">
                <a:latin typeface="Arial Narrow" pitchFamily="34" charset="0"/>
                <a:ea typeface="Arimo" pitchFamily="34" charset="0"/>
                <a:cs typeface="Arimo" pitchFamily="34" charset="0"/>
              </a:rPr>
              <a:t> udzielenie kupującemu potrzebnych wyjaśnień dotyczących sprzedanej rzeczy</a:t>
            </a:r>
          </a:p>
          <a:p>
            <a:pPr marL="0" indent="0" algn="just"/>
            <a:r>
              <a:rPr lang="pl-PL" sz="2800" dirty="0">
                <a:latin typeface="Arial Narrow" pitchFamily="34" charset="0"/>
                <a:ea typeface="Arimo" pitchFamily="34" charset="0"/>
                <a:cs typeface="Arimo" pitchFamily="34" charset="0"/>
              </a:rPr>
              <a:t> wydanie posiadanych dokumentów, niezbędnych do korzystania ze sprzedanej rzeczy, w tym instrukcji obsługi sprzedanego towaru</a:t>
            </a:r>
            <a:endParaRPr lang="pl-PL" dirty="0">
              <a:latin typeface="Arial Narrow" pitchFamily="34" charset="0"/>
              <a:ea typeface="Arimo" pitchFamily="34" charset="0"/>
              <a:cs typeface="Arimo" pitchFamily="34" charset="0"/>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W umowie ubezpieczenia na życie zawartej </a:t>
            </a:r>
            <a:r>
              <a:rPr lang="pl-PL" sz="2000" b="1" dirty="0">
                <a:latin typeface="Arial Narrow" pitchFamily="34" charset="0"/>
              </a:rPr>
              <a:t>na cudzy rachunek</a:t>
            </a:r>
            <a:r>
              <a:rPr lang="pl-PL" sz="2000" dirty="0">
                <a:latin typeface="Arial Narrow" pitchFamily="34" charset="0"/>
              </a:rPr>
              <a:t>, odpowiedzialność ubezpieczyciela rozpoczyna się nie wcześniej niż następnego dnia po tym, gdy ubezpieczony oświadczył stronie wskazanej w umowie, że chce skorzystać z zastrzeżenia na jego rzecz ochrony ubezpieczeniowej. Oświadczenie powinno obejmować także wysokość sumy ubezpieczenia. Zmiana umowy na niekorzyść ubezpieczonego lub osoby uprawnionej do otrzymania sumy ubezpieczenia w razie śmierci ubezpieczonego wymaga zgody tego ubezpieczonego.</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Czego dotyczy ubezpieczenie osobowe</a:t>
            </a:r>
          </a:p>
        </p:txBody>
      </p:sp>
    </p:spTree>
    <p:extLst>
      <p:ext uri="{BB962C8B-B14F-4D97-AF65-F5344CB8AC3E}">
        <p14:creationId xmlns:p14="http://schemas.microsoft.com/office/powerpoint/2010/main" xmlns="" val="3631309446"/>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800" dirty="0">
                <a:latin typeface="Arial Narrow" pitchFamily="34" charset="0"/>
              </a:rPr>
              <a:t>	Przy ubezpieczeniu osobowym ubezpieczający może wypowiedzieć umowę w każdym czasie z zachowaniem terminu określonego w umowie lub ogólnych warunkach ubezpieczenia, a w razie jego braku - ze skutkiem natychmiastowym.</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p14="http://schemas.microsoft.com/office/powerpoint/2010/main" xmlns="" val="298844559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W braku odmiennego zastrzeżenia umowę uważa się za wypowiedzianą przez ubezpieczającego, jeżeli składka lub jej rata nie została zapłacona w terminie określonym w umowie lub ogólnych warunkach ubezpieczenia mimo </a:t>
            </a:r>
            <a:r>
              <a:rPr lang="pl-PL" sz="2000" b="1" u="sng" dirty="0">
                <a:latin typeface="Arial Narrow" pitchFamily="34" charset="0"/>
              </a:rPr>
              <a:t>uprzedniego wezwania do zapłaty </a:t>
            </a:r>
            <a:r>
              <a:rPr lang="pl-PL" sz="2000" dirty="0">
                <a:latin typeface="Arial Narrow" pitchFamily="34" charset="0"/>
              </a:rPr>
              <a:t>w dodatkowym terminie określonym w ogólnych warunkach ubezpieczenia; </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a:t>
            </a:r>
            <a:r>
              <a:rPr lang="pl-PL" sz="2000" b="1" dirty="0">
                <a:latin typeface="Arial Narrow" pitchFamily="34" charset="0"/>
              </a:rPr>
              <a:t>W wezwaniu powinny być podane do wiadomości ubezpieczającego skutki niezapłacenia składki.</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Wypowiedzenie przez ubezpieczającego</a:t>
            </a:r>
          </a:p>
        </p:txBody>
      </p:sp>
    </p:spTree>
    <p:extLst>
      <p:ext uri="{BB962C8B-B14F-4D97-AF65-F5344CB8AC3E}">
        <p14:creationId xmlns:p14="http://schemas.microsoft.com/office/powerpoint/2010/main" xmlns="" val="3766129723"/>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Ubezpieczyciel może wypowiedzieć umowę ubezpieczenia na życie </a:t>
            </a:r>
            <a:r>
              <a:rPr lang="pl-PL" sz="2000" b="1" dirty="0">
                <a:latin typeface="Arial Narrow" pitchFamily="34" charset="0"/>
              </a:rPr>
              <a:t>jedynie w wypadkach wskazanych w ustawie.</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	</a:t>
            </a:r>
            <a:r>
              <a:rPr lang="pl-PL" sz="2400" dirty="0">
                <a:latin typeface="Arial Narrow" pitchFamily="34" charset="0"/>
              </a:rPr>
              <a:t>W obecnym stanie prawnym żaden przepis nie zezwala ubezpieczycielowi na rozwiązanie umowy. Taka regulacja ma na celu ukrócenie praktyk ubezpieczycieli rozwiązywania umów z ubezpieczonymi gdy stają się dla nich nieopłacalne (wraz z wiekiem ubezpieczonego ryzyko rośnie spełnienia się wypadku ubezpieczeniowego rośnie). </a:t>
            </a: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10000"/>
          </a:bodyPr>
          <a:lstStyle/>
          <a:p>
            <a:pPr lvl="0" algn="ctr">
              <a:spcBef>
                <a:spcPct val="0"/>
              </a:spcBef>
            </a:pPr>
            <a:r>
              <a:rPr lang="pl-PL" sz="4000" b="1" dirty="0"/>
              <a:t>Wypowiedzenie przez ubezpieczyciela</a:t>
            </a:r>
          </a:p>
        </p:txBody>
      </p:sp>
    </p:spTree>
    <p:extLst>
      <p:ext uri="{BB962C8B-B14F-4D97-AF65-F5344CB8AC3E}">
        <p14:creationId xmlns:p14="http://schemas.microsoft.com/office/powerpoint/2010/main" xmlns="" val="133274184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2000" dirty="0">
                <a:latin typeface="Arial Narrow" pitchFamily="34" charset="0"/>
              </a:rPr>
              <a:t>Ubezpieczający może wskazać jedną lub więcej osób uprawnionych do otrzymania sumy ubezpieczenia </a:t>
            </a:r>
            <a:r>
              <a:rPr lang="pl-PL" sz="2000" b="1" dirty="0">
                <a:latin typeface="Arial Narrow" pitchFamily="34" charset="0"/>
              </a:rPr>
              <a:t>w razie śmierci osoby ubezpieczonej</a:t>
            </a:r>
            <a:r>
              <a:rPr lang="pl-PL" sz="2000" dirty="0">
                <a:latin typeface="Arial Narrow" pitchFamily="34" charset="0"/>
              </a:rPr>
              <a:t>; może również zawrzeć umowę ubezpieczenia </a:t>
            </a:r>
            <a:r>
              <a:rPr lang="pl-PL" sz="2000" b="1" dirty="0">
                <a:latin typeface="Arial Narrow" pitchFamily="34" charset="0"/>
              </a:rPr>
              <a:t>na okaziciela</a:t>
            </a: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Ubezpieczający może każde z tych zastrzeżeń zmienić lub odwołać w każdym czasie.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r>
              <a:rPr lang="pl-PL" sz="2000" dirty="0">
                <a:latin typeface="Arial Narrow" pitchFamily="34" charset="0"/>
              </a:rPr>
              <a:t>		Dopuszczalny jest przelew wierzytelności przyszłej, która wynika z umowy ubezpieczenia</a:t>
            </a:r>
            <a:r>
              <a:rPr lang="pl-PL" sz="2000" b="1" dirty="0">
                <a:latin typeface="Arial Narrow" pitchFamily="34" charset="0"/>
              </a:rPr>
              <a:t>. I CSK 439/09 - wyrok SN - Izba Cywilna z dnia 04-03-2010</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p14="http://schemas.microsoft.com/office/powerpoint/2010/main" xmlns="" val="2562002409"/>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800" dirty="0">
                <a:latin typeface="Arial Narrow" pitchFamily="34" charset="0"/>
              </a:rPr>
              <a:t>Ubezpieczający może wskazać jedną lub więcej osób uprawnionych do otrzymania sumy ubezpieczenia </a:t>
            </a:r>
            <a:r>
              <a:rPr lang="pl-PL" sz="1800" b="1" dirty="0">
                <a:latin typeface="Arial Narrow" pitchFamily="34" charset="0"/>
              </a:rPr>
              <a:t>w razie śmierci osoby ubezpieczonej</a:t>
            </a:r>
            <a:r>
              <a:rPr lang="pl-PL" sz="1800" dirty="0">
                <a:latin typeface="Arial Narrow" pitchFamily="34" charset="0"/>
              </a:rPr>
              <a:t>; może również zawrzeć umowę ubezpieczenia </a:t>
            </a:r>
            <a:r>
              <a:rPr lang="pl-PL" sz="1800" b="1" dirty="0">
                <a:latin typeface="Arial Narrow" pitchFamily="34" charset="0"/>
              </a:rPr>
              <a:t>na okaziciela </a:t>
            </a:r>
            <a:r>
              <a:rPr lang="pl-PL" sz="1800" dirty="0">
                <a:latin typeface="Arial Narrow" pitchFamily="34" charset="0"/>
              </a:rPr>
              <a:t>(dokumentem legitymującym uprawnionego jest wtedy polisa ubezpieczeniowa). </a:t>
            </a:r>
          </a:p>
          <a:p>
            <a:pPr marL="514350" indent="-514350" algn="just">
              <a:lnSpc>
                <a:spcPct val="150000"/>
              </a:lnSpc>
              <a:buFont typeface="+mj-lt"/>
              <a:buAutoNum type="arabicPeriod"/>
              <a:tabLst>
                <a:tab pos="354013" algn="l"/>
              </a:tabLst>
            </a:pPr>
            <a:r>
              <a:rPr lang="pl-PL" sz="1800" dirty="0">
                <a:latin typeface="Arial Narrow" pitchFamily="34" charset="0"/>
              </a:rPr>
              <a:t>Ubezpieczający może każde z tych zastrzeżeń zmienić lub odwołać w każdym czasie.</a:t>
            </a:r>
          </a:p>
          <a:p>
            <a:pPr marL="514350" indent="-514350" algn="just">
              <a:lnSpc>
                <a:spcPct val="150000"/>
              </a:lnSpc>
              <a:buFont typeface="+mj-lt"/>
              <a:buAutoNum type="arabicPeriod"/>
              <a:tabLst>
                <a:tab pos="354013" algn="l"/>
              </a:tabLst>
            </a:pPr>
            <a:r>
              <a:rPr lang="pl-PL" sz="1800" dirty="0">
                <a:latin typeface="Arial Narrow" pitchFamily="34" charset="0"/>
              </a:rPr>
              <a:t>Dopuszczalny jest przelew wierzytelności przyszłej, która wynika z umowy ubezpieczenia</a:t>
            </a:r>
            <a:r>
              <a:rPr lang="pl-PL" sz="1800" b="1" dirty="0">
                <a:latin typeface="Arial Narrow" pitchFamily="34" charset="0"/>
              </a:rPr>
              <a:t>. I CSK 439/09 - wyrok SN - Izba Cywilna z dnia 04-03-2010</a:t>
            </a:r>
          </a:p>
          <a:p>
            <a:pPr marL="514350" indent="-514350" algn="just">
              <a:lnSpc>
                <a:spcPct val="150000"/>
              </a:lnSpc>
              <a:buFont typeface="+mj-lt"/>
              <a:buAutoNum type="arabicPeriod"/>
              <a:tabLst>
                <a:tab pos="354013" algn="l"/>
              </a:tabLst>
            </a:pPr>
            <a:r>
              <a:rPr lang="pl-PL" sz="1800" dirty="0">
                <a:latin typeface="Arial Narrow" pitchFamily="34" charset="0"/>
              </a:rPr>
              <a:t>Suma ubezpieczenia nie należy do spadku. Zobacz art. 922 k.c. </a:t>
            </a:r>
          </a:p>
          <a:p>
            <a:pPr marL="514350" indent="-514350" algn="just">
              <a:lnSpc>
                <a:spcPct val="150000"/>
              </a:lnSpc>
              <a:buFont typeface="+mj-lt"/>
              <a:buAutoNum type="arabicPeriod"/>
              <a:tabLst>
                <a:tab pos="354013" algn="l"/>
              </a:tabLst>
            </a:pPr>
            <a:r>
              <a:rPr lang="pl-PL" sz="1800" dirty="0">
                <a:latin typeface="Arial Narrow" pitchFamily="34" charset="0"/>
              </a:rPr>
              <a:t>Jeżeli wskazano kilka osób uprawnionych do otrzymania sumy ubezpieczenia, a nie oznaczono udziału każdej z nich w tej sumie, ich udziały są równe.</a:t>
            </a: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Wskazanie osób uprawnionych</a:t>
            </a:r>
          </a:p>
        </p:txBody>
      </p:sp>
    </p:spTree>
    <p:extLst>
      <p:ext uri="{BB962C8B-B14F-4D97-AF65-F5344CB8AC3E}">
        <p14:creationId xmlns:p14="http://schemas.microsoft.com/office/powerpoint/2010/main" xmlns="" val="3579174189"/>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dirty="0">
                <a:latin typeface="Arial Narrow" pitchFamily="34" charset="0"/>
              </a:rPr>
              <a:t>Wskazanie uprawnionego do otrzymania sumy ubezpieczenia staje się bezskuteczne, jeżeli uprawniony </a:t>
            </a:r>
            <a:r>
              <a:rPr lang="pl-PL" sz="2400" b="1" dirty="0">
                <a:latin typeface="Arial Narrow" pitchFamily="34" charset="0"/>
              </a:rPr>
              <a:t>zmarł przed śmiercią ubezpieczonego </a:t>
            </a:r>
            <a:r>
              <a:rPr lang="pl-PL" sz="2400" dirty="0">
                <a:latin typeface="Arial Narrow" pitchFamily="34" charset="0"/>
              </a:rPr>
              <a:t>albo </a:t>
            </a:r>
            <a:r>
              <a:rPr lang="pl-PL" sz="2400" b="1" dirty="0">
                <a:latin typeface="Arial Narrow" pitchFamily="34" charset="0"/>
              </a:rPr>
              <a:t>jeżeli umyślnie przyczynił się do jego śmierci.</a:t>
            </a:r>
          </a:p>
          <a:p>
            <a:pPr marL="514350" indent="-514350" algn="just">
              <a:lnSpc>
                <a:spcPct val="150000"/>
              </a:lnSpc>
              <a:buFont typeface="+mj-lt"/>
              <a:buAutoNum type="arabicPeriod"/>
              <a:tabLst>
                <a:tab pos="354013" algn="l"/>
              </a:tabLst>
            </a:pPr>
            <a:r>
              <a:rPr lang="pl-PL" sz="2400" dirty="0">
                <a:latin typeface="Arial Narrow" pitchFamily="34" charset="0"/>
              </a:rPr>
              <a:t>Jeżeli w chwili śmierci ubezpieczonego nie ma osoby uprawnionej do otrzymania sumy ubezpieczenia, suma ta przypada najbliższej rodzinie ubezpieczonego w kolejności ustalonej w ogólnych warunkach ubezpieczenia, chyba że umówiono się inaczej.</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Bezskuteczność wskazania uprawnionego</a:t>
            </a:r>
          </a:p>
        </p:txBody>
      </p:sp>
    </p:spTree>
    <p:extLst>
      <p:ext uri="{BB962C8B-B14F-4D97-AF65-F5344CB8AC3E}">
        <p14:creationId xmlns:p14="http://schemas.microsoft.com/office/powerpoint/2010/main" xmlns="" val="17418279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Przy ubezpieczeniu na życie samobójstwo ubezpieczonego nie zwalnia ubezpieczyciela od obowiązku świadczenia, jeżeli samobójstwo nastąpiło </a:t>
            </a:r>
            <a:r>
              <a:rPr lang="pl-PL" sz="2400" b="1" dirty="0">
                <a:latin typeface="Arial Narrow" pitchFamily="34" charset="0"/>
              </a:rPr>
              <a:t>po upływie lat dwóch </a:t>
            </a:r>
            <a:r>
              <a:rPr lang="pl-PL" sz="2400" dirty="0">
                <a:latin typeface="Arial Narrow" pitchFamily="34" charset="0"/>
              </a:rPr>
              <a:t>od zawarcia umowy ubezpieczenia. Umowa lub ogólne warunki ubezpieczenia mogą skrócić ten termin, </a:t>
            </a:r>
            <a:r>
              <a:rPr lang="pl-PL" sz="2400" b="1" dirty="0">
                <a:latin typeface="Arial Narrow" pitchFamily="34" charset="0"/>
              </a:rPr>
              <a:t>nie bardziej jednak niż do 6 miesięcy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Samobójstwo</a:t>
            </a:r>
          </a:p>
        </p:txBody>
      </p:sp>
    </p:spTree>
    <p:extLst>
      <p:ext uri="{BB962C8B-B14F-4D97-AF65-F5344CB8AC3E}">
        <p14:creationId xmlns:p14="http://schemas.microsoft.com/office/powerpoint/2010/main" xmlns="" val="738287157"/>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		</a:t>
            </a:r>
          </a:p>
          <a:p>
            <a:pPr marL="514350" indent="-514350" algn="just">
              <a:lnSpc>
                <a:spcPct val="150000"/>
              </a:lnSpc>
              <a:buNone/>
              <a:tabLst>
                <a:tab pos="354013" algn="l"/>
              </a:tabLst>
            </a:pPr>
            <a:r>
              <a:rPr lang="pl-PL" sz="2400" dirty="0">
                <a:latin typeface="Arial Narrow" pitchFamily="34" charset="0"/>
              </a:rPr>
              <a:t>		Jeżeli do wypadku doszło </a:t>
            </a:r>
            <a:r>
              <a:rPr lang="pl-PL" sz="2400" b="1" dirty="0">
                <a:latin typeface="Arial Narrow" pitchFamily="34" charset="0"/>
              </a:rPr>
              <a:t>po upływie lat trzech </a:t>
            </a:r>
            <a:r>
              <a:rPr lang="pl-PL" sz="2400" dirty="0">
                <a:latin typeface="Arial Narrow" pitchFamily="34" charset="0"/>
              </a:rPr>
              <a:t>od zawarcia umowy ubezpieczenia na życie, ubezpieczyciel </a:t>
            </a:r>
            <a:r>
              <a:rPr lang="pl-PL" sz="2400" b="1" dirty="0">
                <a:latin typeface="Arial Narrow" pitchFamily="34" charset="0"/>
              </a:rPr>
              <a:t>nie może podnieść zarzutu</a:t>
            </a:r>
            <a:r>
              <a:rPr lang="pl-PL" sz="2400" dirty="0">
                <a:latin typeface="Arial Narrow" pitchFamily="34" charset="0"/>
              </a:rPr>
              <a:t>, że przy zawieraniu umowy podano wiadomości nieprawdziwe, w szczególności że zatajona została choroba osoby ubezpieczonej. </a:t>
            </a:r>
            <a:r>
              <a:rPr lang="pl-PL" sz="2400" b="1" dirty="0">
                <a:latin typeface="Arial Narrow" pitchFamily="34" charset="0"/>
              </a:rPr>
              <a:t>Umowa lub ogólne warunki ubezpieczenia mogą skrócić powyższy termin.</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p14="http://schemas.microsoft.com/office/powerpoint/2010/main" xmlns="" val="423123001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Upływ trzech lat od zawarcia umowy wyklucza możliwość uchylenia się przez ubezpieczyciela od odpowiedzialności z powołaniem się na art. 815 § 3 KC. Przepis art. 834 KC ogranicza w czasie stosowanie podstaw wyłączenia odpowiedzialności ubezpieczyciela określonych w art. 815 § 3 KC.</a:t>
            </a:r>
          </a:p>
          <a:p>
            <a:pPr marL="514350" indent="-514350" algn="just">
              <a:lnSpc>
                <a:spcPct val="150000"/>
              </a:lnSpc>
              <a:buNone/>
              <a:tabLst>
                <a:tab pos="354013" algn="l"/>
              </a:tabLst>
            </a:pPr>
            <a:r>
              <a:rPr lang="pl-PL" sz="2000" dirty="0">
                <a:latin typeface="Arial Narrow" pitchFamily="34" charset="0"/>
              </a:rPr>
              <a:t>		Przepis art. 815 § 3 KC wyłącza odpowiedzialność ubezpieczyciela „za skutki okoliczności”, które nie zostały podane do jego wiadomości, natomiast, przepis art. 833 KC wyłącza zwolnienie się ubezpieczyciela z odpowiedzialności, jeżeli przyczyną wypadku ubezpieczeniowego (śmierci) było samobójstwo ubezpieczonego po upływie lat dwóch od zawarcia umowy.</a:t>
            </a:r>
          </a:p>
          <a:p>
            <a:pPr marL="514350" indent="-514350" algn="just">
              <a:lnSpc>
                <a:spcPct val="150000"/>
              </a:lnSpc>
              <a:buNone/>
              <a:tabLst>
                <a:tab pos="354013" algn="l"/>
              </a:tabLst>
            </a:pPr>
            <a:r>
              <a:rPr lang="pl-PL" sz="2000" b="1" dirty="0">
                <a:latin typeface="Arial Narrow" pitchFamily="34" charset="0"/>
              </a:rPr>
              <a:t>VI </a:t>
            </a:r>
            <a:r>
              <a:rPr lang="pl-PL" sz="2000" b="1" dirty="0" err="1">
                <a:latin typeface="Arial Narrow" pitchFamily="34" charset="0"/>
              </a:rPr>
              <a:t>ACa</a:t>
            </a:r>
            <a:r>
              <a:rPr lang="pl-PL" sz="2000" b="1" dirty="0">
                <a:latin typeface="Arial Narrow" pitchFamily="34" charset="0"/>
              </a:rPr>
              <a:t> 859/14 - wyrok SA Warszawa z dnia 24-06-2015</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Podanie nieprawdziwych informacji</a:t>
            </a:r>
          </a:p>
        </p:txBody>
      </p:sp>
    </p:spTree>
    <p:extLst>
      <p:ext uri="{BB962C8B-B14F-4D97-AF65-F5344CB8AC3E}">
        <p14:creationId xmlns:p14="http://schemas.microsoft.com/office/powerpoint/2010/main" xmlns="" val="4065980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rachunku bankowego</a:t>
            </a:r>
            <a:endParaRPr lang="pl-PL" sz="2400" dirty="0">
              <a:latin typeface="Arial Narrow" pitchFamily="34" charset="0"/>
            </a:endParaRPr>
          </a:p>
          <a:p>
            <a:r>
              <a:rPr lang="pl-PL" sz="2400" dirty="0">
                <a:latin typeface="Arial Narrow" pitchFamily="34" charset="0"/>
                <a:hlinkClick r:id="rId4" action="ppaction://hlinksldjump"/>
              </a:rPr>
              <a:t>Umowa kredytu bankowego</a:t>
            </a:r>
            <a:endParaRPr lang="pl-PL" sz="2400" dirty="0">
              <a:latin typeface="Arial Narrow" pitchFamily="34" charset="0"/>
            </a:endParaRPr>
          </a:p>
          <a:p>
            <a:r>
              <a:rPr lang="pl-PL" sz="2400" dirty="0">
                <a:latin typeface="Arial Narrow" pitchFamily="34" charset="0"/>
                <a:hlinkClick r:id="rId5" action="ppaction://hlinksldjump"/>
              </a:rPr>
              <a:t>Umowa pożyczki</a:t>
            </a:r>
            <a:endParaRPr lang="pl-PL" sz="2400" dirty="0">
              <a:latin typeface="Arial Narrow" pitchFamily="34" charset="0"/>
            </a:endParaRPr>
          </a:p>
          <a:p>
            <a:r>
              <a:rPr lang="pl-PL" sz="2400" dirty="0">
                <a:latin typeface="Arial Narrow" pitchFamily="34" charset="0"/>
                <a:hlinkClick r:id="rId6" action="ppaction://hlinksldjump"/>
              </a:rPr>
              <a:t>Umowa przewozu</a:t>
            </a:r>
            <a:endParaRPr lang="pl-PL" sz="2400" dirty="0">
              <a:latin typeface="Arial Narrow" pitchFamily="34" charset="0"/>
            </a:endParaRPr>
          </a:p>
          <a:p>
            <a:r>
              <a:rPr lang="pl-PL" sz="2400" dirty="0">
                <a:latin typeface="Arial Narrow" pitchFamily="34" charset="0"/>
                <a:hlinkClick r:id="rId7" action="ppaction://hlinksldjump"/>
              </a:rPr>
              <a:t>Umowa spedycji</a:t>
            </a:r>
            <a:endParaRPr lang="pl-PL" sz="2400" dirty="0">
              <a:latin typeface="Arial Narrow" pitchFamily="34" charset="0"/>
            </a:endParaRPr>
          </a:p>
          <a:p>
            <a:r>
              <a:rPr lang="pl-PL" sz="2400" dirty="0">
                <a:latin typeface="Arial Narrow" pitchFamily="34" charset="0"/>
                <a:hlinkClick r:id="rId8" action="ppaction://hlinksldjump"/>
              </a:rPr>
              <a:t>Umowa składu</a:t>
            </a:r>
            <a:endParaRPr lang="pl-PL" sz="2400" dirty="0">
              <a:latin typeface="Arial Narrow" pitchFamily="34" charset="0"/>
            </a:endParaRPr>
          </a:p>
          <a:p>
            <a:r>
              <a:rPr lang="pl-PL" sz="2400" dirty="0">
                <a:latin typeface="Arial Narrow" pitchFamily="34" charset="0"/>
                <a:hlinkClick r:id="rId9" action="ppaction://hlinksldjump"/>
              </a:rPr>
              <a:t>Umowa spółki cywilnej</a:t>
            </a:r>
            <a:endParaRPr lang="pl-PL" sz="2400" dirty="0">
              <a:latin typeface="Arial Narrow" pitchFamily="34" charset="0"/>
            </a:endParaRPr>
          </a:p>
          <a:p>
            <a:r>
              <a:rPr lang="pl-PL" sz="2400" dirty="0">
                <a:latin typeface="Arial Narrow" pitchFamily="34" charset="0"/>
                <a:hlinkClick r:id="rId10" action="ppaction://hlinksldjump"/>
              </a:rPr>
              <a:t>Umowa ubezpieczenia</a:t>
            </a:r>
            <a:endParaRPr lang="pl-PL" sz="2400" dirty="0">
              <a:latin typeface="Arial Narrow" pitchFamily="34" charset="0"/>
            </a:endParaRPr>
          </a:p>
          <a:p>
            <a:r>
              <a:rPr lang="pl-PL" sz="2400" dirty="0">
                <a:latin typeface="Arial Narrow" pitchFamily="34" charset="0"/>
                <a:hlinkClick r:id="rId11" action="ppaction://hlinksldjump"/>
              </a:rPr>
              <a:t>Umowa o dzieło</a:t>
            </a:r>
            <a:endParaRPr lang="pl-PL" sz="2400" dirty="0">
              <a:latin typeface="Arial Narrow" pitchFamily="34" charset="0"/>
            </a:endParaRPr>
          </a:p>
          <a:p>
            <a:r>
              <a:rPr lang="pl-PL" sz="2400" dirty="0" smtClean="0">
                <a:latin typeface="Arial Narrow" pitchFamily="34" charset="0"/>
                <a:hlinkClick r:id="rId12" action="ppaction://hlinksldjump"/>
              </a:rPr>
              <a:t>Umowa </a:t>
            </a:r>
            <a:r>
              <a:rPr lang="pl-PL" sz="2400" dirty="0">
                <a:latin typeface="Arial Narrow" pitchFamily="34" charset="0"/>
                <a:hlinkClick r:id="rId12" action="ppaction://hlinksldjump"/>
              </a:rPr>
              <a:t>najmu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Cena</a:t>
            </a:r>
          </a:p>
        </p:txBody>
      </p:sp>
      <p:graphicFrame>
        <p:nvGraphicFramePr>
          <p:cNvPr id="4" name="Symbol zastępczy zawartości 3"/>
          <p:cNvGraphicFramePr>
            <a:graphicFrameLocks noGrp="1"/>
          </p:cNvGraphicFramePr>
          <p:nvPr>
            <p:ph sz="quarter" idx="1"/>
          </p:nvPr>
        </p:nvGraphicFramePr>
        <p:xfrm>
          <a:off x="928662" y="1785926"/>
          <a:ext cx="7358114" cy="42338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Ubezpieczenia majątkowe</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secure_umberlla_3d_human[1].jpg"/>
          <p:cNvPicPr>
            <a:picLocks noChangeAspect="1" noChangeArrowheads="1"/>
          </p:cNvPicPr>
          <p:nvPr/>
        </p:nvPicPr>
        <p:blipFill>
          <a:blip r:embed="rId3"/>
          <a:srcRect/>
          <a:stretch>
            <a:fillRect/>
          </a:stretch>
        </p:blipFill>
        <p:spPr bwMode="auto">
          <a:xfrm>
            <a:off x="2786050" y="2714620"/>
            <a:ext cx="3810020" cy="38100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14976813"/>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Przedmiotem ubezpieczenia majątkowego może być każdy interes majątkowy, który nie jest sprzeczny z prawem i daje się ocenić w pieniądzu.</a:t>
            </a:r>
          </a:p>
          <a:p>
            <a:pPr marL="514350" indent="-514350" algn="just">
              <a:lnSpc>
                <a:spcPct val="150000"/>
              </a:lnSpc>
              <a:buNone/>
              <a:tabLst>
                <a:tab pos="354013" algn="l"/>
              </a:tabLst>
            </a:pPr>
            <a:r>
              <a:rPr lang="pl-PL" sz="2000" b="1" dirty="0">
                <a:latin typeface="Arial Narrow" pitchFamily="34" charset="0"/>
              </a:rPr>
              <a:t>		</a:t>
            </a:r>
            <a:r>
              <a:rPr lang="pl-PL" sz="2000" dirty="0">
                <a:latin typeface="Arial Narrow" pitchFamily="34" charset="0"/>
              </a:rPr>
              <a:t>Uszkodzenie kabla jako naturalny efekt starzenia się izolacji nie mieści się w pojęciu „zdarzenia losowego”. Przyjęcie koncepcji odmiennej oznaczałoby, iż poprzez zawieranie umów ubezpieczenia od zdarzeń losowych właściciel nieruchomości mógłby finansować w ramach należnych odszkodowań niezbędne remonty konieczne z uwagi na zwykłe zużycie budynku, czy jego elementów stałych</a:t>
            </a:r>
            <a:r>
              <a:rPr lang="pl-PL" sz="2000" b="1" dirty="0">
                <a:latin typeface="Arial Narrow" pitchFamily="34" charset="0"/>
              </a:rPr>
              <a:t>. I Ca 294/14 - wyrok SO Sieradz z dnia 01-10-2014</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p14="http://schemas.microsoft.com/office/powerpoint/2010/main" xmlns="" val="50399405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		</a:t>
            </a:r>
            <a:r>
              <a:rPr lang="pl-PL" sz="1400" dirty="0">
                <a:latin typeface="Arial Narrow" pitchFamily="34" charset="0"/>
              </a:rPr>
              <a:t>Właściciel firmy transportowej nie dostanie odszkodowania za skradzioną, a następnie spaloną ciężarówkę, gdy w samochodzie zostawiono dowód rejestracyjny. </a:t>
            </a:r>
            <a:r>
              <a:rPr lang="pl-PL" sz="1400" b="1" dirty="0">
                <a:latin typeface="Arial Narrow" pitchFamily="34" charset="0"/>
              </a:rPr>
              <a:t>V CSK 75/12 - wyrok SN - Izba Cywilna z dnia 01-02-2013</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Ubezpieczenia domu lub mieszkania może dokonać również osoba, która nie ma tytułu własności, a więc np. wynajmujący. Zaistnienie zdarzenia objętego treścią umowy ubezpieczenia powoduje powstanie po stronie ubezpieczyciela obowiązku wypłaty odszkodowania. </a:t>
            </a:r>
            <a:r>
              <a:rPr lang="pl-PL" sz="1400" b="1" dirty="0">
                <a:latin typeface="Arial Narrow" pitchFamily="34" charset="0"/>
              </a:rPr>
              <a:t>II CK 35/05 - wyrok SN - Izba Cywilna z dnia 24-08-2005</a:t>
            </a:r>
          </a:p>
          <a:p>
            <a:pPr marL="514350" indent="-514350" algn="just">
              <a:lnSpc>
                <a:spcPct val="150000"/>
              </a:lnSpc>
              <a:buNone/>
              <a:tabLst>
                <a:tab pos="354013" algn="l"/>
              </a:tabLst>
            </a:pPr>
            <a:r>
              <a:rPr lang="pl-PL" sz="1400" b="1" dirty="0">
                <a:latin typeface="Arial Narrow" pitchFamily="34" charset="0"/>
              </a:rPr>
              <a:t>		</a:t>
            </a:r>
            <a:r>
              <a:rPr lang="pl-PL" sz="1400" dirty="0">
                <a:latin typeface="Arial Narrow" pitchFamily="34" charset="0"/>
              </a:rPr>
              <a:t>W przypadku kradzieży samochodu ze strzeżonego parkingu dla zakresu odpowiedzialności prowadzącego parking i ubezpieczyciela decydujące znaczenie mają okoliczności, w jakich doszło do tego zdarzenia. </a:t>
            </a:r>
            <a:r>
              <a:rPr lang="pl-PL" sz="1400" b="1" dirty="0">
                <a:latin typeface="Arial Narrow" pitchFamily="34" charset="0"/>
              </a:rPr>
              <a:t>I CK 675/04 - wyrok SN - Izba Cywilna z dnia 13-05-2005</a:t>
            </a:r>
            <a:endParaRPr lang="pl-PL" sz="1800" b="1" dirty="0">
              <a:latin typeface="Arial Narrow" pitchFamily="34" charset="0"/>
            </a:endParaRPr>
          </a:p>
          <a:p>
            <a:pPr marL="514350" indent="-514350" algn="just">
              <a:lnSpc>
                <a:spcPct val="150000"/>
              </a:lnSpc>
              <a:buNone/>
              <a:tabLst>
                <a:tab pos="354013" algn="l"/>
              </a:tabLst>
            </a:pPr>
            <a:r>
              <a:rPr lang="pl-PL" sz="1400" dirty="0">
                <a:latin typeface="Arial Narrow" pitchFamily="34" charset="0"/>
              </a:rPr>
              <a:t>		Jeśli poszkodowanemu ukradziono klucze do mieszkania pozostawione w samochodzie, a następnie okradziono jego mieszkanie, to nie przysługuje mu odszkodowanie od zakładu ubezpieczeń. Samochód nie jest pomieszczeniem w rozumieniu ogólnych warunków umowy ubezpieczenia</a:t>
            </a:r>
            <a:r>
              <a:rPr lang="pl-PL" sz="1600" b="1" dirty="0">
                <a:latin typeface="Arial Narrow" pitchFamily="34" charset="0"/>
              </a:rPr>
              <a:t>. II CK 549/03 - wyrok SN - Izba Cywilna z dnia 29-09-2004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Przedmiot ubezpieczenia</a:t>
            </a:r>
          </a:p>
        </p:txBody>
      </p:sp>
    </p:spTree>
    <p:extLst>
      <p:ext uri="{BB962C8B-B14F-4D97-AF65-F5344CB8AC3E}">
        <p14:creationId xmlns:p14="http://schemas.microsoft.com/office/powerpoint/2010/main" xmlns="" val="339869323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Przez umowę ubezpieczenia odpowiedzialności cywilnej ubezpieczyciel zobowiązuje się do zapłacenia określonego w umowie odszkodowania za szkody wyrządzone osobom trzecim, wobec których odpowiedzialność za szkodę ponosi ubezpieczający albo ubezpieczony.</a:t>
            </a:r>
          </a:p>
          <a:p>
            <a:pPr marL="514350" indent="-514350" algn="just">
              <a:lnSpc>
                <a:spcPct val="150000"/>
              </a:lnSpc>
              <a:buNone/>
              <a:tabLst>
                <a:tab pos="354013" algn="l"/>
              </a:tabLst>
            </a:pPr>
            <a:r>
              <a:rPr lang="pl-PL" sz="2000" dirty="0">
                <a:latin typeface="Arial Narrow" pitchFamily="34" charset="0"/>
              </a:rPr>
              <a:t>		Jeżeli strony nie umówiły się inaczej, umowa ubezpieczenia odpowiedzialności cywilnej obejmuje szkody, będące następstwem przewidzianego w umowie zdarzenia, które miało miejsce w okresie ubezpieczenia.</a:t>
            </a:r>
          </a:p>
          <a:p>
            <a:pPr marL="514350" indent="-514350" algn="just">
              <a:lnSpc>
                <a:spcPct val="150000"/>
              </a:lnSpc>
              <a:buNone/>
              <a:tabLst>
                <a:tab pos="354013" algn="l"/>
              </a:tabLst>
            </a:pPr>
            <a:r>
              <a:rPr lang="pl-PL" sz="2000" dirty="0">
                <a:latin typeface="Arial Narrow" pitchFamily="34" charset="0"/>
              </a:rPr>
              <a:t>		Strony mogą postanowić, że umowa będzie obejmować szkody </a:t>
            </a:r>
            <a:r>
              <a:rPr lang="pl-PL" sz="2000" b="1" dirty="0">
                <a:latin typeface="Arial Narrow" pitchFamily="34" charset="0"/>
              </a:rPr>
              <a:t>powstałe</a:t>
            </a:r>
            <a:r>
              <a:rPr lang="pl-PL" sz="2000" dirty="0">
                <a:latin typeface="Arial Narrow" pitchFamily="34" charset="0"/>
              </a:rPr>
              <a:t>, </a:t>
            </a:r>
            <a:r>
              <a:rPr lang="pl-PL" sz="2000" b="1" dirty="0">
                <a:latin typeface="Arial Narrow" pitchFamily="34" charset="0"/>
              </a:rPr>
              <a:t>ujawnione</a:t>
            </a:r>
            <a:r>
              <a:rPr lang="pl-PL" sz="2000" dirty="0">
                <a:latin typeface="Arial Narrow" pitchFamily="34" charset="0"/>
              </a:rPr>
              <a:t> lub </a:t>
            </a:r>
            <a:r>
              <a:rPr lang="pl-PL" sz="2000" b="1" dirty="0">
                <a:latin typeface="Arial Narrow" pitchFamily="34" charset="0"/>
              </a:rPr>
              <a:t>zgłoszone</a:t>
            </a:r>
            <a:r>
              <a:rPr lang="pl-PL" sz="2000" dirty="0">
                <a:latin typeface="Arial Narrow" pitchFamily="34" charset="0"/>
              </a:rPr>
              <a:t> w okresie ubezpieczenia.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p14="http://schemas.microsoft.com/office/powerpoint/2010/main" xmlns="" val="13017927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p>
          <a:p>
            <a:pPr marL="514350" indent="-514350" algn="just">
              <a:lnSpc>
                <a:spcPct val="150000"/>
              </a:lnSpc>
              <a:buNone/>
              <a:tabLst>
                <a:tab pos="354013" algn="l"/>
              </a:tabLst>
            </a:pPr>
            <a:r>
              <a:rPr lang="pl-PL" sz="2000" dirty="0">
                <a:latin typeface="Arial Narrow" pitchFamily="34" charset="0"/>
              </a:rPr>
              <a:t>		Uprawniony do odszkodowania w związku ze zdarzeniem objętym umową ubezpieczenia odpowiedzialności cywilnej może dochodzić roszczenia bezpośrednio od ubezpieczyciela.</a:t>
            </a:r>
          </a:p>
          <a:p>
            <a:pPr marL="514350" indent="-514350" algn="just">
              <a:lnSpc>
                <a:spcPct val="150000"/>
              </a:lnSpc>
              <a:buNone/>
              <a:tabLst>
                <a:tab pos="354013" algn="l"/>
              </a:tabLst>
            </a:pPr>
            <a:r>
              <a:rPr lang="pl-PL" sz="2000" dirty="0">
                <a:latin typeface="Arial Narrow" pitchFamily="34" charset="0"/>
              </a:rPr>
              <a:t>		Ubezpieczyciel nie może przeciwko uprawnionemu do odszkodowania podnieść zarzutu naruszenia obowiązków wynikających z umowy lub ogólnych warunków ubezpieczenia przez ubezpieczającego lub ubezpieczonego, jeżeli nastąpiło ono po zajściu wypadku.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cywilna</a:t>
            </a:r>
          </a:p>
        </p:txBody>
      </p:sp>
    </p:spTree>
    <p:extLst>
      <p:ext uri="{BB962C8B-B14F-4D97-AF65-F5344CB8AC3E}">
        <p14:creationId xmlns:p14="http://schemas.microsoft.com/office/powerpoint/2010/main" xmlns="" val="29914903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1800" dirty="0">
                <a:latin typeface="Arial Narrow" pitchFamily="34" charset="0"/>
              </a:rPr>
              <a:t>Jeżeli nie umówiono się inaczej, suma ubezpieczenia ustalona w umowie stanowi górną granicę odpowiedzialności ubezpieczyciela.</a:t>
            </a:r>
          </a:p>
          <a:p>
            <a:pPr marL="514350" indent="-514350" algn="just">
              <a:lnSpc>
                <a:spcPct val="150000"/>
              </a:lnSpc>
              <a:buNone/>
              <a:tabLst>
                <a:tab pos="354013" algn="l"/>
              </a:tabLst>
            </a:pPr>
            <a:r>
              <a:rPr lang="pl-PL" sz="1800" dirty="0">
                <a:latin typeface="Arial Narrow" pitchFamily="34" charset="0"/>
              </a:rPr>
              <a:t>		Jeżeli po zawarciu umowy wartość ubezpieczonego mienia uległa zmniejszeniu, ubezpieczający może żądać odpowiedniego zmniejszenia sumy ubezpieczenia</a:t>
            </a:r>
            <a:r>
              <a:rPr lang="pl-PL" sz="1800" b="1" dirty="0">
                <a:latin typeface="Arial Narrow" pitchFamily="34" charset="0"/>
              </a:rPr>
              <a:t>. Zmniejszenia sumy ubezpieczenia może także z tej samej przyczyny dokonać jednostronnie ubezpieczyciel, zawiadamiając o tym jednocześnie ubezpieczającego.</a:t>
            </a:r>
          </a:p>
          <a:p>
            <a:pPr marL="514350" indent="-514350" algn="just">
              <a:lnSpc>
                <a:spcPct val="150000"/>
              </a:lnSpc>
              <a:buNone/>
              <a:tabLst>
                <a:tab pos="354013" algn="l"/>
              </a:tabLst>
            </a:pPr>
            <a:r>
              <a:rPr lang="pl-PL" sz="1800" dirty="0">
                <a:latin typeface="Arial Narrow" pitchFamily="34" charset="0"/>
              </a:rPr>
              <a:t>		Zmniejszenie sumy ubezpieczenia pociąga za sobą</a:t>
            </a:r>
            <a:r>
              <a:rPr lang="pl-PL" sz="1800" b="1" dirty="0">
                <a:latin typeface="Arial Narrow" pitchFamily="34" charset="0"/>
              </a:rPr>
              <a:t> odpowiednie zmniejszenie składki </a:t>
            </a:r>
            <a:r>
              <a:rPr lang="pl-PL" sz="1800" dirty="0">
                <a:latin typeface="Arial Narrow" pitchFamily="34" charset="0"/>
              </a:rPr>
              <a:t>począwszy od dnia pierwszego tego miesiąca, w którym ubezpieczający zażądał zmniejszenia sumy ubezpieczenia lub w którym ubezpieczyciel zawiadomił ubezpieczającego o jednostronnym zmniejszeniu tej sumy.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p14="http://schemas.microsoft.com/office/powerpoint/2010/main" xmlns="" val="2995963514"/>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		Skoro za odpowiednio naliczoną składkę ubezpieczyciel zobowiązał się do udzielenia ochrony ubezpieczeniowej do wysokości kwoty określonej jako suma ubezpieczenia, to nieuzasadnione jest - po zajściu zdarzenia ubezpieczeniowego - następcze zmniejszenie wysokości swojego świadczenia poprzez proporcjonalne obniżenie jego wartości tylko z tej racji, iż suma ubezpieczenia nie odpowiada deklarowanej wartości przedmiotu ubezpieczenia.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722/14 - wyrok SA Szczecin z dnia 06-02-2015</a:t>
            </a:r>
          </a:p>
          <a:p>
            <a:pPr marL="514350" indent="-514350" algn="just">
              <a:lnSpc>
                <a:spcPct val="150000"/>
              </a:lnSpc>
              <a:buNone/>
              <a:tabLst>
                <a:tab pos="354013" algn="l"/>
              </a:tabLst>
            </a:pPr>
            <a:r>
              <a:rPr lang="pl-PL" sz="1600" b="1" dirty="0">
                <a:latin typeface="Arial Narrow" pitchFamily="34" charset="0"/>
              </a:rPr>
              <a:t>.		</a:t>
            </a:r>
            <a:r>
              <a:rPr lang="pl-PL" sz="1600" dirty="0">
                <a:latin typeface="Arial Narrow" pitchFamily="34" charset="0"/>
              </a:rPr>
              <a:t> Suma ubezpieczenia nie jest identyczna z wartością ubezpieczeniową. Suma ubezpieczenia jest to kwota pieniężna, na którą zawarto ubezpieczenie. Stanowi ona górną granicę odpowiedzialności ubezpieczyciela (art. 824 par. 1 KC) i jest podstawą do obliczenia wysokości składki ubezpieczeniowej. Suma ta nie musi być więc równa wartości ubezpieczeniowej, może być od niej niższa, ale nie powinna jej przewyższać. W razie nastąpienia wypadku ubezpieczeniowego zakład ubezpieczeń jest obowiązany wypłacić odszkodowanie, a nie sumę ubezpieczenia. Odszkodowanie z tytułu ubezpieczenia majątkowego nie może być wyższe od poniesionej szkody. </a:t>
            </a:r>
            <a:r>
              <a:rPr lang="pl-PL" sz="1600" b="1" dirty="0">
                <a:latin typeface="Arial Narrow" pitchFamily="34" charset="0"/>
              </a:rPr>
              <a:t>I </a:t>
            </a:r>
            <a:r>
              <a:rPr lang="pl-PL" sz="1600" b="1" dirty="0" err="1">
                <a:latin typeface="Arial Narrow" pitchFamily="34" charset="0"/>
              </a:rPr>
              <a:t>ACr</a:t>
            </a:r>
            <a:r>
              <a:rPr lang="pl-PL" sz="1600" b="1" dirty="0">
                <a:latin typeface="Arial Narrow" pitchFamily="34" charset="0"/>
              </a:rPr>
              <a:t> 377/94 - wyrok SA Poznań z dnia 17-11-1994</a:t>
            </a:r>
          </a:p>
          <a:p>
            <a:pPr marL="514350" indent="-514350" algn="just">
              <a:lnSpc>
                <a:spcPct val="150000"/>
              </a:lnSpc>
              <a:buNone/>
              <a:tabLst>
                <a:tab pos="354013" algn="l"/>
              </a:tabLst>
            </a:pPr>
            <a:endParaRPr lang="pl-PL" sz="16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Granica odpowiedzialności</a:t>
            </a:r>
          </a:p>
        </p:txBody>
      </p:sp>
    </p:spTree>
    <p:extLst>
      <p:ext uri="{BB962C8B-B14F-4D97-AF65-F5344CB8AC3E}">
        <p14:creationId xmlns:p14="http://schemas.microsoft.com/office/powerpoint/2010/main" xmlns="" val="895776124"/>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1. W razie zajścia wypadku ubezpieczający obowiązany jest użyć dostępnych mu środków w celu </a:t>
            </a:r>
            <a:r>
              <a:rPr lang="pl-PL" sz="2400" b="1" dirty="0">
                <a:latin typeface="Arial Narrow" pitchFamily="34" charset="0"/>
              </a:rPr>
              <a:t>ratowania przedmiotu ubezpieczenia</a:t>
            </a:r>
            <a:r>
              <a:rPr lang="pl-PL" sz="2400" dirty="0">
                <a:latin typeface="Arial Narrow" pitchFamily="34" charset="0"/>
              </a:rPr>
              <a:t> oraz </a:t>
            </a:r>
            <a:r>
              <a:rPr lang="pl-PL" sz="2400" b="1" dirty="0">
                <a:latin typeface="Arial Narrow" pitchFamily="34" charset="0"/>
              </a:rPr>
              <a:t>zapobieżenia szkodzie lub zmniejszenia jej</a:t>
            </a:r>
            <a:r>
              <a:rPr lang="pl-PL" sz="2400" dirty="0">
                <a:latin typeface="Arial Narrow" pitchFamily="34" charset="0"/>
              </a:rPr>
              <a:t> rozmiarów.</a:t>
            </a:r>
          </a:p>
          <a:p>
            <a:pPr marL="0" indent="0" algn="just">
              <a:buNone/>
            </a:pPr>
            <a:r>
              <a:rPr lang="pl-PL" sz="2400" dirty="0">
                <a:latin typeface="Arial Narrow" pitchFamily="34" charset="0"/>
              </a:rPr>
              <a:t>§ 2. Umowa ubezpieczenia lub ogólne warunki ubezpieczenia mogą przewidywać, że w razie zajścia wypadku ubezpieczający obowiązany jest zabezpieczyć możność dochodzenia roszczeń odszkodowawczych wobec osób odpowiedzialnych za szkodę.</a:t>
            </a:r>
          </a:p>
          <a:p>
            <a:pPr marL="0" indent="0" algn="just">
              <a:buNone/>
            </a:pPr>
            <a:r>
              <a:rPr lang="pl-PL" sz="2400" dirty="0">
                <a:latin typeface="Arial Narrow" pitchFamily="34" charset="0"/>
              </a:rPr>
              <a:t>§ 3. </a:t>
            </a:r>
            <a:r>
              <a:rPr lang="pl-PL" sz="2400" b="1" dirty="0">
                <a:latin typeface="Arial Narrow" pitchFamily="34" charset="0"/>
              </a:rPr>
              <a:t>Jeżeli ubezpieczający umyślnie lub wskutek rażącego niedbalstwa nie zastosował środków określonych w § 1, ubezpieczyciel jest wolny od odpowiedzialności za szkody powstałe z tego powodu</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p14="http://schemas.microsoft.com/office/powerpoint/2010/main" xmlns="" val="89577612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buNone/>
            </a:pPr>
            <a:r>
              <a:rPr lang="pl-PL" sz="2400" b="1" dirty="0">
                <a:latin typeface="Arial Narrow" pitchFamily="34" charset="0"/>
              </a:rPr>
              <a:t>Art. 826 k.c.</a:t>
            </a:r>
            <a:endParaRPr lang="pl-PL" sz="2400" dirty="0">
              <a:latin typeface="Arial Narrow" pitchFamily="34" charset="0"/>
            </a:endParaRPr>
          </a:p>
          <a:p>
            <a:pPr marL="0" indent="0" algn="just">
              <a:buNone/>
            </a:pPr>
            <a:r>
              <a:rPr lang="pl-PL" sz="2400" dirty="0">
                <a:latin typeface="Arial Narrow" pitchFamily="34" charset="0"/>
              </a:rPr>
              <a:t>§ 4. Ubezpieczyciel obowiązany jest, w granicach sumy ubezpieczenia, zwrócić koszty wynikłe z zastosowania środków, o których mowa w § 1, jeżeli środki te były celowe, chociażby okazały się bezskuteczne. Umowa lub ogólne warunki ubezpieczenia mogą zawierać postanowienia korzystniejsze dla ubezpieczającego.</a:t>
            </a:r>
          </a:p>
          <a:p>
            <a:pPr marL="0" indent="0" algn="just">
              <a:buNone/>
            </a:pPr>
            <a:r>
              <a:rPr lang="pl-PL" sz="2400" dirty="0">
                <a:latin typeface="Arial Narrow" pitchFamily="34" charset="0"/>
              </a:rPr>
              <a:t>§ 5. W razie ubezpieczenia na cudzy rachunek przepisy paragrafów poprzedzających stosuje się również do ubezpieczonego.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zmniejszenia szkody</a:t>
            </a:r>
          </a:p>
        </p:txBody>
      </p:sp>
    </p:spTree>
    <p:extLst>
      <p:ext uri="{BB962C8B-B14F-4D97-AF65-F5344CB8AC3E}">
        <p14:creationId xmlns:p14="http://schemas.microsoft.com/office/powerpoint/2010/main" xmlns="" val="89577612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071546"/>
            <a:ext cx="7572428" cy="5500726"/>
          </a:xfrm>
        </p:spPr>
        <p:txBody>
          <a:bodyPr>
            <a:noAutofit/>
          </a:bodyPr>
          <a:lstStyle/>
          <a:p>
            <a:pPr marL="0" indent="354013" algn="just">
              <a:lnSpc>
                <a:spcPct val="150000"/>
              </a:lnSpc>
              <a:tabLst>
                <a:tab pos="530225" algn="l"/>
              </a:tabLst>
            </a:pPr>
            <a:r>
              <a:rPr lang="pl-PL" sz="2400" dirty="0">
                <a:latin typeface="Arial Narrow" pitchFamily="34" charset="0"/>
              </a:rPr>
              <a:t>Ubezpieczyciel jest wolny od odpowiedzialności, jeżeli ubezpieczający/ubezpieczony wyrządził szkodę </a:t>
            </a:r>
            <a:r>
              <a:rPr lang="pl-PL" sz="2400" b="1" dirty="0">
                <a:solidFill>
                  <a:schemeClr val="accent1"/>
                </a:solidFill>
                <a:latin typeface="Arial Narrow" pitchFamily="34" charset="0"/>
              </a:rPr>
              <a:t>umyślnie</a:t>
            </a:r>
            <a:r>
              <a:rPr lang="pl-PL" sz="2400" dirty="0">
                <a:latin typeface="Arial Narrow" pitchFamily="34" charset="0"/>
              </a:rPr>
              <a:t>; w razie </a:t>
            </a:r>
            <a:r>
              <a:rPr lang="pl-PL" sz="2400" b="1" dirty="0">
                <a:solidFill>
                  <a:schemeClr val="accent1"/>
                </a:solidFill>
                <a:latin typeface="Arial Narrow" pitchFamily="34" charset="0"/>
              </a:rPr>
              <a:t>rażącego niedbalstwa</a:t>
            </a:r>
            <a:r>
              <a:rPr lang="pl-PL" sz="2400" dirty="0">
                <a:solidFill>
                  <a:schemeClr val="accent1"/>
                </a:solidFill>
                <a:latin typeface="Arial Narrow" pitchFamily="34" charset="0"/>
              </a:rPr>
              <a:t> </a:t>
            </a:r>
            <a:r>
              <a:rPr lang="pl-PL" sz="2400" dirty="0">
                <a:latin typeface="Arial Narrow" pitchFamily="34" charset="0"/>
              </a:rPr>
              <a:t>odszkodowanie nie należy się, </a:t>
            </a:r>
            <a:r>
              <a:rPr lang="pl-PL" sz="2400" u="sng" dirty="0">
                <a:latin typeface="Arial Narrow" pitchFamily="34" charset="0"/>
              </a:rPr>
              <a:t>chyba że umowa lub ogólne warunki ubezpieczenia stanowią inaczej</a:t>
            </a:r>
            <a:r>
              <a:rPr lang="pl-PL" sz="2400" dirty="0">
                <a:latin typeface="Arial Narrow" pitchFamily="34" charset="0"/>
              </a:rPr>
              <a:t> lub zapłata odszkodowania odpowiada w danych okolicznościach </a:t>
            </a:r>
            <a:r>
              <a:rPr lang="pl-PL" sz="2400" u="sng" dirty="0">
                <a:latin typeface="Arial Narrow" pitchFamily="34" charset="0"/>
              </a:rPr>
              <a:t>względom słuszności</a:t>
            </a:r>
            <a:r>
              <a:rPr lang="pl-PL" sz="2400" dirty="0">
                <a:latin typeface="Arial Narrow" pitchFamily="34" charset="0"/>
              </a:rPr>
              <a:t>;</a:t>
            </a:r>
          </a:p>
          <a:p>
            <a:pPr marL="0" indent="354013" algn="just">
              <a:lnSpc>
                <a:spcPct val="150000"/>
              </a:lnSpc>
              <a:tabLst>
                <a:tab pos="530225" algn="l"/>
              </a:tabLst>
            </a:pPr>
            <a:r>
              <a:rPr lang="pl-PL" sz="2400" dirty="0">
                <a:latin typeface="Arial Narrow" pitchFamily="34" charset="0"/>
              </a:rPr>
              <a:t>Jeżeli nie umówiono się inaczej, </a:t>
            </a:r>
            <a:r>
              <a:rPr lang="pl-PL" sz="2400" u="sng" dirty="0">
                <a:latin typeface="Arial Narrow" pitchFamily="34" charset="0"/>
              </a:rPr>
              <a:t>ubezpieczyciel nie ponosi odpowiedzialności za szkodę wyrządzoną umyślnie przez osobę, z którą </a:t>
            </a:r>
            <a:r>
              <a:rPr lang="pl-PL" sz="2400" b="1" u="sng" dirty="0">
                <a:latin typeface="Arial Narrow" pitchFamily="34" charset="0"/>
              </a:rPr>
              <a:t>ubezpieczający/ubezpieczony pozostaje we wspólnym gospodarstwie domowym</a:t>
            </a:r>
            <a:r>
              <a:rPr lang="pl-PL" sz="2400" dirty="0">
                <a:latin typeface="Arial Narrow" pitchFamily="34" charset="0"/>
              </a:rPr>
              <a:t>.</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Zwolnienie z odpowiedzialności</a:t>
            </a:r>
          </a:p>
        </p:txBody>
      </p:sp>
    </p:spTree>
    <p:extLst>
      <p:ext uri="{BB962C8B-B14F-4D97-AF65-F5344CB8AC3E}">
        <p14:creationId xmlns:p14="http://schemas.microsoft.com/office/powerpoint/2010/main" xmlns="" val="895776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785926"/>
            <a:ext cx="7358114" cy="4233874"/>
          </a:xfrm>
        </p:spPr>
        <p:txBody>
          <a:bodyPr>
            <a:noAutofit/>
          </a:bodyPr>
          <a:lstStyle/>
          <a:p>
            <a:pPr algn="ctr">
              <a:buNone/>
            </a:pPr>
            <a:r>
              <a:rPr lang="pl-PL" b="1" dirty="0">
                <a:latin typeface="Arial Narrow" pitchFamily="34" charset="0"/>
              </a:rPr>
              <a:t>Art. 544 k.c.</a:t>
            </a:r>
          </a:p>
          <a:p>
            <a:pPr marL="0" indent="0" algn="just">
              <a:buNone/>
            </a:pPr>
            <a:r>
              <a:rPr lang="pl-PL" dirty="0">
                <a:latin typeface="Arial Narrow" pitchFamily="34" charset="0"/>
              </a:rPr>
              <a:t>§ 1. Jeżeli rzecz sprzedana ma być przesłana przez sprzedawcę do miejsca, które nie jest miejscem spełnienia świadczenia, poczytuje się w razie wątpliwości, że </a:t>
            </a:r>
            <a:r>
              <a:rPr lang="pl-PL" u="sng" dirty="0">
                <a:latin typeface="Arial Narrow" pitchFamily="34" charset="0"/>
              </a:rPr>
              <a:t>wydanie zostało dokonane z chwilą, gdy w celu dostarczenia rzeczy na miejsce przeznaczenia sprzedawca powierzył ją przewoźnikowi</a:t>
            </a:r>
            <a:r>
              <a:rPr lang="pl-PL" dirty="0">
                <a:latin typeface="Arial Narrow" pitchFamily="34" charset="0"/>
              </a:rPr>
              <a:t> trudniącemu się przewozem rzeczy tego rodzaju.</a:t>
            </a:r>
          </a:p>
          <a:p>
            <a:pPr marL="0" indent="0" algn="just">
              <a:buNone/>
            </a:pPr>
            <a:r>
              <a:rPr lang="pl-PL" dirty="0">
                <a:latin typeface="Arial Narrow" pitchFamily="34" charset="0"/>
              </a:rPr>
              <a:t>§ 2. Jednakże kupujący obowiązany jest zapłacić cenę dopiero po nadejściu rzeczy na miejsce przeznaczenia i po umożliwieniu mu zbadania rzeczy.</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5143536"/>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1. Jeżeli nie umówiono się inaczej, </a:t>
            </a:r>
            <a:r>
              <a:rPr lang="pl-PL" sz="2400" b="1" dirty="0">
                <a:latin typeface="Arial Narrow" pitchFamily="34" charset="0"/>
              </a:rPr>
              <a:t>z dniem zapłaty odszkodowania przez ubezpieczyciela roszczenie ubezpieczającego przeciwko osobie trzeciej odpowiedzialnej za szkodę </a:t>
            </a:r>
            <a:r>
              <a:rPr lang="pl-PL" sz="2400" b="1" dirty="0">
                <a:solidFill>
                  <a:schemeClr val="accent1"/>
                </a:solidFill>
                <a:latin typeface="Arial Narrow" pitchFamily="34" charset="0"/>
              </a:rPr>
              <a:t>przechodzi z mocy prawa</a:t>
            </a:r>
            <a:r>
              <a:rPr lang="pl-PL" sz="2400" b="1" dirty="0">
                <a:latin typeface="Arial Narrow" pitchFamily="34" charset="0"/>
              </a:rPr>
              <a:t> na ubezpieczyciela do wysokości zapłaconego odszkodowania</a:t>
            </a:r>
            <a:r>
              <a:rPr lang="pl-PL" sz="2400" dirty="0">
                <a:latin typeface="Arial Narrow" pitchFamily="34" charset="0"/>
              </a:rPr>
              <a:t>. Jeżeli zakład pokrył tylko część szkody, ubezpieczającemu przysługuje co do pozostałej części pierwszeństwo zaspokojenia przed roszczeniem ubezpieczyciela.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p14="http://schemas.microsoft.com/office/powerpoint/2010/main" xmlns="" val="895776124"/>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ctr">
              <a:lnSpc>
                <a:spcPct val="150000"/>
              </a:lnSpc>
              <a:buNone/>
            </a:pPr>
            <a:r>
              <a:rPr lang="pl-PL" sz="2400" b="1" dirty="0">
                <a:latin typeface="Arial Narrow" pitchFamily="34" charset="0"/>
              </a:rPr>
              <a:t>Art. 828 k.c.</a:t>
            </a:r>
            <a:endParaRPr lang="pl-PL" sz="2400" dirty="0">
              <a:latin typeface="Arial Narrow" pitchFamily="34" charset="0"/>
            </a:endParaRPr>
          </a:p>
          <a:p>
            <a:pPr marL="0" indent="0" algn="just">
              <a:lnSpc>
                <a:spcPct val="150000"/>
              </a:lnSpc>
              <a:buNone/>
            </a:pPr>
            <a:r>
              <a:rPr lang="pl-PL" sz="2400" dirty="0">
                <a:latin typeface="Arial Narrow" pitchFamily="34" charset="0"/>
              </a:rPr>
              <a:t>§ 2. Nie przechodzą na ubezpieczyciela roszczenia ubezpieczającego przeciwko osobom, z którymi ubezpieczający pozostaje we wspólnym gospodarstwie domowym, chyba że sprawca wyrządził szkodę umyślnie.</a:t>
            </a:r>
          </a:p>
          <a:p>
            <a:pPr marL="0" indent="0" algn="just">
              <a:lnSpc>
                <a:spcPct val="150000"/>
              </a:lnSpc>
              <a:buNone/>
            </a:pPr>
            <a:r>
              <a:rPr lang="pl-PL" sz="2400" dirty="0">
                <a:latin typeface="Arial Narrow" pitchFamily="34" charset="0"/>
              </a:rPr>
              <a:t>§ 3. Zasady wynikające z paragrafów poprzedzających stosuje się odpowiednio w razie zawarcia umowy na cudzy rachunek.</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Przejście roszczeń</a:t>
            </a:r>
          </a:p>
        </p:txBody>
      </p:sp>
    </p:spTree>
    <p:extLst>
      <p:ext uri="{BB962C8B-B14F-4D97-AF65-F5344CB8AC3E}">
        <p14:creationId xmlns:p14="http://schemas.microsoft.com/office/powerpoint/2010/main" xmlns="" val="89577612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14400" y="2420888"/>
            <a:ext cx="7572428" cy="4079376"/>
          </a:xfrm>
        </p:spPr>
        <p:txBody>
          <a:bodyPr>
            <a:noAutofit/>
          </a:bodyPr>
          <a:lstStyle/>
          <a:p>
            <a:pPr algn="just">
              <a:lnSpc>
                <a:spcPct val="150000"/>
              </a:lnSpc>
            </a:pPr>
            <a:r>
              <a:rPr lang="pl-PL" sz="2400" dirty="0">
                <a:latin typeface="Arial Narrow" pitchFamily="34" charset="0"/>
                <a:hlinkClick r:id="rId3"/>
              </a:rPr>
              <a:t>https://www.rf.gov.pl/wzory-pism/wzory-pism-ubezpieczenia-emerytury</a:t>
            </a:r>
            <a:endParaRPr lang="pl-PL" sz="2400" dirty="0">
              <a:latin typeface="Arial Narrow" pitchFamily="34" charset="0"/>
            </a:endParaRPr>
          </a:p>
          <a:p>
            <a:pPr algn="just">
              <a:lnSpc>
                <a:spcPct val="150000"/>
              </a:lnSpc>
            </a:pPr>
            <a:r>
              <a:rPr lang="pl-PL" sz="2400" dirty="0">
                <a:latin typeface="Arial Narrow" pitchFamily="34" charset="0"/>
                <a:hlinkClick r:id="rId4"/>
              </a:rPr>
              <a:t>https://www.knf.gov.pl/Images/Ubezpieczenia_z_glowa_tcm75-30346.pdf</a:t>
            </a:r>
            <a:endParaRPr lang="pl-PL" sz="2400" dirty="0">
              <a:latin typeface="Arial Narrow" pitchFamily="34" charset="0"/>
            </a:endParaRPr>
          </a:p>
          <a:p>
            <a:pPr algn="just">
              <a:lnSpc>
                <a:spcPct val="150000"/>
              </a:lnSpc>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Warto spojrzeć</a:t>
            </a:r>
          </a:p>
        </p:txBody>
      </p:sp>
    </p:spTree>
    <p:extLst>
      <p:ext uri="{BB962C8B-B14F-4D97-AF65-F5344CB8AC3E}">
        <p14:creationId xmlns:p14="http://schemas.microsoft.com/office/powerpoint/2010/main" xmlns="" val="186342170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dzieło</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Franz_Marc_003[1].jpg"/>
          <p:cNvPicPr>
            <a:picLocks noChangeAspect="1" noChangeArrowheads="1"/>
          </p:cNvPicPr>
          <p:nvPr/>
        </p:nvPicPr>
        <p:blipFill>
          <a:blip r:embed="rId3"/>
          <a:srcRect/>
          <a:stretch>
            <a:fillRect/>
          </a:stretch>
        </p:blipFill>
        <p:spPr bwMode="auto">
          <a:xfrm>
            <a:off x="3428992" y="2214554"/>
            <a:ext cx="3286148" cy="43510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		</a:t>
            </a:r>
            <a:r>
              <a:rPr lang="pl-PL" sz="3200" baseline="-25000" dirty="0">
                <a:latin typeface="Arial Narrow" pitchFamily="34" charset="0"/>
              </a:rPr>
              <a:t> Przez umowę o dzieło </a:t>
            </a:r>
            <a:r>
              <a:rPr lang="pl-PL" sz="3200" b="1" baseline="-25000" dirty="0">
                <a:latin typeface="Arial Narrow" pitchFamily="34" charset="0"/>
              </a:rPr>
              <a:t>przyjmujący zamówienie </a:t>
            </a:r>
            <a:r>
              <a:rPr lang="pl-PL" sz="3200" baseline="-25000" dirty="0">
                <a:latin typeface="Arial Narrow" pitchFamily="34" charset="0"/>
              </a:rPr>
              <a:t>zobowiązuje się do wykonania oznaczonego dzieła, a </a:t>
            </a:r>
            <a:r>
              <a:rPr lang="pl-PL" sz="3200" b="1" baseline="-25000" dirty="0">
                <a:latin typeface="Arial Narrow" pitchFamily="34" charset="0"/>
              </a:rPr>
              <a:t>zamawiający</a:t>
            </a:r>
            <a:r>
              <a:rPr lang="pl-PL" sz="3200" baseline="-25000" dirty="0">
                <a:latin typeface="Arial Narrow" pitchFamily="34" charset="0"/>
              </a:rPr>
              <a:t> do zapłaty wynagrodzenia</a:t>
            </a:r>
            <a:r>
              <a:rPr lang="pl-PL" sz="2000" baseline="-25000" dirty="0">
                <a:latin typeface="Arial Narrow" pitchFamily="34" charset="0"/>
              </a:rPr>
              <a:t>.</a:t>
            </a:r>
          </a:p>
          <a:p>
            <a:pPr marL="514350" indent="-514350" algn="just">
              <a:lnSpc>
                <a:spcPct val="150000"/>
              </a:lnSpc>
              <a:buNone/>
              <a:tabLst>
                <a:tab pos="354013" algn="l"/>
              </a:tabLst>
            </a:pPr>
            <a:endParaRPr lang="pl-PL" sz="2000" baseline="-25000" dirty="0">
              <a:latin typeface="Arial Narrow" pitchFamily="34" charset="0"/>
            </a:endParaRPr>
          </a:p>
          <a:p>
            <a:pPr marL="514350" indent="-514350" algn="just">
              <a:lnSpc>
                <a:spcPct val="150000"/>
              </a:lnSpc>
              <a:buNone/>
              <a:tabLst>
                <a:tab pos="354013" algn="l"/>
              </a:tabLst>
            </a:pPr>
            <a:r>
              <a:rPr lang="pl-PL" sz="3200" baseline="-25000" dirty="0">
                <a:latin typeface="Arial Narrow" pitchFamily="34" charset="0"/>
              </a:rPr>
              <a:t>Umowa:</a:t>
            </a:r>
          </a:p>
          <a:p>
            <a:pPr marL="514350" indent="-514350" algn="just">
              <a:lnSpc>
                <a:spcPct val="150000"/>
              </a:lnSpc>
              <a:buFont typeface="+mj-lt"/>
              <a:buAutoNum type="arabicPeriod"/>
              <a:tabLst>
                <a:tab pos="354013" algn="l"/>
              </a:tabLst>
            </a:pPr>
            <a:r>
              <a:rPr lang="pl-PL" sz="3200" baseline="-25000" dirty="0">
                <a:latin typeface="Arial Narrow" pitchFamily="34" charset="0"/>
              </a:rPr>
              <a:t>Odpłatna</a:t>
            </a:r>
          </a:p>
          <a:p>
            <a:pPr marL="514350" indent="-514350" algn="just">
              <a:lnSpc>
                <a:spcPct val="150000"/>
              </a:lnSpc>
              <a:buFont typeface="+mj-lt"/>
              <a:buAutoNum type="arabicPeriod"/>
              <a:tabLst>
                <a:tab pos="354013" algn="l"/>
              </a:tabLst>
            </a:pPr>
            <a:r>
              <a:rPr lang="pl-PL" sz="3200" baseline="-25000" dirty="0">
                <a:latin typeface="Arial Narrow" pitchFamily="34" charset="0"/>
              </a:rPr>
              <a:t>Wzajemna</a:t>
            </a:r>
          </a:p>
          <a:p>
            <a:pPr marL="514350" indent="-514350" algn="just">
              <a:lnSpc>
                <a:spcPct val="150000"/>
              </a:lnSpc>
              <a:buFont typeface="+mj-lt"/>
              <a:buAutoNum type="arabicPeriod"/>
              <a:tabLst>
                <a:tab pos="354013" algn="l"/>
              </a:tabLst>
            </a:pPr>
            <a:r>
              <a:rPr lang="pl-PL" sz="3200" baseline="-25000" dirty="0">
                <a:latin typeface="Arial Narrow" pitchFamily="34" charset="0"/>
              </a:rPr>
              <a:t>Dwustronnie zobowiązująca</a:t>
            </a:r>
          </a:p>
          <a:p>
            <a:pPr marL="514350" indent="-514350" algn="just">
              <a:lnSpc>
                <a:spcPct val="150000"/>
              </a:lnSpc>
              <a:buFont typeface="+mj-lt"/>
              <a:buAutoNum type="arabicPeriod"/>
              <a:tabLst>
                <a:tab pos="354013" algn="l"/>
              </a:tabLst>
            </a:pPr>
            <a:r>
              <a:rPr lang="pl-PL" sz="3200" baseline="-25000" dirty="0">
                <a:latin typeface="Arial Narrow" pitchFamily="34" charset="0"/>
              </a:rPr>
              <a:t>Konsensualna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Umowa o dzieło</a:t>
            </a:r>
          </a:p>
        </p:txBody>
      </p:sp>
    </p:spTree>
    <p:extLst>
      <p:ext uri="{BB962C8B-B14F-4D97-AF65-F5344CB8AC3E}">
        <p14:creationId xmlns:p14="http://schemas.microsoft.com/office/powerpoint/2010/main" xmlns="" val="23143822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Przyszły rezultat stanowiący przedmiot umowy o dzieło musi być z góry przewidziany i określony (oznaczony) na podstawie wskazanych w umowie podstaw, co może nastąpić nie tylko poprzez zastosowanie metod opisowych, ale także przez odwołanie się do dostarczonej przez zamawiającego dokumentacji technicznej, projektów czy rysunków. </a:t>
            </a:r>
          </a:p>
          <a:p>
            <a:pPr marL="514350" indent="-514350" algn="just">
              <a:lnSpc>
                <a:spcPct val="150000"/>
              </a:lnSpc>
              <a:buFont typeface="+mj-lt"/>
              <a:buAutoNum type="arabicPeriod"/>
              <a:tabLst>
                <a:tab pos="354013" algn="l"/>
              </a:tabLst>
            </a:pPr>
            <a:r>
              <a:rPr lang="pl-PL" sz="2200" baseline="-25000" dirty="0">
                <a:latin typeface="Arial Narrow" pitchFamily="34" charset="0"/>
              </a:rPr>
              <a:t>Co prawda generalnie wynagrodzenie z umowy o dzieło określa się w sposób ryczałtowy lub kosztorysowy (art. 629-632 KC), to jednak ustawodawca pozostawił stronom znaczną swobodę co do określania jego wysokości, wskazując na możliwość odwołania się do określonych w umowie podstaw jego ustalenia (art. 628 § 1 zdanie pierwsze KC). Podstawy te mogą zatem odnosić się do koniecznego nakładu pracy wyrażonego długością podlegającej wykonaniu instalacji. </a:t>
            </a:r>
          </a:p>
          <a:p>
            <a:pPr marL="514350" indent="-514350" algn="just">
              <a:lnSpc>
                <a:spcPct val="150000"/>
              </a:lnSpc>
              <a:buFont typeface="+mj-lt"/>
              <a:buAutoNum type="arabicPeriod"/>
              <a:tabLst>
                <a:tab pos="354013" algn="l"/>
              </a:tabLst>
            </a:pPr>
            <a:r>
              <a:rPr lang="pl-PL" sz="2200" baseline="-25000" dirty="0">
                <a:latin typeface="Arial Narrow" pitchFamily="34" charset="0"/>
              </a:rPr>
              <a:t>Charakterowi umowy o dzieło nie sprzeciwia się ani jego wykonywanie w godzinach udostępnienia miejsca realizacji umowy, ani zastosowanie do wykonania dzieła materiałów dostarczonych przez zamawiającego (art. 633, art. 636 § 2, art. 638 § 1 zdanie drugie KC), ani wreszcie kontrolowanie samego procesu powstawania dzieła pod względem dochowania terminów umożliwiających ukończenie dzieła we właściwym czasie (art. 635 KC) oraz zgodności z kryteriami określonymi w umowie (art. 636 § 1 KC). </a:t>
            </a:r>
            <a:r>
              <a:rPr lang="pl-PL" sz="2200" b="1" baseline="-25000" dirty="0">
                <a:latin typeface="Arial Narrow" pitchFamily="34" charset="0"/>
              </a:rPr>
              <a:t>I UK 313/15 - wyrok SN - Izba Pracy z dnia 21-07-2016</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 UK 313/15 - wyrok SN - Izba Pracy z dnia 21-07-2016</a:t>
            </a:r>
          </a:p>
        </p:txBody>
      </p:sp>
    </p:spTree>
    <p:extLst>
      <p:ext uri="{BB962C8B-B14F-4D97-AF65-F5344CB8AC3E}">
        <p14:creationId xmlns:p14="http://schemas.microsoft.com/office/powerpoint/2010/main" xmlns="" val="2314382202"/>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200" baseline="-25000" dirty="0">
                <a:latin typeface="Arial Narrow" pitchFamily="34" charset="0"/>
              </a:rPr>
              <a:t>1. Umowy, której przedmiotem są usługi (np. związane z dbaniem o rośliny) w szerokim tego słowa znaczeniu nie można uznać za umowę o dzieło, lecz jak wynika z samej nazwy tego stosunku prawnego za umowę o świadczenie usług. Wykonywanie powtarzalnych czynności - usług w pewnym przedziale czasowym nie może zostać zakwalifikowane, jako umowa o dzieło z uwagi na ciągłość czynności i brak ich wyraźnie twórczego charakteru.</a:t>
            </a:r>
          </a:p>
          <a:p>
            <a:pPr marL="514350" indent="-514350" algn="just">
              <a:lnSpc>
                <a:spcPct val="150000"/>
              </a:lnSpc>
              <a:buFont typeface="+mj-lt"/>
              <a:buAutoNum type="arabicPeriod"/>
              <a:tabLst>
                <a:tab pos="354013" algn="l"/>
              </a:tabLst>
            </a:pPr>
            <a:r>
              <a:rPr lang="pl-PL" sz="2200" baseline="-25000" dirty="0">
                <a:latin typeface="Arial Narrow" pitchFamily="34" charset="0"/>
              </a:rPr>
              <a:t>2. Skoro jedynym kryterium podmiotowym, jakim kierował się wnioskodawca w procesie zawierania z zainteresowanymi umów o dzieło, było to czy podlegają oni ubezpieczeniu społecznemu, co oznacza, że jakiekolwiek cechy osobnicze poszczególnych osób, ich kwalifikacje, doświadczenie, predyspozycje, względnie doświadczenie zawodowe nie miały w procesie rekrutacji żadnego znaczenia.</a:t>
            </a:r>
          </a:p>
          <a:p>
            <a:pPr marL="514350" indent="-514350" algn="just">
              <a:lnSpc>
                <a:spcPct val="150000"/>
              </a:lnSpc>
              <a:buFont typeface="+mj-lt"/>
              <a:buAutoNum type="arabicPeriod"/>
              <a:tabLst>
                <a:tab pos="354013" algn="l"/>
              </a:tabLst>
            </a:pPr>
            <a:r>
              <a:rPr lang="pl-PL" sz="2200" baseline="-25000" dirty="0">
                <a:latin typeface="Arial Narrow" pitchFamily="34" charset="0"/>
              </a:rPr>
              <a:t>3. Zawarcie umów o dzieło stanowiło próbę obejścia przepisów prawa ubezpieczeń społecznych, albowiem ich zawarcie nie wynikało wcale z chęci spełnienia ich przesłanek, a jedynie zmniejszenia kosztów prowadzenia działalności gospodarczej poprzez uniknięcie obowiązków ubezpieczeniowych.</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1942/15 - wyrok SA Gdańsk z dnia 07-04-2016</a:t>
            </a:r>
          </a:p>
        </p:txBody>
      </p:sp>
    </p:spTree>
    <p:extLst>
      <p:ext uri="{BB962C8B-B14F-4D97-AF65-F5344CB8AC3E}">
        <p14:creationId xmlns:p14="http://schemas.microsoft.com/office/powerpoint/2010/main" xmlns="" val="231438220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Umowa o dzieło jest umową o „rezultat usługi”, co jest podstawową cechą odróżniającą ją od umowy o pracę oraz od umowy zlecenia. Konieczne jest, aby działania przyjmującego zamówienie doprowadziły w przyszłości </a:t>
            </a:r>
            <a:r>
              <a:rPr lang="pl-PL" sz="2400" b="1" baseline="-25000" dirty="0">
                <a:latin typeface="Arial Narrow" pitchFamily="34" charset="0"/>
              </a:rPr>
              <a:t>do konkretnego, indywidualnie oznaczonego rezultatu - w postaci materialnej bądź niematerialnej. </a:t>
            </a:r>
            <a:r>
              <a:rPr lang="pl-PL" sz="2400" baseline="-25000" dirty="0">
                <a:latin typeface="Arial Narrow" pitchFamily="34" charset="0"/>
              </a:rPr>
              <a:t>Dzieło jest przy tym wytworem, który w momencie zawierania umowy nie istnieje, jednak jest w niej z góry przewidziany i określony w sposób umożliwiający jego późniejszą weryfikację (w szczególności przy użyciu jednostek metrycznych, przez porównanie z istniejącym wzorem, z wykorzystaniem planów, rysunków lub też przez opis). </a:t>
            </a:r>
            <a:r>
              <a:rPr lang="pl-PL" sz="2400" b="1" baseline="-25000" dirty="0">
                <a:latin typeface="Arial Narrow" pitchFamily="34" charset="0"/>
              </a:rPr>
              <a:t>Przedmiot umowy o dzieło może zatem zostać określony w różny sposób, jednakże określenie to musi być na tyle precyzyjne, aby nie było wątpliwości, o jakie dzieło chodzi.</a:t>
            </a:r>
            <a:r>
              <a:rPr lang="pl-PL" sz="2400" baseline="-25000" dirty="0">
                <a:latin typeface="Arial Narrow" pitchFamily="34" charset="0"/>
              </a:rPr>
              <a:t> Nadto cechą konstytutywną dzieła jest samoistność rezultatu, przez co rozumie się jego niezależność od dalszego działania twórcy.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1510/15 - wyrok SA Gdańsk z dnia 05-02-2016</a:t>
            </a:r>
          </a:p>
        </p:txBody>
      </p:sp>
    </p:spTree>
    <p:extLst>
      <p:ext uri="{BB962C8B-B14F-4D97-AF65-F5344CB8AC3E}">
        <p14:creationId xmlns:p14="http://schemas.microsoft.com/office/powerpoint/2010/main" xmlns="" val="23143822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Wykonywanie powtarzalnych czynności nie może prowadzić do powstania dzieła. Istotą umowy o dzieło jest doprowadzenie do konkretnego, jednostkowego rezultatu z góry ustalonego przez strony. W przeciwnym razie umowa o dzieło nie mogłaby zaistnieć, ponieważ w procesie wykonywania pracy istnieje szereg pośrednich etapów przyjmujących formę rezultatu, które w całościowym oglądzie składają się na przedmiot </a:t>
            </a:r>
            <a:r>
              <a:rPr lang="pl-PL" sz="2400" baseline="-25000" dirty="0" err="1">
                <a:latin typeface="Arial Narrow" pitchFamily="34" charset="0"/>
              </a:rPr>
              <a:t>określnej</a:t>
            </a:r>
            <a:r>
              <a:rPr lang="pl-PL" sz="2400" baseline="-25000" dirty="0">
                <a:latin typeface="Arial Narrow" pitchFamily="34" charset="0"/>
              </a:rPr>
              <a:t> działalności. Bieżąca produkcja prowadzona w ramach działalności gospodarczej nie może odbywać się w formie realizowania jednostkowych umów o dzieło na poszczególne etapy jednolitego procesu produkcyjnego. Cywilnoprawna umowa o dzieło nie stanowi bowiem podstawy prawnej dla zatrudniania osób przy bieżącej działalności podmiotu gospodarczego; w takiej sytuacji mamy w istocie do czynienia z zatrudnianiem pracowników ze wszystkimi rygorami wynikającymi z kodeku pracy, a co najwyżej dla wykonania doraźnych usług, z zatrudnieniem zleceniobiorców.</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66/15 - wyrok SA Szczecin z dnia 19-01-2016</a:t>
            </a:r>
          </a:p>
        </p:txBody>
      </p:sp>
    </p:spTree>
    <p:extLst>
      <p:ext uri="{BB962C8B-B14F-4D97-AF65-F5344CB8AC3E}">
        <p14:creationId xmlns:p14="http://schemas.microsoft.com/office/powerpoint/2010/main" xmlns="" val="2314382202"/>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Sytuacja, w której przedsiębiorca dla realizacji bieżących celów gospodarczych znaczną część osób stale zatrudnia w oparciu o umowy o dzieło jednoznacznie wskazuje na zamiar płatnika uniknięcia zobowiązań publicznoprawnych z pokrzywdzeniem zatrudnianych osób. Umowy o dzieło zawierane i realizowane w takich okolicznościach nie mogą podlegać ochronie jako zmierzające do uniknięcia zobowiązań publicznoprawnych, jak też jako sprzeczne ze społeczno-gospodarczym przeznaczeniem umów. Tego rodzaju umowy są pozorne i jako takie powinny zostać zastąpione umowami zlecenia.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189/15 - wyrok SA Szczecin z dnia 03-12-2015</a:t>
            </a:r>
          </a:p>
        </p:txBody>
      </p:sp>
    </p:spTree>
    <p:extLst>
      <p:ext uri="{BB962C8B-B14F-4D97-AF65-F5344CB8AC3E}">
        <p14:creationId xmlns:p14="http://schemas.microsoft.com/office/powerpoint/2010/main" xmlns="" val="2314382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b="1" dirty="0">
                <a:latin typeface="Arial Narrow" pitchFamily="34" charset="0"/>
              </a:rPr>
              <a:t>Art. 547 k.c.</a:t>
            </a:r>
          </a:p>
          <a:p>
            <a:pPr marL="0" indent="0" algn="just">
              <a:buNone/>
            </a:pPr>
            <a:r>
              <a:rPr lang="pl-PL" sz="2400" dirty="0">
                <a:latin typeface="Arial Narrow" pitchFamily="34" charset="0"/>
              </a:rPr>
              <a:t>§ 1. Jeżeli ani z umowy, ani z zarządzeń określających cenę nie wynika, kogo obciążają koszty wydania i odebrania rzeczy, sprzedawca ponosi koszty wydania, w szczególności koszty zmierzenia lub zważenia, opakowania, ubezpieczenia za czas przewozu i koszty przesłania rzeczy, a koszty odebrania ponosi kupujący.</a:t>
            </a:r>
          </a:p>
          <a:p>
            <a:pPr marL="0" indent="0" algn="just">
              <a:buNone/>
            </a:pPr>
            <a:r>
              <a:rPr lang="pl-PL" sz="2400" dirty="0">
                <a:latin typeface="Arial Narrow" pitchFamily="34" charset="0"/>
              </a:rPr>
              <a:t>§ 2. Jeżeli rzecz ma być przesłana do miejsca, które nie jest miejscem spełnienia świadczenia, koszty ubezpieczenia i przesłania ponosi kupujący.</a:t>
            </a:r>
          </a:p>
          <a:p>
            <a:pPr marL="0" indent="0" algn="just">
              <a:buNone/>
            </a:pPr>
            <a:r>
              <a:rPr lang="pl-PL" sz="2400" dirty="0">
                <a:latin typeface="Arial Narrow" pitchFamily="34" charset="0"/>
              </a:rPr>
              <a:t>§ 3. Koszty niewymienione w paragrafach poprzedzających ponoszą obie strony po połowie.</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1600" baseline="-25000" dirty="0">
                <a:latin typeface="Arial Narrow" pitchFamily="34" charset="0"/>
              </a:rPr>
              <a:t>1. Umowa o dzieło zakłada swobodę i samodzielność w wykonywaniu dzieła, a jednocześnie nietrwałość stosunku prawnego, gdyż wykonanie dzieła ma charakter jednorazowy, zamknięty w określonym terminie. Rezultat, co do którego umawiają się strony, musi być z góry określony, mieć samoistny byt obiektywnie osiągalny i pewny. Wykonanie dzieła najczęściej przybiera postać wytworzenia rzeczy lub dokonania zmian w rzeczy już istniejącej (naprawienie, przerobienie, uzupełnienie). Tak więc cechą wyróżniającą umowę o dzieło jest brak stosunku zależności lub podporządkowania pomiędzy zamawiającym a przyjmującym zamówienie objawiający się w tym, że sposób wykonania dzieła pozostawiony jest uznaniu przyjmującego zamówienie oraz to, że przyjmujący zamówienie nie ma obowiązku osobistego wykonania dzieła, chyba że wynika to z umowy lub charakteru dzieła.</a:t>
            </a:r>
          </a:p>
          <a:p>
            <a:pPr marL="514350" indent="-514350" algn="just">
              <a:lnSpc>
                <a:spcPct val="150000"/>
              </a:lnSpc>
              <a:buFont typeface="+mj-lt"/>
              <a:buAutoNum type="arabicPeriod"/>
              <a:tabLst>
                <a:tab pos="354013" algn="l"/>
              </a:tabLst>
            </a:pPr>
            <a:r>
              <a:rPr lang="pl-PL" sz="1600" baseline="-25000" dirty="0">
                <a:latin typeface="Arial Narrow" pitchFamily="34" charset="0"/>
              </a:rPr>
              <a:t>2. Wykonanie określonej czynności (czy też szeregu powtarzających się czynności), bez względu na to, jaki rezultat czynność ta przyniesie, jest cechą charakterystyczną tak dla umów zlecenia, jak i dla umów o świadczenie usług nieuregulowanych innymi przepisami. W odróżnieniu od umowy o dzieło, przyjmujący zamówienie w umowie zlecenia (czy umowie o świadczenie usług) nie bierze na siebie ryzyka pomyślnego wyniku wykonywanej czynności. Jego odpowiedzialność za właściwe wykonanie umowy oparta jest na zasadzie starannego działania, podczas gdy odpowiedzialność strony przyjmującej zamówienie w umowie o dzieło niewątpliwie jest odpowiedzialnością za rezultat.</a:t>
            </a:r>
          </a:p>
          <a:p>
            <a:pPr marL="514350" indent="-514350" algn="just">
              <a:lnSpc>
                <a:spcPct val="150000"/>
              </a:lnSpc>
              <a:buFont typeface="+mj-lt"/>
              <a:buAutoNum type="arabicPeriod"/>
              <a:tabLst>
                <a:tab pos="354013" algn="l"/>
              </a:tabLst>
            </a:pPr>
            <a:r>
              <a:rPr lang="pl-PL" sz="1600" baseline="-25000" dirty="0">
                <a:latin typeface="Arial Narrow" pitchFamily="34" charset="0"/>
              </a:rPr>
              <a:t>3. O charakterze umowy decyduje treść zobowiązania w zakresie wszystkich jego elementów. Sam zamiar zawarcia umowy o dzieło, a także świadome podpisanie takiej umowy nie mogą zmienić rzeczywistego charakteru zatrudnienia zainicjowanego taką umową, jeśli wykazuje ono w przeważającym stopniu cechy innego stosunku prawnego. W rezultacie, nawet zamiar zawarcia umowy o dzieło, a także świadome podpisanie takiej umowy nie mogą nadać cywilnoprawnego charakteru zatrudnieniu zainicjowanemu taką umową, jeśli wykazuje ono w przeważającym stopniu cechy innego typu stosunku prawnego, np. umowy o świadczenie usług. Nie bowiem nazwa zawartej umowy, ale rzeczywisty jej przedmiot, a także rodzaj i okoliczności jej wykonania, świadczą o typie umowy. </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III </a:t>
            </a:r>
            <a:r>
              <a:rPr lang="pl-PL" sz="4000" b="1" dirty="0" err="1"/>
              <a:t>AUa</a:t>
            </a:r>
            <a:r>
              <a:rPr lang="pl-PL" sz="4000" b="1" dirty="0"/>
              <a:t> 842/14 - wyrok SA Warszawa z dnia 16-06-2015</a:t>
            </a:r>
          </a:p>
        </p:txBody>
      </p:sp>
    </p:spTree>
    <p:extLst>
      <p:ext uri="{BB962C8B-B14F-4D97-AF65-F5344CB8AC3E}">
        <p14:creationId xmlns:p14="http://schemas.microsoft.com/office/powerpoint/2010/main" xmlns="" val="231438220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3200" baseline="-25000" dirty="0">
                <a:latin typeface="Arial Narrow" pitchFamily="34" charset="0"/>
              </a:rPr>
              <a:t>Wysokość wynagrodzenia za wykonanie dzieła można określić przez wskazanie podstaw do jego ustalenia. Jeżeli strony nie określiły wysokości wynagrodzenia ani nie wskazały podstaw do jego ustalenia, poczytuje się w razie wątpliwości, że strony miały na myśli </a:t>
            </a:r>
            <a:r>
              <a:rPr lang="pl-PL" sz="3200" b="1" baseline="-25000" dirty="0">
                <a:latin typeface="Arial Narrow" pitchFamily="34" charset="0"/>
              </a:rPr>
              <a:t>zwykłe wynagrodzenie za dzieło tego rodzaju</a:t>
            </a:r>
            <a:r>
              <a:rPr lang="pl-PL" sz="3200" baseline="-25000" dirty="0">
                <a:latin typeface="Arial Narrow" pitchFamily="34" charset="0"/>
              </a:rPr>
              <a:t>. Jeżeli także w ten sposób nie da się ustalić wysokości wynagrodzenia, należy się wynagrodzenie odpowiadające uzasadnionemu nakładowi pracy oraz innym nakładom przyjmującego zamówienie.</a:t>
            </a:r>
          </a:p>
          <a:p>
            <a:pPr marL="514350" indent="-514350" algn="just">
              <a:lnSpc>
                <a:spcPct val="150000"/>
              </a:lnSpc>
              <a:buFont typeface="+mj-lt"/>
              <a:buAutoNum type="arabicPeriod"/>
              <a:tabLst>
                <a:tab pos="354013" algn="l"/>
              </a:tabLst>
            </a:pPr>
            <a:r>
              <a:rPr lang="pl-PL" sz="3200" baseline="-25000" dirty="0">
                <a:latin typeface="Arial Narrow" pitchFamily="34" charset="0"/>
              </a:rPr>
              <a:t>Przepisy dotyczące sprzedaży według cen sztywnych, maksymalnych, minimalnych i wynikowych stosuje się odpowiednio.</a:t>
            </a:r>
          </a:p>
          <a:p>
            <a:pPr marL="514350" indent="-514350" algn="just">
              <a:lnSpc>
                <a:spcPct val="150000"/>
              </a:lnSpc>
              <a:buFont typeface="+mj-lt"/>
              <a:buAutoNum type="arabicPeriod"/>
              <a:tabLst>
                <a:tab pos="354013" algn="l"/>
              </a:tabLst>
            </a:pPr>
            <a:endParaRPr lang="pl-PL" sz="16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a:t>
            </a:r>
          </a:p>
        </p:txBody>
      </p:sp>
    </p:spTree>
    <p:extLst>
      <p:ext uri="{BB962C8B-B14F-4D97-AF65-F5344CB8AC3E}">
        <p14:creationId xmlns:p14="http://schemas.microsoft.com/office/powerpoint/2010/main" xmlns="" val="231438220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określiły wynagrodzenie na podstawie zestawienia planowanych prac i przewidywanych kosztów </a:t>
            </a:r>
            <a:r>
              <a:rPr lang="pl-PL" sz="2400" b="1" baseline="-25000" dirty="0">
                <a:latin typeface="Arial Narrow" pitchFamily="34" charset="0"/>
              </a:rPr>
              <a:t>(wynagrodzenie kosztorysowe), </a:t>
            </a:r>
            <a:r>
              <a:rPr lang="pl-PL" sz="2400" baseline="-25000" dirty="0">
                <a:latin typeface="Arial Narrow" pitchFamily="34" charset="0"/>
              </a:rPr>
              <a:t>a w toku wykonywania dzieła zarządzenie właściwego organu państwowego zmieniło wysokość cen lub stawek obowiązujących dotychczas w obliczeniach kosztorysowych, każda ze stron może żądać odpowiedniej zmiany umówionego wynagrodzenia. Nie dotyczy to jednak należności uiszczonej za materiały lub robociznę przed zmianą cen lub stawek.</a:t>
            </a:r>
          </a:p>
          <a:p>
            <a:pPr marL="514350" indent="-514350" algn="just">
              <a:lnSpc>
                <a:spcPct val="150000"/>
              </a:lnSpc>
              <a:buFont typeface="+mj-lt"/>
              <a:buAutoNum type="arabicPeriod"/>
              <a:tabLst>
                <a:tab pos="354013" algn="l"/>
              </a:tabLst>
            </a:pPr>
            <a:r>
              <a:rPr lang="pl-PL" sz="2400" baseline="-25000" dirty="0">
                <a:latin typeface="Arial Narrow" pitchFamily="34" charset="0"/>
              </a:rPr>
              <a:t>Formę wynagrodzenia kosztorysowego określa i charakteryzuje treść art. 629 KC. Z treści tej normy prawnej wynika, że wynagrodzenie kosztorysowe to taki rodzaj wynagrodzenia, które ustala się na podstawie zestawienia planowanych prac i przewidywanych kosztów. Wynagrodzenie to, jak wynika z jego charakterystyki normatywnej - ma charakter wynagrodzenia orientacyjnego, </a:t>
            </a:r>
            <a:r>
              <a:rPr lang="pl-PL" sz="2400" baseline="-25000" dirty="0" err="1">
                <a:latin typeface="Arial Narrow" pitchFamily="34" charset="0"/>
              </a:rPr>
              <a:t>nieostatecznego</a:t>
            </a:r>
            <a:r>
              <a:rPr lang="pl-PL" sz="2400" baseline="-25000" dirty="0">
                <a:latin typeface="Arial Narrow" pitchFamily="34" charset="0"/>
              </a:rPr>
              <a:t>. Przy tego rodzaju wynagrodzeniu ustalanym w umowach zawarte są dodatkowe klauzule przesądzające o tym, że ostateczna wysokość wynagrodzenia za przedmiot umowy zostanie ustalona w kosztorysie sporządzanym przez wykonawcę po zakończeniu realizacji umowy.  </a:t>
            </a:r>
            <a:r>
              <a:rPr lang="pl-PL" sz="2400" b="1" baseline="-25000" dirty="0">
                <a:latin typeface="Arial Narrow" pitchFamily="34" charset="0"/>
              </a:rPr>
              <a:t>KIO 1135/13 - wyrok KIO z dnia 27-05-2013</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p14="http://schemas.microsoft.com/office/powerpoint/2010/main" xmlns="" val="231438220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w toku wykonywania dzieła zajdzie konieczność przeprowadzenia prac, które nie były przewidziane w zestawieniu prac planowanych będących podstawą obliczenia wynagrodzenia kosztorysowego, a </a:t>
            </a:r>
            <a:r>
              <a:rPr lang="pl-PL" sz="2400" b="1" baseline="-25000" dirty="0">
                <a:latin typeface="Arial Narrow" pitchFamily="34" charset="0"/>
              </a:rPr>
              <a:t>zestawienie sporządził zamawiający,</a:t>
            </a:r>
            <a:r>
              <a:rPr lang="pl-PL" sz="2400" baseline="-25000" dirty="0">
                <a:latin typeface="Arial Narrow" pitchFamily="34" charset="0"/>
              </a:rPr>
              <a:t> przyjmujący zamówienie może żądać odpowiedniego podwyższenia umówionego wynagrodzenia. </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zestawienie planowanych prac </a:t>
            </a:r>
            <a:r>
              <a:rPr lang="pl-PL" sz="2400" b="1" baseline="-25000" dirty="0">
                <a:latin typeface="Arial Narrow" pitchFamily="34" charset="0"/>
              </a:rPr>
              <a:t>sporządził przyjmujący zamówienie</a:t>
            </a:r>
            <a:r>
              <a:rPr lang="pl-PL" sz="2400" baseline="-25000" dirty="0">
                <a:latin typeface="Arial Narrow" pitchFamily="34" charset="0"/>
              </a:rPr>
              <a:t>, może on żądać podwyższenia wynagrodzenia tylko wtedy, gdy mimo zachowania należytej staranności nie mógł przewidzieć konieczności prac dodatkowych.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Przyjmujący zamówienie nie może żądać podwyższenia wynagrodzenia, jeżeli wykonał prace dodatkowe bez uzyskania zgody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Gdyby w wypadkach przewidzianych w dwóch artykułach poprzedzających zaszła konieczność znacznego podwyższenia wynagrodzenia kosztorysowego, zamawiający może od umowy odstąpić, powinien jednak uczynić to niezwłocznie i zapłacić przyjmującemu zamówienie odpowiednią część umówionego wynagrodzenia.</a:t>
            </a:r>
          </a:p>
          <a:p>
            <a:pPr marL="514350" indent="-514350" algn="just">
              <a:lnSpc>
                <a:spcPct val="150000"/>
              </a:lnSpc>
              <a:buFont typeface="+mj-lt"/>
              <a:buAutoNum type="arabicPeriod"/>
              <a:tabLst>
                <a:tab pos="354013" algn="l"/>
              </a:tabLst>
            </a:pPr>
            <a:endParaRPr lang="pl-PL" sz="12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kosztorysowe</a:t>
            </a:r>
          </a:p>
        </p:txBody>
      </p:sp>
    </p:spTree>
    <p:extLst>
      <p:ext uri="{BB962C8B-B14F-4D97-AF65-F5344CB8AC3E}">
        <p14:creationId xmlns:p14="http://schemas.microsoft.com/office/powerpoint/2010/main" xmlns="" val="2314382202"/>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strony umówiły się o wynagrodzenie ryczałtowe, przyjmujący zamówienie nie może żądać podwyższenia wynagrodzenia, chociażby w czasie zawarcia umowy nie można było przewidzieć rozmiaru lub kosztów prac.</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jednak wskutek zmiany stosunków, której nie można było przewidzieć, wykonanie dzieła groziłoby przyjmującemu zamówienie rażącą stratą, sąd może podwyższyć ryczałt lub rozwiązać umowę.</a:t>
            </a:r>
          </a:p>
          <a:p>
            <a:pPr marL="514350" indent="-514350" algn="just">
              <a:lnSpc>
                <a:spcPct val="150000"/>
              </a:lnSpc>
              <a:buFont typeface="+mj-lt"/>
              <a:buAutoNum type="arabicPeriod"/>
              <a:tabLst>
                <a:tab pos="354013" algn="l"/>
              </a:tabLst>
            </a:pPr>
            <a:r>
              <a:rPr lang="pl-PL" sz="2400" baseline="-25000" dirty="0">
                <a:latin typeface="Arial Narrow" pitchFamily="34" charset="0"/>
              </a:rPr>
              <a:t>Do istoty wynagrodzenia ryczałtowego należy, iż ryzyko konsekwencji nieprzewidzenia z góry dokładnego zakresu prac lub ich kosztów obciąża wykonawcę. Przyjęcie, że wszystkie prace zostały wykonane w ramach umowy powoduje, że wykonawca nie może skutecznie żądać podwyższenia wynagrodzenia, nawet jeżeli powierzchnia elewacji remontowanego budynku ostatecznie okazała się większa, niż to wynikało z dokumentacji technicznej.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1418/15 - wyrok SA Kraków z dnia 14-01-2016</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ryczałtowe</a:t>
            </a:r>
          </a:p>
        </p:txBody>
      </p:sp>
    </p:spTree>
    <p:extLst>
      <p:ext uri="{BB962C8B-B14F-4D97-AF65-F5344CB8AC3E}">
        <p14:creationId xmlns:p14="http://schemas.microsoft.com/office/powerpoint/2010/main" xmlns="" val="231438220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materiałów na wykonanie dzieła dostarcza zamawiający, przyjmujący zamówienie powinien ich użyć w sposób odpowiedni oraz złożyć rachunek i zwrócić niezużytą część.</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dostarczony przez zamawiającego nie nadaje się do prawidłowego wykonania dzieła albo jeżeli zajdą inne okoliczności, które mogą przeszkodzić prawidłowemu wykonaniu, przyjmujący zamówienie powinien niezwłocznie zawiadomić o tym zamawiającego.</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p14="http://schemas.microsoft.com/office/powerpoint/2010/main" xmlns="" val="231438220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Niebezpieczeństwo przypadkowej utraty lub uszkodzenia materiału na wykonanie dzieła obciąża tego, kto materiału dostarczył.</a:t>
            </a:r>
          </a:p>
          <a:p>
            <a:pPr marL="514350" indent="-514350" algn="just">
              <a:lnSpc>
                <a:spcPct val="150000"/>
              </a:lnSpc>
              <a:buFont typeface="+mj-lt"/>
              <a:buAutoNum type="arabicPeriod"/>
              <a:tabLst>
                <a:tab pos="354013" algn="l"/>
              </a:tabLst>
            </a:pPr>
            <a:r>
              <a:rPr lang="pl-PL" sz="2800" baseline="-25000" dirty="0">
                <a:latin typeface="Arial Narrow" pitchFamily="34" charset="0"/>
              </a:rPr>
              <a:t>Gdy dzieło uległo zniszczeniu lub uszkodzeniu wskutek wadliwości materiału dostarczonego przez zamawiającego albo wskutek wykonania dzieła według jego wskazówek, przyjmujący zamówienie może żądać za wykonaną pracę umówionego wynagrodzenia lub jego odpowiedniej części, jeżeli uprzedził zamawiającego o niebezpieczeństwie zniszczenia lub uszkodzenia dzieła.</a:t>
            </a:r>
          </a:p>
          <a:p>
            <a:pPr marL="514350" indent="-514350" algn="just">
              <a:lnSpc>
                <a:spcPct val="150000"/>
              </a:lnSpc>
              <a:buFont typeface="+mj-lt"/>
              <a:buAutoNum type="arabicPeriod"/>
              <a:tabLst>
                <a:tab pos="354013" algn="l"/>
              </a:tabLst>
            </a:pPr>
            <a:endParaRPr lang="pl-PL" sz="11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Materialy</a:t>
            </a:r>
            <a:r>
              <a:rPr lang="pl-PL" sz="4000" b="1" dirty="0"/>
              <a:t> zamawiającego</a:t>
            </a:r>
          </a:p>
        </p:txBody>
      </p:sp>
    </p:spTree>
    <p:extLst>
      <p:ext uri="{BB962C8B-B14F-4D97-AF65-F5344CB8AC3E}">
        <p14:creationId xmlns:p14="http://schemas.microsoft.com/office/powerpoint/2010/main" xmlns="" val="23143822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Jeżeli przyjmujący zamówienie opóźnia się z </a:t>
            </a:r>
            <a:r>
              <a:rPr lang="pl-PL" sz="2800" b="1" baseline="-25000" dirty="0">
                <a:latin typeface="Arial Narrow" pitchFamily="34" charset="0"/>
              </a:rPr>
              <a:t>rozpoczęciem lub wykończeniem </a:t>
            </a:r>
            <a:r>
              <a:rPr lang="pl-PL" sz="2800" baseline="-25000" dirty="0">
                <a:latin typeface="Arial Narrow" pitchFamily="34" charset="0"/>
              </a:rPr>
              <a:t>dzieła tak dalece, że nie jest prawdopodobne, żeby zdołał je ukończyć w czasie umówionym, zamawiający może </a:t>
            </a:r>
            <a:r>
              <a:rPr lang="pl-PL" sz="2800" b="1" baseline="-25000" dirty="0">
                <a:latin typeface="Arial Narrow" pitchFamily="34" charset="0"/>
              </a:rPr>
              <a:t>bez wyznaczenia terminu dodatkowego </a:t>
            </a:r>
            <a:r>
              <a:rPr lang="pl-PL" sz="2800" baseline="-25000" dirty="0">
                <a:latin typeface="Arial Narrow" pitchFamily="34" charset="0"/>
              </a:rPr>
              <a:t>od umowy odstąpić jeszcze przed upływem terminu do 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W świetle treści art. 635 KC nie są istotne przyczyny, dla których wykonawca opóźnia się z wykonaniem dzieła i może to nastąpić nawet wówczas, gdy wykonawca nie popada w zwłokę. Na podstawie art. 635 KC jest też dopuszczalne odstąpienie przez zamawiającego od umowy o dzieło także po upływie terminu do wykonania dzieła.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970/15 - wyrok SA Szczecin z dnia 23-06-2016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 wykonawcy</a:t>
            </a:r>
          </a:p>
        </p:txBody>
      </p:sp>
    </p:spTree>
    <p:extLst>
      <p:ext uri="{BB962C8B-B14F-4D97-AF65-F5344CB8AC3E}">
        <p14:creationId xmlns:p14="http://schemas.microsoft.com/office/powerpoint/2010/main" xmlns="" val="231438220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Jeżeli przyjmujący zamówienie wykonywa dzieło w sposób wadliwy albo sprzeczny z umową, zamawiający może </a:t>
            </a:r>
            <a:r>
              <a:rPr lang="pl-PL" sz="2400" b="1" baseline="-25000" dirty="0">
                <a:latin typeface="Arial Narrow" pitchFamily="34" charset="0"/>
              </a:rPr>
              <a:t>wezwać go </a:t>
            </a:r>
            <a:r>
              <a:rPr lang="pl-PL" sz="2400" baseline="-25000" dirty="0">
                <a:latin typeface="Arial Narrow" pitchFamily="34" charset="0"/>
              </a:rPr>
              <a:t>do zmiany sposobu wykonania i wyznaczyć mu w tym celu </a:t>
            </a:r>
            <a:r>
              <a:rPr lang="pl-PL" sz="2400" b="1" baseline="-25000" dirty="0">
                <a:latin typeface="Arial Narrow" pitchFamily="34" charset="0"/>
              </a:rPr>
              <a:t>odpowiedni termin. </a:t>
            </a:r>
            <a:r>
              <a:rPr lang="pl-PL" sz="2400" baseline="-25000" dirty="0">
                <a:latin typeface="Arial Narrow" pitchFamily="34" charset="0"/>
              </a:rPr>
              <a:t>Po bezskutecznym upływie wyznaczonego terminu zamawiający może od umowy </a:t>
            </a:r>
            <a:r>
              <a:rPr lang="pl-PL" sz="2400" b="1" baseline="-25000" dirty="0">
                <a:latin typeface="Arial Narrow" pitchFamily="34" charset="0"/>
              </a:rPr>
              <a:t>odstąpić albo powierzyć poprawienie lub dalsze wykonanie dzieła innej osobie na koszt i niebezpieczeństwo przyjmującego zamówienie.</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zamawiający sam dostarczył materiału, może on w razie odstąpienia od umowy lub powierzenia wykonania dzieła innej osobie żądać zwrotu materiału i wydania rozpoczętego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Sprzeczność z umową w rozumieniu art. 636 KC dotyczy odstępstwa od określonego sposobu wykonania dzieła, które skutkuje wykonawstwem wadliwym i sprzecznym z ustawą. Terminowość wykonania dzieła nie mieści się w dyspozycji art. 636 KC i nie może być uznana za przejaw „wykonania dzieła w sposób wadliwy albo sprzeczny z umową”.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836/12 - wyrok SA Białystok z dnia 14-02-2013</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Wadliwe wykonanie</a:t>
            </a:r>
          </a:p>
        </p:txBody>
      </p:sp>
    </p:spTree>
    <p:extLst>
      <p:ext uri="{BB962C8B-B14F-4D97-AF65-F5344CB8AC3E}">
        <p14:creationId xmlns:p14="http://schemas.microsoft.com/office/powerpoint/2010/main" xmlns="" val="231438220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Do odpowiedzialności za wady dzieła stosuje się odpowiednio przepisy o </a:t>
            </a:r>
            <a:r>
              <a:rPr lang="pl-PL" sz="2400" b="1" baseline="-25000" dirty="0">
                <a:latin typeface="Arial Narrow" pitchFamily="34" charset="0"/>
              </a:rPr>
              <a:t>rękojmi przy sprzedaży</a:t>
            </a:r>
            <a:r>
              <a:rPr lang="pl-PL" sz="2400" baseline="-25000" dirty="0">
                <a:latin typeface="Arial Narrow" pitchFamily="34" charset="0"/>
              </a:rPr>
              <a:t>. Odpowiedzialność przyjmującego zamówienie jest wyłączona, jeżeli wada dzieła powstała z przyczyny tkwiącej w materiale dostarczonym przez zamawiającego.</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zamawiającemu udzielono gwarancji na wykonane dzieło, przepisy o gwarancji przy sprzedaży stosuje się odpowiednio.</a:t>
            </a:r>
          </a:p>
          <a:p>
            <a:pPr marL="514350" indent="-514350" algn="just">
              <a:lnSpc>
                <a:spcPct val="150000"/>
              </a:lnSpc>
              <a:buFont typeface="+mj-lt"/>
              <a:buAutoNum type="arabicPeriod"/>
              <a:tabLst>
                <a:tab pos="354013" algn="l"/>
              </a:tabLst>
            </a:pPr>
            <a:r>
              <a:rPr lang="pl-PL" sz="2400" baseline="-25000" dirty="0">
                <a:latin typeface="Arial Narrow" pitchFamily="34" charset="0"/>
              </a:rPr>
              <a:t>Zgodnie z art. 556 § 1 KC, mającym zastosowanie z mocy art. 638 KC do umów o dzieło, sprzedawca jest odpowiedzialny względem kupującego, jeżeli rzecz sprzedana ma wadę zmniejszającą jej wartość lub użyteczność ze względu na cel w umowie oznaczony albo wynikający z okoliczności lub z przeznaczenia rzeczy, jeżeli rzecz nie ma właściwości, o których istnieniu zapewnił kupującego, albo jeżeli rzecz została kupującemu wydana w stanie niezupełnym. Sama formalna tylko zgodność rzeczy z normą techniczną nie wyłącza jeszcze skuteczności zarzutu istnienia wady fizycznej rzeczy, gdyż pojęcie wady fizycznej jest szerokie. Decyduje tu kryterium funkcjonalne, obejmujące przeznaczenie rzeczy i jej użyteczność, a nie kryterium normatywno-techniczne.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1148/15 - wyrok SA Kraków z dnia 09-12-2015</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Odpowiedzialność za wady</a:t>
            </a:r>
          </a:p>
        </p:txBody>
      </p:sp>
    </p:spTree>
    <p:extLst>
      <p:ext uri="{BB962C8B-B14F-4D97-AF65-F5344CB8AC3E}">
        <p14:creationId xmlns:p14="http://schemas.microsoft.com/office/powerpoint/2010/main" xmlns="" val="2314382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1. Z chwilą wydania rzeczy sprzedanej przechodzą na kupującego korzyści i ciężary związane z rzeczą oraz niebezpieczeństwo przypadkowej utraty lub uszkodzenia rzeczy.</a:t>
            </a:r>
          </a:p>
          <a:p>
            <a:pPr marL="0" indent="0" algn="just">
              <a:buNone/>
            </a:pPr>
            <a:r>
              <a:rPr lang="pl-PL" sz="2400" dirty="0">
                <a:latin typeface="Arial Narrow" pitchFamily="34" charset="0"/>
              </a:rPr>
              <a:t>§ 2. Jeżeli strony zastrzegły inną chwilę przejścia korzyści i ciężarów, poczytuje się w razie wątpliwości, że niebezpieczeństwo przypadkowej utraty lub uszkodzenia rzeczy przechodzi na kupującego z tą samą chwilą.</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Zamawiający nie może odmówić zapłaty wynagrodzenia mimo niewykonania dzieła, jeżeli przyjmujący zamówienie był gotów je wykonać, lecz doznał przeszkody z przyczyn dotyczących zamawiającego. Jednakże w wypadku takim zamawiający może odliczyć to, co przyjmujący zamówienie oszczędził z powodu niewykonania dzieła.</a:t>
            </a:r>
          </a:p>
          <a:p>
            <a:pPr marL="514350" indent="-514350" algn="just">
              <a:lnSpc>
                <a:spcPct val="150000"/>
              </a:lnSpc>
              <a:buFont typeface="+mj-lt"/>
              <a:buAutoNum type="arabicPeriod"/>
              <a:tabLst>
                <a:tab pos="354013" algn="l"/>
              </a:tabLst>
            </a:pPr>
            <a:r>
              <a:rPr lang="pl-PL" baseline="-25000" dirty="0">
                <a:latin typeface="Arial Narrow" pitchFamily="34" charset="0"/>
              </a:rPr>
              <a:t>Roszczenie wywodzone z przepisu art. 639 KC nie ma charakteru odszkodowawczego, lecz stanowi należne przyjmującemu zamówienie wynagrodzenie pomniejszone jedynie o kwotę, którą oszczędził z powodu niewykonania dzieła, mimo że był gotów je wykonać, lecz doznał przeszkody z przyczyn dotyczących zamawiającego. Za przyczyny dotyczące zamawiającego należy uznać wszelkie przyczyny leżące po jego stronie - także nie zawinione - które udaremniły wykonanie dzieła</a:t>
            </a:r>
            <a:r>
              <a:rPr lang="pl-PL" b="1" baseline="-25000" dirty="0">
                <a:latin typeface="Arial Narrow" pitchFamily="34" charset="0"/>
              </a:rPr>
              <a:t>. II CR 184/90 - wyrok SN - Izba Cywilna z dnia 15-11-1990</a:t>
            </a:r>
          </a:p>
          <a:p>
            <a:pPr marL="514350" indent="-514350" algn="just">
              <a:lnSpc>
                <a:spcPct val="150000"/>
              </a:lnSpc>
              <a:buFont typeface="+mj-lt"/>
              <a:buAutoNum type="arabicPeriod"/>
              <a:tabLst>
                <a:tab pos="354013" algn="l"/>
              </a:tabLst>
            </a:pPr>
            <a:endParaRPr lang="pl-PL" sz="24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Niewykonanie dzieła</a:t>
            </a:r>
          </a:p>
        </p:txBody>
      </p:sp>
    </p:spTree>
    <p:extLst>
      <p:ext uri="{BB962C8B-B14F-4D97-AF65-F5344CB8AC3E}">
        <p14:creationId xmlns:p14="http://schemas.microsoft.com/office/powerpoint/2010/main" xmlns="" val="231438220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baseline="-25000" dirty="0">
                <a:latin typeface="Arial Narrow" pitchFamily="34" charset="0"/>
              </a:rPr>
              <a:t>Jeżeli do wykonania dzieła potrzebne jest współdziałanie zamawiającego, a tego współdziałania brak, przyjmujący zamówienie może wyznaczyć zamawiającemu odpowiedni termin z zagrożeniem, iż po bezskutecznym upływie wyznaczonego terminu będzie uprawniony do odstąpienia od umowy.</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obowiązek współdziałania istnieje, a tego współdziałania brak, to podstawą roszczenia przyjmującego zamówienie jest art. 640 KC w zw. z art. 639 KC, zaś w przypadkach, gdy do niewykonania dzieła doszło z innych przyczyn leżących po stronie zamawiającego samodzielną podstawę roszczenia o zapłatę umówionego wynagrodzenia stan owi art. 639 KC.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492/14 - wyrok SA Białystok z dnia 14-11-2014</a:t>
            </a:r>
          </a:p>
          <a:p>
            <a:pPr marL="514350" indent="-514350" algn="just">
              <a:lnSpc>
                <a:spcPct val="150000"/>
              </a:lnSpc>
              <a:buFont typeface="+mj-lt"/>
              <a:buAutoNum type="arabicPeriod"/>
              <a:tabLst>
                <a:tab pos="354013" algn="l"/>
              </a:tabLst>
            </a:pPr>
            <a:r>
              <a:rPr lang="pl-PL" sz="2400" baseline="-25000" dirty="0">
                <a:latin typeface="Arial Narrow" pitchFamily="34" charset="0"/>
              </a:rPr>
              <a:t>Współdziałanie stron umowy o dzieło w praktyce z reguły polega na dokonywaniu czynności faktycznych lub prawnych, koniecznych z punktu widzenia procesu wytwarzania dzieła (np. dostarczenie planów, materiałów, udzielenie wskazówek), bądź też na umożliwieniu przyjmującemu zamówienie wykonania zdjęć, wpuszczeniu na teren budowy, udostępnieniu pomieszczeń itp</a:t>
            </a:r>
            <a:r>
              <a:rPr lang="pl-PL" sz="2400" b="1" baseline="-25000" dirty="0">
                <a:latin typeface="Arial Narrow" pitchFamily="34" charset="0"/>
              </a:rPr>
              <a:t>. I </a:t>
            </a:r>
            <a:r>
              <a:rPr lang="pl-PL" sz="2400" b="1" baseline="-25000" dirty="0" err="1">
                <a:latin typeface="Arial Narrow" pitchFamily="34" charset="0"/>
              </a:rPr>
              <a:t>ACa</a:t>
            </a:r>
            <a:r>
              <a:rPr lang="pl-PL" sz="2400" b="1" baseline="-25000" dirty="0">
                <a:latin typeface="Arial Narrow" pitchFamily="34" charset="0"/>
              </a:rPr>
              <a:t> 791/13 - wyrok SA Poznań z dnia 12-11-2013</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Brak współdziałania</a:t>
            </a:r>
          </a:p>
        </p:txBody>
      </p:sp>
    </p:spTree>
    <p:extLst>
      <p:ext uri="{BB962C8B-B14F-4D97-AF65-F5344CB8AC3E}">
        <p14:creationId xmlns:p14="http://schemas.microsoft.com/office/powerpoint/2010/main" xmlns="" val="231438220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W braku odmiennej umowy przyjmującemu zamówienie należy się wynagrodzenie </a:t>
            </a:r>
            <a:r>
              <a:rPr lang="pl-PL" sz="2400" b="1" baseline="-25000" dirty="0">
                <a:latin typeface="Arial Narrow" pitchFamily="34" charset="0"/>
              </a:rPr>
              <a:t>w chwili oddania dzieła!</a:t>
            </a:r>
          </a:p>
          <a:p>
            <a:pPr marL="514350" indent="-514350" algn="just">
              <a:lnSpc>
                <a:spcPct val="150000"/>
              </a:lnSpc>
              <a:buFont typeface="+mj-lt"/>
              <a:buAutoNum type="arabicPeriod"/>
              <a:tabLst>
                <a:tab pos="354013" algn="l"/>
              </a:tabLst>
            </a:pPr>
            <a:r>
              <a:rPr lang="pl-PL" sz="2400" baseline="-25000" dirty="0">
                <a:latin typeface="Arial Narrow" pitchFamily="34" charset="0"/>
              </a:rPr>
              <a:t>Jeżeli dzieło ma być oddawane częściami, a wynagrodzenie zostało obliczone za każdą część z osobna, wynagrodzenie należy się z chwilą spełnienia każdego ze świadczeń częściowych.</a:t>
            </a:r>
          </a:p>
          <a:p>
            <a:pPr marL="514350" indent="-514350" algn="just">
              <a:lnSpc>
                <a:spcPct val="150000"/>
              </a:lnSpc>
              <a:buFont typeface="+mj-lt"/>
              <a:buAutoNum type="arabicPeriod"/>
              <a:tabLst>
                <a:tab pos="354013" algn="l"/>
              </a:tabLst>
            </a:pPr>
            <a:r>
              <a:rPr lang="pl-PL" sz="2400" baseline="-25000" dirty="0">
                <a:latin typeface="Arial Narrow" pitchFamily="34" charset="0"/>
              </a:rPr>
              <a:t>Oddanie i odebranie dzieła stanowią czynności ekwiwalentne, jednak nie są to czynności tożsame. Oddanie dzieła nie oznacza jego odbioru, nie wymaga zachowania szczególnej formy, może nastąpić zatem także poprzez przez czynności faktyczne. Oddanie dzieła następuje także wówczas, jeżeli z umowy inaczej nie wynika, gdy przyjmujący zamówienie stawia dzieło do dyspozycji zamawiającego, który może je odebrać, choć tego nie czyni. Do oddania dzieła, które nie jest rzeczą, może dojść w inny sposób, poprzez dokonanie innej czynności świadczącej o tym, że - w ocenie przyjmującego - zostało ono wykonane. Taką czynnością jest wystawienie faktury VAT, stanowiącej żądanie zapłaty za wykonanie dzieła. </a:t>
            </a:r>
            <a:r>
              <a:rPr lang="pl-PL" sz="2400" b="1" baseline="-25000" dirty="0">
                <a:latin typeface="Arial Narrow" pitchFamily="34" charset="0"/>
              </a:rPr>
              <a:t>II CSK 21/12 - wyrok SN - Izba Cywilna z dnia 23-08-2012</a:t>
            </a:r>
          </a:p>
          <a:p>
            <a:pPr marL="514350" indent="-514350" algn="just">
              <a:lnSpc>
                <a:spcPct val="150000"/>
              </a:lnSpc>
              <a:buFont typeface="+mj-lt"/>
              <a:buAutoNum type="arabicPeriod"/>
              <a:tabLst>
                <a:tab pos="354013" algn="l"/>
              </a:tabLst>
            </a:pPr>
            <a:endParaRPr lang="pl-PL" sz="2400" b="1"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Termin płatności</a:t>
            </a:r>
          </a:p>
        </p:txBody>
      </p:sp>
    </p:spTree>
    <p:extLst>
      <p:ext uri="{BB962C8B-B14F-4D97-AF65-F5344CB8AC3E}">
        <p14:creationId xmlns:p14="http://schemas.microsoft.com/office/powerpoint/2010/main" xmlns="" val="231438220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400" baseline="-25000" dirty="0">
                <a:latin typeface="Arial Narrow" pitchFamily="34" charset="0"/>
              </a:rPr>
              <a:t>Zamawiający obowiązany jest </a:t>
            </a:r>
            <a:r>
              <a:rPr lang="pl-PL" sz="2400" b="1" baseline="-25000" dirty="0">
                <a:latin typeface="Arial Narrow" pitchFamily="34" charset="0"/>
              </a:rPr>
              <a:t>odebrać</a:t>
            </a:r>
            <a:r>
              <a:rPr lang="pl-PL" sz="2400" baseline="-25000" dirty="0">
                <a:latin typeface="Arial Narrow" pitchFamily="34" charset="0"/>
              </a:rPr>
              <a:t> dzieło, które przyjmujący zamówienie wydaje mu zgodnie ze swym zobowiązaniem.</a:t>
            </a:r>
          </a:p>
          <a:p>
            <a:pPr marL="514350" indent="-514350" algn="just">
              <a:lnSpc>
                <a:spcPct val="150000"/>
              </a:lnSpc>
              <a:buFont typeface="+mj-lt"/>
              <a:buAutoNum type="arabicPeriod"/>
              <a:tabLst>
                <a:tab pos="354013" algn="l"/>
              </a:tabLst>
            </a:pPr>
            <a:r>
              <a:rPr lang="pl-PL" sz="2400" baseline="-25000" dirty="0">
                <a:latin typeface="Arial Narrow" pitchFamily="34" charset="0"/>
              </a:rPr>
              <a:t>Przepisy KC o umowie o dzieło (art. 627 i nast. KC) odróżniają oddanie dzieła (art. 642 KC) od odebrania dzieła (art. 643 KC). Oddanie dzieła nie wymaga zachowania szczególnej formy, może nastąpić także poprzez czynności faktyczne. Oddanie dzieła następuje także wówczas, gdy przyjmujący zamówienie stawia dzieło do dyspozycji zamawiającego i zamawiający może je odebrać, choć tego nie czyni. Nieodebranie dzieła przez zamawiającego mimo braku ku temu przeszkód jest naruszeniem obowiązku zamawiającego (art. 643 KC). Skoro oddanie dzieła jest czynnością faktyczną przyjmującego zamówienie, połączoną z wyraźnym bądź dorozumianym oświadczeniem o uznaniu swego świadczenia za spełnione, to taką czynnością może być również żądanie zapłaty wynagrodzenia. </a:t>
            </a:r>
            <a:r>
              <a:rPr lang="pl-PL" sz="2400" b="1" baseline="-25000" dirty="0">
                <a:latin typeface="Arial Narrow" pitchFamily="34" charset="0"/>
              </a:rPr>
              <a:t>I </a:t>
            </a:r>
            <a:r>
              <a:rPr lang="pl-PL" sz="2400" b="1" baseline="-25000" dirty="0" err="1">
                <a:latin typeface="Arial Narrow" pitchFamily="34" charset="0"/>
              </a:rPr>
              <a:t>ACa</a:t>
            </a:r>
            <a:r>
              <a:rPr lang="pl-PL" sz="2400" b="1" baseline="-25000" dirty="0">
                <a:latin typeface="Arial Narrow" pitchFamily="34" charset="0"/>
              </a:rPr>
              <a:t> 1426/12 - wyrok SA Kraków z dnia 27-03-2013</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Obowiązek odebrania dzieła</a:t>
            </a:r>
          </a:p>
        </p:txBody>
      </p:sp>
    </p:spTree>
    <p:extLst>
      <p:ext uri="{BB962C8B-B14F-4D97-AF65-F5344CB8AC3E}">
        <p14:creationId xmlns:p14="http://schemas.microsoft.com/office/powerpoint/2010/main" xmlns="" val="231438220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Dopóki dzieło nie zostało ukończone, zamawiający może w każdej chwili od umowy odstąpić </a:t>
            </a:r>
            <a:r>
              <a:rPr lang="pl-PL" sz="2800" b="1" baseline="-25000" dirty="0">
                <a:latin typeface="Arial Narrow" pitchFamily="34" charset="0"/>
              </a:rPr>
              <a:t>płacąc umówione wynagrodzenie</a:t>
            </a:r>
            <a:r>
              <a:rPr lang="pl-PL" sz="2800" baseline="-25000" dirty="0">
                <a:latin typeface="Arial Narrow" pitchFamily="34" charset="0"/>
              </a:rPr>
              <a:t>. Jednakże w wypadku takim zamawiający może </a:t>
            </a:r>
            <a:r>
              <a:rPr lang="pl-PL" sz="2800" b="1" baseline="-25000" dirty="0">
                <a:latin typeface="Arial Narrow" pitchFamily="34" charset="0"/>
              </a:rPr>
              <a:t>odliczyć to, co przyjmujący zamówienie oszczędził </a:t>
            </a:r>
            <a:r>
              <a:rPr lang="pl-PL" sz="2800" baseline="-25000" dirty="0">
                <a:latin typeface="Arial Narrow" pitchFamily="34" charset="0"/>
              </a:rPr>
              <a:t>z powodu niewykonania dzieła.</a:t>
            </a:r>
          </a:p>
          <a:p>
            <a:pPr marL="514350" indent="-514350" algn="just">
              <a:lnSpc>
                <a:spcPct val="150000"/>
              </a:lnSpc>
              <a:buFont typeface="+mj-lt"/>
              <a:buAutoNum type="arabicPeriod"/>
              <a:tabLst>
                <a:tab pos="354013" algn="l"/>
              </a:tabLst>
            </a:pPr>
            <a:r>
              <a:rPr lang="pl-PL" sz="2800" baseline="-25000" dirty="0">
                <a:latin typeface="Arial Narrow" pitchFamily="34" charset="0"/>
              </a:rPr>
              <a:t>Odstąpienie od umowy o dzieło na podstawie art. 644 KC nie pozwala zamawiającemu dochodzić od przyjmującego zamówienie zwrotu uiszczonego mu wynagrodzenia. To zamawiający, który odstąpił od umowy na podstawie art. 644 KC winien zapłacić przyjmującemu zamówienie określone w tym przepisie wynagrodzenie</a:t>
            </a:r>
            <a:r>
              <a:rPr lang="pl-PL" sz="2800" b="1" baseline="-25000" dirty="0">
                <a:latin typeface="Arial Narrow" pitchFamily="34" charset="0"/>
              </a:rPr>
              <a:t>. I </a:t>
            </a:r>
            <a:r>
              <a:rPr lang="pl-PL" sz="2800" b="1" baseline="-25000" dirty="0" err="1">
                <a:latin typeface="Arial Narrow" pitchFamily="34" charset="0"/>
              </a:rPr>
              <a:t>ACa</a:t>
            </a:r>
            <a:r>
              <a:rPr lang="pl-PL" sz="2800" b="1" baseline="-25000" dirty="0">
                <a:latin typeface="Arial Narrow" pitchFamily="34" charset="0"/>
              </a:rPr>
              <a:t> 984/15 - wyrok SA Szczecin z dnia 17-03-2016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Odstąpienie od umowy</a:t>
            </a:r>
          </a:p>
        </p:txBody>
      </p:sp>
    </p:spTree>
    <p:extLst>
      <p:ext uri="{BB962C8B-B14F-4D97-AF65-F5344CB8AC3E}">
        <p14:creationId xmlns:p14="http://schemas.microsoft.com/office/powerpoint/2010/main" xmlns="" val="2314382202"/>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Umowa o dzieło, którego wykonanie zależy od osobistych przymiotów przyjmującego zamówienie, rozwiązuje się wskutek jego śmierci lub niezdolności do pracy.</a:t>
            </a:r>
          </a:p>
          <a:p>
            <a:pPr marL="514350" indent="-514350" algn="just">
              <a:lnSpc>
                <a:spcPct val="150000"/>
              </a:lnSpc>
              <a:buFont typeface="+mj-lt"/>
              <a:buAutoNum type="arabicPeriod"/>
              <a:tabLst>
                <a:tab pos="354013" algn="l"/>
              </a:tabLst>
            </a:pPr>
            <a:r>
              <a:rPr lang="pl-PL" sz="2800" baseline="-25000" dirty="0">
                <a:latin typeface="Arial Narrow" pitchFamily="34" charset="0"/>
              </a:rPr>
              <a:t>Jeżeli materiał był własnością przyjmującego zamówienie, a dzieło częściowo wykonane przedstawia ze względu na zamierzony cel umowy wartość dla zamawiającego, przyjmujący zamówienie lub jego spadkobierca może żądać, ażeby zamawiający odebrał materiał w stanie, w jakim się znajduje, za zapłatą jego wartości oraz odpowiedniej części wynagrodzenia.</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p14="http://schemas.microsoft.com/office/powerpoint/2010/main" xmlns="" val="2314382202"/>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Font typeface="+mj-lt"/>
              <a:buAutoNum type="arabicPeriod"/>
              <a:tabLst>
                <a:tab pos="354013" algn="l"/>
              </a:tabLst>
            </a:pPr>
            <a:r>
              <a:rPr lang="pl-PL" sz="2800" baseline="-25000" dirty="0">
                <a:latin typeface="Arial Narrow" pitchFamily="34" charset="0"/>
              </a:rPr>
              <a:t>Roszczenia wynikające z umowy o dzieło przedawniają się z upływem lat dwóch od dnia oddania dzieła, a jeżeli dzieło nie zostało oddane - od dnia, w którym zgodnie z treścią umowy miało być oddane.</a:t>
            </a:r>
          </a:p>
          <a:p>
            <a:pPr marL="514350" indent="-514350" algn="just">
              <a:lnSpc>
                <a:spcPct val="150000"/>
              </a:lnSpc>
              <a:buFont typeface="+mj-lt"/>
              <a:buAutoNum type="arabicPeriod"/>
              <a:tabLst>
                <a:tab pos="354013" algn="l"/>
              </a:tabLst>
            </a:pPr>
            <a:r>
              <a:rPr lang="pl-PL" sz="2800" baseline="-25000" dirty="0">
                <a:latin typeface="Arial Narrow" pitchFamily="34" charset="0"/>
              </a:rPr>
              <a:t>Przepis art. 646 KC jest przepisem szczególnym w stosunku do art. 120 KC, zgodnie z którym przedawnienie rozpoczyna bieg od dnia wymagalności roszczenia. Przepis ten samodzielnie określa zdarzenie, od którego rozpoczyna bieg termin przedawnienia roszczeń wynikających z umowy o dzieło, stanowiąc, że roszczenia te przedawniają się z upływem dwóch lat od oddania dzieła, a jeżeli dzieło nie zostało oddane, od dnia, w którym zgodnie z treścią umowy miało być oddane. W sytuacji gdy dzieło nie zostało oddane początek biegu przedawnienia wyznacza umowny termin jego oddania. </a:t>
            </a:r>
            <a:r>
              <a:rPr lang="pl-PL" sz="2800" b="1" baseline="-25000" dirty="0">
                <a:latin typeface="Arial Narrow" pitchFamily="34" charset="0"/>
              </a:rPr>
              <a:t>I </a:t>
            </a:r>
            <a:r>
              <a:rPr lang="pl-PL" sz="2800" b="1" baseline="-25000" dirty="0" err="1">
                <a:latin typeface="Arial Narrow" pitchFamily="34" charset="0"/>
              </a:rPr>
              <a:t>ACa</a:t>
            </a:r>
            <a:r>
              <a:rPr lang="pl-PL" sz="2800" b="1" baseline="-25000" dirty="0">
                <a:latin typeface="Arial Narrow" pitchFamily="34" charset="0"/>
              </a:rPr>
              <a:t> 591/15 - wyrok SA Lublin z dnia 16-02-2016</a:t>
            </a:r>
          </a:p>
          <a:p>
            <a:pPr marL="514350" indent="-514350" algn="just">
              <a:lnSpc>
                <a:spcPct val="150000"/>
              </a:lnSpc>
              <a:buFont typeface="+mj-lt"/>
              <a:buAutoNum type="arabicPeriod"/>
              <a:tabLst>
                <a:tab pos="354013" algn="l"/>
              </a:tabLst>
            </a:pP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Śmierć wykonawcy</a:t>
            </a:r>
          </a:p>
        </p:txBody>
      </p:sp>
    </p:spTree>
    <p:extLst>
      <p:ext uri="{BB962C8B-B14F-4D97-AF65-F5344CB8AC3E}">
        <p14:creationId xmlns:p14="http://schemas.microsoft.com/office/powerpoint/2010/main" xmlns="" val="2314382202"/>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najmu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Wynajem-ma-urlop-Ratekau-Dom-kamienny_2[1].jpg"/>
          <p:cNvPicPr>
            <a:picLocks noChangeAspect="1" noChangeArrowheads="1"/>
          </p:cNvPicPr>
          <p:nvPr/>
        </p:nvPicPr>
        <p:blipFill>
          <a:blip r:embed="rId3"/>
          <a:srcRect/>
          <a:stretch>
            <a:fillRect/>
          </a:stretch>
        </p:blipFill>
        <p:spPr bwMode="auto">
          <a:xfrm>
            <a:off x="2071670" y="2643182"/>
            <a:ext cx="5143504" cy="3857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jest to umowa:</a:t>
            </a:r>
          </a:p>
          <a:p>
            <a:pPr marL="514350" indent="-514350" algn="just">
              <a:lnSpc>
                <a:spcPct val="150000"/>
              </a:lnSpc>
              <a:buFont typeface="+mj-lt"/>
              <a:buAutoNum type="arabicPeriod"/>
              <a:tabLst>
                <a:tab pos="354013" algn="l"/>
              </a:tabLst>
            </a:pPr>
            <a:r>
              <a:rPr lang="pl-PL" sz="2800" dirty="0">
                <a:latin typeface="Arial Narrow" pitchFamily="34" charset="0"/>
              </a:rPr>
              <a:t>konsensualna</a:t>
            </a:r>
          </a:p>
          <a:p>
            <a:pPr marL="514350" indent="-514350" algn="just">
              <a:lnSpc>
                <a:spcPct val="150000"/>
              </a:lnSpc>
              <a:buFont typeface="+mj-lt"/>
              <a:buAutoNum type="arabicPeriod"/>
              <a:tabLst>
                <a:tab pos="354013" algn="l"/>
              </a:tabLst>
            </a:pPr>
            <a:r>
              <a:rPr lang="pl-PL" sz="2800" dirty="0">
                <a:latin typeface="Arial Narrow" pitchFamily="34" charset="0"/>
              </a:rPr>
              <a:t>Odpłatna (obowiązek zapłaty czynszu)</a:t>
            </a:r>
          </a:p>
          <a:p>
            <a:pPr marL="514350" indent="-514350" algn="just">
              <a:lnSpc>
                <a:spcPct val="150000"/>
              </a:lnSpc>
              <a:buFont typeface="+mj-lt"/>
              <a:buAutoNum type="arabicPeriod"/>
              <a:tabLst>
                <a:tab pos="354013" algn="l"/>
              </a:tabLst>
            </a:pPr>
            <a:r>
              <a:rPr lang="pl-PL" sz="2800" dirty="0">
                <a:latin typeface="Arial Narrow" pitchFamily="34" charset="0"/>
              </a:rPr>
              <a:t>dwustronnie obowiązująca</a:t>
            </a:r>
            <a:endParaRPr lang="pl-PL" sz="2800" baseline="-250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Charakter prawny</a:t>
            </a:r>
          </a:p>
        </p:txBody>
      </p:sp>
    </p:spTree>
    <p:extLst>
      <p:ext uri="{BB962C8B-B14F-4D97-AF65-F5344CB8AC3E}">
        <p14:creationId xmlns:p14="http://schemas.microsoft.com/office/powerpoint/2010/main" xmlns="" val="1634920780"/>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a:t>
            </a:r>
          </a:p>
          <a:p>
            <a:pPr marL="514350" indent="-514350" algn="just">
              <a:lnSpc>
                <a:spcPct val="150000"/>
              </a:lnSpc>
              <a:buAutoNum type="arabicPeriod"/>
              <a:tabLst>
                <a:tab pos="354013" algn="l"/>
              </a:tabLst>
            </a:pPr>
            <a:r>
              <a:rPr lang="pl-PL" sz="2800" dirty="0">
                <a:latin typeface="Arial Narrow" pitchFamily="34" charset="0"/>
              </a:rPr>
              <a:t>Rzeczy</a:t>
            </a:r>
          </a:p>
          <a:p>
            <a:pPr marL="514350" indent="-514350" algn="just">
              <a:lnSpc>
                <a:spcPct val="150000"/>
              </a:lnSpc>
              <a:buAutoNum type="arabicPeriod"/>
              <a:tabLst>
                <a:tab pos="354013" algn="l"/>
              </a:tabLst>
            </a:pPr>
            <a:r>
              <a:rPr lang="pl-PL" sz="2800" dirty="0">
                <a:latin typeface="Arial Narrow" pitchFamily="34" charset="0"/>
              </a:rPr>
              <a:t>Lokalu użytkowego</a:t>
            </a:r>
          </a:p>
          <a:p>
            <a:pPr marL="514350" indent="-514350" algn="just">
              <a:lnSpc>
                <a:spcPct val="150000"/>
              </a:lnSpc>
              <a:buAutoNum type="arabicPeriod"/>
              <a:tabLst>
                <a:tab pos="354013" algn="l"/>
              </a:tabLst>
            </a:pPr>
            <a:r>
              <a:rPr lang="pl-PL" sz="2800" dirty="0">
                <a:latin typeface="Arial Narrow" pitchFamily="34" charset="0"/>
              </a:rPr>
              <a:t>Lokalu mieszkalnego</a:t>
            </a:r>
          </a:p>
          <a:p>
            <a:pPr marL="514350" indent="-514350" algn="just">
              <a:lnSpc>
                <a:spcPct val="150000"/>
              </a:lnSpc>
              <a:buAutoNum type="arabicPeriod"/>
              <a:tabLst>
                <a:tab pos="354013" algn="l"/>
              </a:tabLst>
            </a:pPr>
            <a:r>
              <a:rPr lang="pl-PL" sz="2800" dirty="0">
                <a:latin typeface="Arial Narrow" pitchFamily="34" charset="0"/>
              </a:rPr>
              <a:t>Najem okazjonalny lokalu mieszkalnego</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a:t>
            </a:r>
          </a:p>
        </p:txBody>
      </p:sp>
    </p:spTree>
    <p:extLst>
      <p:ext uri="{BB962C8B-B14F-4D97-AF65-F5344CB8AC3E}">
        <p14:creationId xmlns:p14="http://schemas.microsoft.com/office/powerpoint/2010/main" xmlns="" val="276115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algn="ctr">
              <a:buNone/>
            </a:pPr>
            <a:r>
              <a:rPr lang="pl-PL" sz="2400" b="1" dirty="0">
                <a:latin typeface="Arial Narrow" pitchFamily="34" charset="0"/>
              </a:rPr>
              <a:t>Art. 548 k.c.</a:t>
            </a:r>
          </a:p>
          <a:p>
            <a:pPr marL="0" indent="0" algn="just">
              <a:buNone/>
            </a:pPr>
            <a:r>
              <a:rPr lang="pl-PL" sz="2400" dirty="0">
                <a:latin typeface="Arial Narrow" pitchFamily="34" charset="0"/>
              </a:rPr>
              <a:t>§ 3. Jeżeli rzecz sprzedana ma zostać przesłana przez sprzedawcę kupującemu będącemu konsumentem, niebezpieczeństwo przypadkowej utraty lub uszkodzenia rzeczy przechodzi na kupującego z chwilą jej wydania kupującemu. Za wydanie rzeczy uważa się jej powierzenie przez sprzedawcę przewoźnikowi, jeżeli sprzedawca nie miał wpływu na wybór przewoźnika przez kupującego. Postanowienia mniej korzystne dla kupującego są nieważne.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b="1" dirty="0">
                <a:latin typeface="Arial Narrow" pitchFamily="34" charset="0"/>
              </a:rPr>
              <a:t>Przepisy ogólne – art. 659 k.c. i n</a:t>
            </a:r>
            <a:r>
              <a:rPr lang="pl-PL" sz="2400" dirty="0">
                <a:latin typeface="Arial Narrow" pitchFamily="34" charset="0"/>
              </a:rPr>
              <a:t>. dotyczą wszystkich rodzajów umów najmu oraz regulują kompleksowo najem rzeczy ruchomych. </a:t>
            </a:r>
          </a:p>
          <a:p>
            <a:pPr marL="514350" indent="-514350" algn="just">
              <a:lnSpc>
                <a:spcPct val="150000"/>
              </a:lnSpc>
              <a:buNone/>
              <a:tabLst>
                <a:tab pos="354013" algn="l"/>
              </a:tabLst>
            </a:pPr>
            <a:r>
              <a:rPr lang="pl-PL" sz="2400" b="1" dirty="0">
                <a:latin typeface="Arial Narrow" pitchFamily="34" charset="0"/>
              </a:rPr>
              <a:t>Przepisy art. 679 k.c. i n</a:t>
            </a:r>
            <a:r>
              <a:rPr lang="pl-PL" sz="2400" dirty="0">
                <a:latin typeface="Arial Narrow" pitchFamily="34" charset="0"/>
              </a:rPr>
              <a:t>. – uzupełniają regulację ogólną w zakresie  najmu lokali, w tym częściowo lokali mieszkalnych. </a:t>
            </a:r>
          </a:p>
          <a:p>
            <a:pPr marL="514350" indent="-514350" algn="just">
              <a:lnSpc>
                <a:spcPct val="150000"/>
              </a:lnSpc>
              <a:buNone/>
              <a:tabLst>
                <a:tab pos="354013" algn="l"/>
              </a:tabLst>
            </a:pPr>
            <a:r>
              <a:rPr lang="pl-PL" sz="2400" b="1" dirty="0">
                <a:latin typeface="Arial Narrow" pitchFamily="34" charset="0"/>
              </a:rPr>
              <a:t>Ustawa</a:t>
            </a:r>
            <a:r>
              <a:rPr lang="pl-PL" sz="2400" dirty="0">
                <a:latin typeface="Arial Narrow" pitchFamily="34" charset="0"/>
              </a:rPr>
              <a:t> o ochronie praw lokatorów, mieszkaniowym zasobie gminy i o zmianie Kodeksu cywilnego – reguluje najem lokali mieszkalnych. </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Regulacja ustawowa</a:t>
            </a:r>
          </a:p>
        </p:txBody>
      </p:sp>
    </p:spTree>
    <p:extLst>
      <p:ext uri="{BB962C8B-B14F-4D97-AF65-F5344CB8AC3E}">
        <p14:creationId xmlns:p14="http://schemas.microsoft.com/office/powerpoint/2010/main" xmlns="" val="1950708272"/>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Art. 659 [Pojęcie; oznaczenie czynszu] </a:t>
            </a:r>
          </a:p>
          <a:p>
            <a:pPr marL="514350" indent="-514350" algn="just">
              <a:lnSpc>
                <a:spcPct val="150000"/>
              </a:lnSpc>
              <a:buNone/>
              <a:tabLst>
                <a:tab pos="354013" algn="l"/>
              </a:tabLst>
            </a:pPr>
            <a:r>
              <a:rPr lang="pl-PL" sz="2800" dirty="0">
                <a:latin typeface="Arial Narrow" pitchFamily="34" charset="0"/>
              </a:rPr>
              <a:t>§ 1. Przez umowę najmu wynajmujący zobowiązuje się oddać najemcy rzecz do używania przez czas oznaczony lub nieoznaczony, a najemca zobowiązuje się płacić wynajmującemu umówiony czynsz.</a:t>
            </a:r>
          </a:p>
          <a:p>
            <a:pPr marL="514350" indent="-514350" algn="just">
              <a:lnSpc>
                <a:spcPct val="150000"/>
              </a:lnSpc>
              <a:buNone/>
              <a:tabLst>
                <a:tab pos="354013" algn="l"/>
              </a:tabLst>
            </a:pPr>
            <a:r>
              <a:rPr lang="pl-PL" sz="2800" dirty="0">
                <a:latin typeface="Arial Narrow" pitchFamily="34" charset="0"/>
              </a:rPr>
              <a:t>§ 2. Czynsz może być oznaczony w pieniądzach lub w świadczeniach innego rodzaju.</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 Ogólnie</a:t>
            </a:r>
          </a:p>
        </p:txBody>
      </p:sp>
    </p:spTree>
    <p:extLst>
      <p:ext uri="{BB962C8B-B14F-4D97-AF65-F5344CB8AC3E}">
        <p14:creationId xmlns:p14="http://schemas.microsoft.com/office/powerpoint/2010/main" xmlns="" val="9881997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Forma umowy najmu jest dowolna ALE:</a:t>
            </a:r>
          </a:p>
          <a:p>
            <a:pPr marL="514350" indent="-514350" algn="just">
              <a:lnSpc>
                <a:spcPct val="150000"/>
              </a:lnSpc>
              <a:buNone/>
              <a:tabLst>
                <a:tab pos="354013" algn="l"/>
              </a:tabLst>
            </a:pPr>
            <a:r>
              <a:rPr lang="pl-PL" sz="2800" dirty="0">
                <a:latin typeface="Arial Narrow" pitchFamily="34" charset="0"/>
              </a:rPr>
              <a:t>Umowa najmu nieruchomości lub pomieszczenia na czas dłuższy niż rok powinna być zawarta na piśmie. W razie niezachowania tej formy poczytuje się umowę za zawartą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Forma</a:t>
            </a:r>
          </a:p>
        </p:txBody>
      </p:sp>
    </p:spTree>
    <p:extLst>
      <p:ext uri="{BB962C8B-B14F-4D97-AF65-F5344CB8AC3E}">
        <p14:creationId xmlns:p14="http://schemas.microsoft.com/office/powerpoint/2010/main" xmlns="" val="329007475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 zawarty na czas dłuższy niż lat dziesięć poczytuje się po upływie tego terminu za zawarty na czas nieoznaczony.</a:t>
            </a:r>
          </a:p>
          <a:p>
            <a:pPr marL="514350" indent="-514350" algn="just">
              <a:lnSpc>
                <a:spcPct val="150000"/>
              </a:lnSpc>
              <a:buNone/>
              <a:tabLst>
                <a:tab pos="354013" algn="l"/>
              </a:tabLst>
            </a:pPr>
            <a:r>
              <a:rPr lang="pl-PL" sz="2800" dirty="0">
                <a:latin typeface="Arial Narrow" pitchFamily="34" charset="0"/>
              </a:rPr>
              <a:t>Najem zawarty między przedsiębiorcami na czas dłuższy niż lat trzydzieści poczytuje się po upływie tego terminu za zawarty na czas nieoznaczony.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Przedłużenie umowy</a:t>
            </a:r>
          </a:p>
        </p:txBody>
      </p:sp>
    </p:spTree>
    <p:extLst>
      <p:ext uri="{BB962C8B-B14F-4D97-AF65-F5344CB8AC3E}">
        <p14:creationId xmlns:p14="http://schemas.microsoft.com/office/powerpoint/2010/main" xmlns="" val="162002196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Najemca powinien przez czas trwania najmu używać rzeczy najętej w sposób w umowie określony, a gdy umowa nie określa sposobu używania - w sposób odpowiadający właściwościom i przeznaczeniu rzeczy.</a:t>
            </a:r>
          </a:p>
          <a:p>
            <a:pPr marL="514350" indent="-514350" algn="just">
              <a:lnSpc>
                <a:spcPct val="150000"/>
              </a:lnSpc>
              <a:buNone/>
              <a:tabLst>
                <a:tab pos="354013" algn="l"/>
              </a:tabLst>
            </a:pPr>
            <a:r>
              <a:rPr lang="pl-PL" sz="2800" dirty="0">
                <a:latin typeface="Arial Narrow" pitchFamily="34" charset="0"/>
              </a:rPr>
              <a:t>Jeżeli w czasie trwania najmu okaże się potrzeba napraw, które obciążają wynajmującego, najemca powinien zawiadomić go o tym niezwłocznie.</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xmlns="" val="3432872705"/>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Bez zgody wynajmującego najemca nie może czynić w rzeczy najętej zmian sprzecznych z umową lub z przeznaczeniem rzeczy.</a:t>
            </a:r>
          </a:p>
          <a:p>
            <a:pPr marL="514350" indent="-514350" algn="just">
              <a:lnSpc>
                <a:spcPct val="150000"/>
              </a:lnSpc>
              <a:buNone/>
              <a:tabLst>
                <a:tab pos="354013" algn="l"/>
              </a:tabLst>
            </a:pPr>
            <a:r>
              <a:rPr lang="pl-PL" sz="2400" dirty="0">
                <a:latin typeface="Arial Narrow" pitchFamily="34" charset="0"/>
              </a:rPr>
              <a:t>Jeżeli najemca używa rzeczy w sposób sprzeczny z umową lub z przeznaczeniem rzeczy i mimo upomnienia nie przestaje jej używać w taki sposób albo gdy rzecz zaniedbuje do tego stopnia, że zostaje ona narażona na utratę lub uszkodzenie, wynajmujący </a:t>
            </a:r>
            <a:r>
              <a:rPr lang="pl-PL" sz="2400" b="1" dirty="0">
                <a:latin typeface="Arial Narrow" pitchFamily="34" charset="0"/>
              </a:rPr>
              <a:t>może wypowiedzieć najem bez zachowania terminów wypowiedzenia</a:t>
            </a:r>
            <a:r>
              <a:rPr lang="pl-PL" sz="2800" b="1" dirty="0">
                <a:latin typeface="Arial Narrow" pitchFamily="34" charset="0"/>
              </a:rPr>
              <a:t>.</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xmlns="" val="117459830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Najemca może rzecz najętą oddać w całości lub części osobie trzeciej do bezpłatnego używania albo w podnajem, </a:t>
            </a:r>
            <a:r>
              <a:rPr lang="pl-PL" sz="2400" b="1" dirty="0">
                <a:latin typeface="Arial Narrow" pitchFamily="34" charset="0"/>
              </a:rPr>
              <a:t>jeżeli umowa mu tego nie zabrania.</a:t>
            </a:r>
            <a:r>
              <a:rPr lang="pl-PL" sz="2400" dirty="0">
                <a:latin typeface="Arial Narrow" pitchFamily="34" charset="0"/>
              </a:rPr>
              <a:t> W razie oddania rzeczy osobie trzeciej zarówno najemca, jak i osoba trzecia są odpowiedzialni względem wynajmującego za to, że rzecz najęta będzie używana zgodnie z obowiązkami wynikającymi z umowy najmu.</a:t>
            </a:r>
          </a:p>
          <a:p>
            <a:pPr marL="514350" indent="-514350" algn="just">
              <a:lnSpc>
                <a:spcPct val="150000"/>
              </a:lnSpc>
              <a:buNone/>
              <a:tabLst>
                <a:tab pos="354013" algn="l"/>
              </a:tabLst>
            </a:pPr>
            <a:r>
              <a:rPr lang="pl-PL" sz="2400" dirty="0">
                <a:latin typeface="Arial Narrow" pitchFamily="34" charset="0"/>
              </a:rPr>
              <a:t>Stosunek wynikający z zawartej przez najemcę umowy o bezpłatne używanie lub podnajem rozwiązuje się najpóźniej z chwilą zakończenia stosunku najmu.</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xmlns="" val="563163077"/>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Wynajmujący powinien wydać najemcy rzecz w stanie przydatnym do umówionego użytku i utrzymywać ją w takim stanie przez czas trwania najmu.</a:t>
            </a:r>
          </a:p>
          <a:p>
            <a:pPr marL="514350" indent="-514350" algn="just">
              <a:lnSpc>
                <a:spcPct val="150000"/>
              </a:lnSpc>
              <a:buNone/>
              <a:tabLst>
                <a:tab pos="354013" algn="l"/>
              </a:tabLst>
            </a:pPr>
            <a:r>
              <a:rPr lang="pl-PL" sz="2400" dirty="0">
                <a:latin typeface="Arial Narrow" pitchFamily="34" charset="0"/>
              </a:rPr>
              <a:t>Drobne nakłady połączone ze zwykłym używaniem rzeczy obciążają najemcę.</a:t>
            </a:r>
          </a:p>
          <a:p>
            <a:pPr marL="514350" indent="-514350" algn="just">
              <a:lnSpc>
                <a:spcPct val="150000"/>
              </a:lnSpc>
              <a:buNone/>
              <a:tabLst>
                <a:tab pos="354013" algn="l"/>
              </a:tabLst>
            </a:pPr>
            <a:r>
              <a:rPr lang="pl-PL" sz="2400" dirty="0">
                <a:latin typeface="Arial Narrow" pitchFamily="34" charset="0"/>
              </a:rPr>
              <a:t>Jeżeli rzecz najęta uległa zniszczeniu z powodu okoliczności, za które wynajmujący odpowiedzialności nie ponosi, wynajmujący nie ma obowiązku przywrócenia stanu poprzedniego.</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xmlns="" val="3062378308"/>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Jeżeli w czasie trwania najmu rzecz wymaga napraw, które obciążają wynajmującego, a bez których rzecz nie jest przydatna do umówionego użytku, najemca może wyznaczyć wynajmującemu odpowiedni termin do wykonania napraw. Po bezskutecznym upływie wyznaczonego terminu najemca może dokonać koniecznych napraw na koszt wynajmującego.</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używania rzeczy</a:t>
            </a:r>
          </a:p>
        </p:txBody>
      </p:sp>
    </p:spTree>
    <p:extLst>
      <p:ext uri="{BB962C8B-B14F-4D97-AF65-F5344CB8AC3E}">
        <p14:creationId xmlns:p14="http://schemas.microsoft.com/office/powerpoint/2010/main" xmlns="" val="337950102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Najemca obowiązany jest uiszczać czynsz w terminie umówionym.</a:t>
            </a:r>
          </a:p>
          <a:p>
            <a:pPr marL="514350" indent="-514350" algn="just">
              <a:lnSpc>
                <a:spcPct val="150000"/>
              </a:lnSpc>
              <a:buNone/>
              <a:tabLst>
                <a:tab pos="354013" algn="l"/>
              </a:tabLst>
            </a:pPr>
            <a:r>
              <a:rPr lang="pl-PL" sz="1800" dirty="0">
                <a:latin typeface="Arial Narrow" pitchFamily="34" charset="0"/>
              </a:rPr>
              <a:t>Jeżeli termin płatności czynszu nie jest w umowie określony, czynsz powinien być płacony z góry, a mianowicie: gdy najem ma trwać nie dłużej niż miesiąc - za cały czas najmu, a gdy najem ma trwać dłużej niż miesiąc albo gdy umowa była zawarta na czas nieoznaczony - miesięcznie, do dziesiątego dnia miesiąca.</a:t>
            </a:r>
          </a:p>
          <a:p>
            <a:pPr marL="514350" indent="-514350" algn="just">
              <a:lnSpc>
                <a:spcPct val="150000"/>
              </a:lnSpc>
              <a:buNone/>
              <a:tabLst>
                <a:tab pos="354013" algn="l"/>
              </a:tabLst>
            </a:pPr>
            <a:r>
              <a:rPr lang="pl-PL" sz="1800" dirty="0">
                <a:latin typeface="Arial Narrow" pitchFamily="34" charset="0"/>
              </a:rPr>
              <a:t>Stosownie do treści art. 669 KC najemca obowiązany jest uiszczać czynsz w terminie umówionym. Obowiązek ten, wynikający wprost z ustawy, nie jest uzależniony od wystawienia faktury przez wynajmującego. Najemca nie jest od niego zwolniony w przypadku jej niewystawienia. Faktura jest jedynie rodzajem rachunku zawierającego dane dokonanej transakcji. </a:t>
            </a:r>
            <a:r>
              <a:rPr lang="pl-PL" sz="1800" b="1" dirty="0">
                <a:latin typeface="Arial Narrow" pitchFamily="34" charset="0"/>
              </a:rPr>
              <a:t>I </a:t>
            </a:r>
            <a:r>
              <a:rPr lang="pl-PL" sz="1800" b="1" dirty="0" err="1">
                <a:latin typeface="Arial Narrow" pitchFamily="34" charset="0"/>
              </a:rPr>
              <a:t>ACa</a:t>
            </a:r>
            <a:r>
              <a:rPr lang="pl-PL" sz="1800" b="1" dirty="0">
                <a:latin typeface="Arial Narrow" pitchFamily="34" charset="0"/>
              </a:rPr>
              <a:t> 735/15 - wyrok SA Kraków z dnia 16-09-2015</a:t>
            </a:r>
          </a:p>
          <a:p>
            <a:pPr marL="514350" indent="-514350" algn="just">
              <a:lnSpc>
                <a:spcPct val="150000"/>
              </a:lnSpc>
              <a:buNone/>
              <a:tabLst>
                <a:tab pos="354013" algn="l"/>
              </a:tabLst>
            </a:pPr>
            <a:endParaRPr lang="pl-PL" sz="1800" dirty="0">
              <a:latin typeface="Arial Narrow" pitchFamily="34" charset="0"/>
            </a:endParaRPr>
          </a:p>
          <a:p>
            <a:pPr marL="514350" indent="-514350" algn="just">
              <a:lnSpc>
                <a:spcPct val="150000"/>
              </a:lnSpc>
              <a:buNone/>
              <a:tabLst>
                <a:tab pos="354013" algn="l"/>
              </a:tabLst>
            </a:pPr>
            <a:endParaRPr lang="pl-PL" sz="18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Zaplata czynszu</a:t>
            </a:r>
          </a:p>
        </p:txBody>
      </p:sp>
    </p:spTree>
    <p:extLst>
      <p:ext uri="{BB962C8B-B14F-4D97-AF65-F5344CB8AC3E}">
        <p14:creationId xmlns:p14="http://schemas.microsoft.com/office/powerpoint/2010/main" xmlns="" val="4068758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551 k.c.</a:t>
            </a:r>
          </a:p>
          <a:p>
            <a:pPr marL="0" indent="0" algn="just">
              <a:buNone/>
              <a:tabLst>
                <a:tab pos="358775" algn="l"/>
              </a:tabLst>
            </a:pPr>
            <a:r>
              <a:rPr lang="pl-PL" sz="2400" dirty="0">
                <a:latin typeface="Arial Narrow" pitchFamily="34" charset="0"/>
              </a:rPr>
              <a:t>§ 1. Jeżeli kupujący dopuścił się zwłoki z odebraniem rzeczy sprzedanej, sprzedawca może oddać rzecz na przechowanie na koszt i niebezpieczeństwo kupującego.</a:t>
            </a:r>
          </a:p>
          <a:p>
            <a:pPr marL="0" indent="0" algn="just">
              <a:buNone/>
              <a:tabLst>
                <a:tab pos="358775" algn="l"/>
              </a:tabLst>
            </a:pPr>
            <a:r>
              <a:rPr lang="pl-PL" sz="2400" dirty="0">
                <a:latin typeface="Arial Narrow" pitchFamily="34" charset="0"/>
              </a:rPr>
              <a:t>§ 2. Sprzedawca może również sprzedać rzecz na rachunek kupującego, powinien jednak uprzednio wyznaczyć kupującemu dodatkowy termin do odebrania, chyba że wyznaczenie terminu nie jest możliwe albo że rzecz jest narażona na zepsucie, albo że z innych względów groziłaby szkoda. O dokonaniu sprzedaży sprzedawca obowiązany jest niezwłocznie zawiadomić kupującego.</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Dla zabezpieczenia czynszu oraz świadczeń dodatkowych, z którymi najemca zalega nie dłużej niż rok, przysługuje wynajmującemu ustawowe prawo zastawu na rzeczach ruchomych najemcy wniesionych do przedmiotu najmu, chyba że rzeczy te nie podlegają zajęciu.</a:t>
            </a:r>
          </a:p>
          <a:p>
            <a:pPr marL="514350" indent="-514350" algn="just">
              <a:lnSpc>
                <a:spcPct val="150000"/>
              </a:lnSpc>
              <a:buNone/>
              <a:tabLst>
                <a:tab pos="354013" algn="l"/>
              </a:tabLst>
            </a:pPr>
            <a:r>
              <a:rPr lang="pl-PL" sz="1800" dirty="0">
                <a:latin typeface="Arial Narrow" pitchFamily="34" charset="0"/>
              </a:rPr>
              <a:t>Przysługujące wynajmującemu ustawowe prawo zastawu wygasa, gdy rzeczy obciążone zastawem zostaną z przedmiotu najmu usunięte.</a:t>
            </a:r>
          </a:p>
          <a:p>
            <a:pPr marL="514350" indent="-514350" algn="just">
              <a:lnSpc>
                <a:spcPct val="150000"/>
              </a:lnSpc>
              <a:buNone/>
              <a:tabLst>
                <a:tab pos="354013" algn="l"/>
              </a:tabLst>
            </a:pPr>
            <a:r>
              <a:rPr lang="pl-PL" sz="1800" dirty="0">
                <a:latin typeface="Arial Narrow" pitchFamily="34" charset="0"/>
              </a:rPr>
              <a:t>Wynajmujący może się sprzeciwić usunięciu rzeczy obciążonych zastawem i zatrzymać je na własne niebezpieczeństwo, dopóki zaległy czynsz nie będzie zapłacony lub zabezpieczony.</a:t>
            </a:r>
          </a:p>
          <a:p>
            <a:pPr marL="514350" indent="-514350" algn="just">
              <a:lnSpc>
                <a:spcPct val="150000"/>
              </a:lnSpc>
              <a:buNone/>
              <a:tabLst>
                <a:tab pos="354013" algn="l"/>
              </a:tabLst>
            </a:pPr>
            <a:r>
              <a:rPr lang="pl-PL" sz="1800" dirty="0">
                <a:latin typeface="Arial Narrow" pitchFamily="34" charset="0"/>
              </a:rPr>
              <a:t>W wypadku gdy rzeczy obciążone zastawem zostaną usunięte na mocy zarządzenia organu państwowego, wynajmujący zachowuje ustawowe prawo zastawu, jeżeli przed upływem trzech dni zgłosi je organowi, który zarządził usunięcie</a:t>
            </a:r>
            <a:r>
              <a:rPr lang="pl-PL" sz="2400" dirty="0">
                <a:latin typeface="Arial Narrow" pitchFamily="34" charset="0"/>
              </a:rPr>
              <a:t>.</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zastawu</a:t>
            </a:r>
          </a:p>
        </p:txBody>
      </p:sp>
    </p:spTree>
    <p:extLst>
      <p:ext uri="{BB962C8B-B14F-4D97-AF65-F5344CB8AC3E}">
        <p14:creationId xmlns:p14="http://schemas.microsoft.com/office/powerpoint/2010/main" xmlns="" val="3311318111"/>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600" dirty="0">
                <a:latin typeface="Arial Narrow" pitchFamily="34" charset="0"/>
              </a:rPr>
              <a:t>Jeżeli po upływie terminu oznaczonego w umowie albo w wypowiedzeniu najemca używa nadal rzeczy za zgodą wynajmującego, poczytuje się w razie wątpliwości, że najem został przedłużony na czas nieoznaczony.</a:t>
            </a:r>
          </a:p>
          <a:p>
            <a:pPr marL="514350" indent="-514350" algn="just">
              <a:lnSpc>
                <a:spcPct val="150000"/>
              </a:lnSpc>
              <a:buNone/>
              <a:tabLst>
                <a:tab pos="354013" algn="l"/>
              </a:tabLst>
            </a:pPr>
            <a:r>
              <a:rPr lang="pl-PL" sz="1600" dirty="0">
                <a:latin typeface="Arial Narrow" pitchFamily="34" charset="0"/>
              </a:rPr>
              <a:t>Zawarta w tym przepisie art. 674 KC norma interpretacyjna może mieć zastosowanie tylko o tyle, o ile zachowanie stron w odniesieniu do utrzymania (mimo formalnego niezwiązania już umową) wynikającego z niej węzła obligacyjnego w dalszym ciągu nie budzi wątpliwości. </a:t>
            </a:r>
            <a:r>
              <a:rPr lang="pl-PL" sz="1600" b="1" dirty="0">
                <a:latin typeface="Arial Narrow" pitchFamily="34" charset="0"/>
              </a:rPr>
              <a:t>I </a:t>
            </a:r>
            <a:r>
              <a:rPr lang="pl-PL" sz="1600" b="1" dirty="0" err="1">
                <a:latin typeface="Arial Narrow" pitchFamily="34" charset="0"/>
              </a:rPr>
              <a:t>ACa</a:t>
            </a:r>
            <a:r>
              <a:rPr lang="pl-PL" sz="1600" b="1" dirty="0">
                <a:latin typeface="Arial Narrow" pitchFamily="34" charset="0"/>
              </a:rPr>
              <a:t> 660/15 - wyrok SA Kraków z dnia 02-09-2015</a:t>
            </a:r>
          </a:p>
          <a:p>
            <a:pPr marL="514350" indent="-514350" algn="just">
              <a:lnSpc>
                <a:spcPct val="150000"/>
              </a:lnSpc>
              <a:buNone/>
              <a:tabLst>
                <a:tab pos="354013" algn="l"/>
              </a:tabLst>
            </a:pPr>
            <a:r>
              <a:rPr lang="pl-PL" sz="1600" dirty="0">
                <a:latin typeface="Arial Narrow" pitchFamily="34" charset="0"/>
              </a:rPr>
              <a:t>W świetle art. 674 w zw. z art. 694 KC do przedłużenia dzierżawy nie wystarczy samo używanie rzeczy przez dzierżawcę po upływie terminu oznaczonego w umowie, lecz konieczne jest, aby używanie to odbywało się za wyraźną lub chociażby domniemaną zgodą wynajmującego, wyrażoną jednak w sposób dostatecznie czytelny (art. 60 KC). Trzeba przy tym podkreślić, że ustalenie istnienia lub nieistnienia oświadczenia woli (także wyrażonego w sposób dorozumiany), należy do ustaleń faktycznych. Prawidłowość ustaleń można zwalczać, powołując się na podstawę z art. 233 § 1 KPC. </a:t>
            </a:r>
            <a:r>
              <a:rPr lang="pl-PL" sz="1600" b="1" dirty="0">
                <a:latin typeface="Arial Narrow" pitchFamily="34" charset="0"/>
              </a:rPr>
              <a:t>V CKN 1754/00 - wyrok SN - Izba Cywilna z dnia 14-03-2003</a:t>
            </a:r>
          </a:p>
          <a:p>
            <a:pPr marL="514350" indent="-514350" algn="just">
              <a:lnSpc>
                <a:spcPct val="150000"/>
              </a:lnSpc>
              <a:buNone/>
              <a:tabLst>
                <a:tab pos="354013" algn="l"/>
              </a:tabLst>
            </a:pPr>
            <a:endParaRPr lang="pl-PL" sz="2000" b="1" dirty="0">
              <a:latin typeface="Arial Narrow" pitchFamily="34" charset="0"/>
            </a:endParaRPr>
          </a:p>
          <a:p>
            <a:pPr marL="514350" indent="-514350" algn="just">
              <a:lnSpc>
                <a:spcPct val="150000"/>
              </a:lnSpc>
              <a:buNone/>
              <a:tabLst>
                <a:tab pos="354013" algn="l"/>
              </a:tabLst>
            </a:pPr>
            <a:endParaRPr lang="pl-PL" sz="2000" dirty="0">
              <a:latin typeface="Arial Narrow" pitchFamily="34" charset="0"/>
            </a:endParaRP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Milczące przedłużenie</a:t>
            </a:r>
          </a:p>
        </p:txBody>
      </p:sp>
    </p:spTree>
    <p:extLst>
      <p:ext uri="{BB962C8B-B14F-4D97-AF65-F5344CB8AC3E}">
        <p14:creationId xmlns:p14="http://schemas.microsoft.com/office/powerpoint/2010/main" xmlns="" val="237708337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Po zakończeniu najmu najemca obowiązany jest zwrócić rzecz w stanie niepogorszonym; jednakże nie ponosi odpowiedzialności za zużycie rzeczy będące następstwem prawidłowego używania.</a:t>
            </a:r>
          </a:p>
          <a:p>
            <a:pPr marL="514350" indent="-514350" algn="just">
              <a:lnSpc>
                <a:spcPct val="150000"/>
              </a:lnSpc>
              <a:buNone/>
              <a:tabLst>
                <a:tab pos="354013" algn="l"/>
              </a:tabLst>
            </a:pPr>
            <a:r>
              <a:rPr lang="pl-PL" sz="2400" dirty="0">
                <a:latin typeface="Arial Narrow" pitchFamily="34" charset="0"/>
              </a:rPr>
              <a:t>Jeżeli najemca oddał innej osobie rzecz do bezpłatnego używania lub w podnajem, obowiązek powyższy ciąży także na tej osobie.</a:t>
            </a:r>
          </a:p>
          <a:p>
            <a:pPr marL="514350" indent="-514350" algn="just">
              <a:lnSpc>
                <a:spcPct val="150000"/>
              </a:lnSpc>
              <a:buNone/>
              <a:tabLst>
                <a:tab pos="354013" algn="l"/>
              </a:tabLst>
            </a:pPr>
            <a:r>
              <a:rPr lang="pl-PL" sz="2400" dirty="0">
                <a:latin typeface="Arial Narrow" pitchFamily="34" charset="0"/>
              </a:rPr>
              <a:t>Domniemywa się, że rzecz była wydana najemcy w stanie dobrym i przydatnym do umówionego użytku.</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Zwrot rzeczy</a:t>
            </a:r>
          </a:p>
        </p:txBody>
      </p:sp>
    </p:spTree>
    <p:extLst>
      <p:ext uri="{BB962C8B-B14F-4D97-AF65-F5344CB8AC3E}">
        <p14:creationId xmlns:p14="http://schemas.microsoft.com/office/powerpoint/2010/main" xmlns="" val="351845992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Roszczenia wynajmującego przeciwko najemcy o naprawienie szkody z powodu uszkodzenia lub pogorszenia rzeczy, jak również roszczenia najemcy przeciwko wynajmującemu o zwrot nakładów na rzecz albo o zwrot nadpłaconego czynszu przedawniają się z upływem roku od dnia zwrotu rzeczy.</a:t>
            </a:r>
          </a:p>
        </p:txBody>
      </p:sp>
      <p:sp>
        <p:nvSpPr>
          <p:cNvPr id="5" name="Tytuł 1"/>
          <p:cNvSpPr txBox="1">
            <a:spLocks/>
          </p:cNvSpPr>
          <p:nvPr/>
        </p:nvSpPr>
        <p:spPr>
          <a:xfrm>
            <a:off x="928662"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Przedawnienie</a:t>
            </a:r>
          </a:p>
        </p:txBody>
      </p:sp>
    </p:spTree>
    <p:extLst>
      <p:ext uri="{BB962C8B-B14F-4D97-AF65-F5344CB8AC3E}">
        <p14:creationId xmlns:p14="http://schemas.microsoft.com/office/powerpoint/2010/main" xmlns="" val="69368351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400" dirty="0">
                <a:latin typeface="Arial Narrow" pitchFamily="34" charset="0"/>
              </a:rPr>
              <a:t>W razie zbycia rzeczy najętej w czasie trwania najmu nabywca wstępuje w stosunek najmu na miejsce zbywcy; może jednak wypowiedzieć najem z zachowaniem ustawowych terminów wypowiedzenia.</a:t>
            </a:r>
          </a:p>
          <a:p>
            <a:pPr marL="514350" indent="-514350" algn="just">
              <a:lnSpc>
                <a:spcPct val="150000"/>
              </a:lnSpc>
              <a:buNone/>
              <a:tabLst>
                <a:tab pos="354013" algn="l"/>
              </a:tabLst>
            </a:pPr>
            <a:r>
              <a:rPr lang="pl-PL" sz="2400" dirty="0">
                <a:latin typeface="Arial Narrow" pitchFamily="34" charset="0"/>
              </a:rPr>
              <a:t>Powyższe uprawnienie do wypowiedzenia najmu nie przysługuje nabywcy, jeżeli umowa najmu była zawarta </a:t>
            </a:r>
            <a:r>
              <a:rPr lang="pl-PL" sz="2400" b="1" dirty="0">
                <a:latin typeface="Arial Narrow" pitchFamily="34" charset="0"/>
              </a:rPr>
              <a:t>na czas oznaczony z zachowaniem formy pisemnej i z datą pewną, a rzecz została najemcy wydana.</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p14="http://schemas.microsoft.com/office/powerpoint/2010/main" xmlns="" val="3162125269"/>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Jeżeli wskutek wypowiedzenia najmu przez nabywcę rzeczy najętej najemca jest zmuszony zwrócić rzecz wcześniej, aniżeli byłby zobowiązany według umowy najmu, może on żądać od zbywcy naprawienia szkody.</a:t>
            </a:r>
          </a:p>
          <a:p>
            <a:pPr marL="514350" indent="-514350" algn="just">
              <a:lnSpc>
                <a:spcPct val="150000"/>
              </a:lnSpc>
              <a:buNone/>
              <a:tabLst>
                <a:tab pos="354013" algn="l"/>
              </a:tabLst>
            </a:pPr>
            <a:r>
              <a:rPr lang="pl-PL" sz="2000" dirty="0">
                <a:latin typeface="Arial Narrow" pitchFamily="34" charset="0"/>
              </a:rPr>
              <a:t>Najemca powinien niezwłocznie zawiadomić zbywcę o przedwczesnym wypowiedzeniu przez nabywcę; w przeciwnym razie przysługują zbywcy przeciwko najemcy wszelkie zarzuty, których najemca nie podniósł, a których podniesienie pociągnęłoby za sobą bezskuteczność wypowiedzenia ze strony nabywcy.</a:t>
            </a:r>
          </a:p>
          <a:p>
            <a:pPr marL="514350" indent="-514350" algn="just">
              <a:lnSpc>
                <a:spcPct val="150000"/>
              </a:lnSpc>
              <a:buNone/>
              <a:tabLst>
                <a:tab pos="354013" algn="l"/>
              </a:tabLst>
            </a:pPr>
            <a:endParaRPr lang="pl-PL" sz="24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przedmiotu najmu</a:t>
            </a:r>
          </a:p>
        </p:txBody>
      </p:sp>
    </p:spTree>
    <p:extLst>
      <p:ext uri="{BB962C8B-B14F-4D97-AF65-F5344CB8AC3E}">
        <p14:creationId xmlns:p14="http://schemas.microsoft.com/office/powerpoint/2010/main" xmlns="" val="2627669156"/>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000" dirty="0">
                <a:latin typeface="Arial Narrow" pitchFamily="34" charset="0"/>
              </a:rPr>
              <a:t>Małżonkowie są najemcami lokalu bez względu na istniejące między nimi stosunki majątkowe, jeżeli nawiązanie stosunku najmu lokalu mającego służyć zaspokojeniu potrzeb mieszkaniowych założonej przez nich rodziny nastąpiło w czasie trwania małżeństwa. Jeżeli między małżonkami istnieje rozdzielność majątkowa albo rozdzielność majątkowa z wyrównaniem dorobków do wspólności najmu stosuje się odpowiednio przepisy o wspólności ustawowej.</a:t>
            </a:r>
          </a:p>
          <a:p>
            <a:pPr marL="514350" indent="-514350" algn="just">
              <a:lnSpc>
                <a:spcPct val="150000"/>
              </a:lnSpc>
              <a:buNone/>
              <a:tabLst>
                <a:tab pos="354013" algn="l"/>
              </a:tabLst>
            </a:pPr>
            <a:r>
              <a:rPr lang="pl-PL" sz="2000" dirty="0">
                <a:latin typeface="Arial Narrow" pitchFamily="34" charset="0"/>
              </a:rPr>
              <a:t>Ustanie wspólności majątkowej w czasie trwania małżeństwa nie powoduje ustania wspólności najmu lokalu mającego służyć zaspokojeniu potrzeb mieszkaniowych rodziny. Sąd, stosując odpowiednio przepisy o ustanowieniu w wyroku rozdzielności majątkowej, może z ważnych powodów na żądanie jednego z małżonków znieść wspólność najmu lokalu.</a:t>
            </a:r>
          </a:p>
          <a:p>
            <a:pPr marL="514350" indent="-514350" algn="just">
              <a:lnSpc>
                <a:spcPct val="150000"/>
              </a:lnSpc>
              <a:buNone/>
              <a:tabLst>
                <a:tab pos="354013" algn="l"/>
              </a:tabLst>
            </a:pPr>
            <a:endParaRPr lang="pl-PL" sz="2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małżonkowie!!</a:t>
            </a:r>
          </a:p>
        </p:txBody>
      </p:sp>
    </p:spTree>
    <p:extLst>
      <p:ext uri="{BB962C8B-B14F-4D97-AF65-F5344CB8AC3E}">
        <p14:creationId xmlns:p14="http://schemas.microsoft.com/office/powerpoint/2010/main" xmlns="" val="184057747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3200" dirty="0">
                <a:latin typeface="Arial Narrow" pitchFamily="34" charset="0"/>
              </a:rPr>
              <a:t>Jeżeli wady najętego lokalu są tego rodzaju, że zagrażają zdrowiu najemcy lub jego domowników albo osób u niego zatrudnionych, najemca może wypowiedzieć najem bez zachowania terminów wypowiedzenia, chociażby w chwili zawarcia umowy wiedział o wadach.</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wady lokalu</a:t>
            </a:r>
          </a:p>
        </p:txBody>
      </p:sp>
    </p:spTree>
    <p:extLst>
      <p:ext uri="{BB962C8B-B14F-4D97-AF65-F5344CB8AC3E}">
        <p14:creationId xmlns:p14="http://schemas.microsoft.com/office/powerpoint/2010/main" xmlns="" val="361105055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Jeżeli najemca lokalu wykracza w sposób rażący lub uporczywy przeciwko obowiązującemu porządkowi domowemu albo przez swoje niewłaściwe zachowanie czyni korzystanie z innych lokali w budynku uciążliwym, wynajmujący może wypowiedzieć najem bez zachowania terminów wypowiedzenia.</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zachowanie najemcy</a:t>
            </a:r>
          </a:p>
        </p:txBody>
      </p:sp>
    </p:spTree>
    <p:extLst>
      <p:ext uri="{BB962C8B-B14F-4D97-AF65-F5344CB8AC3E}">
        <p14:creationId xmlns:p14="http://schemas.microsoft.com/office/powerpoint/2010/main" xmlns="" val="64491957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Za zapłatę czynszu i innych należnych opłat odpowiadają solidarnie z najemcą </a:t>
            </a:r>
            <a:r>
              <a:rPr lang="pl-PL" sz="2800" b="1" dirty="0">
                <a:latin typeface="Arial Narrow" pitchFamily="34" charset="0"/>
              </a:rPr>
              <a:t>stale zamieszkujące z nim osoby pełnoletnie.</a:t>
            </a:r>
          </a:p>
          <a:p>
            <a:pPr marL="514350" indent="-514350" algn="just">
              <a:lnSpc>
                <a:spcPct val="150000"/>
              </a:lnSpc>
              <a:buNone/>
              <a:tabLst>
                <a:tab pos="354013" algn="l"/>
              </a:tabLst>
            </a:pPr>
            <a:r>
              <a:rPr lang="pl-PL" sz="2800" dirty="0">
                <a:latin typeface="Arial Narrow" pitchFamily="34" charset="0"/>
              </a:rPr>
              <a:t>Odpowiedzialność osób, o których mowa w § 1, ogranicza się do wysokości czynszu i innych opłat należnych za okres ich stałego zamieszkiwania.</a:t>
            </a:r>
          </a:p>
          <a:p>
            <a:pPr marL="514350" indent="-514350" algn="just">
              <a:lnSpc>
                <a:spcPct val="150000"/>
              </a:lnSpc>
              <a:buNone/>
              <a:tabLst>
                <a:tab pos="354013" algn="l"/>
              </a:tabLst>
            </a:pPr>
            <a:endParaRPr lang="pl-PL" sz="28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77500" lnSpcReduction="20000"/>
          </a:bodyPr>
          <a:lstStyle/>
          <a:p>
            <a:pPr lvl="0" algn="ctr">
              <a:spcBef>
                <a:spcPct val="0"/>
              </a:spcBef>
            </a:pPr>
            <a:r>
              <a:rPr lang="pl-PL" sz="4000" b="1" dirty="0"/>
              <a:t>Najem lokali – odpowiedzialność za czynsz</a:t>
            </a:r>
          </a:p>
        </p:txBody>
      </p:sp>
    </p:spTree>
    <p:extLst>
      <p:ext uri="{BB962C8B-B14F-4D97-AF65-F5344CB8AC3E}">
        <p14:creationId xmlns:p14="http://schemas.microsoft.com/office/powerpoint/2010/main" xmlns="" val="1719032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1500174"/>
            <a:ext cx="7358114" cy="4519626"/>
          </a:xfrm>
        </p:spPr>
        <p:txBody>
          <a:bodyPr>
            <a:noAutofit/>
          </a:bodyPr>
          <a:lstStyle/>
          <a:p>
            <a:pPr marL="0" indent="0" algn="ctr">
              <a:buNone/>
              <a:tabLst>
                <a:tab pos="358775" algn="l"/>
              </a:tabLst>
            </a:pPr>
            <a:r>
              <a:rPr lang="pl-PL" sz="2400" b="1" dirty="0">
                <a:latin typeface="Arial Narrow" pitchFamily="34" charset="0"/>
              </a:rPr>
              <a:t>Art. 454 k.c.</a:t>
            </a:r>
            <a:endParaRPr lang="pl-PL" sz="2400" dirty="0"/>
          </a:p>
          <a:p>
            <a:pPr marL="0" indent="0" algn="just">
              <a:buNone/>
            </a:pPr>
            <a:r>
              <a:rPr lang="pl-PL" sz="2400" dirty="0">
                <a:latin typeface="Arial Narrow" pitchFamily="34" charset="0"/>
              </a:rPr>
              <a:t>§ 1. Jeżeli miejsce spełnienia świadczenia </a:t>
            </a:r>
            <a:r>
              <a:rPr lang="pl-PL" sz="2400" u="sng" dirty="0">
                <a:latin typeface="Arial Narrow" pitchFamily="34" charset="0"/>
              </a:rPr>
              <a:t>nie jest oznaczone </a:t>
            </a:r>
            <a:r>
              <a:rPr lang="pl-PL" sz="2400" dirty="0">
                <a:latin typeface="Arial Narrow" pitchFamily="34" charset="0"/>
              </a:rPr>
              <a:t>ani nie wynika z właściwości zobowiązania, świadczenie powinno być spełnione </a:t>
            </a:r>
            <a:r>
              <a:rPr lang="pl-PL" sz="2400" u="sng" dirty="0">
                <a:latin typeface="Arial Narrow" pitchFamily="34" charset="0"/>
              </a:rPr>
              <a:t>w miejscu, gdzie w chwili powstania zobowiązania dłużnik miał zamieszkanie lub siedzibę</a:t>
            </a:r>
            <a:r>
              <a:rPr lang="pl-PL" sz="2400" dirty="0">
                <a:latin typeface="Arial Narrow" pitchFamily="34" charset="0"/>
              </a:rPr>
              <a:t>. Jednakże świadczenie pieniężne powinno być spełnione w miejscu zamieszkania lub w siedzibie wierzyciela w chwili spełnienia świadczenia; jeżeli wierzyciel zmienił miejsce zamieszkania lub siedzibę po powstaniu zobowiązania, ponosi spowodowaną przez tę zmianę nadwyżkę kosztów przesłania.</a:t>
            </a:r>
          </a:p>
          <a:p>
            <a:pPr marL="0" indent="0" algn="just">
              <a:buNone/>
            </a:pPr>
            <a:r>
              <a:rPr lang="pl-PL" sz="2400" dirty="0">
                <a:latin typeface="Arial Narrow" pitchFamily="34" charset="0"/>
              </a:rPr>
              <a:t>§ 2. Jeżeli zobowiązanie ma związek z przedsiębiorstwem dłużnika lub wierzyciela, o miejscu spełnienia świadczenia rozstrzyga </a:t>
            </a:r>
            <a:r>
              <a:rPr lang="pl-PL" sz="2400" u="sng" dirty="0">
                <a:latin typeface="Arial Narrow" pitchFamily="34" charset="0"/>
              </a:rPr>
              <a:t>siedziba przedsiębiorstwa</a:t>
            </a:r>
            <a:r>
              <a:rPr lang="pl-PL" sz="2400" dirty="0">
                <a:latin typeface="Arial Narrow" pitchFamily="34" charset="0"/>
              </a:rPr>
              <a:t>.</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2800" dirty="0">
                <a:latin typeface="Arial Narrow" pitchFamily="34" charset="0"/>
              </a:rPr>
              <a:t>Bez zgody wynajmującego najemca nie może oddać lokalu lub jego części do bezpłatnego używania ani go podnająć. Zgoda wynajmującego nie jest wymagana co do osoby, względem której najemca jest obciążony obowiązkiem alimentacyjnym.</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podnajem</a:t>
            </a:r>
          </a:p>
        </p:txBody>
      </p:sp>
    </p:spTree>
    <p:extLst>
      <p:ext uri="{BB962C8B-B14F-4D97-AF65-F5344CB8AC3E}">
        <p14:creationId xmlns:p14="http://schemas.microsoft.com/office/powerpoint/2010/main" xmlns="" val="4145070054"/>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1800" dirty="0">
                <a:latin typeface="Arial Narrow" pitchFamily="34" charset="0"/>
              </a:rPr>
              <a:t>W razie śmierci najemcy lokalu mieszkalnego w stosunek najmu lokalu wstępują: małżonek niebędący </a:t>
            </a:r>
            <a:r>
              <a:rPr lang="pl-PL" sz="1800" dirty="0" err="1">
                <a:latin typeface="Arial Narrow" pitchFamily="34" charset="0"/>
              </a:rPr>
              <a:t>współnajemcą</a:t>
            </a:r>
            <a:r>
              <a:rPr lang="pl-PL" sz="1800" dirty="0">
                <a:latin typeface="Arial Narrow" pitchFamily="34" charset="0"/>
              </a:rPr>
              <a:t> lokalu, dzieci najemcy i jego współmałżonka, inne osoby, wobec których najemca był obowiązany do świadczeń alimentacyjnych, oraz osoba, która pozostawała faktycznie we wspólnym pożyciu z najemcą.</a:t>
            </a:r>
          </a:p>
          <a:p>
            <a:pPr marL="514350" indent="-514350" algn="just">
              <a:lnSpc>
                <a:spcPct val="150000"/>
              </a:lnSpc>
              <a:buNone/>
              <a:tabLst>
                <a:tab pos="354013" algn="l"/>
              </a:tabLst>
            </a:pPr>
            <a:r>
              <a:rPr lang="pl-PL" sz="1800" dirty="0">
                <a:latin typeface="Arial Narrow" pitchFamily="34" charset="0"/>
              </a:rPr>
              <a:t>Osoby wymienione w § 1 wstępują w stosunek najmu lokalu mieszkalnego, </a:t>
            </a:r>
            <a:r>
              <a:rPr lang="pl-PL" sz="1800" b="1" dirty="0">
                <a:latin typeface="Arial Narrow" pitchFamily="34" charset="0"/>
              </a:rPr>
              <a:t>jeżeli stale zamieszkiwały z najemcą w tym lokalu do chwili jego śmierci.</a:t>
            </a:r>
          </a:p>
          <a:p>
            <a:pPr marL="514350" indent="-514350" algn="just">
              <a:lnSpc>
                <a:spcPct val="150000"/>
              </a:lnSpc>
              <a:buNone/>
              <a:tabLst>
                <a:tab pos="354013" algn="l"/>
              </a:tabLst>
            </a:pPr>
            <a:r>
              <a:rPr lang="pl-PL" sz="1800" dirty="0">
                <a:latin typeface="Arial Narrow" pitchFamily="34" charset="0"/>
              </a:rPr>
              <a:t>W razie braku osób wymienionych w § 1 stosunek najmu lokalu mieszkalnego wygasa.</a:t>
            </a:r>
          </a:p>
          <a:p>
            <a:pPr marL="514350" indent="-514350" algn="just">
              <a:lnSpc>
                <a:spcPct val="150000"/>
              </a:lnSpc>
              <a:buNone/>
              <a:tabLst>
                <a:tab pos="354013" algn="l"/>
              </a:tabLst>
            </a:pPr>
            <a:r>
              <a:rPr lang="pl-PL" sz="1800" dirty="0">
                <a:latin typeface="Arial Narrow" pitchFamily="34" charset="0"/>
              </a:rPr>
              <a:t>Osoby, które wstąpiły w stosunek najmu lokalu mieszkalnego na podstawie § 1, mogą go wypowiedzieć z zachowaniem terminów ustawowych, chociażby umowa najmu była zawarta na czas oznaczony. W razie wypowiedzenia stosunku najmu przez niektóre z tych osób stosunek ten wygasa względem osób, które go wypowiedziały.</a:t>
            </a: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a:t>Najem lokali – prawa osób bliskich!</a:t>
            </a:r>
          </a:p>
        </p:txBody>
      </p:sp>
    </p:spTree>
    <p:extLst>
      <p:ext uri="{BB962C8B-B14F-4D97-AF65-F5344CB8AC3E}">
        <p14:creationId xmlns:p14="http://schemas.microsoft.com/office/powerpoint/2010/main" xmlns="" val="247099809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t>Przepisów o wypowiedzeniu najmu przez nabywcę rzeczy najętej nie stosuje się do najmu lokali mieszkalnych, chyba że najemca nie objął jeszcze lokalu.</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Najem lokali – ważne</a:t>
            </a:r>
          </a:p>
        </p:txBody>
      </p:sp>
    </p:spTree>
    <p:extLst>
      <p:ext uri="{BB962C8B-B14F-4D97-AF65-F5344CB8AC3E}">
        <p14:creationId xmlns:p14="http://schemas.microsoft.com/office/powerpoint/2010/main" xmlns="" val="99237351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00034" y="1285860"/>
            <a:ext cx="7858180" cy="5286412"/>
          </a:xfrm>
        </p:spPr>
        <p:txBody>
          <a:bodyPr>
            <a:noAutofit/>
          </a:bodyPr>
          <a:lstStyle/>
          <a:p>
            <a:pPr marL="514350" indent="-514350" algn="just">
              <a:lnSpc>
                <a:spcPct val="150000"/>
              </a:lnSpc>
              <a:buNone/>
              <a:tabLst>
                <a:tab pos="354013" algn="l"/>
              </a:tabLst>
            </a:pPr>
            <a:r>
              <a:rPr lang="pl-PL" sz="4000" dirty="0">
                <a:latin typeface="Arial Narrow" pitchFamily="34" charset="0"/>
              </a:rPr>
              <a:t>Do opracowania w domu:</a:t>
            </a:r>
          </a:p>
          <a:p>
            <a:pPr marL="514350" indent="-514350" algn="just">
              <a:lnSpc>
                <a:spcPct val="150000"/>
              </a:lnSpc>
              <a:buNone/>
              <a:tabLst>
                <a:tab pos="354013" algn="l"/>
              </a:tabLst>
            </a:pPr>
            <a:r>
              <a:rPr lang="pl-PL" sz="4000" dirty="0">
                <a:latin typeface="Arial Narrow" pitchFamily="34" charset="0"/>
              </a:rPr>
              <a:t>Należy zwrócić uwagę na różne przesłanki i terminy wypowiedzenia umowy najmu rzeczy, lokali i </a:t>
            </a:r>
            <a:r>
              <a:rPr lang="pl-PL" sz="4000">
                <a:latin typeface="Arial Narrow" pitchFamily="34" charset="0"/>
              </a:rPr>
              <a:t>lokali mieszkalnych. </a:t>
            </a:r>
            <a:endParaRPr lang="pl-PL" sz="4000" dirty="0">
              <a:latin typeface="Arial Narrow" pitchFamily="34" charset="0"/>
            </a:endParaRPr>
          </a:p>
        </p:txBody>
      </p:sp>
      <p:sp>
        <p:nvSpPr>
          <p:cNvPr id="5" name="Tytuł 1"/>
          <p:cNvSpPr txBox="1">
            <a:spLocks/>
          </p:cNvSpPr>
          <p:nvPr/>
        </p:nvSpPr>
        <p:spPr>
          <a:xfrm>
            <a:off x="1000100" y="28572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najmu</a:t>
            </a:r>
          </a:p>
        </p:txBody>
      </p:sp>
    </p:spTree>
    <p:extLst>
      <p:ext uri="{BB962C8B-B14F-4D97-AF65-F5344CB8AC3E}">
        <p14:creationId xmlns:p14="http://schemas.microsoft.com/office/powerpoint/2010/main" xmlns="" val="10187506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dzierżawy</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30" name="Picture 6" descr="C:\Users\Basia Denisiuk\AppData\Local\Microsoft\Windows\INetCache\IE\OXJEVTJD\pole_ziemniaczane[1].jpg"/>
          <p:cNvPicPr>
            <a:picLocks noChangeAspect="1" noChangeArrowheads="1"/>
          </p:cNvPicPr>
          <p:nvPr/>
        </p:nvPicPr>
        <p:blipFill>
          <a:blip r:embed="rId3"/>
          <a:srcRect/>
          <a:stretch>
            <a:fillRect/>
          </a:stretch>
        </p:blipFill>
        <p:spPr bwMode="auto">
          <a:xfrm>
            <a:off x="1904981" y="2714620"/>
            <a:ext cx="4953035" cy="3714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ctr">
              <a:buNone/>
            </a:pPr>
            <a:r>
              <a:rPr lang="pl-PL" sz="2400" b="1" dirty="0">
                <a:latin typeface="Arial Narrow" pitchFamily="34" charset="0"/>
              </a:rPr>
              <a:t>Art. 693 k.c.</a:t>
            </a:r>
            <a:endParaRPr lang="pl-PL" sz="2400" dirty="0">
              <a:latin typeface="Arial Narrow" pitchFamily="34" charset="0"/>
            </a:endParaRPr>
          </a:p>
          <a:p>
            <a:pPr marL="0" indent="0" algn="just">
              <a:buNone/>
            </a:pPr>
            <a:r>
              <a:rPr lang="pl-PL" sz="2400" dirty="0">
                <a:latin typeface="Arial Narrow" pitchFamily="34" charset="0"/>
              </a:rPr>
              <a:t>§ 1. Przez umowę dzierżawy wydzierżawiający zobowiązuje się </a:t>
            </a:r>
            <a:r>
              <a:rPr lang="pl-PL" sz="2400" u="sng" dirty="0">
                <a:latin typeface="Arial Narrow" pitchFamily="34" charset="0"/>
              </a:rPr>
              <a:t>oddać dzierżawcy rzecz do używania</a:t>
            </a:r>
            <a:r>
              <a:rPr lang="pl-PL" sz="2400" dirty="0">
                <a:latin typeface="Arial Narrow" pitchFamily="34" charset="0"/>
              </a:rPr>
              <a:t> i </a:t>
            </a:r>
            <a:r>
              <a:rPr lang="pl-PL" sz="2400" u="sng" dirty="0">
                <a:latin typeface="Arial Narrow" pitchFamily="34" charset="0"/>
              </a:rPr>
              <a:t>pobierania pożytków</a:t>
            </a:r>
            <a:r>
              <a:rPr lang="pl-PL" sz="2400" dirty="0">
                <a:latin typeface="Arial Narrow" pitchFamily="34" charset="0"/>
              </a:rPr>
              <a:t> przez czas oznaczony lub nieoznaczony, a dzierżawca zobowiązuje się </a:t>
            </a:r>
            <a:r>
              <a:rPr lang="pl-PL" sz="2400" u="sng" dirty="0">
                <a:latin typeface="Arial Narrow" pitchFamily="34" charset="0"/>
              </a:rPr>
              <a:t>płacić wydzierżawiającemu umówiony czynsz</a:t>
            </a:r>
            <a:r>
              <a:rPr lang="pl-PL" sz="2400" dirty="0">
                <a:latin typeface="Arial Narrow" pitchFamily="34" charset="0"/>
              </a:rPr>
              <a:t>.</a:t>
            </a:r>
          </a:p>
          <a:p>
            <a:pPr marL="0" indent="0" algn="just">
              <a:buNone/>
            </a:pPr>
            <a:r>
              <a:rPr lang="pl-PL" sz="2400" dirty="0">
                <a:latin typeface="Arial Narrow" pitchFamily="34" charset="0"/>
              </a:rPr>
              <a:t>§ 2. </a:t>
            </a:r>
            <a:r>
              <a:rPr lang="pl-PL" sz="2400" b="1" dirty="0">
                <a:latin typeface="Arial Narrow" pitchFamily="34" charset="0"/>
              </a:rPr>
              <a:t>Czynsz</a:t>
            </a:r>
            <a:r>
              <a:rPr lang="pl-PL" sz="2400" dirty="0">
                <a:latin typeface="Arial Narrow" pitchFamily="34" charset="0"/>
              </a:rPr>
              <a:t> może być zastrzeżony </a:t>
            </a:r>
            <a:r>
              <a:rPr lang="pl-PL" sz="2400" b="1" dirty="0">
                <a:latin typeface="Arial Narrow" pitchFamily="34" charset="0"/>
              </a:rPr>
              <a:t>w pieniądzach</a:t>
            </a:r>
            <a:r>
              <a:rPr lang="pl-PL" sz="2400" dirty="0">
                <a:latin typeface="Arial Narrow" pitchFamily="34" charset="0"/>
              </a:rPr>
              <a:t> lub </a:t>
            </a:r>
            <a:r>
              <a:rPr lang="pl-PL" sz="2400" b="1" dirty="0">
                <a:latin typeface="Arial Narrow" pitchFamily="34" charset="0"/>
              </a:rPr>
              <a:t>świadczeniach innego rodzaju</a:t>
            </a:r>
            <a:r>
              <a:rPr lang="pl-PL" sz="2400" dirty="0">
                <a:latin typeface="Arial Narrow" pitchFamily="34" charset="0"/>
              </a:rPr>
              <a:t>. Może być również </a:t>
            </a:r>
            <a:r>
              <a:rPr lang="pl-PL" sz="2400" b="1" dirty="0">
                <a:latin typeface="Arial Narrow" pitchFamily="34" charset="0"/>
              </a:rPr>
              <a:t>oznaczony w ułamkowej części pożytków</a:t>
            </a:r>
            <a:r>
              <a:rPr lang="pl-PL" sz="2400" dirty="0">
                <a:latin typeface="Arial Narrow" pitchFamily="34" charset="0"/>
              </a:rPr>
              <a:t>.</a:t>
            </a:r>
          </a:p>
          <a:p>
            <a:pPr marL="0" indent="0" algn="just">
              <a:buNone/>
            </a:pPr>
            <a:endParaRPr lang="pl-PL" sz="2400" dirty="0">
              <a:latin typeface="Arial Narrow" pitchFamily="34" charset="0"/>
            </a:endParaRPr>
          </a:p>
          <a:p>
            <a:pPr marL="0" indent="0" algn="just"/>
            <a:r>
              <a:rPr lang="pl-PL" sz="2400" dirty="0">
                <a:latin typeface="Arial Narrow" pitchFamily="34" charset="0"/>
              </a:rPr>
              <a:t> Dzierżawę zawartą na </a:t>
            </a:r>
            <a:r>
              <a:rPr lang="pl-PL" sz="2400" b="1" dirty="0">
                <a:solidFill>
                  <a:schemeClr val="accent1"/>
                </a:solidFill>
                <a:latin typeface="Arial Narrow" pitchFamily="34" charset="0"/>
              </a:rPr>
              <a:t>czas dłuższy niż lat trzydzieści</a:t>
            </a:r>
            <a:r>
              <a:rPr lang="pl-PL" sz="2400" dirty="0">
                <a:latin typeface="Arial Narrow" pitchFamily="34" charset="0"/>
              </a:rPr>
              <a:t> poczytuje się po upływie tego terminu za zawartą na czas nieoznaczony.</a:t>
            </a:r>
          </a:p>
          <a:p>
            <a:pPr marL="0" indent="0" algn="just">
              <a:buNone/>
            </a:pPr>
            <a:endParaRPr lang="pl-PL" sz="2400"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895776124"/>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powinien wykonywać swoje prawo zgodnie z wymaganiami prawidłowej gospodarki i nie może zmieniać przeznaczenia przedmiotu dzierżawy bez zgody wydzierżawiającego;</a:t>
            </a:r>
          </a:p>
          <a:p>
            <a:pPr marL="0" indent="0" algn="just">
              <a:lnSpc>
                <a:spcPct val="150000"/>
              </a:lnSpc>
            </a:pPr>
            <a:r>
              <a:rPr lang="pl-PL" sz="2400" dirty="0">
                <a:latin typeface="Arial Narrow" pitchFamily="34" charset="0"/>
              </a:rPr>
              <a:t> ma obowiązek dokonywania napraw niezbędnych do zachowania przedmiotu dzierżawy w stanie niepogorszonym;</a:t>
            </a:r>
          </a:p>
          <a:p>
            <a:pPr marL="0" indent="0" algn="just">
              <a:lnSpc>
                <a:spcPct val="150000"/>
              </a:lnSpc>
            </a:pPr>
            <a:r>
              <a:rPr lang="pl-PL" sz="2400" dirty="0">
                <a:latin typeface="Arial Narrow" pitchFamily="34" charset="0"/>
              </a:rPr>
              <a:t> bez zgody wydzierżawiającego nie może oddawać przedmiotu dzierżawy osobie trzeciej do bezpłatnego używania ani go poddzierżawiać</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Dzierżawca</a:t>
            </a:r>
          </a:p>
        </p:txBody>
      </p:sp>
    </p:spTree>
    <p:extLst>
      <p:ext uri="{BB962C8B-B14F-4D97-AF65-F5344CB8AC3E}">
        <p14:creationId xmlns:p14="http://schemas.microsoft.com/office/powerpoint/2010/main" xmlns="" val="89577612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pPr>
            <a:r>
              <a:rPr lang="pl-PL" sz="2400" dirty="0">
                <a:latin typeface="Arial Narrow" pitchFamily="34" charset="0"/>
              </a:rPr>
              <a:t> jeżeli termin płatności czynszu nie jest w umowie oznaczony, czynsz jest płatny z dołu w terminie zwyczajowo przyjętym, a w braku takiego zwyczaju - półrocznie z dołu</a:t>
            </a:r>
          </a:p>
          <a:p>
            <a:pPr marL="0" indent="0" algn="just">
              <a:lnSpc>
                <a:spcPct val="150000"/>
              </a:lnSpc>
            </a:pPr>
            <a:r>
              <a:rPr lang="pl-PL" sz="2400" dirty="0">
                <a:latin typeface="Arial Narrow" pitchFamily="34" charset="0"/>
              </a:rPr>
              <a:t> jeżeli wskutek okoliczności, za które dzierżawca odpowiedzialności nie ponosi i które nie dotyczą jego osoby, zwykły przychód z przedmiotu dzierżawy uległ znacznemu zmniejszeniu, dzierżawca może żądać obniżenia czynszu przypadającego za dany okres gospodarczy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p14="http://schemas.microsoft.com/office/powerpoint/2010/main" xmlns="" val="89577612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sz="2400" dirty="0">
                <a:latin typeface="Arial Narrow" pitchFamily="34" charset="0"/>
              </a:rPr>
              <a:t> jeżeli dzierżawca dopuszcza się zwłoki z zapłatą czynszu co najmniej za dwa pełne okresy płatności, a w wypadku gdy czynsz jest płatny rocznie, jeżeli dopuszcza się zwłoki z zapłatą ponad trzy miesiące, wydzierżawiający może dzierżawę wypowiedzieć bez zachowania terminu wypowiedzenia. Jednakże wydzierżawiający powinien uprzedzić dzierżawcę udzielając mu dodatkowego trzymiesięcznego terminu do zapłaty zaległego czynszu</a:t>
            </a:r>
          </a:p>
          <a:p>
            <a:pPr marL="0" indent="0" algn="just"/>
            <a:r>
              <a:rPr lang="pl-PL" sz="2400" dirty="0">
                <a:latin typeface="Arial Narrow" pitchFamily="34" charset="0"/>
              </a:rPr>
              <a:t> jeżeli dzierżawa kończy się przed upływem roku dzierżawnego, dzierżawca obowiązany jest zapłacić czynsz w takim stosunku, w jakim pożytki, które w tym roku pobrał lub mógł pobrać, pozostają do pożytków z całego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Czynsz</a:t>
            </a:r>
          </a:p>
        </p:txBody>
      </p:sp>
    </p:spTree>
    <p:extLst>
      <p:ext uri="{BB962C8B-B14F-4D97-AF65-F5344CB8AC3E}">
        <p14:creationId xmlns:p14="http://schemas.microsoft.com/office/powerpoint/2010/main" xmlns="" val="895776124"/>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buNone/>
            </a:pPr>
            <a:r>
              <a:rPr lang="pl-PL" sz="2800" dirty="0">
                <a:latin typeface="Arial Narrow" pitchFamily="34" charset="0"/>
              </a:rPr>
              <a:t>W braku odmiennej umowy dzierżawę gruntu rolnego można wypowiedzieć </a:t>
            </a:r>
            <a:r>
              <a:rPr lang="pl-PL" sz="2800" b="1" dirty="0">
                <a:latin typeface="Arial Narrow" pitchFamily="34" charset="0"/>
              </a:rPr>
              <a:t>na jeden rok naprzód</a:t>
            </a:r>
            <a:r>
              <a:rPr lang="pl-PL" sz="2800" dirty="0">
                <a:latin typeface="Arial Narrow" pitchFamily="34" charset="0"/>
              </a:rPr>
              <a:t> na koniec roku dzierżawnego, inną zaś dzierżawę </a:t>
            </a:r>
            <a:r>
              <a:rPr lang="pl-PL" sz="2800" b="1" dirty="0">
                <a:latin typeface="Arial Narrow" pitchFamily="34" charset="0"/>
              </a:rPr>
              <a:t>na sześć miesięcy naprzód</a:t>
            </a:r>
            <a:r>
              <a:rPr lang="pl-PL" sz="2800" dirty="0">
                <a:latin typeface="Arial Narrow" pitchFamily="34" charset="0"/>
              </a:rPr>
              <a:t> przed upływem roku dzierżawnego.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p>
        </p:txBody>
      </p:sp>
    </p:spTree>
    <p:extLst>
      <p:ext uri="{BB962C8B-B14F-4D97-AF65-F5344CB8AC3E}">
        <p14:creationId xmlns:p14="http://schemas.microsoft.com/office/powerpoint/2010/main" xmlns="" val="895776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Wydanie rzeczy</a:t>
            </a:r>
          </a:p>
        </p:txBody>
      </p:sp>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454</a:t>
            </a:r>
            <a:r>
              <a:rPr lang="pl-PL" sz="2400" b="1" baseline="30000" dirty="0">
                <a:latin typeface="Arial Narrow" pitchFamily="34" charset="0"/>
              </a:rPr>
              <a:t>1</a:t>
            </a:r>
            <a:r>
              <a:rPr lang="pl-PL" sz="2400" b="1" dirty="0">
                <a:latin typeface="Arial Narrow" pitchFamily="34" charset="0"/>
              </a:rPr>
              <a:t> k.c.</a:t>
            </a:r>
            <a:endParaRPr lang="pl-PL" sz="2400" dirty="0">
              <a:latin typeface="Arial Narrow" pitchFamily="34" charset="0"/>
            </a:endParaRPr>
          </a:p>
          <a:p>
            <a:pPr marL="0" indent="0" algn="just">
              <a:buNone/>
              <a:tabLst>
                <a:tab pos="361950" algn="l"/>
              </a:tabLst>
            </a:pPr>
            <a:r>
              <a:rPr lang="pl-PL" sz="2400" dirty="0">
                <a:latin typeface="Arial Narrow" pitchFamily="34" charset="0"/>
              </a:rPr>
              <a:t>Jeżeli przedsiębiorca jest obowiązany przesłać rzecz konsumentowi do oznaczonego miejsca, miejsce to uważa się za miejsce spełnienia świadczenia. Zastrzeżenie przeciwne jest nieważne.</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714908"/>
          </a:xfrm>
        </p:spPr>
        <p:txBody>
          <a:bodyPr>
            <a:noAutofit/>
          </a:bodyPr>
          <a:lstStyle/>
          <a:p>
            <a:pPr marL="0" indent="0" algn="just">
              <a:lnSpc>
                <a:spcPct val="150000"/>
              </a:lnSpc>
            </a:pPr>
            <a:r>
              <a:rPr lang="pl-PL" sz="2800" dirty="0">
                <a:latin typeface="Arial Narrow" pitchFamily="34" charset="0"/>
              </a:rPr>
              <a:t> w zakresie nieuregulowanym w przepisach o dzierżawie stosuje się odpowiednio przepisy dot. Najmu</a:t>
            </a:r>
          </a:p>
          <a:p>
            <a:pPr marL="0" indent="0" algn="just">
              <a:lnSpc>
                <a:spcPct val="150000"/>
              </a:lnSpc>
            </a:pPr>
            <a:r>
              <a:rPr lang="pl-PL" sz="2800" dirty="0">
                <a:latin typeface="Arial Narrow" pitchFamily="34" charset="0"/>
              </a:rPr>
              <a:t> przepisy o dzierżawie stosuje się do dzierżawy:</a:t>
            </a:r>
          </a:p>
          <a:p>
            <a:pPr marL="274320" lvl="1" indent="0" algn="just">
              <a:lnSpc>
                <a:spcPct val="150000"/>
              </a:lnSpc>
            </a:pPr>
            <a:r>
              <a:rPr lang="pl-PL" sz="2600" dirty="0">
                <a:latin typeface="Arial Narrow" pitchFamily="34" charset="0"/>
              </a:rPr>
              <a:t> rzeczy</a:t>
            </a:r>
          </a:p>
          <a:p>
            <a:pPr marL="274320" lvl="1" indent="0" algn="just">
              <a:lnSpc>
                <a:spcPct val="150000"/>
              </a:lnSpc>
            </a:pPr>
            <a:r>
              <a:rPr lang="pl-PL" sz="2600" dirty="0">
                <a:latin typeface="Arial Narrow" pitchFamily="34" charset="0"/>
              </a:rPr>
              <a:t> praw</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Inne</a:t>
            </a:r>
          </a:p>
        </p:txBody>
      </p:sp>
    </p:spTree>
    <p:extLst>
      <p:ext uri="{BB962C8B-B14F-4D97-AF65-F5344CB8AC3E}">
        <p14:creationId xmlns:p14="http://schemas.microsoft.com/office/powerpoint/2010/main" xmlns="" val="89577612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leasingu</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MSI\AppData\Local\Microsoft\Windows\INetCache\IE\AUYVTXE1\contratto-leasing[1].jpg"/>
          <p:cNvPicPr>
            <a:picLocks noChangeAspect="1" noChangeArrowheads="1"/>
          </p:cNvPicPr>
          <p:nvPr/>
        </p:nvPicPr>
        <p:blipFill>
          <a:blip r:embed="rId3"/>
          <a:srcRect/>
          <a:stretch>
            <a:fillRect/>
          </a:stretch>
        </p:blipFill>
        <p:spPr bwMode="auto">
          <a:xfrm>
            <a:off x="2214546" y="2714620"/>
            <a:ext cx="4959708" cy="36766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857784"/>
          </a:xfrm>
        </p:spPr>
        <p:txBody>
          <a:bodyPr>
            <a:noAutofit/>
          </a:bodyPr>
          <a:lstStyle/>
          <a:p>
            <a:pPr marL="0" indent="0" algn="just">
              <a:lnSpc>
                <a:spcPct val="150000"/>
              </a:lnSpc>
            </a:pPr>
            <a:r>
              <a:rPr lang="pl-PL" sz="2400" dirty="0">
                <a:latin typeface="Arial Narrow" pitchFamily="34" charset="0"/>
              </a:rPr>
              <a:t> strony: finansujący i korzystający</a:t>
            </a:r>
          </a:p>
          <a:p>
            <a:pPr marL="0" indent="0" algn="just">
              <a:lnSpc>
                <a:spcPct val="150000"/>
              </a:lnSpc>
            </a:pPr>
            <a:r>
              <a:rPr lang="pl-PL" sz="2400" dirty="0">
                <a:latin typeface="Arial Narrow" pitchFamily="34" charset="0"/>
              </a:rPr>
              <a:t> umowa przynajmniej jednostronnie profesjonalna</a:t>
            </a:r>
          </a:p>
          <a:p>
            <a:pPr marL="0" indent="0" algn="just">
              <a:lnSpc>
                <a:spcPct val="150000"/>
              </a:lnSpc>
            </a:pPr>
            <a:r>
              <a:rPr lang="pl-PL" sz="2400" dirty="0">
                <a:latin typeface="Arial Narrow" pitchFamily="34" charset="0"/>
              </a:rPr>
              <a:t> </a:t>
            </a:r>
            <a:r>
              <a:rPr lang="pl-PL" sz="2400" b="1" dirty="0">
                <a:latin typeface="Arial Narrow" pitchFamily="34" charset="0"/>
              </a:rPr>
              <a:t>powinna być</a:t>
            </a:r>
            <a:r>
              <a:rPr lang="pl-PL" sz="2400" dirty="0">
                <a:latin typeface="Arial Narrow" pitchFamily="34" charset="0"/>
              </a:rPr>
              <a:t> zawarta w formie pisemnej</a:t>
            </a:r>
          </a:p>
          <a:p>
            <a:pPr marL="0" indent="0" algn="just">
              <a:lnSpc>
                <a:spcPct val="150000"/>
              </a:lnSpc>
            </a:pPr>
            <a:r>
              <a:rPr lang="pl-PL" sz="2400" dirty="0">
                <a:latin typeface="Arial Narrow" pitchFamily="34" charset="0"/>
              </a:rPr>
              <a:t> odpłatna</a:t>
            </a:r>
          </a:p>
          <a:p>
            <a:pPr marL="0" indent="0" algn="just">
              <a:lnSpc>
                <a:spcPct val="150000"/>
              </a:lnSpc>
            </a:pPr>
            <a:r>
              <a:rPr lang="pl-PL" sz="2400" dirty="0">
                <a:latin typeface="Arial Narrow" pitchFamily="34" charset="0"/>
              </a:rPr>
              <a:t> umowa, która stwarza możliwość korzystania z danego przedmiotu przy zewnętrznym finansowaniu</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xmlns="" val="89577612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lnSpc>
                <a:spcPct val="150000"/>
              </a:lnSpc>
              <a:buNone/>
            </a:pPr>
            <a:r>
              <a:rPr lang="pl-PL" sz="2400" dirty="0">
                <a:latin typeface="Arial Narrow" pitchFamily="34" charset="0"/>
              </a:rPr>
              <a:t>Przez umowę leasingu finansujący zobowiązuje się, w zakresie działalności swego przedsiębiorstwa, </a:t>
            </a:r>
            <a:r>
              <a:rPr lang="pl-PL" sz="2400" u="sng" dirty="0">
                <a:latin typeface="Arial Narrow" pitchFamily="34" charset="0"/>
              </a:rPr>
              <a:t>nabyć rzecz od oznaczonego zbywcy</a:t>
            </a:r>
            <a:r>
              <a:rPr lang="pl-PL" sz="2400" dirty="0">
                <a:latin typeface="Arial Narrow" pitchFamily="34" charset="0"/>
              </a:rPr>
              <a:t> na warunkach określonych w tej umowie i </a:t>
            </a:r>
            <a:r>
              <a:rPr lang="pl-PL" sz="2400" u="sng" dirty="0">
                <a:latin typeface="Arial Narrow" pitchFamily="34" charset="0"/>
              </a:rPr>
              <a:t>oddać tę rzecz korzystającemu do używania</a:t>
            </a:r>
            <a:r>
              <a:rPr lang="pl-PL" sz="2400" dirty="0">
                <a:latin typeface="Arial Narrow" pitchFamily="34" charset="0"/>
              </a:rPr>
              <a:t> albo używania i </a:t>
            </a:r>
            <a:r>
              <a:rPr lang="pl-PL" sz="2400" u="sng" dirty="0">
                <a:latin typeface="Arial Narrow" pitchFamily="34" charset="0"/>
              </a:rPr>
              <a:t>pobierania pożytków</a:t>
            </a:r>
            <a:r>
              <a:rPr lang="pl-PL" sz="2400" dirty="0">
                <a:latin typeface="Arial Narrow" pitchFamily="34" charset="0"/>
              </a:rPr>
              <a:t> przez czas oznaczony, a korzystający zobowiązuje się </a:t>
            </a:r>
            <a:r>
              <a:rPr lang="pl-PL" sz="2400" u="sng" dirty="0">
                <a:latin typeface="Arial Narrow" pitchFamily="34" charset="0"/>
              </a:rPr>
              <a:t>zapłacić finansującemu w uzgodnionych ratach wynagrodzenie</a:t>
            </a:r>
            <a:r>
              <a:rPr lang="pl-PL" sz="2400" dirty="0">
                <a:latin typeface="Arial Narrow" pitchFamily="34" charset="0"/>
              </a:rPr>
              <a:t> pieniężne, równe co najmniej cenie lub wynagrodzeniu z tytułu nabycia rzeczy przez finansującego.</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89577612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r>
              <a:rPr lang="pl-PL" sz="2400" dirty="0">
                <a:latin typeface="Arial Narrow" pitchFamily="34" charset="0"/>
              </a:rPr>
              <a:t> Finansujący powinien </a:t>
            </a:r>
            <a:r>
              <a:rPr lang="pl-PL" sz="2400" b="1" dirty="0">
                <a:latin typeface="Arial Narrow" pitchFamily="34" charset="0"/>
              </a:rPr>
              <a:t>wydać korzystającemu rzecz</a:t>
            </a:r>
            <a:r>
              <a:rPr lang="pl-PL" sz="2400" dirty="0">
                <a:latin typeface="Arial Narrow" pitchFamily="34" charset="0"/>
              </a:rPr>
              <a:t> w takim stanie, w jakim znajdowała się ona w chwili wydania finansującemu przez zbywcę.</a:t>
            </a:r>
          </a:p>
          <a:p>
            <a:pPr marL="0" indent="0" algn="just"/>
            <a:r>
              <a:rPr lang="pl-PL" sz="2400" dirty="0">
                <a:latin typeface="Arial Narrow" pitchFamily="34" charset="0"/>
              </a:rPr>
              <a:t> Finansujący </a:t>
            </a:r>
            <a:r>
              <a:rPr lang="pl-PL" sz="2400" b="1" dirty="0">
                <a:latin typeface="Arial Narrow" pitchFamily="34" charset="0"/>
              </a:rPr>
              <a:t>nie odpowiada wobec korzystającego za przydatność rzeczy</a:t>
            </a:r>
            <a:r>
              <a:rPr lang="pl-PL" sz="2400" dirty="0">
                <a:latin typeface="Arial Narrow" pitchFamily="34" charset="0"/>
              </a:rPr>
              <a:t> do umówionego użytku.</a:t>
            </a:r>
          </a:p>
          <a:p>
            <a:pPr marL="0" indent="0" algn="just"/>
            <a:r>
              <a:rPr lang="pl-PL" sz="2400" dirty="0">
                <a:latin typeface="Arial Narrow" pitchFamily="34" charset="0"/>
              </a:rPr>
              <a:t> Finansujący obowiązany jest </a:t>
            </a:r>
            <a:r>
              <a:rPr lang="pl-PL" sz="2400" b="1" dirty="0">
                <a:latin typeface="Arial Narrow" pitchFamily="34" charset="0"/>
              </a:rPr>
              <a:t>wydać korzystającemu razem z rzeczą odpis umowy ze zbywcą</a:t>
            </a:r>
            <a:r>
              <a:rPr lang="pl-PL" sz="2400" dirty="0">
                <a:latin typeface="Arial Narrow" pitchFamily="34" charset="0"/>
              </a:rPr>
              <a:t> lub odpisy innych posiadanych dokumentów dotyczących tej umowy, w szczególności </a:t>
            </a:r>
            <a:r>
              <a:rPr lang="pl-PL" sz="2400" b="1" dirty="0">
                <a:latin typeface="Arial Narrow" pitchFamily="34" charset="0"/>
              </a:rPr>
              <a:t>odpis dokumentu gwarancyjnego</a:t>
            </a:r>
            <a:r>
              <a:rPr lang="pl-PL" sz="2400" dirty="0">
                <a:latin typeface="Arial Narrow" pitchFamily="34" charset="0"/>
              </a:rPr>
              <a:t> co do jakości rzeczy, otrzymanego od zbywcy lub producenta.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finansującego</a:t>
            </a:r>
          </a:p>
        </p:txBody>
      </p:sp>
    </p:spTree>
    <p:extLst>
      <p:ext uri="{BB962C8B-B14F-4D97-AF65-F5344CB8AC3E}">
        <p14:creationId xmlns:p14="http://schemas.microsoft.com/office/powerpoint/2010/main" xmlns="" val="89577612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28736"/>
            <a:ext cx="7572428" cy="4857784"/>
          </a:xfrm>
        </p:spPr>
        <p:txBody>
          <a:bodyPr>
            <a:noAutofit/>
          </a:bodyPr>
          <a:lstStyle/>
          <a:p>
            <a:pPr marL="0" indent="0" algn="just"/>
            <a:r>
              <a:rPr lang="pl-PL" sz="2400" dirty="0">
                <a:latin typeface="Arial Narrow" pitchFamily="34" charset="0"/>
              </a:rPr>
              <a:t> Korzystający obowiązany jest </a:t>
            </a:r>
            <a:r>
              <a:rPr lang="pl-PL" sz="2400" b="1" dirty="0">
                <a:latin typeface="Arial Narrow" pitchFamily="34" charset="0"/>
              </a:rPr>
              <a:t>utrzymywać rzecz w należytym stanie</a:t>
            </a:r>
            <a:r>
              <a:rPr lang="pl-PL" sz="2400" dirty="0">
                <a:latin typeface="Arial Narrow" pitchFamily="34" charset="0"/>
              </a:rPr>
              <a:t>, w szczególności dokonywać jej konserwacji i napraw niezbędnych do zachowania rzeczy w stanie niepogorszonym, z uwzględnieniem jej zużycia wskutek prawidłowego używania, oraz </a:t>
            </a:r>
            <a:r>
              <a:rPr lang="pl-PL" sz="2400" b="1" dirty="0">
                <a:latin typeface="Arial Narrow" pitchFamily="34" charset="0"/>
              </a:rPr>
              <a:t>ponosić ciężary związane z własnością lub posiadaniem rzeczy</a:t>
            </a:r>
            <a:r>
              <a:rPr lang="pl-PL" sz="2400" dirty="0">
                <a:latin typeface="Arial Narrow" pitchFamily="34" charset="0"/>
              </a:rPr>
              <a:t>.</a:t>
            </a:r>
          </a:p>
          <a:p>
            <a:pPr marL="0" indent="0" algn="just"/>
            <a:r>
              <a:rPr lang="pl-PL" sz="2400" dirty="0">
                <a:latin typeface="Arial Narrow" pitchFamily="34" charset="0"/>
              </a:rPr>
              <a:t> Jeżeli w umowie leasingu nie zostało zastrzeżone, że konserwacji i napraw rzeczy dokonuje osoba mająca określone kwalifikacje, korzystający powinien </a:t>
            </a:r>
            <a:r>
              <a:rPr lang="pl-PL" sz="2400" b="1" dirty="0">
                <a:latin typeface="Arial Narrow" pitchFamily="34" charset="0"/>
              </a:rPr>
              <a:t>niezwłocznie zawiadomić finansującego o konieczności dokonania istotnej naprawy</a:t>
            </a:r>
            <a:r>
              <a:rPr lang="pl-PL" sz="2400" dirty="0">
                <a:latin typeface="Arial Narrow" pitchFamily="34" charset="0"/>
              </a:rPr>
              <a:t> rzeczy.</a:t>
            </a:r>
          </a:p>
          <a:p>
            <a:pPr marL="0" indent="0" algn="just"/>
            <a:r>
              <a:rPr lang="pl-PL" sz="2400" dirty="0">
                <a:latin typeface="Arial Narrow" pitchFamily="34" charset="0"/>
              </a:rPr>
              <a:t> Korzystający obowiązany jest </a:t>
            </a:r>
            <a:r>
              <a:rPr lang="pl-PL" sz="2400" b="1" dirty="0">
                <a:latin typeface="Arial Narrow" pitchFamily="34" charset="0"/>
              </a:rPr>
              <a:t>umożliwić finansującemu sprawdzenie rzeczy</a:t>
            </a:r>
            <a:r>
              <a:rPr lang="pl-PL" sz="2400" dirty="0">
                <a:latin typeface="Arial Narrow" pitchFamily="34" charset="0"/>
              </a:rPr>
              <a:t> w zakresie określonym powyżej.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korzystającego</a:t>
            </a:r>
          </a:p>
        </p:txBody>
      </p:sp>
    </p:spTree>
    <p:extLst>
      <p:ext uri="{BB962C8B-B14F-4D97-AF65-F5344CB8AC3E}">
        <p14:creationId xmlns:p14="http://schemas.microsoft.com/office/powerpoint/2010/main" xmlns="" val="895776124"/>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tabLst>
                <a:tab pos="358775" algn="l"/>
              </a:tabLst>
            </a:pPr>
            <a:r>
              <a:rPr lang="pl-PL" sz="2400" dirty="0">
                <a:latin typeface="Arial Narrow" pitchFamily="34" charset="0"/>
              </a:rPr>
              <a:t> Finansujący nie odpowiada wobec korzystającego za wady rzeczy, chyba że wady te powstały na skutek okoliczności, za które finansujący ponosi odpowiedzialność. </a:t>
            </a:r>
            <a:r>
              <a:rPr lang="pl-PL" sz="2400" u="sng" dirty="0">
                <a:latin typeface="Arial Narrow" pitchFamily="34" charset="0"/>
              </a:rPr>
              <a:t>Postanowienia umowne mniej korzystne dla korzystającego są nieważne</a:t>
            </a:r>
            <a:r>
              <a:rPr lang="pl-PL" sz="2400" dirty="0">
                <a:latin typeface="Arial Narrow" pitchFamily="34" charset="0"/>
              </a:rPr>
              <a:t>.</a:t>
            </a:r>
          </a:p>
          <a:p>
            <a:pPr marL="0" indent="0" algn="just">
              <a:tabLst>
                <a:tab pos="358775" algn="l"/>
              </a:tabLst>
            </a:pPr>
            <a:r>
              <a:rPr lang="pl-PL" sz="2400" dirty="0">
                <a:latin typeface="Arial Narrow" pitchFamily="34" charset="0"/>
              </a:rPr>
              <a:t> Z chwilą zawarcia przez finansującego umowy ze zbywcą </a:t>
            </a:r>
            <a:r>
              <a:rPr lang="pl-PL" sz="2400" u="sng" dirty="0">
                <a:latin typeface="Arial Narrow" pitchFamily="34" charset="0"/>
              </a:rPr>
              <a:t>z mocy ustawy przechodzą na korzystającego uprawnienia z tytułu wad rzeczy przysługujące finansującemu względem zbywcy</a:t>
            </a:r>
            <a:r>
              <a:rPr lang="pl-PL" sz="2400" dirty="0">
                <a:latin typeface="Arial Narrow" pitchFamily="34" charset="0"/>
              </a:rPr>
              <a:t>, z wyjątkiem uprawnienia odstąpienia przez finansującego od umowy ze zbywcą.</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p14="http://schemas.microsoft.com/office/powerpoint/2010/main" xmlns="" val="89577612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tabLst>
                <a:tab pos="358775" algn="l"/>
              </a:tabLst>
            </a:pPr>
            <a:r>
              <a:rPr lang="pl-PL" sz="2800" dirty="0">
                <a:latin typeface="Arial Narrow" pitchFamily="34" charset="0"/>
              </a:rPr>
              <a:t> Korzystający powinien używać rzeczy i pobierać jej pożytki w sposób określony w umowie leasingu, a gdy umowa tego nie określa - w sposób odpowiadający właściwościom i przeznaczeniu rzeczy.</a:t>
            </a:r>
          </a:p>
          <a:p>
            <a:pPr marL="0" indent="0" algn="just">
              <a:tabLst>
                <a:tab pos="358775" algn="l"/>
              </a:tabLst>
            </a:pPr>
            <a:r>
              <a:rPr lang="pl-PL" sz="2800" dirty="0">
                <a:latin typeface="Arial Narrow" pitchFamily="34" charset="0"/>
              </a:rPr>
              <a:t> Bez zgody finansującego korzystający nie może czynić w rzeczy zmian, chyba że wynikają one z przeznaczenia rzeczy.</a:t>
            </a:r>
          </a:p>
          <a:p>
            <a:pPr marL="0" indent="0" algn="just">
              <a:tabLst>
                <a:tab pos="358775" algn="l"/>
              </a:tabLst>
            </a:pPr>
            <a:r>
              <a:rPr lang="pl-PL" sz="2800" dirty="0">
                <a:latin typeface="Arial Narrow" pitchFamily="34" charset="0"/>
              </a:rPr>
              <a:t>Bez zgody finansującego korzystający nie może oddać rzeczy do używania osobie trzeciej.</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Sposób korzystania z przedmiotu</a:t>
            </a:r>
          </a:p>
        </p:txBody>
      </p:sp>
    </p:spTree>
    <p:extLst>
      <p:ext uri="{BB962C8B-B14F-4D97-AF65-F5344CB8AC3E}">
        <p14:creationId xmlns:p14="http://schemas.microsoft.com/office/powerpoint/2010/main" xmlns="" val="895776124"/>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57364"/>
            <a:ext cx="7572428" cy="4429156"/>
          </a:xfrm>
        </p:spPr>
        <p:txBody>
          <a:bodyPr>
            <a:noAutofit/>
          </a:bodyPr>
          <a:lstStyle/>
          <a:p>
            <a:pPr marL="0" indent="0" algn="just">
              <a:tabLst>
                <a:tab pos="358775" algn="l"/>
              </a:tabLst>
            </a:pPr>
            <a:r>
              <a:rPr lang="pl-PL" sz="2400" dirty="0">
                <a:latin typeface="Arial Narrow" pitchFamily="34" charset="0"/>
              </a:rPr>
              <a:t>  Wykonanie przez korzystającego uprawnień określonych w poprzednim slajdzie nie wpływa na jego obowiązki wynikające z umowy leasingu, chyba że finansujący odstąpi od umowy ze zbywcą z powodu wad rzeczy.</a:t>
            </a:r>
          </a:p>
          <a:p>
            <a:pPr marL="0" indent="0" algn="just">
              <a:tabLst>
                <a:tab pos="358775" algn="l"/>
              </a:tabLst>
            </a:pPr>
            <a:r>
              <a:rPr lang="pl-PL" sz="2400" dirty="0">
                <a:latin typeface="Arial Narrow" pitchFamily="34" charset="0"/>
              </a:rPr>
              <a:t> Korzystający może żądać odstąpienia przez finansującego od umowy ze zbywcą z powodu wad rzeczy, jeżeli uprawnienie finansującego do odstąpienia wynika z przepisów prawa lub umowy ze zbywcą. </a:t>
            </a:r>
            <a:r>
              <a:rPr lang="pl-PL" sz="2400" u="sng" dirty="0">
                <a:latin typeface="Arial Narrow" pitchFamily="34" charset="0"/>
              </a:rPr>
              <a:t>Bez zgłoszenia żądania przez korzystającego finansujący nie może odstąpić od umowy ze zbywcą z powodu wad rzeczy</a:t>
            </a:r>
            <a:r>
              <a:rPr lang="pl-PL" sz="2400" dirty="0">
                <a:latin typeface="Arial Narrow" pitchFamily="34" charset="0"/>
              </a:rPr>
              <a:t>.</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Rękojmia</a:t>
            </a:r>
          </a:p>
        </p:txBody>
      </p:sp>
    </p:spTree>
    <p:extLst>
      <p:ext uri="{BB962C8B-B14F-4D97-AF65-F5344CB8AC3E}">
        <p14:creationId xmlns:p14="http://schemas.microsoft.com/office/powerpoint/2010/main" xmlns="" val="895776124"/>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572428" cy="4286280"/>
          </a:xfrm>
        </p:spPr>
        <p:txBody>
          <a:bodyPr>
            <a:noAutofit/>
          </a:bodyPr>
          <a:lstStyle/>
          <a:p>
            <a:pPr marL="0" indent="0" algn="just">
              <a:lnSpc>
                <a:spcPct val="150000"/>
              </a:lnSpc>
              <a:buFont typeface="Arial" pitchFamily="34" charset="0"/>
              <a:buChar char="•"/>
            </a:pPr>
            <a:r>
              <a:rPr lang="pl-PL" sz="2800" dirty="0">
                <a:latin typeface="Arial Narrow" pitchFamily="34" charset="0"/>
              </a:rPr>
              <a:t> W razie zbycia rzeczy przez finansującego </a:t>
            </a:r>
            <a:r>
              <a:rPr lang="pl-PL" sz="2800" b="1" dirty="0">
                <a:latin typeface="Arial Narrow" pitchFamily="34" charset="0"/>
              </a:rPr>
              <a:t>nabywca wstępuje w stosunek leasingu</a:t>
            </a:r>
            <a:r>
              <a:rPr lang="pl-PL" sz="2800" dirty="0">
                <a:latin typeface="Arial Narrow" pitchFamily="34" charset="0"/>
              </a:rPr>
              <a:t> na miejsce finansującego.</a:t>
            </a:r>
          </a:p>
          <a:p>
            <a:pPr marL="0" indent="0" algn="just">
              <a:lnSpc>
                <a:spcPct val="150000"/>
              </a:lnSpc>
              <a:buFont typeface="Arial" pitchFamily="34" charset="0"/>
              <a:buChar char="•"/>
            </a:pPr>
            <a:r>
              <a:rPr lang="pl-PL" sz="2800" dirty="0">
                <a:latin typeface="Arial Narrow" pitchFamily="34" charset="0"/>
              </a:rPr>
              <a:t> Finansujący powinien niezwłocznie zawiadomić korzystającego o zbyciu rzeczy.</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Zbycie rzeczy</a:t>
            </a:r>
          </a:p>
        </p:txBody>
      </p:sp>
    </p:spTree>
    <p:extLst>
      <p:ext uri="{BB962C8B-B14F-4D97-AF65-F5344CB8AC3E}">
        <p14:creationId xmlns:p14="http://schemas.microsoft.com/office/powerpoint/2010/main" xmlns="" val="89577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Zwłoka z zapłatą	</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tabLst>
                <a:tab pos="358775" algn="l"/>
              </a:tabLst>
            </a:pPr>
            <a:r>
              <a:rPr lang="pl-PL" sz="2400" b="1" dirty="0">
                <a:latin typeface="Arial Narrow" pitchFamily="34" charset="0"/>
              </a:rPr>
              <a:t>Art. 552 k.c.</a:t>
            </a:r>
          </a:p>
          <a:p>
            <a:pPr marL="0" indent="0" algn="just">
              <a:buNone/>
              <a:tabLst>
                <a:tab pos="358775" algn="l"/>
              </a:tabLst>
            </a:pPr>
            <a:r>
              <a:rPr lang="pl-PL" sz="2400" dirty="0">
                <a:latin typeface="Arial Narrow" pitchFamily="34" charset="0"/>
              </a:rPr>
              <a:t>Jeżeli kupujący dopuścił się zwłoki z zapłatą ceny za dostarczoną część rzeczy sprzedanych albo jeżeli ze względu na jego stan majątkowy jest wątpliwe, czy zapłata ceny za część rzeczy, które mają być dostarczone później, nastąpi w terminie, sprzedawca może powstrzymać się z dostarczeniem dalszych części rzeczy sprzedanych wyznaczając kupującemu odpowiedni termin do zabezpieczenia zapłaty, a po bezskutecznym upływie wyznaczonego terminu może od umowy odstąpić.</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algn="just">
              <a:lnSpc>
                <a:spcPct val="150000"/>
              </a:lnSpc>
            </a:pPr>
            <a:r>
              <a:rPr lang="pl-PL" sz="2400" dirty="0">
                <a:latin typeface="Arial Narrow" pitchFamily="34" charset="0"/>
              </a:rPr>
              <a:t>Jeżeli po wydaniu korzystającemu </a:t>
            </a:r>
            <a:r>
              <a:rPr lang="pl-PL" sz="2400" b="1" dirty="0">
                <a:latin typeface="Arial Narrow" pitchFamily="34" charset="0"/>
              </a:rPr>
              <a:t>rzecz została utracona z powodu okoliczności, za które finansujący nie ponosi odpowiedzialności</a:t>
            </a:r>
            <a:r>
              <a:rPr lang="pl-PL" sz="2400" dirty="0">
                <a:latin typeface="Arial Narrow" pitchFamily="34" charset="0"/>
              </a:rPr>
              <a:t>, umowa leasingu wygasa. Korzystający powinien niezwłocznie zawiadomić finansującego o utracie rzeczy.</a:t>
            </a:r>
          </a:p>
          <a:p>
            <a:pPr algn="just">
              <a:lnSpc>
                <a:spcPct val="150000"/>
              </a:lnSpc>
            </a:pPr>
            <a:r>
              <a:rPr lang="pl-PL" sz="2400" dirty="0">
                <a:latin typeface="Arial Narrow" pitchFamily="34" charset="0"/>
              </a:rPr>
              <a:t>W razie </a:t>
            </a:r>
            <a:r>
              <a:rPr lang="pl-PL" sz="2400" b="1" dirty="0">
                <a:latin typeface="Arial Narrow" pitchFamily="34" charset="0"/>
              </a:rPr>
              <a:t>odstąpienia przez finansującego od umowy ze zbywcą z powodu wad rzeczy</a:t>
            </a:r>
            <a:r>
              <a:rPr lang="pl-PL" sz="2400" dirty="0">
                <a:latin typeface="Arial Narrow" pitchFamily="34" charset="0"/>
              </a:rPr>
              <a:t>, umowa leasingu wygasa.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Wygaśnięcie umowy</a:t>
            </a:r>
          </a:p>
        </p:txBody>
      </p:sp>
    </p:spTree>
    <p:extLst>
      <p:ext uri="{BB962C8B-B14F-4D97-AF65-F5344CB8AC3E}">
        <p14:creationId xmlns:p14="http://schemas.microsoft.com/office/powerpoint/2010/main" xmlns="" val="895776124"/>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14488"/>
            <a:ext cx="7572428" cy="4572032"/>
          </a:xfrm>
        </p:spPr>
        <p:txBody>
          <a:bodyPr>
            <a:noAutofit/>
          </a:bodyPr>
          <a:lstStyle/>
          <a:p>
            <a:pPr marL="0" indent="0" algn="just">
              <a:lnSpc>
                <a:spcPct val="150000"/>
              </a:lnSpc>
              <a:buNone/>
            </a:pPr>
            <a:r>
              <a:rPr lang="pl-PL" sz="2800" dirty="0">
                <a:latin typeface="Arial Narrow" pitchFamily="34" charset="0"/>
              </a:rPr>
              <a:t>Jeżeli finansujący zobowiązał się, bez dodatkowego świadczenia, </a:t>
            </a:r>
            <a:r>
              <a:rPr lang="pl-PL" sz="2800" b="1" dirty="0">
                <a:latin typeface="Arial Narrow" pitchFamily="34" charset="0"/>
              </a:rPr>
              <a:t>przenieść na korzystającego własność rzeczy po upływie oznaczonego w umowie czasu trwania leasingu,</a:t>
            </a:r>
            <a:r>
              <a:rPr lang="pl-PL" sz="2800" dirty="0">
                <a:latin typeface="Arial Narrow" pitchFamily="34" charset="0"/>
              </a:rPr>
              <a:t> korzystający może żądać przeniesienia własności rzeczy w terminie miesiąca od upływu tego czasu, chyba że strony uzgodniły inny termin.</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opcji</a:t>
            </a:r>
          </a:p>
        </p:txBody>
      </p:sp>
    </p:spTree>
    <p:extLst>
      <p:ext uri="{BB962C8B-B14F-4D97-AF65-F5344CB8AC3E}">
        <p14:creationId xmlns:p14="http://schemas.microsoft.com/office/powerpoint/2010/main" xmlns="" val="89577612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franchisingowa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1" name="Picture 3" descr="C:\Users\Basia Denisiuk\AppData\Local\Microsoft\Windows\INetCache\IE\WX3EFEM5\ckv5gvdj-1396833699[1].jpg"/>
          <p:cNvPicPr>
            <a:picLocks noChangeAspect="1" noChangeArrowheads="1"/>
          </p:cNvPicPr>
          <p:nvPr/>
        </p:nvPicPr>
        <p:blipFill>
          <a:blip r:embed="rId3"/>
          <a:srcRect/>
          <a:stretch>
            <a:fillRect/>
          </a:stretch>
        </p:blipFill>
        <p:spPr bwMode="auto">
          <a:xfrm>
            <a:off x="1214414" y="2786058"/>
            <a:ext cx="6670684" cy="3286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sz="2400" dirty="0">
                <a:latin typeface="Arial Narrow" pitchFamily="34" charset="0"/>
              </a:rPr>
              <a:t> Franchising jest metodą rozszerzania rynków zbytu dla określonej działalności gospodarczej np. usługowej, produkcyjnej, handlowej poprzez organizację sieci jednolitych placówek prowadzących tę działalność na własny rachunek</a:t>
            </a:r>
          </a:p>
          <a:p>
            <a:pPr marL="0" indent="0" algn="just">
              <a:lnSpc>
                <a:spcPct val="150000"/>
              </a:lnSpc>
            </a:pPr>
            <a:r>
              <a:rPr lang="pl-PL" sz="2400" dirty="0">
                <a:latin typeface="Arial Narrow" pitchFamily="34" charset="0"/>
              </a:rPr>
              <a:t> wskazuje się na franchising:</a:t>
            </a:r>
          </a:p>
          <a:p>
            <a:pPr marL="274320" lvl="1" indent="0" algn="just">
              <a:lnSpc>
                <a:spcPct val="150000"/>
              </a:lnSpc>
              <a:buFont typeface="Wingdings" pitchFamily="2" charset="2"/>
              <a:buChar char="v"/>
            </a:pPr>
            <a:r>
              <a:rPr lang="pl-PL" sz="2200" dirty="0">
                <a:latin typeface="Arial Narrow" pitchFamily="34" charset="0"/>
              </a:rPr>
              <a:t> usługowy</a:t>
            </a:r>
          </a:p>
          <a:p>
            <a:pPr marL="274320" lvl="1" indent="0" algn="just">
              <a:lnSpc>
                <a:spcPct val="150000"/>
              </a:lnSpc>
              <a:buFont typeface="Wingdings" pitchFamily="2" charset="2"/>
              <a:buChar char="v"/>
            </a:pPr>
            <a:r>
              <a:rPr lang="pl-PL" sz="2200" dirty="0">
                <a:latin typeface="Arial Narrow" pitchFamily="34" charset="0"/>
              </a:rPr>
              <a:t> produkcyjny</a:t>
            </a:r>
          </a:p>
          <a:p>
            <a:pPr marL="274320" lvl="1" indent="0" algn="just">
              <a:lnSpc>
                <a:spcPct val="150000"/>
              </a:lnSpc>
              <a:buFont typeface="Wingdings" pitchFamily="2" charset="2"/>
              <a:buChar char="v"/>
            </a:pPr>
            <a:r>
              <a:rPr lang="pl-PL" sz="2200" dirty="0">
                <a:latin typeface="Arial Narrow" pitchFamily="34" charset="0"/>
              </a:rPr>
              <a:t> dystrybucyjny</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Założenia i cele gospodarcze</a:t>
            </a:r>
          </a:p>
        </p:txBody>
      </p:sp>
    </p:spTree>
    <p:extLst>
      <p:ext uri="{BB962C8B-B14F-4D97-AF65-F5344CB8AC3E}">
        <p14:creationId xmlns:p14="http://schemas.microsoft.com/office/powerpoint/2010/main" xmlns="" val="89577612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28802"/>
            <a:ext cx="7572428" cy="4643470"/>
          </a:xfrm>
        </p:spPr>
        <p:txBody>
          <a:bodyPr>
            <a:noAutofit/>
          </a:bodyPr>
          <a:lstStyle/>
          <a:p>
            <a:pPr marL="0" indent="0" algn="just">
              <a:lnSpc>
                <a:spcPct val="150000"/>
              </a:lnSpc>
            </a:pPr>
            <a:r>
              <a:rPr lang="pl-PL" sz="2400" dirty="0">
                <a:latin typeface="Arial Narrow" pitchFamily="34" charset="0"/>
              </a:rPr>
              <a:t> umowa nienazwana</a:t>
            </a:r>
          </a:p>
          <a:p>
            <a:pPr marL="0" indent="0" algn="just">
              <a:lnSpc>
                <a:spcPct val="150000"/>
              </a:lnSpc>
            </a:pPr>
            <a:r>
              <a:rPr lang="pl-PL" sz="2400" dirty="0">
                <a:latin typeface="Arial Narrow" pitchFamily="34" charset="0"/>
              </a:rPr>
              <a:t> strony: </a:t>
            </a:r>
            <a:r>
              <a:rPr lang="pl-PL" sz="2400" dirty="0" err="1">
                <a:latin typeface="Arial Narrow" pitchFamily="34" charset="0"/>
              </a:rPr>
              <a:t>franchisingodawca</a:t>
            </a:r>
            <a:r>
              <a:rPr lang="pl-PL" sz="2400" dirty="0">
                <a:latin typeface="Arial Narrow" pitchFamily="34" charset="0"/>
              </a:rPr>
              <a:t> / organizator sieci oraz </a:t>
            </a:r>
            <a:r>
              <a:rPr lang="pl-PL" sz="2400" dirty="0" err="1">
                <a:latin typeface="Arial Narrow" pitchFamily="34" charset="0"/>
              </a:rPr>
              <a:t>franchisingobiorca</a:t>
            </a:r>
            <a:r>
              <a:rPr lang="pl-PL" sz="2400" dirty="0">
                <a:latin typeface="Arial Narrow" pitchFamily="34" charset="0"/>
              </a:rPr>
              <a:t> / beneficjent zezwolenia franchisingowego</a:t>
            </a:r>
          </a:p>
          <a:p>
            <a:pPr marL="0" indent="0" algn="just">
              <a:lnSpc>
                <a:spcPct val="150000"/>
              </a:lnSpc>
            </a:pPr>
            <a:r>
              <a:rPr lang="pl-PL" sz="2400" dirty="0">
                <a:latin typeface="Arial Narrow" pitchFamily="34" charset="0"/>
              </a:rPr>
              <a:t> większość umowy stanowią zapisy dotyczące zezwoleń na korzystanie ze znaków towarowych, praw do patentów i </a:t>
            </a:r>
            <a:r>
              <a:rPr lang="pl-PL" sz="2400" dirty="0" err="1">
                <a:latin typeface="Arial Narrow" pitchFamily="34" charset="0"/>
              </a:rPr>
              <a:t>know-how</a:t>
            </a:r>
            <a:endParaRPr lang="pl-PL" sz="2400" dirty="0">
              <a:latin typeface="Arial Narrow" pitchFamily="34" charset="0"/>
            </a:endParaRP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p>
        </p:txBody>
      </p:sp>
    </p:spTree>
    <p:extLst>
      <p:ext uri="{BB962C8B-B14F-4D97-AF65-F5344CB8AC3E}">
        <p14:creationId xmlns:p14="http://schemas.microsoft.com/office/powerpoint/2010/main" xmlns="" val="895776124"/>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buNone/>
            </a:pPr>
            <a:r>
              <a:rPr lang="pl-PL" sz="2400" dirty="0">
                <a:latin typeface="Arial Narrow" pitchFamily="34" charset="0"/>
              </a:rPr>
              <a:t>Przez umowę franchisingową organizator sieci udziela drugiej stronie zezwolenia na:</a:t>
            </a:r>
          </a:p>
          <a:p>
            <a:pPr marL="274320" lvl="1" indent="0" algn="just">
              <a:buFont typeface="Wingdings" pitchFamily="2" charset="2"/>
              <a:buChar char="v"/>
            </a:pPr>
            <a:r>
              <a:rPr lang="pl-PL" sz="2200" dirty="0">
                <a:latin typeface="Arial Narrow" pitchFamily="34" charset="0"/>
              </a:rPr>
              <a:t> stosowanie sprawdzonej metody (techniki) prowadzenia określonej działalności</a:t>
            </a:r>
          </a:p>
          <a:p>
            <a:pPr marL="274320" lvl="1" indent="0" algn="just">
              <a:buFont typeface="Wingdings" pitchFamily="2" charset="2"/>
              <a:buChar char="v"/>
            </a:pPr>
            <a:r>
              <a:rPr lang="pl-PL" sz="2200" dirty="0">
                <a:latin typeface="Arial Narrow" pitchFamily="34" charset="0"/>
              </a:rPr>
              <a:t> wykorzystywanie informacji i doświadczeń związanych ową metodą</a:t>
            </a:r>
          </a:p>
          <a:p>
            <a:pPr marL="274320" lvl="1" indent="0" algn="just">
              <a:buFont typeface="Wingdings" pitchFamily="2" charset="2"/>
              <a:buChar char="v"/>
            </a:pPr>
            <a:r>
              <a:rPr lang="pl-PL" sz="2200" dirty="0">
                <a:latin typeface="Arial Narrow" pitchFamily="34" charset="0"/>
              </a:rPr>
              <a:t> posługiwanie się oznaczeniami i symbolami identyfikującymi sieć</a:t>
            </a:r>
          </a:p>
          <a:p>
            <a:pPr marL="0" indent="0" algn="just">
              <a:buNone/>
            </a:pPr>
            <a:r>
              <a:rPr lang="pl-PL" sz="2400" dirty="0">
                <a:latin typeface="Arial Narrow" pitchFamily="34" charset="0"/>
              </a:rPr>
              <a:t>zobowiązując się jednocześnie do udzielania pomocy i wskazówek niezbędnych do prowadzenia punktu sieci a beneficjent zezwolenia zobowiązuje się do prowadzenia na własny rachunek punktu sieci przy wykorzystaniu metody, zaleceń i wskazówek dostarczonych przez organizatora oraz do zapłaty umówionego wynagrodzenia.</a:t>
            </a:r>
          </a:p>
        </p:txBody>
      </p:sp>
      <p:sp>
        <p:nvSpPr>
          <p:cNvPr id="5"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p>
        </p:txBody>
      </p:sp>
    </p:spTree>
    <p:extLst>
      <p:ext uri="{BB962C8B-B14F-4D97-AF65-F5344CB8AC3E}">
        <p14:creationId xmlns:p14="http://schemas.microsoft.com/office/powerpoint/2010/main" xmlns="" val="895776124"/>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572428" cy="4286280"/>
          </a:xfrm>
        </p:spPr>
        <p:txBody>
          <a:bodyPr>
            <a:noAutofit/>
          </a:bodyPr>
          <a:lstStyle/>
          <a:p>
            <a:pPr marL="0" indent="0" algn="just">
              <a:lnSpc>
                <a:spcPct val="150000"/>
              </a:lnSpc>
            </a:pPr>
            <a:r>
              <a:rPr lang="pl-PL" sz="2400" dirty="0">
                <a:latin typeface="Arial Narrow" pitchFamily="34" charset="0"/>
              </a:rPr>
              <a:t> </a:t>
            </a:r>
            <a:r>
              <a:rPr lang="pl-PL" sz="2400" dirty="0">
                <a:latin typeface="Arial Narrow" pitchFamily="34" charset="0"/>
                <a:ea typeface="Arimo" pitchFamily="34" charset="0"/>
                <a:cs typeface="Arimo" pitchFamily="34" charset="0"/>
              </a:rPr>
              <a:t>Rozporządzenie Komisji Europejskiej nr 330/2010 z </a:t>
            </a:r>
            <a:r>
              <a:rPr lang="pl-PL" sz="2400">
                <a:latin typeface="Arial Narrow" pitchFamily="34" charset="0"/>
                <a:ea typeface="Arimo" pitchFamily="34" charset="0"/>
                <a:cs typeface="Arimo" pitchFamily="34" charset="0"/>
              </a:rPr>
              <a:t>dnia </a:t>
            </a:r>
            <a:br>
              <a:rPr lang="pl-PL" sz="2400">
                <a:latin typeface="Arial Narrow" pitchFamily="34" charset="0"/>
                <a:ea typeface="Arimo" pitchFamily="34" charset="0"/>
                <a:cs typeface="Arimo" pitchFamily="34" charset="0"/>
              </a:rPr>
            </a:br>
            <a:r>
              <a:rPr lang="pl-PL" sz="2400">
                <a:latin typeface="Arial Narrow" pitchFamily="34" charset="0"/>
                <a:ea typeface="Arimo" pitchFamily="34" charset="0"/>
                <a:cs typeface="Arimo" pitchFamily="34" charset="0"/>
              </a:rPr>
              <a:t>20 </a:t>
            </a:r>
            <a:r>
              <a:rPr lang="pl-PL" sz="2400" dirty="0">
                <a:latin typeface="Arial Narrow" pitchFamily="34" charset="0"/>
                <a:ea typeface="Arimo" pitchFamily="34" charset="0"/>
                <a:cs typeface="Arimo" pitchFamily="34" charset="0"/>
              </a:rPr>
              <a:t>kwietnia 2010 roku</a:t>
            </a:r>
          </a:p>
          <a:p>
            <a:pPr marL="0" indent="0" algn="just">
              <a:lnSpc>
                <a:spcPct val="150000"/>
              </a:lnSpc>
            </a:pPr>
            <a:r>
              <a:rPr lang="pl-PL" sz="2400" dirty="0">
                <a:latin typeface="Arial Narrow" pitchFamily="34" charset="0"/>
              </a:rPr>
              <a:t> Rozporządzenie Rady Ministrów z dnia 30 marca 2011 r. w sprawie wyłączenia niektórych rodzajów porozumień wertykalnych spod zakazu porozumień ograniczających konkurencję</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Prawo antymonopolowe</a:t>
            </a:r>
          </a:p>
        </p:txBody>
      </p:sp>
    </p:spTree>
    <p:extLst>
      <p:ext uri="{BB962C8B-B14F-4D97-AF65-F5344CB8AC3E}">
        <p14:creationId xmlns:p14="http://schemas.microsoft.com/office/powerpoint/2010/main" xmlns="" val="895776124"/>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t>
            </a:r>
            <a:r>
              <a:rPr lang="pl-PL" sz="4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factoringu</a:t>
            </a:r>
            <a:endPar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R8W75FXJ\Rozrachunki-z-dostawcami-i-odbiorcami-136047394[1].jpg"/>
          <p:cNvPicPr>
            <a:picLocks noChangeAspect="1" noChangeArrowheads="1"/>
          </p:cNvPicPr>
          <p:nvPr/>
        </p:nvPicPr>
        <p:blipFill>
          <a:blip r:embed="rId3"/>
          <a:srcRect/>
          <a:stretch>
            <a:fillRect/>
          </a:stretch>
        </p:blipFill>
        <p:spPr bwMode="auto">
          <a:xfrm>
            <a:off x="1214414" y="2786058"/>
            <a:ext cx="6268660" cy="354769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b="1" dirty="0" smtClean="0">
                <a:latin typeface="Arial Narrow" pitchFamily="34" charset="0"/>
              </a:rPr>
              <a:t> </a:t>
            </a:r>
            <a:r>
              <a:rPr lang="pl-PL" dirty="0" smtClean="0">
                <a:latin typeface="Arial Narrow" pitchFamily="34" charset="0"/>
              </a:rPr>
              <a:t>umowa nienazwana</a:t>
            </a:r>
          </a:p>
          <a:p>
            <a:pPr marL="0" indent="0" algn="just">
              <a:lnSpc>
                <a:spcPct val="150000"/>
              </a:lnSpc>
            </a:pPr>
            <a:r>
              <a:rPr lang="pl-PL" dirty="0" smtClean="0">
                <a:latin typeface="Arial Narrow" pitchFamily="34" charset="0"/>
              </a:rPr>
              <a:t> konsensualna</a:t>
            </a:r>
          </a:p>
          <a:p>
            <a:pPr marL="0" indent="0" algn="just">
              <a:lnSpc>
                <a:spcPct val="150000"/>
              </a:lnSpc>
            </a:pPr>
            <a:r>
              <a:rPr lang="pl-PL" dirty="0" smtClean="0">
                <a:latin typeface="Arial Narrow" pitchFamily="34" charset="0"/>
              </a:rPr>
              <a:t> wzajemna</a:t>
            </a:r>
          </a:p>
          <a:p>
            <a:pPr marL="0" indent="0" algn="just">
              <a:lnSpc>
                <a:spcPct val="150000"/>
              </a:lnSpc>
            </a:pPr>
            <a:r>
              <a:rPr lang="pl-PL" dirty="0" smtClean="0">
                <a:latin typeface="Arial Narrow" pitchFamily="34" charset="0"/>
              </a:rPr>
              <a:t> odpłatna</a:t>
            </a:r>
          </a:p>
          <a:p>
            <a:pPr marL="0" indent="0" algn="just">
              <a:lnSpc>
                <a:spcPct val="150000"/>
              </a:lnSpc>
            </a:pPr>
            <a:r>
              <a:rPr lang="pl-PL" dirty="0" smtClean="0">
                <a:latin typeface="Arial Narrow" pitchFamily="34" charset="0"/>
              </a:rPr>
              <a:t> przynajmniej jednostronnie profesjonalna</a:t>
            </a:r>
          </a:p>
          <a:p>
            <a:pPr marL="0" indent="0" algn="just">
              <a:lnSpc>
                <a:spcPct val="150000"/>
              </a:lnSpc>
            </a:pPr>
            <a:r>
              <a:rPr lang="pl-PL" dirty="0" smtClean="0">
                <a:latin typeface="Arial Narrow" pitchFamily="34" charset="0"/>
              </a:rPr>
              <a:t> strony: faktor i przedsiębiorca; ponadto obok należy jeszcze pamiętać o dłużniku</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Ogólna charakterystyka</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buNone/>
            </a:pPr>
            <a:r>
              <a:rPr lang="pl-PL" b="1" dirty="0" smtClean="0">
                <a:latin typeface="Arial Narrow" pitchFamily="34" charset="0"/>
              </a:rPr>
              <a:t>Factoring </a:t>
            </a:r>
            <a:r>
              <a:rPr lang="pl-PL" dirty="0" smtClean="0">
                <a:latin typeface="Arial Narrow" pitchFamily="34" charset="0"/>
              </a:rPr>
              <a:t>polega na nabyciu przez faktora określonych wierzytelności przysługujących przedsiębiorcy z tytułu sprzedaży, dostawy lub usługi (z wyłączeniem przypadków, gdy przedmiotem tych umów są towary lub usługi przeznaczone do użytku osobistego lub rodzinnego z przeznaczeniem do prowadzenia gospodarstwa domowego dłużnika), w zamian za określoną kwotę odpowiadającą wierzytelności, pomniejszoną o prowizję faktora.</a:t>
            </a:r>
            <a:endParaRPr lang="pl-PL" b="1"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Definicja</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Przedawnienie</a:t>
            </a:r>
          </a:p>
        </p:txBody>
      </p:sp>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buNone/>
              <a:tabLst>
                <a:tab pos="358775" algn="l"/>
              </a:tabLst>
            </a:pPr>
            <a:r>
              <a:rPr lang="pl-PL" sz="2400" dirty="0">
                <a:latin typeface="Arial Narrow" pitchFamily="34" charset="0"/>
              </a:rPr>
              <a:t>Roszczenia</a:t>
            </a:r>
          </a:p>
          <a:p>
            <a:pPr marL="0" indent="0" algn="just">
              <a:tabLst>
                <a:tab pos="358775" algn="l"/>
              </a:tabLst>
            </a:pPr>
            <a:r>
              <a:rPr lang="pl-PL" sz="2400" dirty="0">
                <a:latin typeface="Arial Narrow" pitchFamily="34" charset="0"/>
              </a:rPr>
              <a:t> z tytułu sprzedaży dokonanej w zakresie działalności przedsiębiorstwa sprzedawcy, </a:t>
            </a:r>
          </a:p>
          <a:p>
            <a:pPr marL="0" indent="0" algn="just">
              <a:tabLst>
                <a:tab pos="358775" algn="l"/>
              </a:tabLst>
            </a:pPr>
            <a:r>
              <a:rPr lang="pl-PL" sz="2400" dirty="0">
                <a:latin typeface="Arial Narrow" pitchFamily="34" charset="0"/>
              </a:rPr>
              <a:t> rzemieślników z takiego tytułu oraz </a:t>
            </a:r>
          </a:p>
          <a:p>
            <a:pPr marL="0" indent="0" algn="just">
              <a:tabLst>
                <a:tab pos="358775" algn="l"/>
              </a:tabLst>
            </a:pPr>
            <a:r>
              <a:rPr lang="pl-PL" sz="2400" dirty="0">
                <a:latin typeface="Arial Narrow" pitchFamily="34" charset="0"/>
              </a:rPr>
              <a:t> prowadzących gospodarstwa rolne z tytułu sprzedaży płodów rolnych i leśnych </a:t>
            </a:r>
          </a:p>
          <a:p>
            <a:pPr marL="0" indent="0" algn="just">
              <a:tabLst>
                <a:tab pos="358775" algn="l"/>
              </a:tabLst>
            </a:pPr>
            <a:endParaRPr lang="pl-PL" sz="2400" dirty="0">
              <a:latin typeface="Arial Narrow" pitchFamily="34" charset="0"/>
            </a:endParaRPr>
          </a:p>
          <a:p>
            <a:pPr marL="0" indent="0" algn="just">
              <a:buNone/>
              <a:tabLst>
                <a:tab pos="358775" algn="l"/>
              </a:tabLst>
            </a:pPr>
            <a:r>
              <a:rPr lang="pl-PL" sz="2400" b="1" dirty="0">
                <a:latin typeface="Arial Narrow" pitchFamily="34" charset="0"/>
              </a:rPr>
              <a:t>przedawniają się z upływem lat dwóch</a:t>
            </a:r>
            <a:r>
              <a:rPr lang="pl-PL" sz="2400" dirty="0">
                <a:latin typeface="Arial Narrow" pitchFamily="34" charset="0"/>
              </a:rPr>
              <a:t>.</a:t>
            </a:r>
          </a:p>
        </p:txBody>
      </p:sp>
      <p:pic>
        <p:nvPicPr>
          <p:cNvPr id="2051" name="Picture 3" descr="C:\Users\MSI\AppData\Local\Microsoft\Windows\INetCache\IE\I26DLD4C\number-2[1].png"/>
          <p:cNvPicPr>
            <a:picLocks noChangeAspect="1" noChangeArrowheads="1"/>
          </p:cNvPicPr>
          <p:nvPr/>
        </p:nvPicPr>
        <p:blipFill>
          <a:blip r:embed="rId2" cstate="print"/>
          <a:srcRect/>
          <a:stretch>
            <a:fillRect/>
          </a:stretch>
        </p:blipFill>
        <p:spPr bwMode="auto">
          <a:xfrm>
            <a:off x="5929322" y="3786190"/>
            <a:ext cx="2571708" cy="2571708"/>
          </a:xfrm>
          <a:prstGeom prst="rect">
            <a:avLst/>
          </a:prstGeom>
          <a:noFill/>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dirty="0" smtClean="0">
                <a:latin typeface="Arial Narrow" pitchFamily="34" charset="0"/>
              </a:rPr>
              <a:t> z chwilą zawarcia umowy factoringu następuje przeniesienie wierzytelności z przedsiębiorcy na faktora</a:t>
            </a:r>
          </a:p>
          <a:p>
            <a:pPr marL="0" indent="0" algn="just">
              <a:lnSpc>
                <a:spcPct val="150000"/>
              </a:lnSpc>
            </a:pPr>
            <a:r>
              <a:rPr lang="pl-PL" dirty="0" smtClean="0">
                <a:latin typeface="Arial Narrow" pitchFamily="34" charset="0"/>
              </a:rPr>
              <a:t> wraz z przejściem wierzytelności przechodzą także wszelkie prawa z nią związane</a:t>
            </a:r>
          </a:p>
          <a:p>
            <a:pPr marL="0" indent="0" algn="just">
              <a:lnSpc>
                <a:spcPct val="150000"/>
              </a:lnSpc>
            </a:pPr>
            <a:r>
              <a:rPr lang="pl-PL" dirty="0" smtClean="0">
                <a:latin typeface="Arial Narrow" pitchFamily="34" charset="0"/>
              </a:rPr>
              <a:t> warunkiem ważności umowy factoringu nie jest zgoda dłużnika ani nawet zawiadomienie go o zawarciu umowy, jednak co do zasady przyjmuje się w umowach, że przedsiębiorca ma obowiązek pisemnego powiadomienia dłużnika o zawartej umowie</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Na czym polega factoring?</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0" indent="0" algn="just">
              <a:lnSpc>
                <a:spcPct val="150000"/>
              </a:lnSpc>
            </a:pPr>
            <a:r>
              <a:rPr lang="pl-PL" dirty="0" smtClean="0">
                <a:latin typeface="Arial Narrow" pitchFamily="34" charset="0"/>
              </a:rPr>
              <a:t> </a:t>
            </a:r>
            <a:r>
              <a:rPr lang="pl-PL" b="1" u="sng" dirty="0" smtClean="0">
                <a:latin typeface="Arial Narrow" pitchFamily="34" charset="0"/>
              </a:rPr>
              <a:t>właściwy (pełny)</a:t>
            </a:r>
            <a:r>
              <a:rPr lang="pl-PL" b="1" dirty="0" smtClean="0">
                <a:latin typeface="Arial Narrow" pitchFamily="34" charset="0"/>
              </a:rPr>
              <a:t> –</a:t>
            </a:r>
            <a:r>
              <a:rPr lang="pl-PL" dirty="0" smtClean="0">
                <a:latin typeface="Arial Narrow" pitchFamily="34" charset="0"/>
              </a:rPr>
              <a:t> polega na tym, że na mocy zawartej umowy faktor przejmuje zarówno wszelkie wierzytelności służące sprzedawcy względem nabywcy towarów lub usług, jak i w pełni przejmuje ryzyko niewypłacalności dłużnika; w ramach factoringu pełnego wyróżnia się factoring:</a:t>
            </a:r>
          </a:p>
          <a:p>
            <a:pPr marL="274320" lvl="1" indent="0" algn="just"/>
            <a:r>
              <a:rPr lang="pl-PL" dirty="0" smtClean="0">
                <a:latin typeface="Arial Narrow" pitchFamily="34" charset="0"/>
              </a:rPr>
              <a:t> </a:t>
            </a:r>
            <a:r>
              <a:rPr lang="pl-PL" b="1" dirty="0" smtClean="0">
                <a:latin typeface="Arial Narrow" pitchFamily="34" charset="0"/>
              </a:rPr>
              <a:t>otwarty</a:t>
            </a:r>
            <a:r>
              <a:rPr lang="pl-PL" dirty="0" smtClean="0">
                <a:latin typeface="Arial Narrow" pitchFamily="34" charset="0"/>
              </a:rPr>
              <a:t> – polega na tym, że dłużnik zostaje powiadomiony o dojściu do skutku umowy factoringu</a:t>
            </a:r>
          </a:p>
          <a:p>
            <a:pPr marL="274320" lvl="1" indent="0" algn="just"/>
            <a:r>
              <a:rPr lang="pl-PL" b="1" dirty="0" smtClean="0">
                <a:latin typeface="Arial Narrow" pitchFamily="34" charset="0"/>
              </a:rPr>
              <a:t> półotwarty </a:t>
            </a:r>
            <a:r>
              <a:rPr lang="pl-PL" dirty="0" smtClean="0">
                <a:latin typeface="Arial Narrow" pitchFamily="34" charset="0"/>
              </a:rPr>
              <a:t>– sprzedawca, dostawca lub usługodawca nie powiadamia dłużnika o zawarciu umowy, czyni to dopiero faktor w momencie wezwania dłużnika do zapłaty</a:t>
            </a:r>
          </a:p>
          <a:p>
            <a:pPr marL="0" indent="0" algn="just">
              <a:lnSpc>
                <a:spcPct val="150000"/>
              </a:lnSpc>
            </a:pP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572428" cy="5072098"/>
          </a:xfrm>
        </p:spPr>
        <p:txBody>
          <a:bodyPr>
            <a:noAutofit/>
          </a:bodyPr>
          <a:lstStyle/>
          <a:p>
            <a:pPr marL="274320" lvl="1" indent="0" algn="just"/>
            <a:r>
              <a:rPr lang="pl-PL" b="1" dirty="0" smtClean="0">
                <a:latin typeface="Arial Narrow" pitchFamily="34" charset="0"/>
              </a:rPr>
              <a:t> tajny</a:t>
            </a:r>
            <a:r>
              <a:rPr lang="pl-PL" dirty="0" smtClean="0">
                <a:latin typeface="Arial Narrow" pitchFamily="34" charset="0"/>
              </a:rPr>
              <a:t> – dłużnik nie zostaje powiadomiony o zawarciu umowy factoringowej</a:t>
            </a:r>
          </a:p>
          <a:p>
            <a:pPr marL="274320" lvl="1" indent="0" algn="just"/>
            <a:r>
              <a:rPr lang="pl-PL" b="1" dirty="0" smtClean="0">
                <a:latin typeface="Arial Narrow" pitchFamily="34" charset="0"/>
              </a:rPr>
              <a:t> powierniczy </a:t>
            </a:r>
            <a:r>
              <a:rPr lang="pl-PL" dirty="0" smtClean="0">
                <a:latin typeface="Arial Narrow" pitchFamily="34" charset="0"/>
              </a:rPr>
              <a:t>– bank, do którego należy dany zbywca towarów lub usług, upoważnia faktora do wykonywania określonych usług factoringowych na rzecz zbywcy towarów i usług, a także ściągnięcia od dłużnika oznaczonych wierzytelności</a:t>
            </a:r>
          </a:p>
          <a:p>
            <a:pPr marL="274320" lvl="1" indent="0" algn="just"/>
            <a:r>
              <a:rPr lang="pl-PL" dirty="0" smtClean="0">
                <a:latin typeface="Arial Narrow" pitchFamily="34" charset="0"/>
              </a:rPr>
              <a:t> </a:t>
            </a:r>
            <a:r>
              <a:rPr lang="pl-PL" b="1" dirty="0" err="1" smtClean="0">
                <a:latin typeface="Arial Narrow" pitchFamily="34" charset="0"/>
              </a:rPr>
              <a:t>metafactoring</a:t>
            </a:r>
            <a:r>
              <a:rPr lang="pl-PL" dirty="0" smtClean="0">
                <a:latin typeface="Arial Narrow" pitchFamily="34" charset="0"/>
              </a:rPr>
              <a:t> – faktor zawiera umowę factoringu z inną firmą factoringową, rozciągając także na nią swoją odpowiedzialność </a:t>
            </a:r>
            <a:r>
              <a:rPr lang="pl-PL" i="1" dirty="0" smtClean="0">
                <a:latin typeface="Arial Narrow" pitchFamily="34" charset="0"/>
              </a:rPr>
              <a:t>del </a:t>
            </a:r>
            <a:r>
              <a:rPr lang="pl-PL" i="1" dirty="0" err="1" smtClean="0">
                <a:latin typeface="Arial Narrow" pitchFamily="34" charset="0"/>
              </a:rPr>
              <a:t>credere</a:t>
            </a:r>
            <a:endParaRPr lang="pl-PL" dirty="0" smtClean="0">
              <a:latin typeface="Arial Narrow" pitchFamily="34" charset="0"/>
            </a:endParaRPr>
          </a:p>
          <a:p>
            <a:pPr marL="274320" lvl="1" indent="0" algn="just"/>
            <a:r>
              <a:rPr lang="pl-PL" dirty="0" smtClean="0">
                <a:latin typeface="Arial Narrow" pitchFamily="34" charset="0"/>
              </a:rPr>
              <a:t> </a:t>
            </a:r>
            <a:r>
              <a:rPr lang="pl-PL" b="1" dirty="0" smtClean="0">
                <a:latin typeface="Arial Narrow" pitchFamily="34" charset="0"/>
              </a:rPr>
              <a:t>zmodyfikowany</a:t>
            </a:r>
            <a:r>
              <a:rPr lang="pl-PL" dirty="0" smtClean="0">
                <a:latin typeface="Arial Narrow" pitchFamily="34" charset="0"/>
              </a:rPr>
              <a:t> – faktor sprawuje nadzór nad czynnościami factoringowymi</a:t>
            </a:r>
          </a:p>
          <a:p>
            <a:pPr marL="0" indent="0" algn="just"/>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572428" cy="4929222"/>
          </a:xfrm>
        </p:spPr>
        <p:txBody>
          <a:bodyPr>
            <a:noAutofit/>
          </a:bodyPr>
          <a:lstStyle/>
          <a:p>
            <a:pPr marL="0" indent="0" algn="just">
              <a:lnSpc>
                <a:spcPct val="150000"/>
              </a:lnSpc>
            </a:pPr>
            <a:r>
              <a:rPr lang="pl-PL" dirty="0" smtClean="0">
                <a:latin typeface="Arial Narrow" pitchFamily="34" charset="0"/>
              </a:rPr>
              <a:t> </a:t>
            </a:r>
            <a:r>
              <a:rPr lang="pl-PL" b="1" u="sng" dirty="0" smtClean="0">
                <a:latin typeface="Arial Narrow" pitchFamily="34" charset="0"/>
              </a:rPr>
              <a:t>niewłaściwy (niepełny)</a:t>
            </a:r>
            <a:r>
              <a:rPr lang="pl-PL" b="1" dirty="0" smtClean="0">
                <a:latin typeface="Arial Narrow" pitchFamily="34" charset="0"/>
              </a:rPr>
              <a:t> –</a:t>
            </a:r>
            <a:r>
              <a:rPr lang="pl-PL" dirty="0" smtClean="0">
                <a:latin typeface="Arial Narrow" pitchFamily="34" charset="0"/>
              </a:rPr>
              <a:t> polega na tym, że na faktora nie przechodzi ryzyko niewypłacalności dłużnika, więc przelew wierzytelności ze sprzedawcy na faktora nie jest definitywny, w razie bowiem niewypłacalności dłużnika wierzytelność powraca do przedsiębiorcy</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lnSpc>
                <a:spcPct val="150000"/>
              </a:lnSpc>
            </a:pPr>
            <a:r>
              <a:rPr lang="pl-PL" b="1" dirty="0" smtClean="0">
                <a:latin typeface="Arial Narrow" pitchFamily="34" charset="0"/>
              </a:rPr>
              <a:t> </a:t>
            </a:r>
            <a:r>
              <a:rPr lang="pl-PL" b="1" u="sng" dirty="0" smtClean="0">
                <a:latin typeface="Arial Narrow" pitchFamily="34" charset="0"/>
              </a:rPr>
              <a:t>przyspieszony</a:t>
            </a:r>
            <a:r>
              <a:rPr lang="pl-PL" dirty="0" smtClean="0">
                <a:latin typeface="Arial Narrow" pitchFamily="34" charset="0"/>
              </a:rPr>
              <a:t> – wraz z przelewem wierzytelności przez przedsiębiorcę faktor płaci jej ekwiwalent, pomniejszony o prowizję</a:t>
            </a:r>
          </a:p>
          <a:p>
            <a:pPr marL="0" indent="0" algn="just">
              <a:lnSpc>
                <a:spcPct val="150000"/>
              </a:lnSpc>
            </a:pPr>
            <a:r>
              <a:rPr lang="pl-PL" dirty="0" smtClean="0">
                <a:latin typeface="Arial Narrow" pitchFamily="34" charset="0"/>
              </a:rPr>
              <a:t> </a:t>
            </a:r>
            <a:r>
              <a:rPr lang="pl-PL" b="1" u="sng" dirty="0" smtClean="0">
                <a:latin typeface="Arial Narrow" pitchFamily="34" charset="0"/>
              </a:rPr>
              <a:t>typu </a:t>
            </a:r>
            <a:r>
              <a:rPr lang="pl-PL" b="1" i="1" u="sng" dirty="0" err="1" smtClean="0">
                <a:latin typeface="Arial Narrow" pitchFamily="34" charset="0"/>
              </a:rPr>
              <a:t>collection</a:t>
            </a:r>
            <a:r>
              <a:rPr lang="pl-PL" b="1" i="1" u="sng" dirty="0" smtClean="0">
                <a:latin typeface="Arial Narrow" pitchFamily="34" charset="0"/>
              </a:rPr>
              <a:t> factoring</a:t>
            </a:r>
            <a:r>
              <a:rPr lang="pl-PL" dirty="0" smtClean="0">
                <a:latin typeface="Arial Narrow" pitchFamily="34" charset="0"/>
              </a:rPr>
              <a:t> – w chwili zawarcia umowy factoringu faktor wypłaca przedsiębiorcy jedynie zaliczkę na rzecz przedsiębiorcy natomiast pozostała kwota, pomniejszona o prowizję, zostaje zapłacona wraz z zapłatą należności przez dłużnika lub z datą gdy wierzytelność stała się wymagalna</a:t>
            </a:r>
            <a:endParaRPr lang="pl-PL" dirty="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Rodzaje factoringu</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t>
            </a:r>
            <a:r>
              <a:rPr lang="pl-PL" sz="4400" b="1" dirty="0" smtClean="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sponsoringu</a:t>
            </a:r>
            <a:endPar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endParaRP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Picture 2" descr="C:\Users\Basia Denisiuk\AppData\Local\Microsoft\Windows\INetCache\IE\OXJEVTJD\bigstock-sponsors-welcome-76795322[1].jpg"/>
          <p:cNvPicPr>
            <a:picLocks noChangeAspect="1" noChangeArrowheads="1"/>
          </p:cNvPicPr>
          <p:nvPr/>
        </p:nvPicPr>
        <p:blipFill>
          <a:blip r:embed="rId3"/>
          <a:srcRect/>
          <a:stretch>
            <a:fillRect/>
          </a:stretch>
        </p:blipFill>
        <p:spPr bwMode="auto">
          <a:xfrm>
            <a:off x="1357290" y="2500306"/>
            <a:ext cx="5929354" cy="3952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572428" cy="5214974"/>
          </a:xfrm>
        </p:spPr>
        <p:txBody>
          <a:bodyPr>
            <a:noAutofit/>
          </a:bodyPr>
          <a:lstStyle/>
          <a:p>
            <a:pPr marL="0" indent="0" algn="just"/>
            <a:r>
              <a:rPr lang="pl-PL" dirty="0" smtClean="0">
                <a:latin typeface="Arial Narrow" pitchFamily="34" charset="0"/>
              </a:rPr>
              <a:t> umowa nienazwana</a:t>
            </a:r>
          </a:p>
          <a:p>
            <a:pPr marL="0" indent="0" algn="just"/>
            <a:r>
              <a:rPr lang="pl-PL" dirty="0" smtClean="0">
                <a:latin typeface="Arial Narrow" pitchFamily="34" charset="0"/>
              </a:rPr>
              <a:t> oparta na zaufaniu stron</a:t>
            </a:r>
          </a:p>
          <a:p>
            <a:pPr marL="0" indent="0" algn="just"/>
            <a:r>
              <a:rPr lang="pl-PL" dirty="0" smtClean="0">
                <a:latin typeface="Arial Narrow" pitchFamily="34" charset="0"/>
              </a:rPr>
              <a:t> dwustronnie zobowiązująca</a:t>
            </a:r>
          </a:p>
          <a:p>
            <a:pPr marL="0" indent="0" algn="just"/>
            <a:r>
              <a:rPr lang="pl-PL" dirty="0" smtClean="0">
                <a:latin typeface="Arial Narrow" pitchFamily="34" charset="0"/>
              </a:rPr>
              <a:t> konsensualna</a:t>
            </a:r>
          </a:p>
          <a:p>
            <a:pPr marL="0" indent="0" algn="just"/>
            <a:r>
              <a:rPr lang="pl-PL" dirty="0" smtClean="0">
                <a:latin typeface="Arial Narrow" pitchFamily="34" charset="0"/>
              </a:rPr>
              <a:t> kauzalna</a:t>
            </a:r>
          </a:p>
          <a:p>
            <a:pPr marL="0" indent="0" algn="just"/>
            <a:r>
              <a:rPr lang="pl-PL" dirty="0" smtClean="0">
                <a:latin typeface="Arial Narrow" pitchFamily="34" charset="0"/>
              </a:rPr>
              <a:t> wzajemna*</a:t>
            </a:r>
          </a:p>
          <a:p>
            <a:pPr marL="0" indent="0" algn="just"/>
            <a:r>
              <a:rPr lang="pl-PL" dirty="0" smtClean="0">
                <a:latin typeface="Arial Narrow" pitchFamily="34" charset="0"/>
              </a:rPr>
              <a:t> odpłatna</a:t>
            </a:r>
          </a:p>
          <a:p>
            <a:pPr marL="0" indent="0" algn="just"/>
            <a:r>
              <a:rPr lang="pl-PL" dirty="0" smtClean="0">
                <a:latin typeface="Arial Narrow" pitchFamily="34" charset="0"/>
              </a:rPr>
              <a:t> strony: sponsor i sponsorowany</a:t>
            </a:r>
          </a:p>
          <a:p>
            <a:pPr marL="0" indent="0" algn="just">
              <a:buNone/>
            </a:pPr>
            <a:endParaRPr lang="pl-PL" dirty="0" smtClean="0">
              <a:latin typeface="Arial Narrow" pitchFamily="34" charset="0"/>
            </a:endParaRPr>
          </a:p>
          <a:p>
            <a:pPr marL="0" indent="0" algn="just">
              <a:buNone/>
            </a:pPr>
            <a:r>
              <a:rPr lang="pl-PL" dirty="0" smtClean="0">
                <a:latin typeface="Arial Narrow" pitchFamily="34" charset="0"/>
              </a:rPr>
              <a:t>* przeważający pogląd w doktrynie</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Ogólna charakterystyka</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buNone/>
            </a:pPr>
            <a:r>
              <a:rPr lang="pl-PL" b="1" dirty="0" smtClean="0">
                <a:latin typeface="Arial Narrow" pitchFamily="34" charset="0"/>
              </a:rPr>
              <a:t>Sponsoring </a:t>
            </a:r>
            <a:r>
              <a:rPr lang="pl-PL" dirty="0" smtClean="0">
                <a:latin typeface="Arial Narrow" pitchFamily="34" charset="0"/>
              </a:rPr>
              <a:t>oznacza odpłatne przysporzenie majątkowe, wyrażające się w pieniądzach, rzeczach lub usługach, dokonywane przez określony podmiot gospodarczy (sponsora) na rzecz wybranej osoby fizycznej, organizacji, instytucji lub innej struktury prawnej (sponsorowanego) w celu wykonania przez nią czynności wskazanych w umowie sponsoringu, a zmierzających do utrwalenia lub spotęgowania renomy tego podmiotu, do podwyższenia stopnia jego popularności i zwiększenia zysków </a:t>
            </a:r>
            <a:endParaRPr lang="pl-PL" b="1" dirty="0" smtClean="0">
              <a:latin typeface="Arial Narrow" pitchFamily="34" charset="0"/>
            </a:endParaRP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Definicja</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572428" cy="5286412"/>
          </a:xfrm>
        </p:spPr>
        <p:txBody>
          <a:bodyPr>
            <a:noAutofit/>
          </a:bodyPr>
          <a:lstStyle/>
          <a:p>
            <a:pPr marL="0" indent="0" algn="just">
              <a:lnSpc>
                <a:spcPct val="150000"/>
              </a:lnSpc>
            </a:pPr>
            <a:r>
              <a:rPr lang="pl-PL" b="1" dirty="0" smtClean="0">
                <a:latin typeface="Arial Narrow" pitchFamily="34" charset="0"/>
              </a:rPr>
              <a:t> </a:t>
            </a:r>
            <a:r>
              <a:rPr lang="pl-PL" dirty="0" smtClean="0">
                <a:latin typeface="Arial Narrow" pitchFamily="34" charset="0"/>
              </a:rPr>
              <a:t>Świadczenie sponsora przybiera z reguły postać czynną i może mieć charakter:</a:t>
            </a:r>
          </a:p>
          <a:p>
            <a:pPr marL="274320" lvl="1" indent="0" algn="just"/>
            <a:r>
              <a:rPr lang="pl-PL" dirty="0" smtClean="0">
                <a:latin typeface="Arial Narrow" pitchFamily="34" charset="0"/>
              </a:rPr>
              <a:t> pieniężny (jednorazowy, okresowy)</a:t>
            </a:r>
          </a:p>
          <a:p>
            <a:pPr marL="274320" lvl="1" indent="0" algn="just"/>
            <a:r>
              <a:rPr lang="pl-PL" dirty="0" smtClean="0">
                <a:latin typeface="Arial Narrow" pitchFamily="34" charset="0"/>
              </a:rPr>
              <a:t> rzeczowy </a:t>
            </a:r>
          </a:p>
          <a:p>
            <a:pPr marL="274320" lvl="1" indent="0" algn="just"/>
            <a:r>
              <a:rPr lang="pl-PL" dirty="0" smtClean="0">
                <a:latin typeface="Arial Narrow" pitchFamily="34" charset="0"/>
              </a:rPr>
              <a:t> usługowy</a:t>
            </a:r>
          </a:p>
          <a:p>
            <a:pPr marL="0" indent="0" algn="just">
              <a:lnSpc>
                <a:spcPct val="150000"/>
              </a:lnSpc>
            </a:pPr>
            <a:r>
              <a:rPr lang="pl-PL" dirty="0" smtClean="0">
                <a:latin typeface="Arial Narrow" pitchFamily="34" charset="0"/>
              </a:rPr>
              <a:t> Przedmiot świadczenia może mieć też charakter niematerialny gdy sponsor udziela sponsorowanemu zezwolenia na korzystanie z jego praw z dziedziny własności intelektualnej itp.</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Przedmiot umowy - sponsor</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572428" cy="4500594"/>
          </a:xfrm>
        </p:spPr>
        <p:txBody>
          <a:bodyPr>
            <a:noAutofit/>
          </a:bodyPr>
          <a:lstStyle/>
          <a:p>
            <a:pPr marL="0" indent="0" algn="just">
              <a:lnSpc>
                <a:spcPct val="150000"/>
              </a:lnSpc>
            </a:pPr>
            <a:r>
              <a:rPr lang="pl-PL" dirty="0" smtClean="0">
                <a:latin typeface="Arial Narrow" pitchFamily="34" charset="0"/>
              </a:rPr>
              <a:t> Sponsorowany musi za to aktywnie działać na rzecz kształtowania bądź utrwalania renomy sponsora, a także powstrzymać się od działań, które w jakikolwiek sposób mogłyby wpłynąć na prestiż i renomę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92500"/>
          </a:bodyPr>
          <a:lstStyle/>
          <a:p>
            <a:pPr lvl="0" algn="ctr">
              <a:spcBef>
                <a:spcPct val="0"/>
              </a:spcBef>
            </a:pPr>
            <a:r>
              <a:rPr lang="pl-PL" sz="4000" b="1" dirty="0" smtClean="0"/>
              <a:t>Przedmiot umowy - sponsorowany</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SI\AppData\Local\Microsoft\Windows\INetCache\IE\TFQNO2HO\Feather[1].jpg"/>
          <p:cNvPicPr>
            <a:picLocks noChangeAspect="1" noChangeArrowheads="1"/>
          </p:cNvPicPr>
          <p:nvPr/>
        </p:nvPicPr>
        <p:blipFill>
          <a:blip r:embed="rId2"/>
          <a:srcRect/>
          <a:stretch>
            <a:fillRect/>
          </a:stretch>
        </p:blipFill>
        <p:spPr bwMode="auto">
          <a:xfrm>
            <a:off x="4500562" y="1571612"/>
            <a:ext cx="4089819" cy="4929222"/>
          </a:xfrm>
          <a:prstGeom prst="rect">
            <a:avLst/>
          </a:prstGeom>
          <a:noFill/>
        </p:spPr>
      </p:pic>
      <p:sp>
        <p:nvSpPr>
          <p:cNvPr id="3" name="Symbol zastępczy zawartości 2"/>
          <p:cNvSpPr>
            <a:spLocks noGrp="1"/>
          </p:cNvSpPr>
          <p:nvPr>
            <p:ph sz="quarter" idx="1"/>
          </p:nvPr>
        </p:nvSpPr>
        <p:spPr>
          <a:xfrm>
            <a:off x="914400" y="1500174"/>
            <a:ext cx="7772400" cy="4519626"/>
          </a:xfrm>
        </p:spPr>
        <p:txBody>
          <a:bodyPr>
            <a:normAutofit/>
          </a:bodyPr>
          <a:lstStyle/>
          <a:p>
            <a:r>
              <a:rPr lang="pl-PL" sz="2400" dirty="0">
                <a:latin typeface="Arial Narrow" pitchFamily="34" charset="0"/>
                <a:hlinkClick r:id="rId3" action="ppaction://hlinksldjump"/>
              </a:rPr>
              <a:t>Umowa dzierżawy</a:t>
            </a:r>
            <a:endParaRPr lang="pl-PL" sz="2400" dirty="0">
              <a:latin typeface="Arial Narrow" pitchFamily="34" charset="0"/>
              <a:hlinkClick r:id="rId4" action="ppaction://hlinksldjump"/>
            </a:endParaRPr>
          </a:p>
          <a:p>
            <a:r>
              <a:rPr lang="pl-PL" sz="2400" dirty="0">
                <a:latin typeface="Arial Narrow" pitchFamily="34" charset="0"/>
                <a:hlinkClick r:id="rId4" action="ppaction://hlinksldjump"/>
              </a:rPr>
              <a:t>Umowa </a:t>
            </a:r>
            <a:r>
              <a:rPr lang="pl-PL" sz="2400" dirty="0" smtClean="0">
                <a:latin typeface="Arial Narrow" pitchFamily="34" charset="0"/>
                <a:hlinkClick r:id="rId4" action="ppaction://hlinksldjump"/>
              </a:rPr>
              <a:t>leasingu</a:t>
            </a:r>
            <a:endParaRPr lang="pl-PL" sz="2400" dirty="0" smtClean="0">
              <a:latin typeface="Arial Narrow" pitchFamily="34" charset="0"/>
            </a:endParaRPr>
          </a:p>
          <a:p>
            <a:r>
              <a:rPr lang="pl-PL" sz="2400" dirty="0" smtClean="0">
                <a:latin typeface="Arial Narrow" pitchFamily="34" charset="0"/>
                <a:hlinkClick r:id="rId5" action="ppaction://hlinksldjump"/>
              </a:rPr>
              <a:t>Umowa franchisingowa</a:t>
            </a:r>
            <a:endParaRPr lang="pl-PL" sz="2400" dirty="0" smtClean="0">
              <a:latin typeface="Arial Narrow" pitchFamily="34" charset="0"/>
            </a:endParaRPr>
          </a:p>
          <a:p>
            <a:r>
              <a:rPr lang="pl-PL" sz="2400" dirty="0" smtClean="0">
                <a:latin typeface="Arial Narrow" pitchFamily="34" charset="0"/>
                <a:hlinkClick r:id="rId6" action="ppaction://hlinksldjump"/>
              </a:rPr>
              <a:t>Umowa factoringu</a:t>
            </a:r>
            <a:endParaRPr lang="pl-PL" sz="2400" dirty="0" smtClean="0">
              <a:latin typeface="Arial Narrow" pitchFamily="34" charset="0"/>
            </a:endParaRPr>
          </a:p>
          <a:p>
            <a:r>
              <a:rPr lang="pl-PL" sz="2400" dirty="0" smtClean="0">
                <a:latin typeface="Arial Narrow" pitchFamily="34" charset="0"/>
                <a:hlinkClick r:id="rId7" action="ppaction://hlinksldjump"/>
              </a:rPr>
              <a:t>Umowa sponsoringu</a:t>
            </a:r>
            <a:endParaRPr lang="pl-PL" sz="2400" dirty="0">
              <a:latin typeface="Arial Narrow" pitchFamily="34" charset="0"/>
            </a:endParaRPr>
          </a:p>
        </p:txBody>
      </p:sp>
      <p:sp>
        <p:nvSpPr>
          <p:cNvPr id="4" name="Tytuł 1"/>
          <p:cNvSpPr txBox="1">
            <a:spLocks/>
          </p:cNvSpPr>
          <p:nvPr/>
        </p:nvSpPr>
        <p:spPr>
          <a:xfrm>
            <a:off x="914400" y="274638"/>
            <a:ext cx="7372376"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Spis treści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txBox="1">
            <a:spLocks/>
          </p:cNvSpPr>
          <p:nvPr/>
        </p:nvSpPr>
        <p:spPr>
          <a:xfrm>
            <a:off x="928662" y="2071678"/>
            <a:ext cx="7443814" cy="2214578"/>
          </a:xfrm>
          <a:custGeom>
            <a:avLst/>
            <a:gdLst>
              <a:gd name="connsiteX0" fmla="*/ 0 w 7443814"/>
              <a:gd name="connsiteY0" fmla="*/ 0 h 2214578"/>
              <a:gd name="connsiteX1" fmla="*/ 7443814 w 7443814"/>
              <a:gd name="connsiteY1" fmla="*/ 0 h 2214578"/>
              <a:gd name="connsiteX2" fmla="*/ 7443814 w 7443814"/>
              <a:gd name="connsiteY2" fmla="*/ 2214578 h 2214578"/>
              <a:gd name="connsiteX3" fmla="*/ 0 w 7443814"/>
              <a:gd name="connsiteY3" fmla="*/ 2214578 h 2214578"/>
              <a:gd name="connsiteX4" fmla="*/ 0 w 744381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3814" h="2214578">
                <a:moveTo>
                  <a:pt x="0" y="0"/>
                </a:moveTo>
                <a:lnTo>
                  <a:pt x="7443814" y="0"/>
                </a:lnTo>
                <a:lnTo>
                  <a:pt x="7443814" y="2214578"/>
                </a:lnTo>
                <a:lnTo>
                  <a:pt x="0" y="2214578"/>
                </a:lnTo>
                <a:lnTo>
                  <a:pt x="0" y="0"/>
                </a:lnTo>
                <a:close/>
              </a:path>
            </a:pathLst>
          </a:cu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800" b="1" i="0" u="none" strike="noStrike" kern="1200" cap="none" spc="0" normalizeH="0" baseline="0" noProof="0" dirty="0">
                <a:ln>
                  <a:noFill/>
                </a:ln>
                <a:solidFill>
                  <a:schemeClr val="lt1"/>
                </a:solidFill>
                <a:effectLst/>
                <a:uLnTx/>
                <a:uFillTx/>
                <a:latin typeface="+mn-lt"/>
                <a:ea typeface="+mn-ea"/>
                <a:cs typeface="+mn-cs"/>
              </a:rPr>
              <a:t>Szczególne rodzaje sprzedaży</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572428" cy="5000660"/>
          </a:xfrm>
        </p:spPr>
        <p:txBody>
          <a:bodyPr>
            <a:noAutofit/>
          </a:bodyPr>
          <a:lstStyle/>
          <a:p>
            <a:pPr marL="0" indent="0" algn="just"/>
            <a:r>
              <a:rPr lang="pl-PL" dirty="0" smtClean="0">
                <a:latin typeface="Arial Narrow" pitchFamily="34" charset="0"/>
              </a:rPr>
              <a:t> sponsoring reklamy, regulujący sposób informowania o sponsorze</a:t>
            </a:r>
          </a:p>
          <a:p>
            <a:pPr marL="0" indent="0" algn="just"/>
            <a:r>
              <a:rPr lang="pl-PL" dirty="0" smtClean="0">
                <a:latin typeface="Arial Narrow" pitchFamily="34" charset="0"/>
              </a:rPr>
              <a:t> sponsoring wyposażenia, zobowiązujący do korzystania z ofiarowanych ubrań, sprzętu lub innych rzeczy określonego podmiotu</a:t>
            </a:r>
          </a:p>
          <a:p>
            <a:pPr marL="0" indent="0" algn="just"/>
            <a:r>
              <a:rPr lang="pl-PL" dirty="0" smtClean="0">
                <a:latin typeface="Arial Narrow" pitchFamily="34" charset="0"/>
              </a:rPr>
              <a:t> sponsoring pracy, określający świadczenia pieniężne sponsora na rzecz sponsorowanego za wskazane osiągnięcia lub działalność</a:t>
            </a:r>
          </a:p>
          <a:p>
            <a:pPr marL="0" indent="0" algn="just"/>
            <a:r>
              <a:rPr lang="pl-PL" dirty="0" smtClean="0">
                <a:latin typeface="Arial Narrow" pitchFamily="34" charset="0"/>
              </a:rPr>
              <a:t> sponsoring licencji, regulujący zasady wykorzystania nazwiska, nazwy, wizerunku, lub znaku do reklamy, usług lub firmy sponsora</a:t>
            </a:r>
          </a:p>
        </p:txBody>
      </p:sp>
      <p:sp>
        <p:nvSpPr>
          <p:cNvPr id="4" name="Tytuł 1"/>
          <p:cNvSpPr txBox="1">
            <a:spLocks/>
          </p:cNvSpPr>
          <p:nvPr/>
        </p:nvSpPr>
        <p:spPr>
          <a:xfrm>
            <a:off x="914400" y="274638"/>
            <a:ext cx="7586690" cy="939784"/>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smtClean="0"/>
              <a:t>Typy umów sponsoringu</a:t>
            </a:r>
            <a:endParaRPr lang="pl-PL" sz="4000" b="1" dirty="0"/>
          </a:p>
        </p:txBody>
      </p:sp>
    </p:spTree>
    <p:extLst>
      <p:ext uri="{BB962C8B-B14F-4D97-AF65-F5344CB8AC3E}">
        <p14:creationId xmlns:p14="http://schemas.microsoft.com/office/powerpoint/2010/main" xmlns="" val="89577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nchor="ctr"/>
          <a:lstStyle/>
          <a:p>
            <a:pPr algn="ctr"/>
            <a:r>
              <a:rPr lang="pl-PL" b="1" dirty="0"/>
              <a:t>Sprzedaż na raty</a:t>
            </a:r>
          </a:p>
        </p:txBody>
      </p:sp>
      <p:sp>
        <p:nvSpPr>
          <p:cNvPr id="3" name="Symbol zastępczy zawartości 2"/>
          <p:cNvSpPr>
            <a:spLocks noGrp="1"/>
          </p:cNvSpPr>
          <p:nvPr>
            <p:ph sz="quarter" idx="1"/>
          </p:nvPr>
        </p:nvSpPr>
        <p:spPr>
          <a:xfrm>
            <a:off x="928662" y="2357430"/>
            <a:ext cx="7358114" cy="3519494"/>
          </a:xfrm>
        </p:spPr>
        <p:txBody>
          <a:bodyPr>
            <a:noAutofit/>
          </a:bodyPr>
          <a:lstStyle/>
          <a:p>
            <a:pPr marL="0" indent="0" algn="just">
              <a:buNone/>
              <a:tabLst>
                <a:tab pos="358775" algn="l"/>
              </a:tabLst>
            </a:pPr>
            <a:r>
              <a:rPr lang="pl-PL" sz="2400" dirty="0">
                <a:latin typeface="Arial Narrow" pitchFamily="34" charset="0"/>
              </a:rPr>
              <a:t>Sprzedażą na raty jest dokonana w zakresie działalności przedsiębiorstwa sprzedaż rzeczy ruchomej osobie fizycznej za cenę płatną w określonych ratach, jeżeli według umowy rzecz ma być kupującemu wydana przed całkowitym zapłaceniem ceny.</a:t>
            </a:r>
          </a:p>
        </p:txBody>
      </p:sp>
      <p:pic>
        <p:nvPicPr>
          <p:cNvPr id="3075" name="Picture 3" descr="C:\Users\MSI\AppData\Local\Microsoft\Windows\INetCache\IE\I26DLD4C\4-money-fight[1].jpg"/>
          <p:cNvPicPr>
            <a:picLocks noChangeAspect="1" noChangeArrowheads="1"/>
          </p:cNvPicPr>
          <p:nvPr/>
        </p:nvPicPr>
        <p:blipFill>
          <a:blip r:embed="rId2" cstate="print"/>
          <a:srcRect/>
          <a:stretch>
            <a:fillRect/>
          </a:stretch>
        </p:blipFill>
        <p:spPr bwMode="auto">
          <a:xfrm>
            <a:off x="4857752" y="4000504"/>
            <a:ext cx="4046224" cy="263359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85992"/>
            <a:ext cx="7358114" cy="3733808"/>
          </a:xfrm>
        </p:spPr>
        <p:txBody>
          <a:bodyPr>
            <a:noAutofit/>
          </a:bodyPr>
          <a:lstStyle/>
          <a:p>
            <a:pPr marL="0" indent="0" algn="ctr">
              <a:buNone/>
              <a:tabLst>
                <a:tab pos="358775" algn="l"/>
              </a:tabLst>
            </a:pPr>
            <a:r>
              <a:rPr lang="pl-PL" sz="2400" b="1" dirty="0">
                <a:latin typeface="Arial Narrow" pitchFamily="34" charset="0"/>
              </a:rPr>
              <a:t>Art. 585 k.c.</a:t>
            </a:r>
          </a:p>
          <a:p>
            <a:pPr marL="0" indent="0" algn="just">
              <a:buNone/>
              <a:tabLst>
                <a:tab pos="358775" algn="l"/>
              </a:tabLst>
            </a:pPr>
            <a:r>
              <a:rPr lang="pl-PL" sz="2400" dirty="0">
                <a:latin typeface="Arial Narrow" pitchFamily="34" charset="0"/>
              </a:rPr>
              <a:t>Kupujący może płacić raty przed terminem płatności. W razie przedterminowej zapłaty kupujący może odliczyć kwotę, która odpowiada wysokości stopy procentowej obowiązującej dla danego rodzaju kredytów Narodowego Banku Polskiego.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357298"/>
            <a:ext cx="7358114" cy="4662502"/>
          </a:xfrm>
        </p:spPr>
        <p:txBody>
          <a:bodyPr>
            <a:noAutofit/>
          </a:bodyPr>
          <a:lstStyle/>
          <a:p>
            <a:pPr marL="0" indent="0" algn="ctr">
              <a:buNone/>
              <a:tabLst>
                <a:tab pos="358775" algn="l"/>
              </a:tabLst>
            </a:pPr>
            <a:r>
              <a:rPr lang="pl-PL" sz="2200" b="1" dirty="0">
                <a:latin typeface="Arial Narrow" pitchFamily="34" charset="0"/>
              </a:rPr>
              <a:t>Art. 586 k.c.</a:t>
            </a:r>
          </a:p>
          <a:p>
            <a:pPr marL="0" indent="0" algn="just">
              <a:buNone/>
            </a:pPr>
            <a:r>
              <a:rPr lang="pl-PL" sz="2200" dirty="0">
                <a:latin typeface="Arial Narrow" pitchFamily="34" charset="0"/>
              </a:rPr>
              <a:t>§ 1. Zastrzeżenie natychmiastowej wymagalności nieuiszczonej ceny na wypadek uchybienia terminom poszczególnych rat jest skuteczne tylko wtedy, gdy było uczynione na piśmie przy zawarciu umowy, a kupujący jest w zwłoce z zapłatą co najmniej dwóch rat, łączna zaś suma zaległych rat przewyższa jedną piątą część umówionej ceny.</a:t>
            </a:r>
          </a:p>
          <a:p>
            <a:pPr marL="0" indent="0" algn="just">
              <a:buNone/>
            </a:pPr>
            <a:r>
              <a:rPr lang="pl-PL" sz="2200" dirty="0">
                <a:latin typeface="Arial Narrow" pitchFamily="34" charset="0"/>
              </a:rPr>
              <a:t>§ 2. Sprzedawca może odstąpić od umowy z powodu niezapłacenia ceny tylko wtedy, gdy </a:t>
            </a:r>
            <a:r>
              <a:rPr lang="pl-PL" sz="2200" u="sng" dirty="0">
                <a:latin typeface="Arial Narrow" pitchFamily="34" charset="0"/>
              </a:rPr>
              <a:t>kupujący jest w zwłoce z zapłatą co najmniej dwóch rat</a:t>
            </a:r>
            <a:r>
              <a:rPr lang="pl-PL" sz="2200" dirty="0">
                <a:latin typeface="Arial Narrow" pitchFamily="34" charset="0"/>
              </a:rPr>
              <a:t>, a </a:t>
            </a:r>
            <a:r>
              <a:rPr lang="pl-PL" sz="2200" u="sng" dirty="0">
                <a:latin typeface="Arial Narrow" pitchFamily="34" charset="0"/>
              </a:rPr>
              <a:t>łączna suma zaległych rat przewyższa jedną piątą część umówionej ceny</a:t>
            </a:r>
            <a:r>
              <a:rPr lang="pl-PL" sz="2200" dirty="0">
                <a:latin typeface="Arial Narrow" pitchFamily="34" charset="0"/>
              </a:rPr>
              <a:t>. W wypadku takim sprzedawca powinien wyznaczyć kupującemu odpowiedni termin dodatkowy do zapłacenia zaległości z zagrożeniem, iż w razie bezskutecznego upływu wyznaczonego terminu będzie uprawniony do odstąpienia od umowy.</a:t>
            </a:r>
          </a:p>
          <a:p>
            <a:pPr marL="0" indent="0" algn="just">
              <a:buNone/>
            </a:pPr>
            <a:r>
              <a:rPr lang="pl-PL" sz="2200" dirty="0">
                <a:latin typeface="Arial Narrow" pitchFamily="34" charset="0"/>
              </a:rPr>
              <a:t>§ 3. </a:t>
            </a:r>
            <a:r>
              <a:rPr lang="pl-PL" sz="2200" b="1" dirty="0">
                <a:latin typeface="Arial Narrow" pitchFamily="34" charset="0"/>
              </a:rPr>
              <a:t>Postanowienia umowne mniej korzystne dla kupującego są nieważne.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raty - zwłoka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I\AppData\Local\Microsoft\Windows\INetCache\IE\I26DLD4C\450px-Orange_exclamation_mark.svg[1].png"/>
          <p:cNvPicPr>
            <a:picLocks noChangeAspect="1" noChangeArrowheads="1"/>
          </p:cNvPicPr>
          <p:nvPr/>
        </p:nvPicPr>
        <p:blipFill>
          <a:blip r:embed="rId2"/>
          <a:srcRect/>
          <a:stretch>
            <a:fillRect/>
          </a:stretch>
        </p:blipFill>
        <p:spPr bwMode="auto">
          <a:xfrm>
            <a:off x="2714612" y="2071678"/>
            <a:ext cx="3571885" cy="3571885"/>
          </a:xfrm>
          <a:prstGeom prst="rect">
            <a:avLst/>
          </a:prstGeom>
          <a:noFill/>
        </p:spPr>
      </p:pic>
      <p:sp>
        <p:nvSpPr>
          <p:cNvPr id="3" name="Symbol zastępczy zawartości 2"/>
          <p:cNvSpPr>
            <a:spLocks noGrp="1"/>
          </p:cNvSpPr>
          <p:nvPr>
            <p:ph sz="quarter" idx="1"/>
          </p:nvPr>
        </p:nvSpPr>
        <p:spPr>
          <a:xfrm>
            <a:off x="928662" y="2571744"/>
            <a:ext cx="7358114" cy="3448056"/>
          </a:xfrm>
        </p:spPr>
        <p:txBody>
          <a:bodyPr>
            <a:noAutofit/>
          </a:bodyPr>
          <a:lstStyle/>
          <a:p>
            <a:pPr marL="0" indent="0" algn="just">
              <a:lnSpc>
                <a:spcPct val="150000"/>
              </a:lnSpc>
              <a:buNone/>
              <a:tabLst>
                <a:tab pos="358775" algn="l"/>
              </a:tabLst>
            </a:pPr>
            <a:r>
              <a:rPr lang="pl-PL" sz="2400" b="1" dirty="0">
                <a:latin typeface="Arial Narrow" pitchFamily="34" charset="0"/>
              </a:rPr>
              <a:t>Przepisów dot. sprzedaży na raty (art. 583 – 588 k.c.) nie stosuje się do sprzedaży na raty, jeżeli kupujący nabył rzecz w zakresie działalności swego przedsiębiorstwa.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a:ln>
                  <a:noFill/>
                </a:ln>
                <a:solidFill>
                  <a:schemeClr val="lt1"/>
                </a:solidFill>
                <a:effectLst/>
                <a:uLnTx/>
                <a:uFillTx/>
                <a:latin typeface="+mn-lt"/>
                <a:ea typeface="+mn-ea"/>
                <a:cs typeface="+mn-cs"/>
              </a:rPr>
              <a:t>Sprzedaż na raty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Sprzedaż na próbę albo z zastrzeżeniem zbadania rzeczy przez kupującego traktowana jest za zawartą </a:t>
            </a:r>
            <a:r>
              <a:rPr lang="pl-PL" sz="2400" b="1" dirty="0">
                <a:latin typeface="Arial Narrow" pitchFamily="34" charset="0"/>
              </a:rPr>
              <a:t>pod warunkiem zawieszającym, że kupujący uzna przedmiot sprzedaży za dobry</a:t>
            </a:r>
            <a:r>
              <a:rPr lang="pl-PL" sz="2400" dirty="0">
                <a:latin typeface="Arial Narrow" pitchFamily="34" charset="0"/>
              </a:rPr>
              <a:t>. </a:t>
            </a:r>
          </a:p>
          <a:p>
            <a:pPr marL="0" indent="0" algn="just">
              <a:tabLst>
                <a:tab pos="361950" algn="l"/>
              </a:tabLst>
            </a:pPr>
            <a:r>
              <a:rPr lang="pl-PL" sz="2400" dirty="0">
                <a:latin typeface="Arial Narrow" pitchFamily="34" charset="0"/>
              </a:rPr>
              <a:t> W przypadku braku oznaczenia w umowie terminu próby lub zbadania rzeczy sprzedawca może wyznaczyć kupującemu odpowiedni termin.</a:t>
            </a:r>
          </a:p>
          <a:p>
            <a:pPr marL="0" indent="0" algn="just">
              <a:tabLst>
                <a:tab pos="361950" algn="l"/>
              </a:tabLst>
            </a:pPr>
            <a:r>
              <a:rPr lang="pl-PL" sz="2400" dirty="0">
                <a:latin typeface="Arial Narrow" pitchFamily="34" charset="0"/>
              </a:rPr>
              <a:t> Jeżeli kupujący rzecz odebrał i nie złożył oświadczenia przed upływem umówionego przez strony lub wyznaczonego przez sprzedawcę terminu, uważa się, że </a:t>
            </a:r>
            <a:r>
              <a:rPr lang="pl-PL" sz="2400" b="1" dirty="0">
                <a:latin typeface="Arial Narrow" pitchFamily="34" charset="0"/>
              </a:rPr>
              <a:t>uznał przedmiot sprzedaży za dobry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Sprzedaż na próbę</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tabLst>
                <a:tab pos="361950" algn="l"/>
              </a:tabLst>
            </a:pPr>
            <a:r>
              <a:rPr lang="pl-PL" sz="2400" dirty="0">
                <a:latin typeface="Arial Narrow" pitchFamily="34" charset="0"/>
              </a:rPr>
              <a:t> Sprzedawca może zastrzec własność sprzedanej rzeczy ruchomej aż do uiszczenia ceny, wówczas w razie wątpliwości uważa się, że przeniesienie własności rzeczy nastąpiło </a:t>
            </a:r>
            <a:r>
              <a:rPr lang="pl-PL" sz="2400" b="1" dirty="0">
                <a:latin typeface="Arial Narrow" pitchFamily="34" charset="0"/>
              </a:rPr>
              <a:t>pod warunkiem zawieszającym</a:t>
            </a:r>
          </a:p>
          <a:p>
            <a:pPr marL="0" indent="0" algn="just">
              <a:tabLst>
                <a:tab pos="361950" algn="l"/>
              </a:tabLst>
            </a:pPr>
            <a:r>
              <a:rPr lang="pl-PL" sz="2400" b="1" dirty="0">
                <a:latin typeface="Arial Narrow" pitchFamily="34" charset="0"/>
              </a:rPr>
              <a:t> </a:t>
            </a:r>
            <a:r>
              <a:rPr lang="pl-PL" sz="2400" dirty="0">
                <a:latin typeface="Arial Narrow" pitchFamily="34" charset="0"/>
              </a:rPr>
              <a:t>Jeżeli rzecz zostaje kupującemu wydana, zastrzeżenie własności powinno być </a:t>
            </a:r>
            <a:r>
              <a:rPr lang="pl-PL" sz="2400" b="1" dirty="0">
                <a:latin typeface="Arial Narrow" pitchFamily="34" charset="0"/>
              </a:rPr>
              <a:t>stwierdzone pismem</a:t>
            </a:r>
            <a:r>
              <a:rPr lang="pl-PL" sz="2400" dirty="0">
                <a:latin typeface="Arial Narrow" pitchFamily="34" charset="0"/>
              </a:rPr>
              <a:t>. </a:t>
            </a:r>
            <a:r>
              <a:rPr lang="pl-PL" sz="2400" b="1" dirty="0">
                <a:solidFill>
                  <a:schemeClr val="accent1">
                    <a:lumMod val="75000"/>
                  </a:schemeClr>
                </a:solidFill>
                <a:latin typeface="Arial Narrow" pitchFamily="34" charset="0"/>
              </a:rPr>
              <a:t>Jest ono skuteczne względem wierzycieli kupującego, jeżeli pismo ma datę pewną</a:t>
            </a:r>
          </a:p>
          <a:p>
            <a:pPr marL="0" indent="0" algn="just">
              <a:tabLst>
                <a:tab pos="361950" algn="l"/>
              </a:tabLst>
            </a:pPr>
            <a:r>
              <a:rPr lang="pl-PL" sz="2400" dirty="0">
                <a:latin typeface="Arial Narrow" pitchFamily="34" charset="0"/>
              </a:rPr>
              <a:t> W razie zastrzeżenia prawa własności sprzedawca odbierając rzecz może żądać odpowiedniego wynagrodzenia za zużycie lub uszkodzenie rzeczy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Zastrzeżenie własności rzeczy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zamiany</a:t>
            </a:r>
          </a:p>
        </p:txBody>
      </p:sp>
      <p:pic>
        <p:nvPicPr>
          <p:cNvPr id="5123" name="Picture 3" descr="C:\Users\MSI\AppData\Local\Microsoft\Windows\INetCache\IE\AUYVTXE1\03298[1].jpg"/>
          <p:cNvPicPr>
            <a:picLocks noChangeAspect="1" noChangeArrowheads="1"/>
          </p:cNvPicPr>
          <p:nvPr/>
        </p:nvPicPr>
        <p:blipFill>
          <a:blip r:embed="rId2"/>
          <a:srcRect/>
          <a:stretch>
            <a:fillRect/>
          </a:stretch>
        </p:blipFill>
        <p:spPr bwMode="auto">
          <a:xfrm>
            <a:off x="2071670" y="2928934"/>
            <a:ext cx="4857774" cy="3238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603 – 604 k.c.</a:t>
            </a:r>
          </a:p>
          <a:p>
            <a:pPr marL="0" indent="0" algn="just">
              <a:lnSpc>
                <a:spcPct val="150000"/>
              </a:lnSpc>
              <a:tabLst>
                <a:tab pos="361950" algn="l"/>
              </a:tabLst>
            </a:pPr>
            <a:r>
              <a:rPr lang="pl-PL" sz="2400" dirty="0">
                <a:latin typeface="Arial Narrow" pitchFamily="34" charset="0"/>
              </a:rPr>
              <a:t> Przez umowę zamiany każda ze stron zobowiązuje się przenieść na drugą stronę własność rzeczy </a:t>
            </a:r>
            <a:r>
              <a:rPr lang="pl-PL" sz="2400" b="1" dirty="0">
                <a:latin typeface="Arial Narrow" pitchFamily="34" charset="0"/>
              </a:rPr>
              <a:t>w zamian za</a:t>
            </a:r>
            <a:r>
              <a:rPr lang="pl-PL" sz="2400" dirty="0">
                <a:latin typeface="Arial Narrow" pitchFamily="34" charset="0"/>
              </a:rPr>
              <a:t> zobowiązanie się do przeniesienia własności innej rzeczy.</a:t>
            </a:r>
          </a:p>
          <a:p>
            <a:pPr marL="0" indent="0" algn="just">
              <a:lnSpc>
                <a:spcPct val="150000"/>
              </a:lnSpc>
              <a:tabLst>
                <a:tab pos="361950" algn="l"/>
              </a:tabLst>
            </a:pPr>
            <a:r>
              <a:rPr lang="pl-PL" sz="2400" dirty="0">
                <a:latin typeface="Arial Narrow" pitchFamily="34" charset="0"/>
              </a:rPr>
              <a:t> Do zamiany stosuje się odpowiednio </a:t>
            </a:r>
            <a:r>
              <a:rPr lang="pl-PL" sz="2400" b="1" dirty="0">
                <a:latin typeface="Arial Narrow" pitchFamily="34" charset="0"/>
              </a:rPr>
              <a:t>przepisy o sprzedaży</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4000" b="1" i="0" u="none" strike="noStrike" kern="1200" cap="none" spc="0" normalizeH="0" baseline="0" noProof="0" dirty="0">
                <a:ln>
                  <a:noFill/>
                </a:ln>
                <a:solidFill>
                  <a:schemeClr val="lt1"/>
                </a:solidFill>
                <a:effectLst/>
                <a:uLnTx/>
                <a:uFillTx/>
                <a:latin typeface="+mn-lt"/>
                <a:ea typeface="+mn-ea"/>
                <a:cs typeface="+mn-cs"/>
              </a:rPr>
              <a:t>Zamiana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dostawy</a:t>
            </a:r>
          </a:p>
        </p:txBody>
      </p:sp>
      <p:pic>
        <p:nvPicPr>
          <p:cNvPr id="6146" name="Picture 2" descr="C:\Users\MSI\AppData\Local\Microsoft\Windows\INetCache\IE\AUYVTXE1\post[1].jpg"/>
          <p:cNvPicPr>
            <a:picLocks noChangeAspect="1" noChangeArrowheads="1"/>
          </p:cNvPicPr>
          <p:nvPr/>
        </p:nvPicPr>
        <p:blipFill>
          <a:blip r:embed="rId2"/>
          <a:srcRect/>
          <a:stretch>
            <a:fillRect/>
          </a:stretch>
        </p:blipFill>
        <p:spPr bwMode="auto">
          <a:xfrm>
            <a:off x="2786050" y="2786058"/>
            <a:ext cx="4046541" cy="36274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o zachowaniu poufności</a:t>
            </a:r>
          </a:p>
        </p:txBody>
      </p:sp>
      <p:pic>
        <p:nvPicPr>
          <p:cNvPr id="1028" name="Picture 4" descr="C:\Users\MSI\AppData\Local\Microsoft\Windows\INetCache\IE\I26DLD4C\Informacja_niejawna_-_tajne[1].jpg"/>
          <p:cNvPicPr>
            <a:picLocks noChangeAspect="1" noChangeArrowheads="1"/>
          </p:cNvPicPr>
          <p:nvPr/>
        </p:nvPicPr>
        <p:blipFill>
          <a:blip r:embed="rId2"/>
          <a:srcRect/>
          <a:stretch>
            <a:fillRect/>
          </a:stretch>
        </p:blipFill>
        <p:spPr bwMode="auto">
          <a:xfrm>
            <a:off x="2285984" y="3714751"/>
            <a:ext cx="5000660" cy="1186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trzałka w prawo 3">
            <a:hlinkClick r:id="rId3"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tabLst>
                <a:tab pos="361950" algn="l"/>
              </a:tabLst>
            </a:pPr>
            <a:r>
              <a:rPr lang="pl-PL" sz="2400" dirty="0">
                <a:latin typeface="Arial Narrow" pitchFamily="34" charset="0"/>
              </a:rPr>
              <a:t> umowa nazwana, uregulowana w art. 605 – 612 k.c.</a:t>
            </a:r>
          </a:p>
          <a:p>
            <a:pPr marL="0" indent="0" algn="just">
              <a:lnSpc>
                <a:spcPct val="150000"/>
              </a:lnSpc>
              <a:tabLst>
                <a:tab pos="361950" algn="l"/>
              </a:tabLst>
            </a:pPr>
            <a:r>
              <a:rPr lang="pl-PL" sz="2400" dirty="0">
                <a:latin typeface="Arial Narrow" pitchFamily="34" charset="0"/>
              </a:rPr>
              <a:t> Przez umowę dostawy </a:t>
            </a:r>
            <a:r>
              <a:rPr lang="pl-PL" sz="2400" b="1" dirty="0">
                <a:latin typeface="Arial Narrow" pitchFamily="34" charset="0"/>
              </a:rPr>
              <a:t>dostawca</a:t>
            </a:r>
            <a:r>
              <a:rPr lang="pl-PL" sz="2400" dirty="0">
                <a:latin typeface="Arial Narrow" pitchFamily="34" charset="0"/>
              </a:rPr>
              <a:t> zobowiązuje się do wytworzenia rzeczy oznaczonych tylko co do gatunku oraz do ich dostarczania częściami albo periodycznie, a </a:t>
            </a:r>
            <a:r>
              <a:rPr lang="pl-PL" sz="2400" b="1" dirty="0">
                <a:latin typeface="Arial Narrow" pitchFamily="34" charset="0"/>
              </a:rPr>
              <a:t>odbiorca</a:t>
            </a:r>
            <a:r>
              <a:rPr lang="pl-PL" sz="2400" dirty="0">
                <a:latin typeface="Arial Narrow" pitchFamily="34" charset="0"/>
              </a:rPr>
              <a:t> zobowiązuje się do odebrania tych rzeczy i do zapłacenia ceny</a:t>
            </a:r>
          </a:p>
          <a:p>
            <a:pPr marL="0" indent="0" algn="just">
              <a:lnSpc>
                <a:spcPct val="150000"/>
              </a:lnSpc>
              <a:tabLst>
                <a:tab pos="361950" algn="l"/>
              </a:tabLst>
            </a:pPr>
            <a:r>
              <a:rPr lang="pl-PL" sz="2400" dirty="0">
                <a:latin typeface="Arial Narrow" pitchFamily="34" charset="0"/>
              </a:rPr>
              <a:t> Umowa dostawy </a:t>
            </a:r>
            <a:r>
              <a:rPr lang="pl-PL" sz="2400" b="1" dirty="0">
                <a:solidFill>
                  <a:schemeClr val="accent1">
                    <a:lumMod val="75000"/>
                  </a:schemeClr>
                </a:solidFill>
                <a:latin typeface="Arial Narrow" pitchFamily="34" charset="0"/>
              </a:rPr>
              <a:t>powinna być </a:t>
            </a:r>
            <a:r>
              <a:rPr lang="pl-PL" sz="2400" b="1" dirty="0">
                <a:latin typeface="Arial Narrow" pitchFamily="34" charset="0"/>
              </a:rPr>
              <a:t>stwierdzona pismem</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lnSpc>
                <a:spcPct val="150000"/>
              </a:lnSpc>
              <a:buNone/>
              <a:tabLst>
                <a:tab pos="361950" algn="l"/>
              </a:tabLst>
            </a:pPr>
            <a:r>
              <a:rPr lang="pl-PL" sz="2400" b="1" dirty="0">
                <a:latin typeface="Arial Narrow" pitchFamily="34" charset="0"/>
              </a:rPr>
              <a:t>Art. 607 k.c.</a:t>
            </a:r>
          </a:p>
          <a:p>
            <a:pPr marL="0" indent="0" algn="just">
              <a:lnSpc>
                <a:spcPct val="150000"/>
              </a:lnSpc>
              <a:buNone/>
              <a:tabLst>
                <a:tab pos="361950" algn="l"/>
              </a:tabLst>
            </a:pPr>
            <a:r>
              <a:rPr lang="pl-PL" sz="2400" dirty="0">
                <a:latin typeface="Arial Narrow" pitchFamily="34" charset="0"/>
              </a:rPr>
              <a:t>Jeżeli surowce lub materiały niezbędne do wykonania przedmiotu dostawy a dostarczane przez odbiorcę są nieprzydatne do prawidłowego wykonania przedmiotu dostawy, dostawca obowiązany jest niezwłocznie zawiadomić o tym odbiorcę.</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Surowce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608 k.c.</a:t>
            </a:r>
          </a:p>
          <a:p>
            <a:pPr marL="0" indent="0" algn="just">
              <a:buNone/>
            </a:pPr>
            <a:r>
              <a:rPr lang="pl-PL" sz="2400" dirty="0">
                <a:latin typeface="Arial Narrow" pitchFamily="34" charset="0"/>
              </a:rPr>
              <a:t>§ 1. Jeżeli w umowie zastrzeżono, że wytworzenie zamówionych rzeczy ma nastąpić z surowców określonego gatunku lub pochodzenia, dostawca powinien zawiadomić odbiorcę o ich przygotowaniu do produkcji i jest obowiązany zezwolić odbiorcy na sprawdzenie ich jakości.</a:t>
            </a:r>
          </a:p>
          <a:p>
            <a:pPr marL="0" indent="0" algn="just">
              <a:buNone/>
            </a:pPr>
            <a:r>
              <a:rPr lang="pl-PL" sz="2400" dirty="0">
                <a:latin typeface="Arial Narrow" pitchFamily="34" charset="0"/>
              </a:rPr>
              <a:t>§ 2. Jeżeli w umowie zastrzeżono, że wytworzenie zamówionych rzeczy ma nastąpić w określony sposób, dostawca jest obowiązany zezwolić odbiorcy na sprawdzenie procesu produkcji.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Kontrola odbiorcy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609 k.c.</a:t>
            </a:r>
          </a:p>
          <a:p>
            <a:pPr marL="0" indent="0" algn="just">
              <a:buNone/>
            </a:pPr>
            <a:r>
              <a:rPr lang="pl-PL" sz="2400" dirty="0">
                <a:latin typeface="Arial Narrow" pitchFamily="34" charset="0"/>
              </a:rPr>
              <a:t>Dostawca ponosi odpowiedzialność z tytułu rękojmi za wady fizyczne dostarczonych rzeczy także w tym wypadku, gdy wytworzenie rzeczy nastąpiło w sposób określony przez odbiorcę lub według dostarczonej przez niego dokumentacji technologicznej, chyba że dostawca, mimo zachowania należytej staranności, nie mógł wykryć wadliwości sposobu produkcji lub dokumentacji technologicznej albo że odbiorca, mimo zwrócenia przez dostawcę uwagi na powyższe wadliwości, obstawał przy podanym przez siebie sposobie produkcji lub dokumentacji technologicznej.</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 - rękojmia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611 k.c.</a:t>
            </a:r>
          </a:p>
          <a:p>
            <a:pPr marL="0" indent="0" algn="just">
              <a:lnSpc>
                <a:spcPct val="150000"/>
              </a:lnSpc>
              <a:buNone/>
            </a:pPr>
            <a:r>
              <a:rPr lang="pl-PL" sz="2400" dirty="0">
                <a:latin typeface="Arial Narrow" pitchFamily="34" charset="0"/>
              </a:rPr>
              <a:t>Jeżeli w toku wytwarzania przedmiotu dostawy okaże się, że dostawca wykonywa ten przedmiot w sposób wadliwy albo sprzeczny z umową, odbiorca może wezwać dostawcę do zmiany sposobu wykonania wyznaczając dostawcy w tym celu odpowiedni termin, a po bezskutecznym upływie wyznaczonego terminu od umowy odstąpić.</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Wady towaru</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610 k.c.</a:t>
            </a:r>
          </a:p>
          <a:p>
            <a:pPr marL="0" indent="0" algn="just">
              <a:lnSpc>
                <a:spcPct val="150000"/>
              </a:lnSpc>
              <a:buNone/>
            </a:pPr>
            <a:r>
              <a:rPr lang="pl-PL" sz="2400" dirty="0">
                <a:latin typeface="Arial Narrow" pitchFamily="34" charset="0"/>
              </a:rPr>
              <a:t>Jeżeli dostawca opóźnia się z rozpoczęciem wytwarzania przedmiotu dostawy lub poszczególnych jego części tak dalece, że nie jest prawdopodobne, żeby zdołał je dostarczyć w czasie umówionym, odbiorca może nie wyznaczając terminu dodatkowego od umowy odstąpić jeszcze przed upływem terminu do dostarczenia przedmiotu dostawy.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Opóźnienie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agencyjna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5" name="Obraz 4" descr="normal_glowna_6dc826711b619c3c0b9aad5b33eb6e1a.jpg"/>
          <p:cNvPicPr>
            <a:picLocks noChangeAspect="1"/>
          </p:cNvPicPr>
          <p:nvPr/>
        </p:nvPicPr>
        <p:blipFill>
          <a:blip r:embed="rId3"/>
          <a:stretch>
            <a:fillRect/>
          </a:stretch>
        </p:blipFill>
        <p:spPr>
          <a:xfrm rot="21161310">
            <a:off x="1902402" y="3160056"/>
            <a:ext cx="4891777" cy="21431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r>
              <a:rPr lang="pl-PL" sz="2400" dirty="0">
                <a:latin typeface="Arial Narrow" pitchFamily="34" charset="0"/>
              </a:rPr>
              <a:t> umowa nazwana, dwustronnie profesjonalna</a:t>
            </a:r>
          </a:p>
          <a:p>
            <a:pPr marL="0" indent="0" algn="just"/>
            <a:r>
              <a:rPr lang="pl-PL" sz="2400" dirty="0">
                <a:latin typeface="Arial Narrow" pitchFamily="34" charset="0"/>
              </a:rPr>
              <a:t> uregulowana w art. 758 – 764</a:t>
            </a:r>
            <a:r>
              <a:rPr lang="pl-PL" sz="2400" baseline="30000" dirty="0">
                <a:latin typeface="Arial Narrow" pitchFamily="34" charset="0"/>
              </a:rPr>
              <a:t>9 </a:t>
            </a:r>
            <a:r>
              <a:rPr lang="pl-PL" sz="2400" dirty="0">
                <a:latin typeface="Arial Narrow" pitchFamily="34" charset="0"/>
              </a:rPr>
              <a:t>k.c.</a:t>
            </a:r>
            <a:endParaRPr lang="pl-PL" sz="2400" baseline="30000" dirty="0">
              <a:latin typeface="Arial Narrow" pitchFamily="34" charset="0"/>
            </a:endParaRPr>
          </a:p>
          <a:p>
            <a:pPr marL="0" indent="0" algn="just"/>
            <a:r>
              <a:rPr lang="pl-PL" sz="2400" baseline="30000" dirty="0">
                <a:latin typeface="Arial Narrow" pitchFamily="34" charset="0"/>
              </a:rPr>
              <a:t> </a:t>
            </a:r>
            <a:r>
              <a:rPr lang="pl-PL" sz="2400" dirty="0">
                <a:latin typeface="Arial Narrow" pitchFamily="34" charset="0"/>
              </a:rPr>
              <a:t>podmioty: </a:t>
            </a:r>
          </a:p>
          <a:p>
            <a:pPr marL="274320" lvl="1" indent="0" algn="just"/>
            <a:r>
              <a:rPr lang="pl-PL" sz="2200" dirty="0">
                <a:latin typeface="Arial Narrow" pitchFamily="34" charset="0"/>
              </a:rPr>
              <a:t> agent (przyjmujący zlecenie)</a:t>
            </a:r>
          </a:p>
          <a:p>
            <a:pPr marL="274320" lvl="1" indent="0" algn="just"/>
            <a:r>
              <a:rPr lang="pl-PL" sz="2200" dirty="0">
                <a:latin typeface="Arial Narrow" pitchFamily="34" charset="0"/>
              </a:rPr>
              <a:t> dający zlecenie</a:t>
            </a:r>
          </a:p>
          <a:p>
            <a:pPr marL="0" indent="0" algn="just"/>
            <a:r>
              <a:rPr lang="pl-PL" dirty="0">
                <a:latin typeface="Arial Narrow" pitchFamily="34" charset="0"/>
              </a:rPr>
              <a:t> </a:t>
            </a:r>
            <a:r>
              <a:rPr lang="pl-PL" sz="2400" dirty="0">
                <a:latin typeface="Arial Narrow" pitchFamily="34" charset="0"/>
              </a:rPr>
              <a:t>dwa rodzaje umocowania:</a:t>
            </a:r>
          </a:p>
          <a:p>
            <a:pPr marL="274320" lvl="1" indent="0" algn="just"/>
            <a:r>
              <a:rPr lang="pl-PL" sz="2200" dirty="0">
                <a:latin typeface="Arial Narrow" pitchFamily="34" charset="0"/>
              </a:rPr>
              <a:t> pośrednictwo</a:t>
            </a:r>
          </a:p>
          <a:p>
            <a:pPr marL="274320" lvl="1" indent="0" algn="just"/>
            <a:r>
              <a:rPr lang="pl-PL" sz="2200" dirty="0">
                <a:latin typeface="Arial Narrow" pitchFamily="34" charset="0"/>
              </a:rPr>
              <a:t> przedstawicielstwo/zastępstwo</a:t>
            </a:r>
          </a:p>
          <a:p>
            <a:pPr marL="0" indent="0" algn="just"/>
            <a:r>
              <a:rPr lang="pl-PL" dirty="0">
                <a:latin typeface="Arial Narrow" pitchFamily="34" charset="0"/>
              </a:rPr>
              <a:t> </a:t>
            </a:r>
            <a:r>
              <a:rPr lang="pl-PL" sz="2400" dirty="0">
                <a:latin typeface="Arial Narrow" pitchFamily="34" charset="0"/>
              </a:rPr>
              <a:t>Forma umowy jest dowolna, przy czym każda ze stron może żądać pisemnego potwierdzenia jej treści; zrzeczenie z tego uprawnienia jest nieważne (art. 758</a:t>
            </a:r>
            <a:r>
              <a:rPr lang="pl-PL" sz="2400" baseline="30000" dirty="0">
                <a:latin typeface="Arial Narrow" pitchFamily="34" charset="0"/>
              </a:rPr>
              <a:t>2</a:t>
            </a:r>
            <a:r>
              <a:rPr lang="pl-PL" sz="2400" dirty="0">
                <a:latin typeface="Arial Narrow" pitchFamily="34" charset="0"/>
              </a:rPr>
              <a:t>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ctr">
              <a:buNone/>
            </a:pPr>
            <a:r>
              <a:rPr lang="pl-PL" sz="2400" b="1" dirty="0">
                <a:latin typeface="Arial Narrow" pitchFamily="34" charset="0"/>
              </a:rPr>
              <a:t>Art. 758 k.c.</a:t>
            </a:r>
          </a:p>
          <a:p>
            <a:pPr marL="0" indent="0" algn="just">
              <a:buNone/>
              <a:tabLst>
                <a:tab pos="361950" algn="l"/>
              </a:tabLst>
            </a:pPr>
            <a:r>
              <a:rPr lang="pl-PL" sz="2400" dirty="0">
                <a:latin typeface="Arial Narrow" pitchFamily="34" charset="0"/>
              </a:rPr>
              <a:t>§ 1. Przez umowę agencyjną przyjmujący zlecenie (agent) zobowiązuje się, w zakresie działalności swego przedsiębiorstwa, </a:t>
            </a:r>
            <a:r>
              <a:rPr lang="pl-PL" sz="2400" u="sng" dirty="0">
                <a:latin typeface="Arial Narrow" pitchFamily="34" charset="0"/>
              </a:rPr>
              <a:t>do stałego </a:t>
            </a:r>
            <a:r>
              <a:rPr lang="pl-PL" sz="2400" b="1" u="sng" dirty="0">
                <a:latin typeface="Arial Narrow" pitchFamily="34" charset="0"/>
              </a:rPr>
              <a:t>pośredniczenia</a:t>
            </a:r>
            <a:r>
              <a:rPr lang="pl-PL" sz="2400" u="sng" dirty="0">
                <a:latin typeface="Arial Narrow" pitchFamily="34" charset="0"/>
              </a:rPr>
              <a:t>, za wynagrodzeniem, przy zawieraniu z klientami umów na rzecz dającego zlecenie</a:t>
            </a:r>
            <a:r>
              <a:rPr lang="pl-PL" sz="2400" dirty="0">
                <a:latin typeface="Arial Narrow" pitchFamily="34" charset="0"/>
              </a:rPr>
              <a:t> przedsiębiorcy albo </a:t>
            </a:r>
            <a:r>
              <a:rPr lang="pl-PL" sz="2400" u="sng" dirty="0">
                <a:latin typeface="Arial Narrow" pitchFamily="34" charset="0"/>
              </a:rPr>
              <a:t>do </a:t>
            </a:r>
            <a:r>
              <a:rPr lang="pl-PL" sz="2400" b="1" u="sng" dirty="0">
                <a:latin typeface="Arial Narrow" pitchFamily="34" charset="0"/>
              </a:rPr>
              <a:t>zawierania</a:t>
            </a:r>
            <a:r>
              <a:rPr lang="pl-PL" sz="2400" u="sng" dirty="0">
                <a:latin typeface="Arial Narrow" pitchFamily="34" charset="0"/>
              </a:rPr>
              <a:t> ich w jego imieniu</a:t>
            </a:r>
            <a:r>
              <a:rPr lang="pl-PL" sz="2400" dirty="0">
                <a:latin typeface="Arial Narrow" pitchFamily="34" charset="0"/>
              </a:rPr>
              <a:t>.</a:t>
            </a:r>
          </a:p>
          <a:p>
            <a:pPr marL="0" indent="0" algn="just">
              <a:buNone/>
              <a:tabLst>
                <a:tab pos="361950" algn="l"/>
              </a:tabLst>
            </a:pPr>
            <a:r>
              <a:rPr lang="pl-PL" sz="2400" dirty="0">
                <a:latin typeface="Arial Narrow" pitchFamily="34" charset="0"/>
              </a:rPr>
              <a:t>§ 2. </a:t>
            </a:r>
            <a:r>
              <a:rPr lang="pl-PL" sz="2400" dirty="0">
                <a:solidFill>
                  <a:schemeClr val="accent1"/>
                </a:solidFill>
                <a:latin typeface="Arial Narrow" pitchFamily="34" charset="0"/>
              </a:rPr>
              <a:t>Do zawierania umów w imieniu dającego zlecenie oraz do odbierania dla niego oświadczeń agent jest uprawniony tylko wtedy, gdy ma do tego umocowanie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Definicja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376750"/>
          </a:xfrm>
        </p:spPr>
        <p:txBody>
          <a:bodyPr>
            <a:noAutofit/>
          </a:bodyPr>
          <a:lstStyle/>
          <a:p>
            <a:pPr marL="0" indent="0" algn="just">
              <a:lnSpc>
                <a:spcPct val="150000"/>
              </a:lnSpc>
            </a:pPr>
            <a:r>
              <a:rPr lang="pl-PL" sz="2400" dirty="0">
                <a:latin typeface="Arial Narrow" pitchFamily="34" charset="0"/>
              </a:rPr>
              <a:t> agent działa albo jako </a:t>
            </a:r>
            <a:r>
              <a:rPr lang="pl-PL" sz="2400" b="1" dirty="0">
                <a:latin typeface="Arial Narrow" pitchFamily="34" charset="0"/>
              </a:rPr>
              <a:t>pośrednik</a:t>
            </a:r>
            <a:r>
              <a:rPr lang="pl-PL" sz="2400" dirty="0">
                <a:latin typeface="Arial Narrow" pitchFamily="34" charset="0"/>
              </a:rPr>
              <a:t> przy zawieraniu umów albo jako </a:t>
            </a:r>
            <a:r>
              <a:rPr lang="pl-PL" sz="2400" b="1" dirty="0">
                <a:latin typeface="Arial Narrow" pitchFamily="34" charset="0"/>
              </a:rPr>
              <a:t>zastępca bezpośredni</a:t>
            </a:r>
          </a:p>
          <a:p>
            <a:pPr marL="0" indent="0" algn="just">
              <a:lnSpc>
                <a:spcPct val="150000"/>
              </a:lnSpc>
            </a:pPr>
            <a:r>
              <a:rPr lang="pl-PL" sz="2400" dirty="0">
                <a:latin typeface="Arial Narrow" pitchFamily="34" charset="0"/>
              </a:rPr>
              <a:t> powołany umową stosunek zobowiązaniowy musi mieć charakter </a:t>
            </a:r>
            <a:r>
              <a:rPr lang="pl-PL" sz="2400" b="1" dirty="0">
                <a:latin typeface="Arial Narrow" pitchFamily="34" charset="0"/>
              </a:rPr>
              <a:t>stały </a:t>
            </a:r>
            <a:r>
              <a:rPr lang="pl-PL" sz="2400" dirty="0">
                <a:latin typeface="Arial Narrow" pitchFamily="34" charset="0"/>
              </a:rPr>
              <a:t>(umowa zawierana na czas oznaczony albo nieoznaczony)</a:t>
            </a:r>
          </a:p>
          <a:p>
            <a:pPr marL="0" indent="0" algn="just">
              <a:lnSpc>
                <a:spcPct val="150000"/>
              </a:lnSpc>
            </a:pPr>
            <a:r>
              <a:rPr lang="pl-PL" sz="2400" dirty="0">
                <a:latin typeface="Arial Narrow" pitchFamily="34" charset="0"/>
              </a:rPr>
              <a:t> umowa agencyjna to umowa </a:t>
            </a:r>
            <a:r>
              <a:rPr lang="pl-PL" sz="2400" b="1" dirty="0">
                <a:latin typeface="Arial Narrow" pitchFamily="34" charset="0"/>
              </a:rPr>
              <a:t>odpłatna</a:t>
            </a:r>
            <a:r>
              <a:rPr lang="pl-PL" sz="2400" dirty="0">
                <a:latin typeface="Arial Narrow" pitchFamily="34" charset="0"/>
              </a:rPr>
              <a:t> (w braku regulacji umownej zastosowanie mają przepisy Kodeksu Cywilnego)</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Essentialia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Ogólna charakterystyka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z ang. </a:t>
            </a:r>
            <a:r>
              <a:rPr lang="pl-PL" sz="2800" dirty="0" err="1">
                <a:latin typeface="Arial Narrow" pitchFamily="34" charset="0"/>
                <a:ea typeface="Arimo" pitchFamily="34" charset="0"/>
                <a:cs typeface="Arimo" pitchFamily="34" charset="0"/>
              </a:rPr>
              <a:t>non-disclosure</a:t>
            </a:r>
            <a:r>
              <a:rPr lang="pl-PL" sz="2800" dirty="0">
                <a:latin typeface="Arial Narrow" pitchFamily="34" charset="0"/>
                <a:ea typeface="Arimo" pitchFamily="34" charset="0"/>
                <a:cs typeface="Arimo" pitchFamily="34" charset="0"/>
              </a:rPr>
              <a:t> </a:t>
            </a:r>
            <a:r>
              <a:rPr lang="pl-PL" sz="2800" dirty="0" err="1">
                <a:latin typeface="Arial Narrow" pitchFamily="34" charset="0"/>
                <a:ea typeface="Arimo" pitchFamily="34" charset="0"/>
                <a:cs typeface="Arimo" pitchFamily="34" charset="0"/>
              </a:rPr>
              <a:t>agreement</a:t>
            </a:r>
            <a:r>
              <a:rPr lang="pl-PL" sz="2800" dirty="0">
                <a:latin typeface="Arial Narrow" pitchFamily="34" charset="0"/>
                <a:ea typeface="Arimo" pitchFamily="34" charset="0"/>
                <a:cs typeface="Arimo" pitchFamily="34" charset="0"/>
              </a:rPr>
              <a:t> (NDA)</a:t>
            </a:r>
          </a:p>
          <a:p>
            <a:pPr algn="just"/>
            <a:r>
              <a:rPr lang="pl-PL" sz="2800" dirty="0">
                <a:latin typeface="Arial Narrow" pitchFamily="34" charset="0"/>
                <a:ea typeface="Arimo" pitchFamily="34" charset="0"/>
                <a:cs typeface="Arimo" pitchFamily="34" charset="0"/>
              </a:rPr>
              <a:t>umowa zobowiązująca strony do wymiany poufnych materiałów lub informacji z zastrzeżeniem ich dalszego nierozpowszechniania</a:t>
            </a:r>
          </a:p>
          <a:p>
            <a:pPr algn="just"/>
            <a:r>
              <a:rPr lang="pl-PL" sz="2800" dirty="0">
                <a:latin typeface="Arial Narrow" pitchFamily="34" charset="0"/>
                <a:ea typeface="Arimo" pitchFamily="34" charset="0"/>
                <a:cs typeface="Arimo" pitchFamily="34" charset="0"/>
              </a:rPr>
              <a:t>Często wykorzystywana już na etapie </a:t>
            </a:r>
            <a:r>
              <a:rPr lang="pl-PL" sz="2800" dirty="0" err="1">
                <a:latin typeface="Arial Narrow" pitchFamily="34" charset="0"/>
                <a:ea typeface="Arimo" pitchFamily="34" charset="0"/>
                <a:cs typeface="Arimo" pitchFamily="34" charset="0"/>
              </a:rPr>
              <a:t>due-dilligence</a:t>
            </a:r>
            <a:r>
              <a:rPr lang="pl-PL" sz="2800" dirty="0">
                <a:latin typeface="Arial Narrow" pitchFamily="34" charset="0"/>
                <a:ea typeface="Arimo" pitchFamily="34" charset="0"/>
                <a:cs typeface="Arimo" pitchFamily="34" charset="0"/>
              </a:rPr>
              <a:t> i negocjacji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358114" cy="3948122"/>
          </a:xfrm>
        </p:spPr>
        <p:txBody>
          <a:bodyPr>
            <a:noAutofit/>
          </a:bodyPr>
          <a:lstStyle/>
          <a:p>
            <a:pPr marL="0" indent="0" algn="just"/>
            <a:r>
              <a:rPr lang="pl-PL" sz="2400" dirty="0">
                <a:latin typeface="Arial Narrow" pitchFamily="34" charset="0"/>
              </a:rPr>
              <a:t> szeroka regulacja kodeksowa art. 761 – 761</a:t>
            </a:r>
            <a:r>
              <a:rPr lang="pl-PL" sz="2400" baseline="30000" dirty="0">
                <a:latin typeface="Arial Narrow" pitchFamily="34" charset="0"/>
              </a:rPr>
              <a:t>5</a:t>
            </a:r>
            <a:r>
              <a:rPr lang="pl-PL" sz="2400" dirty="0">
                <a:latin typeface="Arial Narrow" pitchFamily="34" charset="0"/>
              </a:rPr>
              <a:t> k.c.</a:t>
            </a:r>
          </a:p>
          <a:p>
            <a:pPr marL="0" indent="0" algn="just"/>
            <a:r>
              <a:rPr lang="pl-PL" sz="2400" dirty="0">
                <a:latin typeface="Arial Narrow" pitchFamily="34" charset="0"/>
              </a:rPr>
              <a:t> jeżeli nie określono inaczej to wynagrodzeniem agenta jest </a:t>
            </a:r>
            <a:r>
              <a:rPr lang="pl-PL" sz="2400" b="1" dirty="0">
                <a:latin typeface="Arial Narrow" pitchFamily="34" charset="0"/>
              </a:rPr>
              <a:t>prowizja</a:t>
            </a:r>
          </a:p>
          <a:p>
            <a:pPr marL="0" indent="0" algn="just"/>
            <a:r>
              <a:rPr lang="pl-PL" sz="2400" b="1" dirty="0">
                <a:latin typeface="Arial Narrow" pitchFamily="34" charset="0"/>
              </a:rPr>
              <a:t> </a:t>
            </a:r>
            <a:r>
              <a:rPr lang="pl-PL" sz="2400" dirty="0">
                <a:latin typeface="Arial Narrow" pitchFamily="34" charset="0"/>
              </a:rPr>
              <a:t>prowizja uzależniona jest od ilości lub wartości umów zawartych przez agenta</a:t>
            </a:r>
          </a:p>
          <a:p>
            <a:pPr marL="0" indent="0" algn="just"/>
            <a:r>
              <a:rPr lang="pl-PL" sz="2400" dirty="0">
                <a:latin typeface="Arial Narrow" pitchFamily="34" charset="0"/>
              </a:rPr>
              <a:t> w braku określenia sposobu obliczania prowizji – należy się w wysokości zwyczajowo przyjętej dla danego stosunku oraz miejsca działalności agenta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233874"/>
          </a:xfrm>
        </p:spPr>
        <p:txBody>
          <a:bodyPr>
            <a:noAutofit/>
          </a:bodyPr>
          <a:lstStyle/>
          <a:p>
            <a:pPr marL="0" indent="0" algn="just"/>
            <a:r>
              <a:rPr lang="pl-PL" sz="2400" b="1" dirty="0">
                <a:latin typeface="Arial Narrow" pitchFamily="34" charset="0"/>
              </a:rPr>
              <a:t> Niezależnie </a:t>
            </a:r>
            <a:r>
              <a:rPr lang="pl-PL" sz="2400" dirty="0">
                <a:latin typeface="Arial Narrow" pitchFamily="34" charset="0"/>
              </a:rPr>
              <a:t>od prowizji agent może domagać się zwrotu wydatków związanych z wykonaniem zlecenia tylko o tyle, o ile były uzasadnione i o ile ich wysokość przekracza zwykłą w danych stosunkach miarę</a:t>
            </a:r>
          </a:p>
          <a:p>
            <a:pPr marL="0" indent="0" algn="just"/>
            <a:r>
              <a:rPr lang="pl-PL" sz="2400" dirty="0"/>
              <a:t> </a:t>
            </a:r>
            <a:r>
              <a:rPr lang="pl-PL" sz="2400" dirty="0">
                <a:latin typeface="Arial Narrow" pitchFamily="34" charset="0"/>
              </a:rPr>
              <a:t>Dla zabezpieczenia roszczenia o wynagrodzenie oraz o zwrot wydatków i zaliczek udzielonych dającemu zlecenie agentowi przysługuje </a:t>
            </a:r>
            <a:r>
              <a:rPr lang="pl-PL" sz="2400" b="1" dirty="0">
                <a:latin typeface="Arial Narrow" pitchFamily="34" charset="0"/>
              </a:rPr>
              <a:t>ustawowe prawo zastawu </a:t>
            </a:r>
            <a:r>
              <a:rPr lang="pl-PL" sz="2400" dirty="0">
                <a:latin typeface="Arial Narrow" pitchFamily="34" charset="0"/>
              </a:rPr>
              <a:t>na rzeczach i papierach wartościowych dającego zlecenie, otrzymanych w związku z umową agencyjną, dopóki przedmioty te znajdują się u niego lub osoby, która je dzierży w jego imieniu, albo dopóki może nimi rozporządzać za pomocą dokumentów</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pPr>
            <a:r>
              <a:rPr lang="pl-PL" sz="2000" dirty="0">
                <a:latin typeface="Arial Narrow" pitchFamily="34" charset="0"/>
              </a:rPr>
              <a:t>§ 1. Dający zlecenie </a:t>
            </a:r>
            <a:r>
              <a:rPr lang="pl-PL" sz="2000" u="sng" dirty="0">
                <a:latin typeface="Arial Narrow" pitchFamily="34" charset="0"/>
              </a:rPr>
              <a:t>obowiązany jest złożyć agentowi oświadczenie zawierające dane o należnej mu prowizji </a:t>
            </a:r>
            <a:r>
              <a:rPr lang="pl-PL" sz="2000" b="1" u="sng" dirty="0">
                <a:latin typeface="Arial Narrow" pitchFamily="34" charset="0"/>
              </a:rPr>
              <a:t>nie później niż w ostatnim dniu</a:t>
            </a:r>
            <a:r>
              <a:rPr lang="pl-PL" sz="2000" u="sng" dirty="0">
                <a:latin typeface="Arial Narrow" pitchFamily="34" charset="0"/>
              </a:rPr>
              <a:t> miesiąca następującego po kwartale, w którym agent nabył prawo do prowizji</a:t>
            </a:r>
            <a:r>
              <a:rPr lang="pl-PL" sz="2000" dirty="0">
                <a:latin typeface="Arial Narrow" pitchFamily="34" charset="0"/>
              </a:rPr>
              <a:t>. Oświadczenie to powinno wskazywać wszystkie dane stanowiące podstawę do obliczenia wysokości należnej prowizji. Postanowienie umowy agencyjnej mniej korzystne dla agenta jest nieważne.</a:t>
            </a:r>
          </a:p>
          <a:p>
            <a:pPr marL="0" indent="0" algn="just">
              <a:buNone/>
            </a:pPr>
            <a:r>
              <a:rPr lang="pl-PL" sz="2000" dirty="0">
                <a:latin typeface="Arial Narrow" pitchFamily="34" charset="0"/>
              </a:rPr>
              <a:t>§ 2. Agent może domagać się udostępnienia informacji potrzebnych do ustalenia, czy wysokość należnej mu prowizji została prawidłowo obliczona, w szczególności może domagać się wyciągów z ksiąg handlowych dającego zlecenie albo żądać, aby wgląd i wyciąg z tych ksiąg został zapewniony biegłemu rewidentowi wybranemu przez strony. </a:t>
            </a:r>
            <a:r>
              <a:rPr lang="pl-PL" sz="2000" b="1" dirty="0">
                <a:latin typeface="Arial Narrow" pitchFamily="34" charset="0"/>
              </a:rPr>
              <a:t>Postanowienie umowy agencyjnej mniej korzystne dla agenta jest nieważne</a:t>
            </a:r>
            <a:r>
              <a:rPr lang="pl-PL" sz="2000" dirty="0">
                <a:latin typeface="Arial Narrow" pitchFamily="34" charset="0"/>
              </a:rPr>
              <a:t>.</a:t>
            </a:r>
          </a:p>
          <a:p>
            <a:pPr marL="0" indent="0" algn="just">
              <a:buNone/>
            </a:pP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pPr>
            <a:r>
              <a:rPr lang="pl-PL" sz="2400" b="1" dirty="0">
                <a:latin typeface="Arial Narrow" pitchFamily="34" charset="0"/>
              </a:rPr>
              <a:t>Art. 761</a:t>
            </a:r>
            <a:r>
              <a:rPr lang="pl-PL" sz="2400" b="1" baseline="30000" dirty="0">
                <a:latin typeface="Arial Narrow" pitchFamily="34" charset="0"/>
              </a:rPr>
              <a:t>5</a:t>
            </a:r>
            <a:r>
              <a:rPr lang="pl-PL" sz="2400" b="1" dirty="0">
                <a:latin typeface="Arial Narrow" pitchFamily="34" charset="0"/>
              </a:rPr>
              <a:t> k.c.</a:t>
            </a:r>
            <a:endParaRPr lang="pl-PL" sz="2400" b="1" baseline="30000" dirty="0">
              <a:latin typeface="Arial Narrow" pitchFamily="34" charset="0"/>
            </a:endParaRPr>
          </a:p>
          <a:p>
            <a:pPr marL="0" indent="0" algn="just">
              <a:buNone/>
              <a:tabLst>
                <a:tab pos="361950" algn="l"/>
              </a:tabLst>
            </a:pPr>
            <a:r>
              <a:rPr lang="pl-PL" sz="2000" dirty="0">
                <a:latin typeface="Arial Narrow" pitchFamily="34" charset="0"/>
              </a:rPr>
              <a:t>§ 3. W razie nieudostępnienia agentowi informacji, o których mowa w § 2, agent może domagać się ich udostępnienia </a:t>
            </a:r>
            <a:r>
              <a:rPr lang="pl-PL" sz="2000" u="sng" dirty="0">
                <a:latin typeface="Arial Narrow" pitchFamily="34" charset="0"/>
              </a:rPr>
              <a:t>w drodze powództwa wytoczonego w okresie </a:t>
            </a:r>
            <a:r>
              <a:rPr lang="pl-PL" sz="2000" b="1" u="sng" dirty="0">
                <a:latin typeface="Arial Narrow" pitchFamily="34" charset="0"/>
              </a:rPr>
              <a:t>sześciu miesięcy</a:t>
            </a:r>
            <a:r>
              <a:rPr lang="pl-PL" sz="2000" u="sng" dirty="0">
                <a:latin typeface="Arial Narrow" pitchFamily="34" charset="0"/>
              </a:rPr>
              <a:t> od dnia zgłoszenia żądania dającemu zlecenie</a:t>
            </a:r>
            <a:r>
              <a:rPr lang="pl-PL" sz="2000" dirty="0">
                <a:latin typeface="Arial Narrow" pitchFamily="34" charset="0"/>
              </a:rPr>
              <a:t>.</a:t>
            </a:r>
          </a:p>
          <a:p>
            <a:pPr marL="0" indent="0" algn="just">
              <a:buNone/>
              <a:tabLst>
                <a:tab pos="361950" algn="l"/>
              </a:tabLst>
            </a:pPr>
            <a:r>
              <a:rPr lang="pl-PL" sz="2000" dirty="0">
                <a:latin typeface="Arial Narrow" pitchFamily="34" charset="0"/>
              </a:rPr>
              <a:t>§ 4. W razie nieosiągnięcia przez strony porozumienia co do wyboru biegłego rewidenta, o którym mowa w § 2, agent może domagać się, w drodze powództwa wytoczonego w okresie sześciu miesięcy od dnia zgłoszenia żądania dającemu zlecenie, dokonania wglądu i wyciągu z ksiąg przez biegłego wskazanego przez sąd.</a:t>
            </a:r>
            <a:r>
              <a:rPr lang="pl-PL" sz="2400" dirty="0">
                <a:latin typeface="Arial Narrow" pitchFamily="34" charset="0"/>
              </a:rPr>
              <a:t>	</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sz="quarter" idx="1"/>
          </p:nvPr>
        </p:nvGraphicFramePr>
        <p:xfrm>
          <a:off x="928662" y="1785926"/>
          <a:ext cx="7358114"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Rodzaje prowizji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może żądać prowizji od umów zawartych w czasie trwania umowy agencyjnej:</a:t>
            </a:r>
          </a:p>
          <a:p>
            <a:pPr marL="361950" indent="0" algn="just">
              <a:lnSpc>
                <a:spcPct val="150000"/>
              </a:lnSpc>
            </a:pPr>
            <a:r>
              <a:rPr lang="pl-PL" sz="2400" dirty="0">
                <a:latin typeface="Arial Narrow" pitchFamily="34" charset="0"/>
              </a:rPr>
              <a:t> które zostały zawarte w wyniku działalności agenta</a:t>
            </a:r>
          </a:p>
          <a:p>
            <a:pPr marL="361950" indent="0" algn="just">
              <a:lnSpc>
                <a:spcPct val="150000"/>
              </a:lnSpc>
            </a:pPr>
            <a:r>
              <a:rPr lang="pl-PL" sz="2400" dirty="0">
                <a:latin typeface="Arial Narrow" pitchFamily="34" charset="0"/>
              </a:rPr>
              <a:t> które zostały zawarte z klientami pozyskanymi przez agenta poprzednio dla umów tego samego rodzaju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Prowizja zwykła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któremu zostało przyznane </a:t>
            </a:r>
            <a:r>
              <a:rPr lang="pl-PL" sz="2400" b="1" dirty="0">
                <a:latin typeface="Arial Narrow" pitchFamily="34" charset="0"/>
              </a:rPr>
              <a:t>prawo wyłączności</a:t>
            </a:r>
            <a:r>
              <a:rPr lang="pl-PL" sz="2400" dirty="0">
                <a:latin typeface="Arial Narrow" pitchFamily="34" charset="0"/>
              </a:rPr>
              <a:t> może żądać prowizji od umowy zawartej w trakcie trwania umowy agencyjnej z klientem z oznaczonej grupy klientów lub obszaru geograficznego. Dający zlecenie obowiązany jest w rozsądnym czasie zawiadomić agenta o zawarciu takiej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jako sankcja naruszenia prawa wyłączności</a:t>
            </a:r>
            <a:endParaRPr lang="pl-PL" sz="40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643050"/>
            <a:ext cx="7358114" cy="4500594"/>
          </a:xfrm>
        </p:spPr>
        <p:txBody>
          <a:bodyPr>
            <a:noAutofit/>
          </a:bodyPr>
          <a:lstStyle/>
          <a:p>
            <a:pPr marL="0" indent="0" algn="just">
              <a:lnSpc>
                <a:spcPct val="150000"/>
              </a:lnSpc>
              <a:buNone/>
            </a:pPr>
            <a:r>
              <a:rPr lang="pl-PL" sz="2400" dirty="0">
                <a:latin typeface="Arial Narrow" pitchFamily="34" charset="0"/>
              </a:rPr>
              <a:t>Agent może żądać prowizji od umów zawartych po rozwiązaniu umowy agencyjnej, gdy:</a:t>
            </a:r>
          </a:p>
          <a:p>
            <a:pPr marL="0" indent="0" algn="just">
              <a:lnSpc>
                <a:spcPct val="150000"/>
              </a:lnSpc>
            </a:pPr>
            <a:r>
              <a:rPr lang="pl-PL" sz="2400" dirty="0">
                <a:latin typeface="Arial Narrow" pitchFamily="34" charset="0"/>
              </a:rPr>
              <a:t> propozycję zawarcia umowy dający zlecenie lub agent otrzymał od klienta przed rozwiązaniem umowy agencyjnej, przy jednoczesnym spełnieniu przesłanek z art. 761 k.c.</a:t>
            </a:r>
          </a:p>
          <a:p>
            <a:pPr marL="0" indent="0" algn="just">
              <a:lnSpc>
                <a:spcPct val="150000"/>
              </a:lnSpc>
            </a:pPr>
            <a:r>
              <a:rPr lang="pl-PL" sz="2400" dirty="0">
                <a:latin typeface="Arial Narrow" pitchFamily="34" charset="0"/>
              </a:rPr>
              <a:t> do zawarcia umowy doszło w przeważającej mierze w wyniku jego działalności w okresie trwania umowy agencyjnej, a zarazem w rozsądnym czasie od jej rozwiązania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14554"/>
            <a:ext cx="7358114" cy="3929090"/>
          </a:xfrm>
        </p:spPr>
        <p:txBody>
          <a:bodyPr>
            <a:noAutofit/>
          </a:bodyPr>
          <a:lstStyle/>
          <a:p>
            <a:pPr marL="0" indent="0" algn="just">
              <a:lnSpc>
                <a:spcPct val="150000"/>
              </a:lnSpc>
              <a:buNone/>
            </a:pPr>
            <a:r>
              <a:rPr lang="pl-PL" sz="2400" dirty="0">
                <a:latin typeface="Arial Narrow" pitchFamily="34" charset="0"/>
              </a:rPr>
              <a:t>Agent nie może żądać prowizji, o której mowa w art. 761 k.c., jeżeli prowizja ta należy się zgodnie z art. 761</a:t>
            </a:r>
            <a:r>
              <a:rPr lang="pl-PL" sz="2400" baseline="30000" dirty="0">
                <a:latin typeface="Arial Narrow" pitchFamily="34" charset="0"/>
              </a:rPr>
              <a:t>1</a:t>
            </a:r>
            <a:r>
              <a:rPr lang="pl-PL" sz="2400" dirty="0">
                <a:latin typeface="Arial Narrow" pitchFamily="34" charset="0"/>
              </a:rPr>
              <a:t> k.c. poprzedniemu agentowi, chyba że z okoliczności wynika, że względy słuszności przemawiają za podziałem prowizji między obu agentów.</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fontScale="85000" lnSpcReduction="20000"/>
          </a:bodyPr>
          <a:lstStyle/>
          <a:p>
            <a:pPr lvl="0" algn="ctr"/>
            <a:r>
              <a:rPr lang="pl-PL" sz="4000" b="1" dirty="0"/>
              <a:t>Prowizja od umowy zawartej po rozwiązaniu umowy agencyjnej</a:t>
            </a:r>
            <a:endParaRPr lang="pl-PL" sz="4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ctr">
              <a:buNone/>
              <a:tabLst>
                <a:tab pos="361950" algn="l"/>
              </a:tabLst>
            </a:pPr>
            <a:r>
              <a:rPr lang="pl-PL" sz="2400" b="1" dirty="0">
                <a:latin typeface="Arial Narrow" pitchFamily="34" charset="0"/>
              </a:rPr>
              <a:t>Art. 761</a:t>
            </a:r>
            <a:r>
              <a:rPr lang="pl-PL" sz="2400" b="1" baseline="30000" dirty="0">
                <a:latin typeface="Arial Narrow" pitchFamily="34" charset="0"/>
              </a:rPr>
              <a:t>7</a:t>
            </a:r>
            <a:r>
              <a:rPr lang="pl-PL" sz="2400" b="1" dirty="0">
                <a:latin typeface="Arial Narrow" pitchFamily="34" charset="0"/>
              </a:rPr>
              <a:t> k.c.</a:t>
            </a:r>
          </a:p>
          <a:p>
            <a:pPr marL="0" indent="0" algn="just">
              <a:buNone/>
              <a:tabLst>
                <a:tab pos="361950" algn="l"/>
              </a:tabLst>
            </a:pPr>
            <a:r>
              <a:rPr lang="pl-PL" sz="2400" dirty="0">
                <a:latin typeface="Arial Narrow" pitchFamily="34" charset="0"/>
              </a:rPr>
              <a:t>§ 1. W umowie agencyjnej zawartej w formie pisemnej można zastrzec, że </a:t>
            </a:r>
            <a:r>
              <a:rPr lang="pl-PL" sz="2400" u="sng" dirty="0">
                <a:latin typeface="Arial Narrow" pitchFamily="34" charset="0"/>
              </a:rPr>
              <a:t>agent za odrębnym wynagrodzeniem (prowizja del </a:t>
            </a:r>
            <a:r>
              <a:rPr lang="pl-PL" sz="2400" u="sng" dirty="0" err="1">
                <a:latin typeface="Arial Narrow" pitchFamily="34" charset="0"/>
              </a:rPr>
              <a:t>credere</a:t>
            </a:r>
            <a:r>
              <a:rPr lang="pl-PL" sz="2400" u="sng" dirty="0">
                <a:latin typeface="Arial Narrow" pitchFamily="34" charset="0"/>
              </a:rPr>
              <a:t>), w uzgodnionym zakresie, odpowiada za wykonanie zobowiązania przez klienta</a:t>
            </a:r>
            <a:r>
              <a:rPr lang="pl-PL" sz="2400" dirty="0">
                <a:latin typeface="Arial Narrow" pitchFamily="34" charset="0"/>
              </a:rPr>
              <a:t>. Jeżeli umowa nie stanowi inaczej, agent odpowiada za to, że klient spełni świadczenie. W razie niezachowania formy pisemnej poczytuje się umowę agencyjną za zawartą bez tego zastrzeżenia.</a:t>
            </a:r>
          </a:p>
          <a:p>
            <a:pPr marL="0" indent="0" algn="just">
              <a:buNone/>
              <a:tabLst>
                <a:tab pos="361950" algn="l"/>
              </a:tabLst>
            </a:pPr>
            <a:r>
              <a:rPr lang="pl-PL" sz="2400" dirty="0">
                <a:latin typeface="Arial Narrow" pitchFamily="34" charset="0"/>
              </a:rPr>
              <a:t>§ 2. Odpowiedzialność agenta może dotyczyć tylko oznaczonej umowy lub umów z oznaczonym klientem, przy których zawarciu pośredniczył albo które zawarł w imieniu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r>
              <a:rPr lang="pl-PL" sz="4000" b="1" dirty="0"/>
              <a:t>Prowizja </a:t>
            </a:r>
            <a:r>
              <a:rPr lang="pl-PL" sz="4000" b="1" i="1" dirty="0"/>
              <a:t>del </a:t>
            </a:r>
            <a:r>
              <a:rPr lang="pl-PL" sz="4000" b="1" i="1" dirty="0" err="1"/>
              <a:t>credere</a:t>
            </a:r>
            <a:endParaRPr lang="pl-PL"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229500"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u="sng" dirty="0">
                <a:latin typeface="Arial Narrow" pitchFamily="34" charset="0"/>
                <a:ea typeface="Arimo" pitchFamily="34" charset="0"/>
                <a:cs typeface="Arimo" pitchFamily="34" charset="0"/>
              </a:rPr>
              <a:t>Dokładne</a:t>
            </a:r>
            <a:r>
              <a:rPr lang="pl-PL" sz="2800" dirty="0">
                <a:latin typeface="Arial Narrow" pitchFamily="34" charset="0"/>
                <a:ea typeface="Arimo" pitchFamily="34" charset="0"/>
                <a:cs typeface="Arimo" pitchFamily="34" charset="0"/>
              </a:rPr>
              <a:t> określenie tego, co jest poufne </a:t>
            </a:r>
          </a:p>
          <a:p>
            <a:pPr algn="just">
              <a:buNone/>
            </a:pPr>
            <a:endParaRPr lang="pl-PL" sz="2800" dirty="0">
              <a:latin typeface="Arial Narrow" pitchFamily="34" charset="0"/>
              <a:ea typeface="Arimo" pitchFamily="34" charset="0"/>
              <a:cs typeface="Arimo" pitchFamily="34" charset="0"/>
            </a:endParaRPr>
          </a:p>
          <a:p>
            <a:pPr algn="ctr">
              <a:buNone/>
            </a:pPr>
            <a:r>
              <a:rPr lang="pl-PL" sz="2400" b="1" dirty="0">
                <a:latin typeface="Arial Narrow" pitchFamily="34" charset="0"/>
                <a:ea typeface="Arimo" pitchFamily="34" charset="0"/>
                <a:cs typeface="Arimo" pitchFamily="34" charset="0"/>
              </a:rPr>
              <a:t>Art. 11 ust. 4 ustawy </a:t>
            </a:r>
            <a:r>
              <a:rPr lang="pl-PL" sz="2400" b="1" dirty="0">
                <a:latin typeface="Arial Narrow" pitchFamily="34" charset="0"/>
              </a:rPr>
              <a:t>o zwalczaniu nieuczciwej konkurencji</a:t>
            </a:r>
          </a:p>
          <a:p>
            <a:pPr marL="0" indent="0" algn="just">
              <a:buNone/>
            </a:pPr>
            <a:r>
              <a:rPr lang="pl-PL" sz="2400" dirty="0">
                <a:latin typeface="Arial Narrow" pitchFamily="34" charset="0"/>
                <a:ea typeface="Arimo" pitchFamily="34" charset="0"/>
                <a:cs typeface="Arimo" pitchFamily="34" charset="0"/>
              </a:rPr>
              <a:t>„</a:t>
            </a:r>
            <a:r>
              <a:rPr lang="pl-PL" sz="2400" dirty="0">
                <a:latin typeface="Arial Narrow" pitchFamily="34" charset="0"/>
              </a:rPr>
              <a:t> 4. Przez tajemnicę przedsiębiorstwa rozumie się nieujawnione do wiadomości publicznej informacje techniczne, technologiczne, organizacyjne przedsiębiorstwa lub inne informacje posiadające wartość gospodarczą, co do których przedsiębiorca podjął niezbędne działania w celu zachowania ich poufności. </a:t>
            </a:r>
            <a:r>
              <a:rPr lang="pl-PL" sz="2400" dirty="0">
                <a:latin typeface="Arial Narrow" pitchFamily="34" charset="0"/>
                <a:ea typeface="Arimo" pitchFamily="34" charset="0"/>
                <a:cs typeface="Arimo" pitchFamily="34" charset="0"/>
              </a:rPr>
              <a:t>” </a:t>
            </a:r>
            <a:r>
              <a:rPr lang="pl-PL" sz="2400" dirty="0">
                <a:latin typeface="Arial Narrow" pitchFamily="34" charset="0"/>
                <a:ea typeface="Arimo" pitchFamily="34" charset="0"/>
                <a:cs typeface="Arimo" pitchFamily="34" charset="0"/>
                <a:sym typeface="Wingdings" pitchFamily="2" charset="2"/>
              </a:rPr>
              <a:t> </a:t>
            </a:r>
            <a:r>
              <a:rPr lang="pl-PL" sz="2400" u="sng" dirty="0">
                <a:latin typeface="Arial Narrow" pitchFamily="34" charset="0"/>
                <a:ea typeface="Arimo" pitchFamily="34" charset="0"/>
                <a:cs typeface="Arimo" pitchFamily="34" charset="0"/>
                <a:sym typeface="Wingdings" pitchFamily="2" charset="2"/>
              </a:rPr>
              <a:t>definicja bardzo ogólna, samo odesłanie do niej może prowadzić do sporów</a:t>
            </a:r>
            <a:endParaRPr lang="pl-PL" sz="2400" u="sng" dirty="0">
              <a:latin typeface="Arial Narrow" pitchFamily="34" charset="0"/>
              <a:ea typeface="Arimo" pitchFamily="34" charset="0"/>
              <a:cs typeface="Arimo"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buNone/>
            </a:pPr>
            <a:r>
              <a:rPr lang="pl-PL" sz="2400" dirty="0">
                <a:latin typeface="Arial Narrow" pitchFamily="34" charset="0"/>
              </a:rPr>
              <a:t>W braku odmiennego postanowienia umowy agencyjnej agent nabywa prawo do prowizji z chwilą:</a:t>
            </a:r>
          </a:p>
          <a:p>
            <a:pPr marL="0" indent="0" algn="just"/>
            <a:r>
              <a:rPr lang="pl-PL" sz="2400" dirty="0">
                <a:latin typeface="Arial Narrow" pitchFamily="34" charset="0"/>
              </a:rPr>
              <a:t> w której dający zlecenie powinien był, zgodnie z umową z klientem, spełnić świadczenie albo </a:t>
            </a:r>
          </a:p>
          <a:p>
            <a:pPr marL="0" indent="0" algn="just"/>
            <a:r>
              <a:rPr lang="pl-PL" sz="2400" dirty="0">
                <a:latin typeface="Arial Narrow" pitchFamily="34" charset="0"/>
              </a:rPr>
              <a:t> faktycznie je spełnił, albo </a:t>
            </a:r>
          </a:p>
          <a:p>
            <a:pPr marL="0" indent="0" algn="just"/>
            <a:r>
              <a:rPr lang="pl-PL" sz="2400" dirty="0">
                <a:latin typeface="Arial Narrow" pitchFamily="34" charset="0"/>
              </a:rPr>
              <a:t> swoje świadczenie spełnił klient. </a:t>
            </a:r>
          </a:p>
          <a:p>
            <a:pPr marL="0" indent="0" algn="just">
              <a:buNone/>
            </a:pPr>
            <a:r>
              <a:rPr lang="pl-PL" sz="2400" dirty="0">
                <a:latin typeface="Arial Narrow" pitchFamily="34" charset="0"/>
              </a:rPr>
              <a:t>Strony nie mogą umówić się, że agent nabywa prawo do prowizji później niż w chwili, w której klient spełnił świadczenie albo powinien był je spełnić, gdyby dający zlecenie spełnił świadczenie.</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85926"/>
            <a:ext cx="7358114" cy="4357718"/>
          </a:xfrm>
        </p:spPr>
        <p:txBody>
          <a:bodyPr>
            <a:noAutofit/>
          </a:bodyPr>
          <a:lstStyle/>
          <a:p>
            <a:pPr marL="0" indent="0" algn="just">
              <a:lnSpc>
                <a:spcPct val="150000"/>
              </a:lnSpc>
              <a:tabLst>
                <a:tab pos="361950" algn="l"/>
              </a:tabLst>
            </a:pPr>
            <a:r>
              <a:rPr lang="pl-PL" sz="2400" dirty="0">
                <a:latin typeface="Arial Narrow" pitchFamily="34" charset="0"/>
              </a:rPr>
              <a:t> Jeżeli umowa zawarta pomiędzy dającym zlecenie i klientem ma być wykonywana częściami, </a:t>
            </a:r>
            <a:r>
              <a:rPr lang="pl-PL" sz="2400" u="sng" dirty="0">
                <a:latin typeface="Arial Narrow" pitchFamily="34" charset="0"/>
              </a:rPr>
              <a:t>agent nabywa prawo do prowizji w miarę wykonywania tej umowy</a:t>
            </a:r>
            <a:r>
              <a:rPr lang="pl-PL" sz="2400" dirty="0">
                <a:latin typeface="Arial Narrow" pitchFamily="34" charset="0"/>
              </a:rPr>
              <a:t>.</a:t>
            </a:r>
          </a:p>
          <a:p>
            <a:pPr marL="0" indent="0" algn="just">
              <a:lnSpc>
                <a:spcPct val="150000"/>
              </a:lnSpc>
              <a:tabLst>
                <a:tab pos="361950" algn="l"/>
              </a:tabLst>
            </a:pPr>
            <a:r>
              <a:rPr lang="pl-PL" sz="2400" dirty="0">
                <a:latin typeface="Arial Narrow" pitchFamily="34" charset="0"/>
              </a:rPr>
              <a:t> Roszczenie o zapłatę prowizji staje się wymagalne z upływem ostatniego dnia miesiąca następującego po kwartale, w którym agent nabył prawo do prowizji. </a:t>
            </a:r>
            <a:r>
              <a:rPr lang="pl-PL" sz="2400" b="1" dirty="0">
                <a:latin typeface="Arial Narrow" pitchFamily="34" charset="0"/>
              </a:rPr>
              <a:t>Postanowienie umowy mniej korzystne dla agenta jest nieważne</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Wynagrodzenie - prowizja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just">
              <a:tabLst>
                <a:tab pos="361950" algn="l"/>
              </a:tabLst>
            </a:pPr>
            <a:r>
              <a:rPr lang="pl-PL" sz="2200" dirty="0">
                <a:latin typeface="Arial Narrow" pitchFamily="34" charset="0"/>
              </a:rPr>
              <a:t> </a:t>
            </a:r>
            <a:r>
              <a:rPr lang="pl-PL" sz="2200" b="1" dirty="0">
                <a:latin typeface="Arial Narrow" pitchFamily="34" charset="0"/>
              </a:rPr>
              <a:t>Prawo wyłączności </a:t>
            </a:r>
            <a:r>
              <a:rPr lang="pl-PL" sz="2200" dirty="0">
                <a:latin typeface="Arial Narrow" pitchFamily="34" charset="0"/>
              </a:rPr>
              <a:t>– klauzula wyłączności zmusza dającego zlecenie do zawierania umów wyłącznie za pośrednictwem agenta. Przyznanie agentowi prawa wyłączności może odnosić się do:</a:t>
            </a:r>
          </a:p>
          <a:p>
            <a:pPr marL="274320" lvl="1" indent="0" algn="just">
              <a:tabLst>
                <a:tab pos="361950" algn="l"/>
              </a:tabLst>
            </a:pPr>
            <a:r>
              <a:rPr lang="pl-PL" sz="2200" dirty="0">
                <a:latin typeface="Arial Narrow" pitchFamily="34" charset="0"/>
              </a:rPr>
              <a:t> 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Ograniczenie działalności konkurencyjnej </a:t>
            </a:r>
            <a:r>
              <a:rPr lang="pl-PL" sz="2200" dirty="0">
                <a:latin typeface="Arial Narrow" pitchFamily="34" charset="0"/>
              </a:rPr>
              <a:t>– dotyczy agenta; Strony mogą, w formie pisemnej pod rygorem nieważności, ograniczyć działalność agenta mającą charakter konkurencyjny na okres po rozwiązaniu umowy agencyjnej. Ograniczenie może dotyczyć:</a:t>
            </a:r>
          </a:p>
          <a:p>
            <a:pPr marL="274320" lvl="1" indent="0" algn="just">
              <a:tabLst>
                <a:tab pos="361950" algn="l"/>
              </a:tabLst>
            </a:pPr>
            <a:r>
              <a:rPr lang="pl-PL" sz="2200" dirty="0">
                <a:latin typeface="Arial Narrow" pitchFamily="34" charset="0"/>
              </a:rPr>
              <a:t>oznaczonej grupy klientów,</a:t>
            </a:r>
          </a:p>
          <a:p>
            <a:pPr marL="274320" lvl="1" indent="0" algn="just">
              <a:tabLst>
                <a:tab pos="361950" algn="l"/>
              </a:tabLst>
            </a:pPr>
            <a:r>
              <a:rPr lang="pl-PL" sz="2200" dirty="0">
                <a:latin typeface="Arial Narrow" pitchFamily="34" charset="0"/>
              </a:rPr>
              <a:t> oznaczonego obszaru geograficznego.</a:t>
            </a:r>
          </a:p>
          <a:p>
            <a:pPr marL="0" indent="0" algn="just">
              <a:tabLst>
                <a:tab pos="361950" algn="l"/>
              </a:tabLst>
            </a:pPr>
            <a:r>
              <a:rPr lang="pl-PL" sz="2200" dirty="0">
                <a:latin typeface="Arial Narrow" pitchFamily="34" charset="0"/>
              </a:rPr>
              <a:t> </a:t>
            </a:r>
            <a:r>
              <a:rPr lang="pl-PL" sz="2200" b="1" dirty="0">
                <a:latin typeface="Arial Narrow" pitchFamily="34" charset="0"/>
              </a:rPr>
              <a:t>Klauzula </a:t>
            </a:r>
            <a:r>
              <a:rPr lang="pl-PL" sz="2200" b="1" i="1" dirty="0">
                <a:latin typeface="Arial Narrow" pitchFamily="34" charset="0"/>
              </a:rPr>
              <a:t>del </a:t>
            </a:r>
            <a:r>
              <a:rPr lang="pl-PL" sz="2200" b="1" i="1" dirty="0" err="1">
                <a:latin typeface="Arial Narrow" pitchFamily="34" charset="0"/>
              </a:rPr>
              <a:t>credere</a:t>
            </a:r>
            <a:r>
              <a:rPr lang="pl-PL" sz="2200" i="1" dirty="0">
                <a:latin typeface="Arial Narrow" pitchFamily="34" charset="0"/>
              </a:rPr>
              <a:t> </a:t>
            </a:r>
            <a:r>
              <a:rPr lang="pl-PL" sz="2200" dirty="0">
                <a:latin typeface="Arial Narrow" pitchFamily="34" charset="0"/>
              </a:rPr>
              <a:t>(patrz slajdy dot. prowizji)</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err="1"/>
              <a:t>Accidentalia</a:t>
            </a:r>
            <a:r>
              <a:rPr lang="pl-PL" sz="4000" b="1" dirty="0"/>
              <a:t> </a:t>
            </a:r>
            <a:r>
              <a:rPr lang="pl-PL" sz="4000" b="1" dirty="0" err="1"/>
              <a:t>negotii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ymbol zastępczy zawartości 6"/>
          <p:cNvGraphicFramePr>
            <a:graphicFrameLocks noGrp="1"/>
          </p:cNvGraphicFramePr>
          <p:nvPr>
            <p:ph sz="quarter" idx="1"/>
            <p:extLst>
              <p:ext uri="{D42A27DB-BD31-4B8C-83A1-F6EECF244321}">
                <p14:modId xmlns:p14="http://schemas.microsoft.com/office/powerpoint/2010/main" xmlns="" val="2528353493"/>
              </p:ext>
            </p:extLst>
          </p:nvPr>
        </p:nvGraphicFramePr>
        <p:xfrm>
          <a:off x="928662" y="1571612"/>
          <a:ext cx="7358114"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358114" cy="4572032"/>
          </a:xfrm>
        </p:spPr>
        <p:txBody>
          <a:bodyPr>
            <a:noAutofit/>
          </a:bodyPr>
          <a:lstStyle/>
          <a:p>
            <a:pPr marL="0" indent="0" algn="ctr">
              <a:buNone/>
              <a:tabLst>
                <a:tab pos="363538" algn="l"/>
              </a:tabLst>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p>
          <a:p>
            <a:pPr marL="0" indent="0" algn="just">
              <a:buNone/>
              <a:tabLst>
                <a:tab pos="363538" algn="l"/>
              </a:tabLst>
            </a:pPr>
            <a:r>
              <a:rPr lang="pl-PL" sz="2400" dirty="0">
                <a:latin typeface="Arial Narrow" panose="020B0606020202030204" pitchFamily="34" charset="0"/>
              </a:rPr>
              <a:t>§ 1. Umowa zawarta na czas nieoznaczony może być wypowiedziana </a:t>
            </a:r>
            <a:r>
              <a:rPr lang="pl-PL" sz="2400" b="1" dirty="0">
                <a:latin typeface="Arial Narrow" panose="020B0606020202030204" pitchFamily="34" charset="0"/>
              </a:rPr>
              <a:t>na miesiąc naprzód w pierwszym roku</a:t>
            </a:r>
            <a:r>
              <a:rPr lang="pl-PL" sz="2400" dirty="0">
                <a:latin typeface="Arial Narrow" panose="020B0606020202030204" pitchFamily="34" charset="0"/>
              </a:rPr>
              <a:t>, na </a:t>
            </a:r>
            <a:r>
              <a:rPr lang="pl-PL" sz="2400" b="1" dirty="0">
                <a:latin typeface="Arial Narrow" panose="020B0606020202030204" pitchFamily="34" charset="0"/>
              </a:rPr>
              <a:t>dwa miesiące naprzód w drugim roku</a:t>
            </a:r>
            <a:r>
              <a:rPr lang="pl-PL" sz="2400" dirty="0">
                <a:latin typeface="Arial Narrow" panose="020B0606020202030204" pitchFamily="34" charset="0"/>
              </a:rPr>
              <a:t> oraz na </a:t>
            </a:r>
            <a:r>
              <a:rPr lang="pl-PL" sz="2400" b="1" dirty="0">
                <a:latin typeface="Arial Narrow" panose="020B0606020202030204" pitchFamily="34" charset="0"/>
              </a:rPr>
              <a:t>trzy miesiące naprzód w trzecim i następnych latach </a:t>
            </a:r>
            <a:r>
              <a:rPr lang="pl-PL" sz="2400" dirty="0">
                <a:latin typeface="Arial Narrow" panose="020B0606020202030204" pitchFamily="34" charset="0"/>
              </a:rPr>
              <a:t>trwania umowy. </a:t>
            </a:r>
            <a:r>
              <a:rPr lang="pl-PL" sz="2400" b="1" dirty="0">
                <a:solidFill>
                  <a:schemeClr val="accent1"/>
                </a:solidFill>
                <a:latin typeface="Arial Narrow" panose="020B0606020202030204" pitchFamily="34" charset="0"/>
              </a:rPr>
              <a:t>Ustawowe terminy wypowiedzenia nie mogą być skracane</a:t>
            </a:r>
            <a:r>
              <a:rPr lang="pl-PL" sz="2400" dirty="0">
                <a:latin typeface="Arial Narrow" panose="020B0606020202030204" pitchFamily="34" charset="0"/>
              </a:rPr>
              <a:t>.</a:t>
            </a:r>
          </a:p>
          <a:p>
            <a:pPr marL="0" indent="0" algn="just">
              <a:buNone/>
              <a:tabLst>
                <a:tab pos="363538" algn="l"/>
              </a:tabLst>
            </a:pPr>
            <a:r>
              <a:rPr lang="pl-PL" sz="2400" dirty="0">
                <a:latin typeface="Arial Narrow" panose="020B0606020202030204" pitchFamily="34" charset="0"/>
              </a:rPr>
              <a:t>§ 2. Ustawowe terminy wypowiedzenia </a:t>
            </a:r>
            <a:r>
              <a:rPr lang="pl-PL" sz="2400" u="sng" dirty="0">
                <a:latin typeface="Arial Narrow" panose="020B0606020202030204" pitchFamily="34" charset="0"/>
              </a:rPr>
              <a:t>mogą zostać umownie przedłużone, z tym że termin ustalony dla dającego zlecenie nie może być krótszy niż termin ustalony dla agenta</a:t>
            </a:r>
            <a:r>
              <a:rPr lang="pl-PL" sz="2400" dirty="0">
                <a:latin typeface="Arial Narrow" panose="020B0606020202030204" pitchFamily="34" charset="0"/>
              </a:rPr>
              <a:t>. Przedłużenie terminu dla agenta powoduje takie samo przedłużenie dla dającego zlecenie.</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9214388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988840"/>
            <a:ext cx="7358114" cy="4154804"/>
          </a:xfrm>
        </p:spPr>
        <p:txBody>
          <a:bodyPr>
            <a:noAutofit/>
          </a:bodyPr>
          <a:lstStyle/>
          <a:p>
            <a:pPr marL="0" indent="0" algn="ctr">
              <a:buNone/>
            </a:pPr>
            <a:r>
              <a:rPr lang="pl-PL" sz="2400" b="1" dirty="0">
                <a:latin typeface="Arial Narrow" panose="020B0606020202030204" pitchFamily="34" charset="0"/>
              </a:rPr>
              <a:t>Art. 764</a:t>
            </a:r>
            <a:r>
              <a:rPr lang="pl-PL" sz="2400" b="1" baseline="30000" dirty="0">
                <a:latin typeface="Arial Narrow" panose="020B0606020202030204" pitchFamily="34" charset="0"/>
              </a:rPr>
              <a:t>1</a:t>
            </a:r>
            <a:r>
              <a:rPr lang="pl-PL" sz="2400" b="1" dirty="0">
                <a:latin typeface="Arial Narrow" panose="020B0606020202030204" pitchFamily="34" charset="0"/>
              </a:rPr>
              <a:t> k.c.</a:t>
            </a:r>
            <a:endParaRPr lang="pl-PL" sz="2400" dirty="0">
              <a:latin typeface="Arial Narrow" panose="020B0606020202030204" pitchFamily="34" charset="0"/>
            </a:endParaRPr>
          </a:p>
          <a:p>
            <a:pPr marL="0" indent="0" algn="just">
              <a:buNone/>
            </a:pPr>
            <a:r>
              <a:rPr lang="pl-PL" sz="2400" dirty="0">
                <a:latin typeface="Arial Narrow" panose="020B0606020202030204" pitchFamily="34" charset="0"/>
              </a:rPr>
              <a:t>§ 3. Jeżeli umowa nie stanowi inaczej, </a:t>
            </a:r>
            <a:r>
              <a:rPr lang="pl-PL" sz="2400" u="sng" dirty="0">
                <a:latin typeface="Arial Narrow" panose="020B0606020202030204" pitchFamily="34" charset="0"/>
              </a:rPr>
              <a:t>termin wypowiedzenia upływa z końcem miesiąca kalendarzowego</a:t>
            </a:r>
            <a:r>
              <a:rPr lang="pl-PL" sz="2400" dirty="0">
                <a:latin typeface="Arial Narrow" panose="020B0606020202030204" pitchFamily="34" charset="0"/>
              </a:rPr>
              <a:t>.</a:t>
            </a:r>
          </a:p>
          <a:p>
            <a:pPr marL="0" indent="0" algn="just">
              <a:buNone/>
            </a:pPr>
            <a:r>
              <a:rPr lang="pl-PL" sz="2400" dirty="0">
                <a:latin typeface="Arial Narrow" panose="020B0606020202030204" pitchFamily="34" charset="0"/>
              </a:rPr>
              <a:t>§ 4. Przepisy § 1-3 mają zastosowanie do umowy zawartej na czas oznaczony, a przekształconej z mocy art. 764 w umowę zawartą na czas nieoznaczony. Okres, na jaki umowa na czas oznaczony była zawarta, uwzględnia się przy ustalaniu terminu wypowiedzenia.</a:t>
            </a:r>
          </a:p>
          <a:p>
            <a:pPr marL="0" indent="0" algn="just">
              <a:buNone/>
              <a:tabLst>
                <a:tab pos="361950" algn="l"/>
              </a:tabLst>
            </a:pP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706007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lnSpc>
                <a:spcPct val="150000"/>
              </a:lnSpc>
              <a:buNone/>
            </a:pPr>
            <a:r>
              <a:rPr lang="pl-PL" sz="2400" dirty="0">
                <a:latin typeface="Arial Narrow" panose="020B0606020202030204" pitchFamily="34" charset="0"/>
              </a:rPr>
              <a:t>Umowa agencyjna, chociażby była zawarta na czas oznaczony, może być wypowiedziana bez zachowania terminów wypowiedzenia:</a:t>
            </a:r>
          </a:p>
          <a:p>
            <a:pPr marL="0" indent="0" algn="just">
              <a:lnSpc>
                <a:spcPct val="150000"/>
              </a:lnSpc>
              <a:tabLst>
                <a:tab pos="363538" algn="l"/>
              </a:tabLst>
            </a:pPr>
            <a:r>
              <a:rPr lang="pl-PL" sz="2400" dirty="0">
                <a:latin typeface="Arial Narrow" panose="020B0606020202030204" pitchFamily="34" charset="0"/>
              </a:rPr>
              <a:t> z powodu niewykonania obowiązków przez jedną ze stron w całości lub znacznej części, </a:t>
            </a:r>
          </a:p>
          <a:p>
            <a:pPr marL="0" indent="0" algn="just">
              <a:lnSpc>
                <a:spcPct val="150000"/>
              </a:lnSpc>
              <a:tabLst>
                <a:tab pos="363538" algn="l"/>
              </a:tabLst>
            </a:pPr>
            <a:r>
              <a:rPr lang="pl-PL" sz="2400" dirty="0">
                <a:latin typeface="Arial Narrow" panose="020B0606020202030204" pitchFamily="34" charset="0"/>
              </a:rPr>
              <a:t> w przypadku zaistnienia nadzwyczajnych okoliczności.</a:t>
            </a:r>
            <a:endParaRPr lang="pl-PL" sz="22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3148832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algn="just"/>
            <a:r>
              <a:rPr lang="pl-PL" sz="2400" dirty="0">
                <a:latin typeface="Arial Narrow" panose="020B0606020202030204" pitchFamily="34" charset="0"/>
              </a:rPr>
              <a:t>Jeżeli wypowiedzenia dokonano </a:t>
            </a:r>
            <a:r>
              <a:rPr lang="pl-PL" sz="2400" u="sng" dirty="0">
                <a:latin typeface="Arial Narrow" panose="020B0606020202030204" pitchFamily="34" charset="0"/>
              </a:rPr>
              <a:t>na skutek okoliczności, za które ponosi odpowiedzialność druga strona</a:t>
            </a:r>
            <a:r>
              <a:rPr lang="pl-PL" sz="2400" dirty="0">
                <a:latin typeface="Arial Narrow" panose="020B0606020202030204" pitchFamily="34" charset="0"/>
              </a:rPr>
              <a:t>, jest ona </a:t>
            </a:r>
            <a:r>
              <a:rPr lang="pl-PL" sz="2400" b="1" dirty="0">
                <a:latin typeface="Arial Narrow" panose="020B0606020202030204" pitchFamily="34" charset="0"/>
              </a:rPr>
              <a:t>zobowiązana do naprawienia szkody</a:t>
            </a:r>
            <a:r>
              <a:rPr lang="pl-PL" sz="2400" dirty="0">
                <a:latin typeface="Arial Narrow" panose="020B0606020202030204" pitchFamily="34" charset="0"/>
              </a:rPr>
              <a:t> poniesionej przez wypowiadającego w następstwie rozwiązania umowy</a:t>
            </a:r>
          </a:p>
          <a:p>
            <a:pPr algn="just"/>
            <a:r>
              <a:rPr lang="pl-PL" sz="2400" dirty="0">
                <a:latin typeface="Arial Narrow" panose="020B0606020202030204" pitchFamily="34" charset="0"/>
              </a:rPr>
              <a:t>Jeżeli agent </a:t>
            </a:r>
            <a:r>
              <a:rPr lang="pl-PL" sz="2400" u="sng" dirty="0">
                <a:latin typeface="Arial Narrow" panose="020B0606020202030204" pitchFamily="34" charset="0"/>
              </a:rPr>
              <a:t>wypowiedział umowę na skutek okoliczności, za które odpowiedzialność ponosi dający zlecenie</a:t>
            </a:r>
            <a:r>
              <a:rPr lang="pl-PL" sz="2400" dirty="0">
                <a:latin typeface="Arial Narrow" panose="020B0606020202030204" pitchFamily="34" charset="0"/>
              </a:rPr>
              <a:t>, może on </a:t>
            </a:r>
            <a:r>
              <a:rPr lang="pl-PL" sz="2400" b="1" dirty="0">
                <a:latin typeface="Arial Narrow" panose="020B0606020202030204" pitchFamily="34" charset="0"/>
              </a:rPr>
              <a:t>zwolnić się z obowiązku przestrzegania ograniczenia działalności konkurencyjnej</a:t>
            </a:r>
            <a:r>
              <a:rPr lang="pl-PL" sz="2400" dirty="0">
                <a:latin typeface="Arial Narrow" panose="020B0606020202030204" pitchFamily="34" charset="0"/>
              </a:rPr>
              <a:t> przez złożenie dającemu zlecenie oświadczenia na piśmie </a:t>
            </a:r>
            <a:r>
              <a:rPr lang="pl-PL" sz="2400" b="1" dirty="0">
                <a:latin typeface="Arial Narrow" panose="020B0606020202030204" pitchFamily="34" charset="0"/>
              </a:rPr>
              <a:t>przed upływem miesiąca od dnia wypowiedzenia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Wypowiedzenie - skutki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1084231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844824"/>
            <a:ext cx="7358114" cy="4298820"/>
          </a:xfrm>
        </p:spPr>
        <p:txBody>
          <a:bodyPr>
            <a:noAutofit/>
          </a:bodyPr>
          <a:lstStyle/>
          <a:p>
            <a:pPr marL="0" indent="0" algn="just">
              <a:buNone/>
            </a:pPr>
            <a:r>
              <a:rPr lang="pl-PL" sz="2400" u="sng" dirty="0">
                <a:latin typeface="Arial Narrow" panose="020B0606020202030204" pitchFamily="34" charset="0"/>
              </a:rPr>
              <a:t>Przesłanki do wypłaty świadczenia wyrównawczego:</a:t>
            </a:r>
          </a:p>
          <a:p>
            <a:pPr algn="just"/>
            <a:r>
              <a:rPr lang="pl-PL" sz="2400" dirty="0">
                <a:latin typeface="Arial Narrow" pitchFamily="34" charset="0"/>
              </a:rPr>
              <a:t>Agent w czasie trwania umowy agencyjnej pozyskał nowych klientów lub doprowadził do istotnego wzrostu obrotów z dotychczasowymi klientami</a:t>
            </a:r>
          </a:p>
          <a:p>
            <a:pPr algn="just"/>
            <a:r>
              <a:rPr lang="pl-PL" sz="2400" dirty="0">
                <a:latin typeface="Arial Narrow" pitchFamily="34" charset="0"/>
              </a:rPr>
              <a:t>dający zlecenie czerpie nadal znaczne korzyści z umów z tymi klientami</a:t>
            </a:r>
          </a:p>
          <a:p>
            <a:pPr algn="just"/>
            <a:r>
              <a:rPr lang="pl-PL" sz="2400" dirty="0">
                <a:latin typeface="Arial Narrow" pitchFamily="34" charset="0"/>
              </a:rPr>
              <a:t>za przyznaniem agentowi świadczenia przemawiają względy słuszności</a:t>
            </a:r>
          </a:p>
          <a:p>
            <a:pPr algn="just"/>
            <a:r>
              <a:rPr lang="pl-PL" sz="2400" dirty="0">
                <a:latin typeface="Arial Narrow" pitchFamily="34" charset="0"/>
              </a:rPr>
              <a:t>żądanie zostało zgłoszone przez agenta lub jego spadkobierców wobec dającego zlecenie przed upływem roku od rozwiązania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193251763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204864"/>
            <a:ext cx="7358114" cy="3938780"/>
          </a:xfrm>
        </p:spPr>
        <p:txBody>
          <a:bodyPr>
            <a:noAutofit/>
          </a:bodyPr>
          <a:lstStyle/>
          <a:p>
            <a:pPr algn="just"/>
            <a:r>
              <a:rPr lang="pl-PL" sz="2400" dirty="0">
                <a:latin typeface="Arial Narrow" panose="020B0606020202030204" pitchFamily="34" charset="0"/>
              </a:rPr>
              <a:t>Świadczenie wyrównawcze nie może przekroczyć wysokości wynagrodzenia agenta za jeden rok, obliczonego na podstawie średniego rocznego wynagrodzenia uzyskanego w okresie ostatnich pięciu lat. Jeżeli umowa agencyjna trwała krócej niż pięć lat, wynagrodzenie to oblicza się z uwzględnieniem średniej z całego okresu jej trwania</a:t>
            </a:r>
          </a:p>
          <a:p>
            <a:pPr algn="just"/>
            <a:r>
              <a:rPr lang="pl-PL" sz="2400" dirty="0">
                <a:latin typeface="Arial Narrow" panose="020B0606020202030204" pitchFamily="34" charset="0"/>
              </a:rPr>
              <a:t>Uzyskanie świadczenia wyrównawczego nie pozbawia agenta możności dochodzenia odszkodowania na zasadach ogólnych</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15332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443814"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Określenie celu, do którego wykorzystane będą informacje poufne</a:t>
            </a:r>
          </a:p>
          <a:p>
            <a:pPr algn="just">
              <a:buNone/>
            </a:pPr>
            <a:endParaRPr lang="pl-PL" sz="2800" dirty="0">
              <a:latin typeface="Arial Narrow" pitchFamily="34" charset="0"/>
              <a:ea typeface="Arimo" pitchFamily="34" charset="0"/>
              <a:cs typeface="Arimo" pitchFamily="34" charset="0"/>
            </a:endParaRPr>
          </a:p>
          <a:p>
            <a:pPr algn="just"/>
            <a:r>
              <a:rPr lang="pl-PL" sz="2800" dirty="0">
                <a:latin typeface="Arial Narrow" pitchFamily="34" charset="0"/>
                <a:ea typeface="Arimo" pitchFamily="34" charset="0"/>
                <a:cs typeface="Arimo" pitchFamily="34" charset="0"/>
              </a:rPr>
              <a:t>Minimalne środki (prawne i techniczne) zabezpieczające przed ujawnieniem informacji poufnych</a:t>
            </a:r>
            <a:endParaRPr lang="pl-PL" sz="2400" dirty="0">
              <a:latin typeface="Arial Narrow" pitchFamily="34" charset="0"/>
              <a:ea typeface="Arimo" pitchFamily="34" charset="0"/>
              <a:cs typeface="Arimo"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484784"/>
            <a:ext cx="7429552" cy="4658860"/>
          </a:xfrm>
        </p:spPr>
        <p:txBody>
          <a:bodyPr>
            <a:noAutofit/>
          </a:bodyPr>
          <a:lstStyle/>
          <a:p>
            <a:pPr marL="0" indent="0" algn="just">
              <a:buNone/>
            </a:pPr>
            <a:r>
              <a:rPr lang="pl-PL" sz="2400" u="sng" dirty="0">
                <a:latin typeface="Arial Narrow" panose="020B0606020202030204" pitchFamily="34" charset="0"/>
              </a:rPr>
              <a:t>Świadczenie wyrównawcze nie przysługuje agentowi, jeżeli:</a:t>
            </a:r>
          </a:p>
          <a:p>
            <a:pPr lvl="1" algn="just"/>
            <a:r>
              <a:rPr lang="pl-PL" sz="2200" b="1" dirty="0">
                <a:latin typeface="Arial Narrow" panose="020B0606020202030204" pitchFamily="34" charset="0"/>
              </a:rPr>
              <a:t>dający zlecenie wypowiedział umowę na skutek okoliczności, za które odpowiedzialność ponosi agent</a:t>
            </a:r>
            <a:r>
              <a:rPr lang="pl-PL" sz="2200" dirty="0">
                <a:latin typeface="Arial Narrow" panose="020B0606020202030204" pitchFamily="34" charset="0"/>
              </a:rPr>
              <a:t>, usprawiedliwiających wypowiedzenie umowy bez zachowania terminów wypowiedzenia;</a:t>
            </a:r>
          </a:p>
          <a:p>
            <a:pPr lvl="1" algn="just"/>
            <a:r>
              <a:rPr lang="pl-PL" sz="2200" b="1" dirty="0">
                <a:latin typeface="Arial Narrow" panose="020B0606020202030204" pitchFamily="34" charset="0"/>
              </a:rPr>
              <a:t>agent wypowiedział umowę, chyba że wypowiedzenie jest uzasadnione</a:t>
            </a:r>
            <a:r>
              <a:rPr lang="pl-PL" sz="2200" dirty="0">
                <a:latin typeface="Arial Narrow" panose="020B0606020202030204" pitchFamily="34" charset="0"/>
              </a:rPr>
              <a:t> okolicznościami, za które odpowiada dający zlecenie, albo jest usprawiedliwione wiekiem, ułomnością lub chorobą agenta, a względy słuszności nie pozwalają domagać się od niego dalszego wykonywania czynności agenta;</a:t>
            </a:r>
          </a:p>
          <a:p>
            <a:pPr lvl="1" algn="just"/>
            <a:r>
              <a:rPr lang="pl-PL" sz="2200" b="1" dirty="0">
                <a:latin typeface="Arial Narrow" panose="020B0606020202030204" pitchFamily="34" charset="0"/>
              </a:rPr>
              <a:t>agent za zgodą dającego zlecenie przeniósł na inną osobę swoje prawa i obowiązki </a:t>
            </a:r>
            <a:r>
              <a:rPr lang="pl-PL" sz="2200" dirty="0">
                <a:latin typeface="Arial Narrow" panose="020B0606020202030204" pitchFamily="34" charset="0"/>
              </a:rPr>
              <a:t>wynikające z umowy.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Świadczenie wyrównawcze</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9462311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brokerska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6" name="Picture 2" descr="C:\Users\Basia Denisiuk\AppData\Local\Microsoft\Windows\INetCache\IE\JDQL6SRG\cuentas_demo_forex[1].jpg"/>
          <p:cNvPicPr>
            <a:picLocks noChangeAspect="1" noChangeArrowheads="1"/>
          </p:cNvPicPr>
          <p:nvPr/>
        </p:nvPicPr>
        <p:blipFill>
          <a:blip r:embed="rId3"/>
          <a:srcRect/>
          <a:stretch>
            <a:fillRect/>
          </a:stretch>
        </p:blipFill>
        <p:spPr bwMode="auto">
          <a:xfrm>
            <a:off x="2000232" y="3071810"/>
            <a:ext cx="5029204" cy="31432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285860"/>
            <a:ext cx="7429552" cy="4857784"/>
          </a:xfrm>
        </p:spPr>
        <p:txBody>
          <a:bodyPr>
            <a:noAutofit/>
          </a:bodyPr>
          <a:lstStyle/>
          <a:p>
            <a:pPr algn="just">
              <a:lnSpc>
                <a:spcPct val="150000"/>
              </a:lnSpc>
            </a:pPr>
            <a:r>
              <a:rPr lang="pl-PL" sz="2200" dirty="0">
                <a:latin typeface="Arial Narrow" panose="020B0606020202030204" pitchFamily="34" charset="0"/>
              </a:rPr>
              <a:t>Umowa kwalifikowana podmiotowo – jedną ze stron jest zawsze broker ubezpieczeniowy</a:t>
            </a:r>
          </a:p>
          <a:p>
            <a:pPr algn="just">
              <a:lnSpc>
                <a:spcPct val="150000"/>
              </a:lnSpc>
            </a:pPr>
            <a:r>
              <a:rPr lang="pl-PL" sz="2200" dirty="0">
                <a:latin typeface="Arial Narrow" panose="020B0606020202030204" pitchFamily="34" charset="0"/>
              </a:rPr>
              <a:t>Wyróżnia ją świadczenie spełniane przez brokera, polegające na wykonaniu usług pośrednictwa ubezpieczeniowego</a:t>
            </a:r>
          </a:p>
          <a:p>
            <a:pPr algn="just">
              <a:lnSpc>
                <a:spcPct val="150000"/>
              </a:lnSpc>
            </a:pPr>
            <a:r>
              <a:rPr lang="pl-PL" sz="2200" dirty="0">
                <a:latin typeface="Arial Narrow" panose="020B0606020202030204" pitchFamily="34" charset="0"/>
              </a:rPr>
              <a:t>Świadczenie to spełniane jest dla ubezpieczającego nieodpłatnie</a:t>
            </a:r>
          </a:p>
          <a:p>
            <a:pPr algn="just">
              <a:lnSpc>
                <a:spcPct val="150000"/>
              </a:lnSpc>
            </a:pPr>
            <a:r>
              <a:rPr lang="pl-PL" sz="2200" dirty="0">
                <a:latin typeface="Arial Narrow" panose="020B0606020202030204" pitchFamily="34" charset="0"/>
              </a:rPr>
              <a:t>Broker może działać w sposób stały, prowadząc całość spraw związanych z ubezpieczeniami swojego klienta lub tylko w sposób jednorazowy w zakresie określonej umowy</a:t>
            </a:r>
          </a:p>
          <a:p>
            <a:pPr algn="just">
              <a:lnSpc>
                <a:spcPct val="150000"/>
              </a:lnSpc>
            </a:pPr>
            <a:r>
              <a:rPr lang="pl-PL" sz="2200" dirty="0">
                <a:latin typeface="Arial Narrow" panose="020B0606020202030204" pitchFamily="34" charset="0"/>
              </a:rPr>
              <a:t>W praktyce umowy zawierane są często </a:t>
            </a:r>
            <a:r>
              <a:rPr lang="pl-PL" sz="2200" i="1" dirty="0">
                <a:latin typeface="Arial Narrow" panose="020B0606020202030204" pitchFamily="34" charset="0"/>
              </a:rPr>
              <a:t>per </a:t>
            </a:r>
            <a:r>
              <a:rPr lang="pl-PL" sz="2200" i="1" dirty="0" err="1">
                <a:latin typeface="Arial Narrow" panose="020B0606020202030204" pitchFamily="34" charset="0"/>
              </a:rPr>
              <a:t>facta</a:t>
            </a:r>
            <a:r>
              <a:rPr lang="pl-PL" sz="2200" i="1" dirty="0">
                <a:latin typeface="Arial Narrow" panose="020B0606020202030204" pitchFamily="34" charset="0"/>
              </a:rPr>
              <a:t> </a:t>
            </a:r>
            <a:r>
              <a:rPr lang="pl-PL" sz="2200" i="1" dirty="0" err="1">
                <a:latin typeface="Arial Narrow" panose="020B0606020202030204" pitchFamily="34" charset="0"/>
              </a:rPr>
              <a:t>concludentia</a:t>
            </a:r>
            <a:r>
              <a:rPr lang="pl-PL" sz="2200" dirty="0">
                <a:latin typeface="Arial Narrow" panose="020B0606020202030204" pitchFamily="34" charset="0"/>
              </a:rPr>
              <a:t>, brak ustawowych wymogów co do formy</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13229166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Strony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graphicFrame>
        <p:nvGraphicFramePr>
          <p:cNvPr id="2" name="Diagram 1"/>
          <p:cNvGraphicFramePr/>
          <p:nvPr>
            <p:extLst>
              <p:ext uri="{D42A27DB-BD31-4B8C-83A1-F6EECF244321}">
                <p14:modId xmlns:p14="http://schemas.microsoft.com/office/powerpoint/2010/main" xmlns="" val="4245682961"/>
              </p:ext>
            </p:extLst>
          </p:nvPr>
        </p:nvGraphicFramePr>
        <p:xfrm>
          <a:off x="1142976" y="1643050"/>
          <a:ext cx="7000924"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229255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700808"/>
            <a:ext cx="7429552" cy="4442836"/>
          </a:xfrm>
        </p:spPr>
        <p:txBody>
          <a:bodyPr>
            <a:noAutofit/>
          </a:bodyPr>
          <a:lstStyle/>
          <a:p>
            <a:pPr algn="just">
              <a:lnSpc>
                <a:spcPct val="150000"/>
              </a:lnSpc>
            </a:pPr>
            <a:r>
              <a:rPr lang="pl-PL" sz="2200" dirty="0">
                <a:latin typeface="Arial Narrow" panose="020B0606020202030204" pitchFamily="34" charset="0"/>
              </a:rPr>
              <a:t>Formalna nieodpłatność umowy dla ubezpieczającego – broker otrzymuje wynagrodzenie od ubezpieczyciela, który wypłaca je tylko w razie zawarcia umowy ubezpieczenia dzięki staraniom brokera</a:t>
            </a:r>
          </a:p>
          <a:p>
            <a:pPr algn="just">
              <a:lnSpc>
                <a:spcPct val="150000"/>
              </a:lnSpc>
            </a:pPr>
            <a:r>
              <a:rPr lang="pl-PL" sz="2200" dirty="0">
                <a:latin typeface="Arial Narrow" panose="020B0606020202030204" pitchFamily="34" charset="0"/>
              </a:rPr>
              <a:t>Wynagrodzenie pochodzi ze składki, którą ubezpieczyciel otrzymuje od ubezpieczającego (zazwyczaj określony ułamek tej składki)</a:t>
            </a:r>
          </a:p>
          <a:p>
            <a:pPr algn="just">
              <a:lnSpc>
                <a:spcPct val="150000"/>
              </a:lnSpc>
            </a:pPr>
            <a:r>
              <a:rPr lang="pl-PL" sz="2200" dirty="0">
                <a:latin typeface="Arial Narrow" panose="020B0606020202030204" pitchFamily="34" charset="0"/>
              </a:rPr>
              <a:t>Zapłata składki przez ubezpieczającego warunkuje powstanie roszczenia brokera wobec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Mechanizm wynagradzania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547797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r>
              <a:rPr lang="pl-PL" sz="2400" dirty="0">
                <a:latin typeface="Arial Narrow" pitchFamily="34" charset="0"/>
              </a:rPr>
              <a:t>Podjęcie starań o zawarcie umowy ubezpieczenia</a:t>
            </a:r>
          </a:p>
          <a:p>
            <a:pPr algn="just"/>
            <a:r>
              <a:rPr lang="pl-PL" sz="2400" dirty="0">
                <a:latin typeface="Arial Narrow" pitchFamily="34" charset="0"/>
              </a:rPr>
              <a:t>Udzielenie rekomendacji</a:t>
            </a:r>
          </a:p>
          <a:p>
            <a:pPr algn="ctr">
              <a:buNone/>
            </a:pPr>
            <a:r>
              <a:rPr lang="pl-PL" sz="2400" b="1" dirty="0">
                <a:latin typeface="Arial Narrow" pitchFamily="34" charset="0"/>
              </a:rPr>
              <a:t>Art. 4a ust. 1 </a:t>
            </a:r>
            <a:r>
              <a:rPr lang="pl-PL" sz="2400" b="1" dirty="0" err="1">
                <a:latin typeface="Arial Narrow" pitchFamily="34" charset="0"/>
              </a:rPr>
              <a:t>u.p.u</a:t>
            </a:r>
            <a:r>
              <a:rPr lang="pl-PL" sz="2400" b="1" dirty="0">
                <a:latin typeface="Arial Narrow" pitchFamily="34" charset="0"/>
              </a:rPr>
              <a:t>.</a:t>
            </a:r>
          </a:p>
          <a:p>
            <a:pPr marL="0" indent="0" algn="just">
              <a:buNone/>
            </a:pPr>
            <a:r>
              <a:rPr lang="pl-PL" sz="2400" dirty="0">
                <a:latin typeface="Arial Narrow" pitchFamily="34" charset="0"/>
              </a:rPr>
              <a:t>Pośrednik ubezpieczeniowy przekazuje informacje poszukującemu ochrony ubezpieczeniowej albo klientowi:</a:t>
            </a:r>
          </a:p>
          <a:p>
            <a:pPr marL="0" indent="0" algn="just">
              <a:buNone/>
            </a:pPr>
            <a:r>
              <a:rPr lang="pl-PL" sz="2400" dirty="0">
                <a:latin typeface="Arial Narrow" pitchFamily="34" charset="0"/>
              </a:rPr>
              <a:t>1) pisemnie lub za pomocą innego trwałego nośnika informacji dostępnego dla poszukującego ochrony ubezpieczeniowej albo klienta;</a:t>
            </a:r>
          </a:p>
          <a:p>
            <a:pPr marL="0" indent="0" algn="just">
              <a:buNone/>
            </a:pPr>
            <a:r>
              <a:rPr lang="pl-PL" sz="2400" dirty="0">
                <a:latin typeface="Arial Narrow" pitchFamily="34" charset="0"/>
              </a:rPr>
              <a:t>2) w sposób jasny, dokładny i zrozumiały;</a:t>
            </a:r>
          </a:p>
          <a:p>
            <a:pPr marL="0" indent="0" algn="just">
              <a:buNone/>
            </a:pPr>
            <a:r>
              <a:rPr lang="pl-PL" sz="2400" dirty="0">
                <a:latin typeface="Arial Narrow" pitchFamily="34" charset="0"/>
              </a:rPr>
              <a:t>3) w języku urzędowym państwa członkowskiego Unii Europejskiej, w którym umowa ubezpieczenia jest zawierana, lub innym języku, na który wyrażą zgodę strony umowy.</a:t>
            </a:r>
          </a:p>
          <a:p>
            <a:pPr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00174"/>
            <a:ext cx="7429552" cy="4643470"/>
          </a:xfrm>
        </p:spPr>
        <p:txBody>
          <a:bodyPr>
            <a:noAutofit/>
          </a:bodyPr>
          <a:lstStyle/>
          <a:p>
            <a:pPr algn="just">
              <a:lnSpc>
                <a:spcPct val="150000"/>
              </a:lnSpc>
            </a:pPr>
            <a:r>
              <a:rPr lang="pl-PL" sz="2400" dirty="0">
                <a:latin typeface="Arial Narrow" pitchFamily="34" charset="0"/>
              </a:rPr>
              <a:t>Lojalność</a:t>
            </a:r>
          </a:p>
          <a:p>
            <a:pPr algn="just">
              <a:lnSpc>
                <a:spcPct val="150000"/>
              </a:lnSpc>
            </a:pPr>
            <a:r>
              <a:rPr lang="pl-PL" sz="2400" dirty="0">
                <a:latin typeface="Arial Narrow" pitchFamily="34" charset="0"/>
              </a:rPr>
              <a:t>Stosowanie się do wskazówek ubezpieczającego</a:t>
            </a:r>
          </a:p>
          <a:p>
            <a:pPr algn="just">
              <a:lnSpc>
                <a:spcPct val="150000"/>
              </a:lnSpc>
            </a:pPr>
            <a:r>
              <a:rPr lang="pl-PL" sz="2400" dirty="0">
                <a:latin typeface="Arial Narrow" pitchFamily="34" charset="0"/>
              </a:rPr>
              <a:t>Zachowanie tajemnicy</a:t>
            </a:r>
          </a:p>
          <a:p>
            <a:pPr algn="just">
              <a:lnSpc>
                <a:spcPct val="150000"/>
              </a:lnSpc>
            </a:pPr>
            <a:r>
              <a:rPr lang="pl-PL" sz="2400" dirty="0">
                <a:latin typeface="Arial Narrow" pitchFamily="34" charset="0"/>
              </a:rPr>
              <a:t>Klauzula </a:t>
            </a:r>
            <a:r>
              <a:rPr lang="pl-PL" sz="2400" i="1" dirty="0">
                <a:latin typeface="Arial Narrow" pitchFamily="34" charset="0"/>
              </a:rPr>
              <a:t>del </a:t>
            </a:r>
            <a:r>
              <a:rPr lang="pl-PL" sz="2400" i="1" dirty="0" err="1">
                <a:latin typeface="Arial Narrow" pitchFamily="34" charset="0"/>
              </a:rPr>
              <a:t>credere</a:t>
            </a:r>
            <a:r>
              <a:rPr lang="pl-PL" sz="2400" dirty="0">
                <a:latin typeface="Arial Narrow" pitchFamily="34" charset="0"/>
              </a:rPr>
              <a:t>*</a:t>
            </a:r>
          </a:p>
          <a:p>
            <a:pPr algn="just">
              <a:lnSpc>
                <a:spcPct val="150000"/>
              </a:lnSpc>
              <a:buNone/>
            </a:pPr>
            <a:endParaRPr lang="pl-PL" sz="2400" dirty="0">
              <a:latin typeface="Arial Narrow" pitchFamily="34" charset="0"/>
            </a:endParaRPr>
          </a:p>
          <a:p>
            <a:pPr algn="just">
              <a:lnSpc>
                <a:spcPct val="150000"/>
              </a:lnSpc>
              <a:buNone/>
            </a:pPr>
            <a:r>
              <a:rPr lang="pl-PL" sz="2400" dirty="0">
                <a:latin typeface="Arial Narrow" pitchFamily="34" charset="0"/>
              </a:rPr>
              <a:t>* Zobowiązanie co do spełnienia swojego zobowiązania przez ubezpieczyciela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brokera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algn="just">
              <a:lnSpc>
                <a:spcPct val="150000"/>
              </a:lnSpc>
            </a:pPr>
            <a:r>
              <a:rPr lang="pl-PL" sz="2400" dirty="0">
                <a:latin typeface="Arial Narrow" pitchFamily="34" charset="0"/>
              </a:rPr>
              <a:t>Współdziałanie</a:t>
            </a:r>
          </a:p>
          <a:p>
            <a:pPr algn="just">
              <a:lnSpc>
                <a:spcPct val="150000"/>
              </a:lnSpc>
            </a:pPr>
            <a:r>
              <a:rPr lang="pl-PL" sz="2400" dirty="0">
                <a:latin typeface="Arial Narrow" pitchFamily="34" charset="0"/>
              </a:rPr>
              <a:t>Zapłata wynagrodzenia brokerowi ubezpieczeniowemu w razie odmowy zawarcia lub niewykonania umowy ubezpieczenia</a:t>
            </a:r>
          </a:p>
          <a:p>
            <a:pPr algn="just">
              <a:lnSpc>
                <a:spcPct val="150000"/>
              </a:lnSpc>
            </a:pPr>
            <a:r>
              <a:rPr lang="pl-PL" sz="2400">
                <a:latin typeface="Arial Narrow" pitchFamily="34" charset="0"/>
              </a:rPr>
              <a:t>Zachowanie wyłączności</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Obowiązki zleceniodawcy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Autofit/>
          </a:bodyPr>
          <a:lstStyle/>
          <a:p>
            <a:r>
              <a:rPr lang="pl-PL" sz="4400" b="1" dirty="0">
                <a:ln w="18000">
                  <a:solidFill>
                    <a:schemeClr val="accent2">
                      <a:satMod val="140000"/>
                    </a:schemeClr>
                  </a:solidFill>
                  <a:prstDash val="solid"/>
                  <a:miter lim="800000"/>
                </a:ln>
                <a:solidFill>
                  <a:schemeClr val="accent2">
                    <a:lumMod val="60000"/>
                    <a:lumOff val="40000"/>
                  </a:schemeClr>
                </a:solidFill>
                <a:effectLst>
                  <a:outerShdw blurRad="25500" dist="23000" dir="7020000" algn="tl">
                    <a:srgbClr val="000000">
                      <a:alpha val="50000"/>
                    </a:srgbClr>
                  </a:outerShdw>
                </a:effectLst>
              </a:rPr>
              <a:t>Umowa zlecenia</a:t>
            </a:r>
          </a:p>
        </p:txBody>
      </p:sp>
      <p:sp>
        <p:nvSpPr>
          <p:cNvPr id="4" name="Strzałka w prawo 3">
            <a:hlinkClick r:id="rId2" action="ppaction://hlinksldjump"/>
          </p:cNvPr>
          <p:cNvSpPr/>
          <p:nvPr/>
        </p:nvSpPr>
        <p:spPr>
          <a:xfrm>
            <a:off x="8072462" y="6000768"/>
            <a:ext cx="571504"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028" name="Picture 4" descr="C:\Users\Basia Denisiuk\AppData\Local\Microsoft\Windows\INetCache\IE\JDQL6SRG\Stipula_fountain_pen[1].jpg"/>
          <p:cNvPicPr>
            <a:picLocks noChangeAspect="1" noChangeArrowheads="1"/>
          </p:cNvPicPr>
          <p:nvPr/>
        </p:nvPicPr>
        <p:blipFill>
          <a:blip r:embed="rId3" cstate="print"/>
          <a:srcRect/>
          <a:stretch>
            <a:fillRect/>
          </a:stretch>
        </p:blipFill>
        <p:spPr bwMode="auto">
          <a:xfrm>
            <a:off x="1928794" y="2857496"/>
            <a:ext cx="5285752" cy="35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1919081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r>
              <a:rPr lang="pl-PL" sz="2400" dirty="0">
                <a:latin typeface="Arial Narrow" pitchFamily="34" charset="0"/>
              </a:rPr>
              <a:t>Umowa:</a:t>
            </a:r>
          </a:p>
          <a:p>
            <a:pPr lvl="1" algn="just"/>
            <a:r>
              <a:rPr lang="pl-PL" sz="2200" dirty="0">
                <a:latin typeface="Arial Narrow" pitchFamily="34" charset="0"/>
              </a:rPr>
              <a:t>Nazwana</a:t>
            </a:r>
          </a:p>
          <a:p>
            <a:pPr lvl="1" fontAlgn="ctr"/>
            <a:r>
              <a:rPr lang="pl-PL" dirty="0">
                <a:latin typeface="Arial Narrow" pitchFamily="34" charset="0"/>
              </a:rPr>
              <a:t>niewymagająca szczególnej formy,</a:t>
            </a:r>
            <a:endParaRPr lang="pl-PL" sz="2200" dirty="0">
              <a:latin typeface="Arial Narrow" pitchFamily="34" charset="0"/>
            </a:endParaRPr>
          </a:p>
          <a:p>
            <a:pPr lvl="1" fontAlgn="ctr"/>
            <a:r>
              <a:rPr lang="pl-PL" dirty="0">
                <a:latin typeface="Arial Narrow" pitchFamily="34" charset="0"/>
              </a:rPr>
              <a:t>zobowiązująca,</a:t>
            </a:r>
            <a:endParaRPr lang="pl-PL" sz="2200" dirty="0">
              <a:latin typeface="Arial Narrow" pitchFamily="34" charset="0"/>
            </a:endParaRPr>
          </a:p>
          <a:p>
            <a:pPr lvl="1" fontAlgn="ctr"/>
            <a:r>
              <a:rPr lang="pl-PL" dirty="0">
                <a:latin typeface="Arial Narrow" pitchFamily="34" charset="0"/>
              </a:rPr>
              <a:t>konsensualna,</a:t>
            </a:r>
            <a:endParaRPr lang="pl-PL" sz="2200" dirty="0">
              <a:latin typeface="Arial Narrow" pitchFamily="34" charset="0"/>
            </a:endParaRPr>
          </a:p>
          <a:p>
            <a:pPr lvl="1" fontAlgn="ctr"/>
            <a:r>
              <a:rPr lang="pl-PL" dirty="0">
                <a:latin typeface="Arial Narrow" pitchFamily="34" charset="0"/>
              </a:rPr>
              <a:t>odpłatna lub nieodpłatna</a:t>
            </a:r>
            <a:endParaRPr lang="pl-PL" sz="2200" dirty="0">
              <a:latin typeface="Arial Narrow" pitchFamily="34" charset="0"/>
            </a:endParaRPr>
          </a:p>
          <a:p>
            <a:pPr algn="just"/>
            <a:r>
              <a:rPr lang="pl-PL" sz="2400" dirty="0">
                <a:latin typeface="Arial Narrow" pitchFamily="34" charset="0"/>
              </a:rPr>
              <a:t>Cel: uregulowanie świadczenia usług w postaci wykonania czynności prawnej na rzecz innej osoby</a:t>
            </a:r>
          </a:p>
          <a:p>
            <a:pPr algn="just"/>
            <a:r>
              <a:rPr lang="pl-PL" sz="2400" dirty="0">
                <a:latin typeface="Arial Narrow" pitchFamily="34" charset="0"/>
              </a:rPr>
              <a:t>Treścią zlecenia jest zobowiązanie się przyjmującego zlecenie do dokonania określonej </a:t>
            </a:r>
            <a:r>
              <a:rPr lang="pl-PL" sz="2400" u="sng" dirty="0">
                <a:latin typeface="Arial Narrow" pitchFamily="34" charset="0"/>
              </a:rPr>
              <a:t>czynności prawnej</a:t>
            </a:r>
          </a:p>
          <a:p>
            <a:pPr algn="just"/>
            <a:r>
              <a:rPr lang="pl-PL" sz="2400" dirty="0">
                <a:latin typeface="Arial Narrow" pitchFamily="34" charset="0"/>
              </a:rPr>
              <a:t>Liczne odesłania innych umów do przepisów o zleceniu</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Ogólna charakterystyka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274638"/>
            <a:ext cx="7372376" cy="1011222"/>
          </a:xfrm>
        </p:spPr>
        <p:style>
          <a:lnRef idx="3">
            <a:schemeClr val="lt1"/>
          </a:lnRef>
          <a:fillRef idx="1">
            <a:schemeClr val="accent1"/>
          </a:fillRef>
          <a:effectRef idx="1">
            <a:schemeClr val="accent1"/>
          </a:effectRef>
          <a:fontRef idx="minor">
            <a:schemeClr val="lt1"/>
          </a:fontRef>
        </p:style>
        <p:txBody>
          <a:bodyPr/>
          <a:lstStyle/>
          <a:p>
            <a:pPr algn="ctr"/>
            <a:r>
              <a:rPr lang="pl-PL" b="1" dirty="0"/>
              <a:t>Co powinna zawierać NDA?</a:t>
            </a:r>
          </a:p>
        </p:txBody>
      </p:sp>
      <p:sp>
        <p:nvSpPr>
          <p:cNvPr id="3" name="Symbol zastępczy zawartości 2"/>
          <p:cNvSpPr>
            <a:spLocks noGrp="1"/>
          </p:cNvSpPr>
          <p:nvPr>
            <p:ph sz="quarter" idx="1"/>
          </p:nvPr>
        </p:nvSpPr>
        <p:spPr>
          <a:xfrm>
            <a:off x="928662" y="1785926"/>
            <a:ext cx="7358114" cy="4233874"/>
          </a:xfrm>
        </p:spPr>
        <p:txBody>
          <a:bodyPr>
            <a:normAutofit/>
          </a:bodyPr>
          <a:lstStyle/>
          <a:p>
            <a:pPr algn="just"/>
            <a:r>
              <a:rPr lang="pl-PL" sz="2800" dirty="0">
                <a:latin typeface="Arial Narrow" pitchFamily="34" charset="0"/>
                <a:ea typeface="Arimo" pitchFamily="34" charset="0"/>
                <a:cs typeface="Arimo" pitchFamily="34" charset="0"/>
              </a:rPr>
              <a:t>Odpowiedzialność za naruszenie poufności</a:t>
            </a:r>
          </a:p>
          <a:p>
            <a:pPr marL="0" indent="0" algn="just">
              <a:buNone/>
            </a:pPr>
            <a:r>
              <a:rPr lang="pl-PL" sz="2800" dirty="0">
                <a:latin typeface="Arial Narrow" pitchFamily="34" charset="0"/>
                <a:ea typeface="Arimo" pitchFamily="34" charset="0"/>
                <a:cs typeface="Arimo" pitchFamily="34" charset="0"/>
              </a:rPr>
              <a:t>Bez umowy o zachowaniu poufności jedynym rozwiązaniem jest odpowiedzialność deliktowa wynikająca z: art. 18 </a:t>
            </a:r>
            <a:r>
              <a:rPr lang="pl-PL" sz="2800" dirty="0" err="1">
                <a:latin typeface="Arial Narrow" pitchFamily="34" charset="0"/>
                <a:ea typeface="Arimo" pitchFamily="34" charset="0"/>
                <a:cs typeface="Arimo" pitchFamily="34" charset="0"/>
              </a:rPr>
              <a:t>u.z.n.k</a:t>
            </a:r>
            <a:r>
              <a:rPr lang="pl-PL" sz="2800" dirty="0">
                <a:latin typeface="Arial Narrow" pitchFamily="34" charset="0"/>
                <a:ea typeface="Arimo" pitchFamily="34" charset="0"/>
                <a:cs typeface="Arimo" pitchFamily="34" charset="0"/>
              </a:rPr>
              <a:t>. i art. 415 k.c.</a:t>
            </a:r>
          </a:p>
          <a:p>
            <a:pPr marL="0" indent="0" algn="just">
              <a:buNone/>
            </a:pPr>
            <a:endParaRPr lang="pl-PL" sz="2800" dirty="0">
              <a:latin typeface="Arial Narrow" pitchFamily="34" charset="0"/>
              <a:ea typeface="Arimo" pitchFamily="34" charset="0"/>
              <a:cs typeface="Arimo" pitchFamily="34" charset="0"/>
            </a:endParaRPr>
          </a:p>
          <a:p>
            <a:pPr marL="0" indent="0" algn="ctr">
              <a:buNone/>
            </a:pPr>
            <a:r>
              <a:rPr lang="pl-PL" sz="2800" b="1" dirty="0">
                <a:latin typeface="Arial Narrow" pitchFamily="34" charset="0"/>
                <a:ea typeface="Arimo" pitchFamily="34" charset="0"/>
                <a:cs typeface="Arimo" pitchFamily="34" charset="0"/>
              </a:rPr>
              <a:t>Art. 415 Kodeksu cywilnego</a:t>
            </a:r>
          </a:p>
          <a:p>
            <a:pPr marL="0" indent="0" algn="just">
              <a:buNone/>
            </a:pPr>
            <a:r>
              <a:rPr lang="pl-PL" sz="2800" dirty="0">
                <a:latin typeface="Arial Narrow" pitchFamily="34" charset="0"/>
              </a:rPr>
              <a:t>Kto z winy swej wyrządził drugiemu szkodę, obowiązany jest do jej naprawienia.</a:t>
            </a:r>
            <a:endParaRPr lang="pl-PL" sz="2800" dirty="0">
              <a:latin typeface="Arial Narrow" pitchFamily="34" charset="0"/>
              <a:ea typeface="Arimo" pitchFamily="34" charset="0"/>
              <a:cs typeface="Arimo"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Z postanowień ustawy wynika wąski zakres zlecenia obejmujący - zgodnie z wykładnią gramatyczną jedynie składanie oświadczeń woli jako elementów czynności prawnych. Należy jednak uznać poglądy rozszerzające zakres przedmiotowy tej umowy także na inne działania zmierzające do wywołania skutków prawnych oraz na czynności dokonywane w imieniu zleceniobiorcy, ale na rachunek zleceniodawcy. </a:t>
            </a:r>
            <a:r>
              <a:rPr lang="pl-PL" sz="2400" u="sng" dirty="0">
                <a:latin typeface="Arial Narrow" pitchFamily="34" charset="0"/>
              </a:rPr>
              <a:t>Wyłącza się jedynie czynności, które muszą być dokonane osobiście.</a:t>
            </a:r>
            <a:endParaRPr lang="pl-PL" sz="2400"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a:lnSpc>
                <a:spcPct val="150000"/>
              </a:lnSpc>
            </a:pPr>
            <a:r>
              <a:rPr lang="pl-PL" sz="2400" dirty="0">
                <a:latin typeface="Arial Narrow" pitchFamily="34" charset="0"/>
              </a:rPr>
              <a:t>Stosunek zlecenia oparty jest na wzajemnym zaufaniu stron, a tradycyjnie uznaje się zlecenie za modelowe </a:t>
            </a:r>
            <a:r>
              <a:rPr lang="pl-PL" sz="2400" b="1" dirty="0">
                <a:latin typeface="Arial Narrow" pitchFamily="34" charset="0"/>
              </a:rPr>
              <a:t>źródło stosunków starannego działania </a:t>
            </a:r>
            <a:r>
              <a:rPr lang="pl-PL" sz="2400" dirty="0">
                <a:latin typeface="Arial Narrow" pitchFamily="34" charset="0"/>
              </a:rPr>
              <a:t>(w odróżnieniu od umów rezultatu).</a:t>
            </a:r>
          </a:p>
          <a:p>
            <a:pPr algn="just">
              <a:lnSpc>
                <a:spcPct val="150000"/>
              </a:lnSpc>
            </a:pPr>
            <a:endParaRPr lang="pl-PL" sz="2400" dirty="0">
              <a:latin typeface="Arial Narrow" pitchFamily="34" charset="0"/>
            </a:endParaRPr>
          </a:p>
          <a:p>
            <a:pPr algn="just">
              <a:lnSpc>
                <a:spcPct val="150000"/>
              </a:lnSpc>
            </a:pPr>
            <a:r>
              <a:rPr lang="pl-PL" sz="2400" dirty="0">
                <a:latin typeface="Arial Narrow" pitchFamily="34" charset="0"/>
              </a:rPr>
              <a:t>Umowa zlecenia zbliżona jest także do umowy o pracę; wskazuje się, że odróżnia ją od tej umowy jedynie cywilnoprawny charakter.</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Zakres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buNone/>
            </a:pPr>
            <a:r>
              <a:rPr lang="pl-PL" sz="2400" dirty="0">
                <a:latin typeface="Arial Narrow" pitchFamily="34" charset="0"/>
              </a:rPr>
              <a:t>Podstawowym obowiązkiem przyjmującego zlecenie jest </a:t>
            </a:r>
            <a:r>
              <a:rPr lang="pl-PL" sz="2400" b="1" dirty="0">
                <a:latin typeface="Arial Narrow" pitchFamily="34" charset="0"/>
              </a:rPr>
              <a:t>osobiste dokonanie uzgodnionej czynności</a:t>
            </a:r>
            <a:r>
              <a:rPr lang="pl-PL" sz="2400" dirty="0">
                <a:latin typeface="Arial Narrow" pitchFamily="34" charset="0"/>
              </a:rPr>
              <a:t>. Zasadniczo zleceniobiorca powinien też kierować się przy wykonywaniu zlecenia określonym przez zleceniodawcę sposobem wykonania zlecenia. Postępowanie odmienne powinno być uzasadnione okolicznościami (art. 737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Działanie zleceniobiorcy</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ctr">
              <a:lnSpc>
                <a:spcPct val="150000"/>
              </a:lnSpc>
              <a:buNone/>
            </a:pPr>
            <a:r>
              <a:rPr lang="pl-PL" sz="2400" b="1" dirty="0">
                <a:latin typeface="Arial Narrow" pitchFamily="34" charset="0"/>
              </a:rPr>
              <a:t>Art. 736 k.c.</a:t>
            </a:r>
          </a:p>
          <a:p>
            <a:pPr marL="0" indent="0" algn="just">
              <a:lnSpc>
                <a:spcPct val="150000"/>
              </a:lnSpc>
              <a:buNone/>
            </a:pPr>
            <a:r>
              <a:rPr lang="pl-PL" sz="2400" dirty="0">
                <a:latin typeface="Arial Narrow" pitchFamily="34" charset="0"/>
              </a:rPr>
              <a:t>Kto zawodowo trudni się załatwianiem czynności dla drugich, powinien, jeżeli nie chce zlecenia przyjąć, zawiadomić o tym niezwłocznie dającego zlecenie. Taki sam obowiązek ciąży na osobie, która dającemu zlecenie oświadczyła gotowość załatwiania czynności danego rodzaju</a:t>
            </a: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Zawodowe</a:t>
            </a:r>
            <a:r>
              <a:rPr kumimoji="0" lang="pl-PL" sz="4000" b="1" i="0" u="none" strike="noStrike" kern="1200" cap="none" spc="0" normalizeH="0" noProof="0" dirty="0">
                <a:ln>
                  <a:noFill/>
                </a:ln>
                <a:solidFill>
                  <a:schemeClr val="lt1"/>
                </a:solidFill>
                <a:effectLst/>
                <a:uLnTx/>
                <a:uFillTx/>
                <a:latin typeface="+mn-lt"/>
                <a:ea typeface="+mn-ea"/>
                <a:cs typeface="+mn-cs"/>
              </a:rPr>
              <a:t> załatwianie czynności</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buNone/>
            </a:pPr>
            <a:r>
              <a:rPr lang="pl-PL" sz="2400" dirty="0">
                <a:latin typeface="Arial Narrow" pitchFamily="34" charset="0"/>
              </a:rPr>
              <a:t>Powierzenie wykonania zlecenia innej osobie także powinno być uzasadnione okolicznościami, zwyczajem bądź wynikać z treści umowy. Wówczas zleceniobiorca obowiązany jest zawiadomić niezwłocznie dającego zlecenie o osobie i o miejscu zamieszkania swego zastępcy i </a:t>
            </a:r>
            <a:r>
              <a:rPr lang="pl-PL" sz="2400" u="sng" dirty="0">
                <a:latin typeface="Arial Narrow" pitchFamily="34" charset="0"/>
              </a:rPr>
              <a:t>w razie zawiadomienia odpowiedzialny jest </a:t>
            </a:r>
            <a:r>
              <a:rPr lang="pl-PL" sz="2400" b="1" u="sng" dirty="0">
                <a:latin typeface="Arial Narrow" pitchFamily="34" charset="0"/>
              </a:rPr>
              <a:t>tylko za brak należytej staranności w wyborze zastępcy</a:t>
            </a:r>
            <a:r>
              <a:rPr lang="pl-PL" sz="2400" dirty="0">
                <a:latin typeface="Arial Narrow" pitchFamily="34" charset="0"/>
              </a:rPr>
              <a:t>. Zastępca odpowiedzialny jest za wykonanie zlecenia także względem dającego zlecenie. </a:t>
            </a:r>
            <a:r>
              <a:rPr lang="pl-PL" sz="2400" dirty="0">
                <a:solidFill>
                  <a:schemeClr val="accent1"/>
                </a:solidFill>
                <a:latin typeface="Arial Narrow" pitchFamily="34" charset="0"/>
              </a:rPr>
              <a:t>Jeżeli przyjmujący zlecenie ponosi odpowiedzialność za czynności swego zastępcy jak za swoje własne czynności, ich odpowiedzialność jest</a:t>
            </a:r>
            <a:r>
              <a:rPr lang="pl-PL" sz="2400" b="1" dirty="0">
                <a:solidFill>
                  <a:schemeClr val="accent1"/>
                </a:solidFill>
                <a:latin typeface="Arial Narrow" pitchFamily="34" charset="0"/>
              </a:rPr>
              <a:t> solidarna</a:t>
            </a:r>
            <a:r>
              <a:rPr lang="pl-PL" sz="2400" dirty="0">
                <a:latin typeface="Arial Narrow" pitchFamily="34" charset="0"/>
              </a:rPr>
              <a:t>.</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lang="pl-PL" sz="4000" b="1" dirty="0"/>
              <a:t>Zastępstwo</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algn="just" fontAlgn="ctr">
              <a:lnSpc>
                <a:spcPct val="150000"/>
              </a:lnSpc>
            </a:pPr>
            <a:r>
              <a:rPr lang="pl-PL" sz="2400" dirty="0">
                <a:latin typeface="Arial Narrow" pitchFamily="34" charset="0"/>
              </a:rPr>
              <a:t>zapłata wynagrodzenia (jeśli zostało zastrzeżone w umowie),</a:t>
            </a:r>
          </a:p>
          <a:p>
            <a:pPr algn="just" fontAlgn="ctr">
              <a:lnSpc>
                <a:spcPct val="150000"/>
              </a:lnSpc>
            </a:pPr>
            <a:r>
              <a:rPr lang="pl-PL" sz="2400" dirty="0">
                <a:latin typeface="Arial Narrow" pitchFamily="34" charset="0"/>
              </a:rPr>
              <a:t>zwrot wydatków poczynionych w celu należytego wykonania zlecenia,</a:t>
            </a:r>
          </a:p>
          <a:p>
            <a:pPr algn="just" fontAlgn="ctr">
              <a:lnSpc>
                <a:spcPct val="150000"/>
              </a:lnSpc>
            </a:pPr>
            <a:r>
              <a:rPr lang="pl-PL" sz="2400" dirty="0">
                <a:latin typeface="Arial Narrow" pitchFamily="34" charset="0"/>
              </a:rPr>
              <a:t>wypłata zaliczki, jeżeli zlecenie wymaga wydatków,</a:t>
            </a:r>
          </a:p>
          <a:p>
            <a:pPr algn="just" fontAlgn="ctr">
              <a:lnSpc>
                <a:spcPct val="150000"/>
              </a:lnSpc>
            </a:pPr>
            <a:r>
              <a:rPr lang="pl-PL" sz="2400" dirty="0">
                <a:latin typeface="Arial Narrow" pitchFamily="34" charset="0"/>
              </a:rPr>
              <a:t>obowiązek zwolnienia zleceniobiorcy z długu, jeśli w wykonaniu zlecenia nastąpiło zaciągnięcie zobowiązań.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Obowiązki zleceniodawcy</a:t>
            </a:r>
          </a:p>
        </p:txBody>
      </p:sp>
    </p:spTree>
    <p:extLst>
      <p:ext uri="{BB962C8B-B14F-4D97-AF65-F5344CB8AC3E}">
        <p14:creationId xmlns:p14="http://schemas.microsoft.com/office/powerpoint/2010/main" xmlns="" val="2314382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572032"/>
          </a:xfrm>
        </p:spPr>
        <p:txBody>
          <a:bodyPr>
            <a:noAutofit/>
          </a:bodyPr>
          <a:lstStyle/>
          <a:p>
            <a:pPr marL="0" indent="0" algn="just">
              <a:lnSpc>
                <a:spcPct val="150000"/>
              </a:lnSpc>
            </a:pPr>
            <a:r>
              <a:rPr lang="pl-PL" sz="2400" dirty="0">
                <a:latin typeface="Arial Narrow" pitchFamily="34" charset="0"/>
              </a:rPr>
              <a:t> Po zakończeniu wykonania zlecenia zleceniobiorca powinien złożyć zleceniodawcy sprawozdanie z wykonanych czynności. Powinien również wydać wszystko co dla dającego zlecenie przy jego wykonaniu uzyskał, chociażby w imieniu własnym.</a:t>
            </a:r>
          </a:p>
          <a:p>
            <a:pPr marL="0" indent="0" algn="just">
              <a:lnSpc>
                <a:spcPct val="150000"/>
              </a:lnSpc>
            </a:pPr>
            <a:r>
              <a:rPr lang="pl-PL" sz="2400" dirty="0">
                <a:latin typeface="Arial Narrow" pitchFamily="34" charset="0"/>
              </a:rPr>
              <a:t> Zleceniobiorca powinien także powstrzymać się od korzystania we własnym interesie z kwot pieniężnych oraz rzeczy dającego zlecenie. W przeciwnym wypadku obowiązany będzie do zapłaty odsetek.  </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Wyko</a:t>
            </a:r>
            <a:r>
              <a:rPr kumimoji="0" lang="pl-PL" sz="4000" b="1" i="0" u="none" strike="noStrike" kern="1200" cap="none" spc="0" normalizeH="0" noProof="0" dirty="0">
                <a:ln>
                  <a:noFill/>
                </a:ln>
                <a:solidFill>
                  <a:schemeClr val="lt1"/>
                </a:solidFill>
                <a:effectLst/>
                <a:uLnTx/>
                <a:uFillTx/>
                <a:latin typeface="+mn-lt"/>
                <a:ea typeface="+mn-ea"/>
                <a:cs typeface="+mn-cs"/>
              </a:rPr>
              <a:t>nanie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71678"/>
            <a:ext cx="7429552" cy="4071966"/>
          </a:xfrm>
        </p:spPr>
        <p:txBody>
          <a:bodyPr>
            <a:noAutofit/>
          </a:bodyPr>
          <a:lstStyle/>
          <a:p>
            <a:pPr marL="0" indent="0" algn="just">
              <a:buNone/>
            </a:pPr>
            <a:r>
              <a:rPr lang="pl-PL" sz="2400" dirty="0">
                <a:latin typeface="Arial Narrow" pitchFamily="34" charset="0"/>
              </a:rPr>
              <a:t>Stosunek zlecenia można zakończyć poprzez </a:t>
            </a:r>
            <a:r>
              <a:rPr lang="pl-PL" sz="2400" b="1" dirty="0">
                <a:latin typeface="Arial Narrow" pitchFamily="34" charset="0"/>
              </a:rPr>
              <a:t>wypowiedzenie ze skutkiem natychmiastowym</a:t>
            </a:r>
            <a:r>
              <a:rPr lang="pl-PL" sz="2400" dirty="0">
                <a:latin typeface="Arial Narrow" pitchFamily="34" charset="0"/>
              </a:rPr>
              <a:t> (art. 746 k.c.). Przepisy przewidują bezwzględny zakaz zrzeczenia się z góry prawa do wypowiedzenia zlecenia z powołaniem się na ważne powody. W braku odmiennych postanowień umownych wygaśnięcie stosunku zlecenia powoduje także </a:t>
            </a:r>
            <a:r>
              <a:rPr lang="pl-PL" sz="2400" b="1" dirty="0">
                <a:latin typeface="Arial Narrow" pitchFamily="34" charset="0"/>
              </a:rPr>
              <a:t>śmierć</a:t>
            </a:r>
            <a:r>
              <a:rPr lang="pl-PL" sz="2400" dirty="0">
                <a:latin typeface="Arial Narrow" pitchFamily="34" charset="0"/>
              </a:rPr>
              <a:t> oraz </a:t>
            </a:r>
            <a:r>
              <a:rPr lang="pl-PL" sz="2400" b="1" dirty="0">
                <a:latin typeface="Arial Narrow" pitchFamily="34" charset="0"/>
              </a:rPr>
              <a:t>utrata zdolności do czynności prawnych zleceniobiorcy </a:t>
            </a:r>
            <a:r>
              <a:rPr lang="pl-PL" sz="2400" dirty="0">
                <a:latin typeface="Arial Narrow" pitchFamily="34" charset="0"/>
              </a:rPr>
              <a:t>(art. 748 k.c.). Wystąpienie tych samych zdarzeń po stronie </a:t>
            </a:r>
            <a:r>
              <a:rPr lang="pl-PL" sz="2400" b="1" dirty="0">
                <a:latin typeface="Arial Narrow" pitchFamily="34" charset="0"/>
              </a:rPr>
              <a:t>zleceniodawcy</a:t>
            </a:r>
            <a:r>
              <a:rPr lang="pl-PL" sz="2400" dirty="0">
                <a:latin typeface="Arial Narrow" pitchFamily="34" charset="0"/>
              </a:rPr>
              <a:t>, w braku odmiennych postanowień umownych, nie powoduje wygaśnięcia umowy zlecenia.</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xmlns="" val="2314382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2000240"/>
            <a:ext cx="7429552" cy="3571900"/>
          </a:xfrm>
        </p:spPr>
        <p:txBody>
          <a:bodyPr>
            <a:noAutofit/>
          </a:bodyPr>
          <a:lstStyle/>
          <a:p>
            <a:pPr marL="0" indent="0" algn="just">
              <a:buNone/>
            </a:pPr>
            <a:r>
              <a:rPr lang="pl-PL" sz="2400" dirty="0">
                <a:latin typeface="Arial Narrow" pitchFamily="34" charset="0"/>
              </a:rPr>
              <a:t>Jeśli jednak z woli stron następuje wygaśnięcie stosunku zlecenia, a brak działania zleceniobiorcy mógłby doprowadzić do powstania szkody - obowiązany jest on nadal prowadzić swoje czynności aż do momentu otrzymania od spadkobiercy lub przedstawiciela ustawowego zleceniodawcy stosownych zarządzeń (art. 747 k.c.).</a:t>
            </a: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Koniec</a:t>
            </a:r>
            <a:r>
              <a:rPr kumimoji="0" lang="pl-PL" sz="4000" b="1" i="0" u="none" strike="noStrike" kern="1200" cap="none" spc="0" normalizeH="0" noProof="0" dirty="0">
                <a:ln>
                  <a:noFill/>
                </a:ln>
                <a:solidFill>
                  <a:schemeClr val="lt1"/>
                </a:solidFill>
                <a:effectLst/>
                <a:uLnTx/>
                <a:uFillTx/>
                <a:latin typeface="+mn-lt"/>
                <a:ea typeface="+mn-ea"/>
                <a:cs typeface="+mn-cs"/>
              </a:rPr>
              <a:t> zlecenia</a:t>
            </a:r>
            <a:endParaRPr kumimoji="0" lang="pl-PL" sz="4000" b="1" i="0" u="none" strike="noStrike" kern="1200" cap="none" spc="0" normalizeH="0" baseline="0" noProof="0" dirty="0">
              <a:ln>
                <a:noFill/>
              </a:ln>
              <a:solidFill>
                <a:schemeClr val="lt1"/>
              </a:solidFill>
              <a:effectLst/>
              <a:uLnTx/>
              <a:uFillTx/>
              <a:latin typeface="+mn-lt"/>
              <a:ea typeface="+mn-ea"/>
              <a:cs typeface="+mn-cs"/>
            </a:endParaRPr>
          </a:p>
        </p:txBody>
      </p:sp>
      <p:pic>
        <p:nvPicPr>
          <p:cNvPr id="2050" name="Picture 2" descr="C:\Users\Basia Denisiuk\AppData\Local\Microsoft\Windows\INetCache\IE\OXJEVTJD\uwaga[1].gif"/>
          <p:cNvPicPr>
            <a:picLocks noChangeAspect="1" noChangeArrowheads="1" noCrop="1"/>
          </p:cNvPicPr>
          <p:nvPr/>
        </p:nvPicPr>
        <p:blipFill>
          <a:blip r:embed="rId2"/>
          <a:srcRect/>
          <a:stretch>
            <a:fillRect/>
          </a:stretch>
        </p:blipFill>
        <p:spPr bwMode="auto">
          <a:xfrm>
            <a:off x="5143504" y="4286256"/>
            <a:ext cx="2981325" cy="2152650"/>
          </a:xfrm>
          <a:prstGeom prst="rect">
            <a:avLst/>
          </a:prstGeom>
          <a:noFill/>
        </p:spPr>
      </p:pic>
    </p:spTree>
    <p:extLst>
      <p:ext uri="{BB962C8B-B14F-4D97-AF65-F5344CB8AC3E}">
        <p14:creationId xmlns:p14="http://schemas.microsoft.com/office/powerpoint/2010/main" xmlns="" val="2314382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928662" y="1571612"/>
            <a:ext cx="7429552" cy="4643470"/>
          </a:xfrm>
        </p:spPr>
        <p:txBody>
          <a:bodyPr>
            <a:noAutofit/>
          </a:bodyPr>
          <a:lstStyle/>
          <a:p>
            <a:pPr marL="0" indent="0" algn="ctr">
              <a:buNone/>
            </a:pPr>
            <a:r>
              <a:rPr lang="pl-PL" sz="2400" b="1" dirty="0">
                <a:latin typeface="Arial Narrow" pitchFamily="34" charset="0"/>
              </a:rPr>
              <a:t>Art. 751 k.c. – skrócone terminy przedawnienia</a:t>
            </a:r>
          </a:p>
          <a:p>
            <a:pPr marL="0" indent="0" algn="just">
              <a:buNone/>
            </a:pPr>
            <a:r>
              <a:rPr lang="pl-PL" sz="2400" u="sng" dirty="0">
                <a:latin typeface="Arial Narrow" pitchFamily="34" charset="0"/>
              </a:rPr>
              <a:t>Z upływem lat dwóch przedawniają się:</a:t>
            </a:r>
          </a:p>
          <a:p>
            <a:pPr marL="274320" lvl="1" indent="0" algn="just">
              <a:buNone/>
            </a:pPr>
            <a:r>
              <a:rPr lang="pl-PL" dirty="0">
                <a:latin typeface="Arial Narrow" pitchFamily="34" charset="0"/>
              </a:rPr>
              <a:t>1) roszczenia o wynagrodzenie za spełnione czynności i o zwrot poniesionych wydatków przysługujące osobom, które stale lub w zakresie działalności przedsiębiorstwa trudnią się czynnościami danego rodzaju; to samo dotyczy roszczeń z tytułu zaliczek udzielonych tym osobom;</a:t>
            </a:r>
          </a:p>
          <a:p>
            <a:pPr marL="274320" lvl="1" indent="0" algn="just">
              <a:buNone/>
            </a:pPr>
            <a:r>
              <a:rPr lang="pl-PL" dirty="0">
                <a:latin typeface="Arial Narrow" pitchFamily="34" charset="0"/>
              </a:rPr>
              <a:t>2) roszczenia z tytułu utrzymania, pielęgnowania, wychowania lub nauki, jeżeli przysługują osobom trudniącym się zawodowo takimi czynnościami albo osobom utrzymującym zakłady na ten cel przeznaczone.</a:t>
            </a:r>
          </a:p>
          <a:p>
            <a:pPr marL="0" indent="0" algn="ctr">
              <a:buNone/>
            </a:pPr>
            <a:endParaRPr lang="pl-PL" sz="2400" b="1" dirty="0">
              <a:latin typeface="Arial Narrow" pitchFamily="34" charset="0"/>
            </a:endParaRPr>
          </a:p>
        </p:txBody>
      </p:sp>
      <p:sp>
        <p:nvSpPr>
          <p:cNvPr id="5" name="Tytuł 1"/>
          <p:cNvSpPr txBox="1">
            <a:spLocks/>
          </p:cNvSpPr>
          <p:nvPr/>
        </p:nvSpPr>
        <p:spPr>
          <a:xfrm>
            <a:off x="914400" y="274638"/>
            <a:ext cx="7443814" cy="1011222"/>
          </a:xfrm>
          <a:prstGeom prst="rect">
            <a:avLst/>
          </a:prstGeom>
        </p:spPr>
        <p:style>
          <a:lnRef idx="3">
            <a:schemeClr val="lt1"/>
          </a:lnRef>
          <a:fillRef idx="1">
            <a:schemeClr val="accent1"/>
          </a:fillRef>
          <a:effectRef idx="1">
            <a:schemeClr val="accent1"/>
          </a:effectRef>
          <a:fontRef idx="minor">
            <a:schemeClr val="lt1"/>
          </a:fontRef>
        </p:style>
        <p:txBody>
          <a:bodyPr bIns="91440" anchor="ctr" anchorCtr="0">
            <a:normAutofit/>
          </a:bodyPr>
          <a:lstStyle/>
          <a:p>
            <a:pPr lvl="0" algn="ctr">
              <a:spcBef>
                <a:spcPct val="0"/>
              </a:spcBef>
            </a:pPr>
            <a:r>
              <a:rPr kumimoji="0" lang="pl-PL" sz="4000" b="1" i="0" u="none" strike="noStrike" kern="1200" cap="none" spc="0" normalizeH="0" baseline="0" noProof="0" dirty="0">
                <a:ln>
                  <a:noFill/>
                </a:ln>
                <a:solidFill>
                  <a:schemeClr val="lt1"/>
                </a:solidFill>
                <a:effectLst/>
                <a:uLnTx/>
                <a:uFillTx/>
                <a:latin typeface="+mn-lt"/>
                <a:ea typeface="+mn-ea"/>
                <a:cs typeface="+mn-cs"/>
              </a:rPr>
              <a:t>Przedawnienie</a:t>
            </a:r>
          </a:p>
        </p:txBody>
      </p:sp>
    </p:spTree>
    <p:extLst>
      <p:ext uri="{BB962C8B-B14F-4D97-AF65-F5344CB8AC3E}">
        <p14:creationId xmlns:p14="http://schemas.microsoft.com/office/powerpoint/2010/main" xmlns="" val="23143822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2850</TotalTime>
  <Words>20928</Words>
  <Application>Microsoft Office PowerPoint</Application>
  <PresentationFormat>Pokaz na ekranie (4:3)</PresentationFormat>
  <Paragraphs>1781</Paragraphs>
  <Slides>400</Slides>
  <Notes>269</Notes>
  <HiddenSlides>0</HiddenSlides>
  <MMClips>0</MMClips>
  <ScaleCrop>false</ScaleCrop>
  <HeadingPairs>
    <vt:vector size="4" baseType="variant">
      <vt:variant>
        <vt:lpstr>Motyw</vt:lpstr>
      </vt:variant>
      <vt:variant>
        <vt:i4>1</vt:i4>
      </vt:variant>
      <vt:variant>
        <vt:lpstr>Tytuły slajdów</vt:lpstr>
      </vt:variant>
      <vt:variant>
        <vt:i4>400</vt:i4>
      </vt:variant>
    </vt:vector>
  </HeadingPairs>
  <TitlesOfParts>
    <vt:vector size="401" baseType="lpstr">
      <vt:lpstr>Kapitał</vt:lpstr>
      <vt:lpstr>Umowy handlowe</vt:lpstr>
      <vt:lpstr>Slajd 2</vt:lpstr>
      <vt:lpstr>Slajd 3</vt:lpstr>
      <vt:lpstr>Slajd 4</vt:lpstr>
      <vt:lpstr>Umowa o zachowaniu poufności</vt:lpstr>
      <vt:lpstr>Ogólna charakterystyka</vt:lpstr>
      <vt:lpstr>Co powinna zawierać NDA?</vt:lpstr>
      <vt:lpstr>Co powinna zawierać NDA?</vt:lpstr>
      <vt:lpstr>Co powinna zawierać NDA?</vt:lpstr>
      <vt:lpstr>Co powinna zawierać NDA?</vt:lpstr>
      <vt:lpstr>Co powinna zawierać NDA?</vt:lpstr>
      <vt:lpstr>Co powinna zawierać NDA?</vt:lpstr>
      <vt:lpstr>Umowa dystrybucyjna (dealerska)</vt:lpstr>
      <vt:lpstr>Ogólna charakterystyka</vt:lpstr>
      <vt:lpstr>Strony</vt:lpstr>
      <vt:lpstr>Definicja</vt:lpstr>
      <vt:lpstr>Cechy charakterystyczne</vt:lpstr>
      <vt:lpstr>Cechy charakterystyczne</vt:lpstr>
      <vt:lpstr>Cechy charakterystyczne</vt:lpstr>
      <vt:lpstr>Dystrybucja a sprzedaż</vt:lpstr>
      <vt:lpstr>Dystrybucja a sprzedaż</vt:lpstr>
      <vt:lpstr>Dystrybucja a dostawa</vt:lpstr>
      <vt:lpstr>Dystrybucja a dostawa</vt:lpstr>
      <vt:lpstr>Prawo antymonopolowe</vt:lpstr>
      <vt:lpstr>Umowa sprzedaży</vt:lpstr>
      <vt:lpstr>Slajd 26</vt:lpstr>
      <vt:lpstr>Ogólna charakterystyka</vt:lpstr>
      <vt:lpstr>Definicja</vt:lpstr>
      <vt:lpstr>Obowiązki sprzedawcy</vt:lpstr>
      <vt:lpstr>Cena</vt:lpstr>
      <vt:lpstr>Wydanie rzeczy</vt:lpstr>
      <vt:lpstr>Wydanie rzeczy</vt:lpstr>
      <vt:lpstr>Wydanie rzeczy</vt:lpstr>
      <vt:lpstr>Wydanie rzeczy</vt:lpstr>
      <vt:lpstr>Wydanie rzeczy</vt:lpstr>
      <vt:lpstr>Wydanie rzeczy</vt:lpstr>
      <vt:lpstr>Wydanie rzeczy</vt:lpstr>
      <vt:lpstr>Zwłoka z zapłatą </vt:lpstr>
      <vt:lpstr>Przedawnienie</vt:lpstr>
      <vt:lpstr>Slajd 40</vt:lpstr>
      <vt:lpstr>Sprzedaż na raty</vt:lpstr>
      <vt:lpstr>Slajd 42</vt:lpstr>
      <vt:lpstr>Slajd 43</vt:lpstr>
      <vt:lpstr>Slajd 44</vt:lpstr>
      <vt:lpstr>Slajd 45</vt:lpstr>
      <vt:lpstr>Slajd 46</vt:lpstr>
      <vt:lpstr>Umowa zamiany</vt:lpstr>
      <vt:lpstr>Slajd 48</vt:lpstr>
      <vt:lpstr>Umowa dostawy</vt:lpstr>
      <vt:lpstr>Slajd 50</vt:lpstr>
      <vt:lpstr>Slajd 51</vt:lpstr>
      <vt:lpstr>Slajd 52</vt:lpstr>
      <vt:lpstr>Slajd 53</vt:lpstr>
      <vt:lpstr>Slajd 54</vt:lpstr>
      <vt:lpstr>Slajd 55</vt:lpstr>
      <vt:lpstr>Umowa agencyjna</vt:lpstr>
      <vt:lpstr>Slajd 57</vt:lpstr>
      <vt:lpstr>Slajd 58</vt:lpstr>
      <vt:lpstr>Slajd 59</vt:lpstr>
      <vt:lpstr>Slajd 60</vt:lpstr>
      <vt:lpstr>Slajd 61</vt:lpstr>
      <vt:lpstr>Slajd 62</vt:lpstr>
      <vt:lpstr>Slajd 63</vt:lpstr>
      <vt:lpstr>Slajd 64</vt:lpstr>
      <vt:lpstr>Slajd 65</vt:lpstr>
      <vt:lpstr>Slajd 66</vt:lpstr>
      <vt:lpstr>Slajd 67</vt:lpstr>
      <vt:lpstr>Slajd 68</vt:lpstr>
      <vt:lpstr>Slajd 69</vt:lpstr>
      <vt:lpstr>Slajd 70</vt:lpstr>
      <vt:lpstr>Slajd 71</vt:lpstr>
      <vt:lpstr>Slajd 72</vt:lpstr>
      <vt:lpstr>Slajd 73</vt:lpstr>
      <vt:lpstr>Slajd 74</vt:lpstr>
      <vt:lpstr>Slajd 75</vt:lpstr>
      <vt:lpstr>Slajd 76</vt:lpstr>
      <vt:lpstr>Slajd 77</vt:lpstr>
      <vt:lpstr>Slajd 78</vt:lpstr>
      <vt:lpstr>Slajd 79</vt:lpstr>
      <vt:lpstr>Slajd 80</vt:lpstr>
      <vt:lpstr>Umowa brokerska</vt:lpstr>
      <vt:lpstr>Slajd 82</vt:lpstr>
      <vt:lpstr>Slajd 83</vt:lpstr>
      <vt:lpstr>Slajd 84</vt:lpstr>
      <vt:lpstr>Slajd 85</vt:lpstr>
      <vt:lpstr>Slajd 86</vt:lpstr>
      <vt:lpstr>Slajd 87</vt:lpstr>
      <vt:lpstr>Umowa zlecenia</vt:lpstr>
      <vt:lpstr>Slajd 89</vt:lpstr>
      <vt:lpstr>Slajd 90</vt:lpstr>
      <vt:lpstr>Slajd 91</vt:lpstr>
      <vt:lpstr>Slajd 92</vt:lpstr>
      <vt:lpstr>Slajd 93</vt:lpstr>
      <vt:lpstr>Slajd 94</vt:lpstr>
      <vt:lpstr>Slajd 95</vt:lpstr>
      <vt:lpstr>Slajd 96</vt:lpstr>
      <vt:lpstr>Slajd 97</vt:lpstr>
      <vt:lpstr>Slajd 98</vt:lpstr>
      <vt:lpstr>Slajd 99</vt:lpstr>
      <vt:lpstr>Umowa komisu</vt:lpstr>
      <vt:lpstr>Slajd 101</vt:lpstr>
      <vt:lpstr>Slajd 102</vt:lpstr>
      <vt:lpstr>Slajd 103</vt:lpstr>
      <vt:lpstr>Slajd 104</vt:lpstr>
      <vt:lpstr>Slajd 105</vt:lpstr>
      <vt:lpstr>Slajd 106</vt:lpstr>
      <vt:lpstr>Slajd 107</vt:lpstr>
      <vt:lpstr>Slajd 108</vt:lpstr>
      <vt:lpstr>Slajd 109</vt:lpstr>
      <vt:lpstr>Slajd 110</vt:lpstr>
      <vt:lpstr>Slajd 111</vt:lpstr>
      <vt:lpstr>Slajd 112</vt:lpstr>
      <vt:lpstr>Slajd 113</vt:lpstr>
      <vt:lpstr>Slajd 114</vt:lpstr>
      <vt:lpstr>Slajd 115</vt:lpstr>
      <vt:lpstr>Slajd 116</vt:lpstr>
      <vt:lpstr>Umowa o osoba trzecia</vt:lpstr>
      <vt:lpstr>Slajd 118</vt:lpstr>
      <vt:lpstr>Slajd 119</vt:lpstr>
      <vt:lpstr>Slajd 120</vt:lpstr>
      <vt:lpstr>Slajd 121</vt:lpstr>
      <vt:lpstr>Slajd 122</vt:lpstr>
      <vt:lpstr>Slajd 123</vt:lpstr>
      <vt:lpstr>Slajd 124</vt:lpstr>
      <vt:lpstr>Slajd 125</vt:lpstr>
      <vt:lpstr>Slajd 126</vt:lpstr>
      <vt:lpstr>Slajd 127</vt:lpstr>
      <vt:lpstr>Slajd 128</vt:lpstr>
      <vt:lpstr>Slajd 129</vt:lpstr>
      <vt:lpstr>Slajd 130</vt:lpstr>
      <vt:lpstr>Przekaz (art. 9211 -9215 k.c.)</vt:lpstr>
      <vt:lpstr>Slajd 132</vt:lpstr>
      <vt:lpstr>Slajd 133</vt:lpstr>
      <vt:lpstr>Slajd 134</vt:lpstr>
      <vt:lpstr>Slajd 135</vt:lpstr>
      <vt:lpstr>Slajd 136</vt:lpstr>
      <vt:lpstr>Slajd 137</vt:lpstr>
      <vt:lpstr>Umowa o roboty budowlane</vt:lpstr>
      <vt:lpstr>Slajd 139</vt:lpstr>
      <vt:lpstr>Slajd 140</vt:lpstr>
      <vt:lpstr>Slajd 141</vt:lpstr>
      <vt:lpstr>Slajd 142</vt:lpstr>
      <vt:lpstr>Slajd 143</vt:lpstr>
      <vt:lpstr>Slajd 144</vt:lpstr>
      <vt:lpstr>Slajd 145</vt:lpstr>
      <vt:lpstr>Slajd 146</vt:lpstr>
      <vt:lpstr>Slajd 147</vt:lpstr>
      <vt:lpstr>Slajd 148</vt:lpstr>
      <vt:lpstr>Slajd 149</vt:lpstr>
      <vt:lpstr>Slajd 150</vt:lpstr>
      <vt:lpstr>Slajd 151</vt:lpstr>
      <vt:lpstr>Slajd 152</vt:lpstr>
      <vt:lpstr>Slajd 153</vt:lpstr>
      <vt:lpstr>Slajd 154</vt:lpstr>
      <vt:lpstr>Slajd 155</vt:lpstr>
      <vt:lpstr>Slajd 156</vt:lpstr>
      <vt:lpstr>Umowa rachunku bankowego</vt:lpstr>
      <vt:lpstr>Slajd 158</vt:lpstr>
      <vt:lpstr>Slajd 159</vt:lpstr>
      <vt:lpstr>Slajd 160</vt:lpstr>
      <vt:lpstr>Slajd 161</vt:lpstr>
      <vt:lpstr>Slajd 162</vt:lpstr>
      <vt:lpstr>Slajd 163</vt:lpstr>
      <vt:lpstr>Slajd 164</vt:lpstr>
      <vt:lpstr>Slajd 165</vt:lpstr>
      <vt:lpstr>Umowa kredytu bankowego</vt:lpstr>
      <vt:lpstr>Slajd 167</vt:lpstr>
      <vt:lpstr>Slajd 168</vt:lpstr>
      <vt:lpstr>Slajd 169</vt:lpstr>
      <vt:lpstr>Slajd 170</vt:lpstr>
      <vt:lpstr>Slajd 171</vt:lpstr>
      <vt:lpstr>Slajd 172</vt:lpstr>
      <vt:lpstr>Slajd 173</vt:lpstr>
      <vt:lpstr>Umowa pożyczki</vt:lpstr>
      <vt:lpstr>Slajd 175</vt:lpstr>
      <vt:lpstr>Slajd 176</vt:lpstr>
      <vt:lpstr>Slajd 177</vt:lpstr>
      <vt:lpstr>Slajd 178</vt:lpstr>
      <vt:lpstr>Slajd 179</vt:lpstr>
      <vt:lpstr>Slajd 180</vt:lpstr>
      <vt:lpstr>Slajd 181</vt:lpstr>
      <vt:lpstr>Slajd 182</vt:lpstr>
      <vt:lpstr>Slajd 183</vt:lpstr>
      <vt:lpstr>Slajd 184</vt:lpstr>
      <vt:lpstr>Slajd 185</vt:lpstr>
      <vt:lpstr>Slajd 186</vt:lpstr>
      <vt:lpstr>Slajd 187</vt:lpstr>
      <vt:lpstr>Slajd 188</vt:lpstr>
      <vt:lpstr>Slajd 189</vt:lpstr>
      <vt:lpstr>Slajd 190</vt:lpstr>
      <vt:lpstr>Slajd 191</vt:lpstr>
      <vt:lpstr>Slajd 192</vt:lpstr>
      <vt:lpstr>Slajd 193</vt:lpstr>
      <vt:lpstr>Slajd 194</vt:lpstr>
      <vt:lpstr>Umowa przewozu  (art. 774 – 793 k.c.)</vt:lpstr>
      <vt:lpstr>Slajd 196</vt:lpstr>
      <vt:lpstr>Slajd 197</vt:lpstr>
      <vt:lpstr>Slajd 198</vt:lpstr>
      <vt:lpstr>Slajd 199</vt:lpstr>
      <vt:lpstr>Slajd 200</vt:lpstr>
      <vt:lpstr>Slajd 201</vt:lpstr>
      <vt:lpstr>Slajd 202</vt:lpstr>
      <vt:lpstr>Slajd 203</vt:lpstr>
      <vt:lpstr>Slajd 204</vt:lpstr>
      <vt:lpstr>Slajd 205</vt:lpstr>
      <vt:lpstr>Slajd 206</vt:lpstr>
      <vt:lpstr>Slajd 207</vt:lpstr>
      <vt:lpstr>Slajd 208</vt:lpstr>
      <vt:lpstr>Slajd 209</vt:lpstr>
      <vt:lpstr>Slajd 210</vt:lpstr>
      <vt:lpstr>Slajd 211</vt:lpstr>
      <vt:lpstr>Umowa spedycji  (art. 794 – 804 k.c.)</vt:lpstr>
      <vt:lpstr>Slajd 213</vt:lpstr>
      <vt:lpstr>Slajd 214</vt:lpstr>
      <vt:lpstr>Slajd 215</vt:lpstr>
      <vt:lpstr>Slajd 216</vt:lpstr>
      <vt:lpstr>Slajd 217</vt:lpstr>
      <vt:lpstr>Slajd 218</vt:lpstr>
      <vt:lpstr>Slajd 219</vt:lpstr>
      <vt:lpstr>Slajd 220</vt:lpstr>
      <vt:lpstr>Slajd 221</vt:lpstr>
      <vt:lpstr>Slajd 222</vt:lpstr>
      <vt:lpstr>Slajd 223</vt:lpstr>
      <vt:lpstr>Slajd 224</vt:lpstr>
      <vt:lpstr>Umowa składu</vt:lpstr>
      <vt:lpstr>Slajd 226</vt:lpstr>
      <vt:lpstr>Slajd 227</vt:lpstr>
      <vt:lpstr>Slajd 228</vt:lpstr>
      <vt:lpstr>Slajd 229</vt:lpstr>
      <vt:lpstr>Slajd 230</vt:lpstr>
      <vt:lpstr>Slajd 231</vt:lpstr>
      <vt:lpstr>Slajd 232</vt:lpstr>
      <vt:lpstr>Slajd 233</vt:lpstr>
      <vt:lpstr>Slajd 234</vt:lpstr>
      <vt:lpstr>Slajd 235</vt:lpstr>
      <vt:lpstr>Slajd 236</vt:lpstr>
      <vt:lpstr>Slajd 237</vt:lpstr>
      <vt:lpstr>Slajd 238</vt:lpstr>
      <vt:lpstr>Slajd 239</vt:lpstr>
      <vt:lpstr>Slajd 240</vt:lpstr>
      <vt:lpstr>Umowa spółki cywilnej</vt:lpstr>
      <vt:lpstr>Slajd 242</vt:lpstr>
      <vt:lpstr>Slajd 243</vt:lpstr>
      <vt:lpstr>Slajd 244</vt:lpstr>
      <vt:lpstr>Slajd 245</vt:lpstr>
      <vt:lpstr>Slajd 246</vt:lpstr>
      <vt:lpstr>Slajd 247</vt:lpstr>
      <vt:lpstr>Slajd 248</vt:lpstr>
      <vt:lpstr>Slajd 249</vt:lpstr>
      <vt:lpstr>Slajd 250</vt:lpstr>
      <vt:lpstr>Slajd 251</vt:lpstr>
      <vt:lpstr>Slajd 252</vt:lpstr>
      <vt:lpstr>Slajd 253</vt:lpstr>
      <vt:lpstr>Slajd 254</vt:lpstr>
      <vt:lpstr>Slajd 255</vt:lpstr>
      <vt:lpstr>Slajd 256</vt:lpstr>
      <vt:lpstr>Slajd 257</vt:lpstr>
      <vt:lpstr>Slajd 258</vt:lpstr>
      <vt:lpstr>Slajd 259</vt:lpstr>
      <vt:lpstr>Slajd 260</vt:lpstr>
      <vt:lpstr>Slajd 261</vt:lpstr>
      <vt:lpstr>Slajd 262</vt:lpstr>
      <vt:lpstr>Slajd 263</vt:lpstr>
      <vt:lpstr>Slajd 264</vt:lpstr>
      <vt:lpstr>Slajd 265</vt:lpstr>
      <vt:lpstr>Slajd 266</vt:lpstr>
      <vt:lpstr>Slajd 267</vt:lpstr>
      <vt:lpstr>Umowa ubezpieczenia – przepisy ogólne</vt:lpstr>
      <vt:lpstr>Slajd 269</vt:lpstr>
      <vt:lpstr>Slajd 270</vt:lpstr>
      <vt:lpstr>Slajd 271</vt:lpstr>
      <vt:lpstr>Slajd 272</vt:lpstr>
      <vt:lpstr>Slajd 273</vt:lpstr>
      <vt:lpstr>Slajd 274</vt:lpstr>
      <vt:lpstr>Slajd 275</vt:lpstr>
      <vt:lpstr>Slajd 276</vt:lpstr>
      <vt:lpstr>Slajd 277</vt:lpstr>
      <vt:lpstr>Slajd 278</vt:lpstr>
      <vt:lpstr>Slajd 279</vt:lpstr>
      <vt:lpstr>Slajd 280</vt:lpstr>
      <vt:lpstr>Slajd 281</vt:lpstr>
      <vt:lpstr>Slajd 282</vt:lpstr>
      <vt:lpstr>Slajd 283</vt:lpstr>
      <vt:lpstr>Slajd 284</vt:lpstr>
      <vt:lpstr>Slajd 285</vt:lpstr>
      <vt:lpstr>Slajd 286</vt:lpstr>
      <vt:lpstr>Slajd 287</vt:lpstr>
      <vt:lpstr>Ubezpieczenia osobowe</vt:lpstr>
      <vt:lpstr>Slajd 289</vt:lpstr>
      <vt:lpstr>Slajd 290</vt:lpstr>
      <vt:lpstr>Slajd 291</vt:lpstr>
      <vt:lpstr>Slajd 292</vt:lpstr>
      <vt:lpstr>Slajd 293</vt:lpstr>
      <vt:lpstr>Slajd 294</vt:lpstr>
      <vt:lpstr>Slajd 295</vt:lpstr>
      <vt:lpstr>Slajd 296</vt:lpstr>
      <vt:lpstr>Slajd 297</vt:lpstr>
      <vt:lpstr>Slajd 298</vt:lpstr>
      <vt:lpstr>Slajd 299</vt:lpstr>
      <vt:lpstr>Ubezpieczenia majątkowe</vt:lpstr>
      <vt:lpstr>Slajd 301</vt:lpstr>
      <vt:lpstr>Slajd 302</vt:lpstr>
      <vt:lpstr>Slajd 303</vt:lpstr>
      <vt:lpstr>Slajd 304</vt:lpstr>
      <vt:lpstr>Slajd 305</vt:lpstr>
      <vt:lpstr>Slajd 306</vt:lpstr>
      <vt:lpstr>Slajd 307</vt:lpstr>
      <vt:lpstr>Slajd 308</vt:lpstr>
      <vt:lpstr>Slajd 309</vt:lpstr>
      <vt:lpstr>Slajd 310</vt:lpstr>
      <vt:lpstr>Slajd 311</vt:lpstr>
      <vt:lpstr>Slajd 312</vt:lpstr>
      <vt:lpstr>Umowa o dzieło</vt:lpstr>
      <vt:lpstr>Slajd 314</vt:lpstr>
      <vt:lpstr>Slajd 315</vt:lpstr>
      <vt:lpstr>Slajd 316</vt:lpstr>
      <vt:lpstr>Slajd 317</vt:lpstr>
      <vt:lpstr>Slajd 318</vt:lpstr>
      <vt:lpstr>Slajd 319</vt:lpstr>
      <vt:lpstr>Slajd 320</vt:lpstr>
      <vt:lpstr>Slajd 321</vt:lpstr>
      <vt:lpstr>Slajd 322</vt:lpstr>
      <vt:lpstr>Slajd 323</vt:lpstr>
      <vt:lpstr>Slajd 324</vt:lpstr>
      <vt:lpstr>Slajd 325</vt:lpstr>
      <vt:lpstr>Slajd 326</vt:lpstr>
      <vt:lpstr>Slajd 327</vt:lpstr>
      <vt:lpstr>Slajd 328</vt:lpstr>
      <vt:lpstr>Slajd 329</vt:lpstr>
      <vt:lpstr>Slajd 330</vt:lpstr>
      <vt:lpstr>Slajd 331</vt:lpstr>
      <vt:lpstr>Slajd 332</vt:lpstr>
      <vt:lpstr>Slajd 333</vt:lpstr>
      <vt:lpstr>Slajd 334</vt:lpstr>
      <vt:lpstr>Slajd 335</vt:lpstr>
      <vt:lpstr>Slajd 336</vt:lpstr>
      <vt:lpstr>Umowa najmu</vt:lpstr>
      <vt:lpstr>Slajd 338</vt:lpstr>
      <vt:lpstr>Slajd 339</vt:lpstr>
      <vt:lpstr>Slajd 340</vt:lpstr>
      <vt:lpstr>Slajd 341</vt:lpstr>
      <vt:lpstr>Slajd 342</vt:lpstr>
      <vt:lpstr>Slajd 343</vt:lpstr>
      <vt:lpstr>Slajd 344</vt:lpstr>
      <vt:lpstr>Slajd 345</vt:lpstr>
      <vt:lpstr>Slajd 346</vt:lpstr>
      <vt:lpstr>Slajd 347</vt:lpstr>
      <vt:lpstr>Slajd 348</vt:lpstr>
      <vt:lpstr>Slajd 349</vt:lpstr>
      <vt:lpstr>Slajd 350</vt:lpstr>
      <vt:lpstr>Slajd 351</vt:lpstr>
      <vt:lpstr>Slajd 352</vt:lpstr>
      <vt:lpstr>Slajd 353</vt:lpstr>
      <vt:lpstr>Slajd 354</vt:lpstr>
      <vt:lpstr>Slajd 355</vt:lpstr>
      <vt:lpstr>Slajd 356</vt:lpstr>
      <vt:lpstr>Slajd 357</vt:lpstr>
      <vt:lpstr>Slajd 358</vt:lpstr>
      <vt:lpstr>Slajd 359</vt:lpstr>
      <vt:lpstr>Slajd 360</vt:lpstr>
      <vt:lpstr>Slajd 361</vt:lpstr>
      <vt:lpstr>Slajd 362</vt:lpstr>
      <vt:lpstr>Slajd 363</vt:lpstr>
      <vt:lpstr>Umowa dzierżawy</vt:lpstr>
      <vt:lpstr>Slajd 365</vt:lpstr>
      <vt:lpstr>Slajd 366</vt:lpstr>
      <vt:lpstr>Slajd 367</vt:lpstr>
      <vt:lpstr>Slajd 368</vt:lpstr>
      <vt:lpstr>Slajd 369</vt:lpstr>
      <vt:lpstr>Slajd 370</vt:lpstr>
      <vt:lpstr>Umowa leasingu</vt:lpstr>
      <vt:lpstr>Slajd 372</vt:lpstr>
      <vt:lpstr>Slajd 373</vt:lpstr>
      <vt:lpstr>Slajd 374</vt:lpstr>
      <vt:lpstr>Slajd 375</vt:lpstr>
      <vt:lpstr>Slajd 376</vt:lpstr>
      <vt:lpstr>Slajd 377</vt:lpstr>
      <vt:lpstr>Slajd 378</vt:lpstr>
      <vt:lpstr>Slajd 379</vt:lpstr>
      <vt:lpstr>Slajd 380</vt:lpstr>
      <vt:lpstr>Slajd 381</vt:lpstr>
      <vt:lpstr>Umowa franchisingowa</vt:lpstr>
      <vt:lpstr>Slajd 383</vt:lpstr>
      <vt:lpstr>Slajd 384</vt:lpstr>
      <vt:lpstr>Slajd 385</vt:lpstr>
      <vt:lpstr>Slajd 386</vt:lpstr>
      <vt:lpstr>Umowa factoringu</vt:lpstr>
      <vt:lpstr>Slajd 388</vt:lpstr>
      <vt:lpstr>Slajd 389</vt:lpstr>
      <vt:lpstr>Slajd 390</vt:lpstr>
      <vt:lpstr>Slajd 391</vt:lpstr>
      <vt:lpstr>Slajd 392</vt:lpstr>
      <vt:lpstr>Slajd 393</vt:lpstr>
      <vt:lpstr>Slajd 394</vt:lpstr>
      <vt:lpstr>Umowa sponsoringu</vt:lpstr>
      <vt:lpstr>Slajd 396</vt:lpstr>
      <vt:lpstr>Slajd 397</vt:lpstr>
      <vt:lpstr>Slajd 398</vt:lpstr>
      <vt:lpstr>Slajd 399</vt:lpstr>
      <vt:lpstr>Slajd 400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Umowy handlowe</dc:title>
  <dc:creator>MSI</dc:creator>
  <cp:lastModifiedBy>Basia Denisiuk</cp:lastModifiedBy>
  <cp:revision>122</cp:revision>
  <dcterms:created xsi:type="dcterms:W3CDTF">2016-10-14T18:39:30Z</dcterms:created>
  <dcterms:modified xsi:type="dcterms:W3CDTF">2016-12-18T15:07:47Z</dcterms:modified>
</cp:coreProperties>
</file>