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86" r:id="rId30"/>
    <p:sldId id="287" r:id="rId31"/>
    <p:sldId id="288" r:id="rId32"/>
    <p:sldId id="289" r:id="rId33"/>
    <p:sldId id="273" r:id="rId34"/>
    <p:sldId id="274" r:id="rId35"/>
    <p:sldId id="290" r:id="rId36"/>
    <p:sldId id="291" r:id="rId37"/>
    <p:sldId id="292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F8D62D-2832-41A0-BE45-8047A10F09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2400" dirty="0"/>
              <a:t>Dane osobowe przetwarzane w związku z zatrudnieniem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14CDD94-727F-4DC5-B147-8E1668EA23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3310474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2C6C61-8F3C-4C56-B2F3-45BDB4D0F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 z orzecznictwa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CDCEF6-2CD7-4F5D-9001-C2ACC7932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,,Pracownica podejmująca zatrudnienie nie ma obowiązku ujawniania faktu pozostawania w ciąży, jeżeli praca, jaką zamierza podjąć, nie jest niedozwolona z uwagi na ochronę macierzyństwa”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i="1" dirty="0"/>
              <a:t>Wyrok Sądu Najwyższego - Izba Pracy, Ubezpieczeń Społecznych i Spraw Publicznych z dnia 17 kwietnia 2007 r. I UK 324/06</a:t>
            </a:r>
          </a:p>
        </p:txBody>
      </p:sp>
    </p:spTree>
    <p:extLst>
      <p:ext uri="{BB962C8B-B14F-4D97-AF65-F5344CB8AC3E}">
        <p14:creationId xmlns:p14="http://schemas.microsoft.com/office/powerpoint/2010/main" val="650187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32FEF5-B5C4-4CA1-95A1-17D2630F3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 z  orzecznictwa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D9E11B-8757-4F27-B808-2F3A79A61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Wyrażona na prośbę pracodawcy pisemna zgoda pracownika na pobranie i przetworzenie jego danych osobowych, narusza prawa pracownika i swobodę wyrażenia przez niego woli. Za tak sformułowanym stanowiskiem przemawia zależność pracownika od pracodawcy. Brak równowagi w relacji pracodawca - pracownik stawia pod znakiem zapytania dobrowolność wyrażenia zgody na pobieranie i przetworzenie danych osobowych (biometrycznych). Z tego względu ustawodawca ograniczył przepisem art. 22[1] Kodeksu pracy katalog danych, których pracodawca może żądać od pracownika. Uznanie faktu wyrażenia zgody przez pracownika, jako okoliczności legalizującej pobranie od pracownika innych danych, niż wskazane w art. 22[1] Kodeksu pracy, stanowiłoby obejście tego przepisu.</a:t>
            </a:r>
          </a:p>
          <a:p>
            <a:pPr marL="0" indent="0" algn="just">
              <a:buNone/>
            </a:pPr>
            <a:endParaRPr lang="pl-PL" sz="1600" i="1" dirty="0"/>
          </a:p>
          <a:p>
            <a:pPr marL="0" indent="0" algn="just">
              <a:buNone/>
            </a:pPr>
            <a:r>
              <a:rPr lang="pl-PL" sz="1600" i="1" dirty="0"/>
              <a:t>Wyrok Wojewódzkiego Sądu Administracyjnego siedziba w Warszawie z dnia 20 czerwca 2011 r. II SA/</a:t>
            </a:r>
            <a:r>
              <a:rPr lang="pl-PL" sz="1600" i="1" dirty="0" err="1"/>
              <a:t>Wa</a:t>
            </a:r>
            <a:r>
              <a:rPr lang="pl-PL" sz="1600" i="1" dirty="0"/>
              <a:t> 719/11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2568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59132D-6E38-4D1E-A581-398529FF7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Umowy o pracę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22E423B-D263-456E-92EA-ED95D31DBD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1946098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A6F2A6-9E1A-422B-A00E-824BEBE92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określenie rodzaju umów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E2C178-E590-4C23-BC45-C75A43127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400" dirty="0"/>
              <a:t>Kodeks pracy ściśle i w </a:t>
            </a:r>
            <a:r>
              <a:rPr lang="pl-PL" sz="2400" b="1" dirty="0"/>
              <a:t>sposób bezwzględnie obowiązujący</a:t>
            </a:r>
            <a:r>
              <a:rPr lang="pl-PL" sz="2400" dirty="0"/>
              <a:t>  określa rodzaje umów o pracę, jakie mogą  stanowić podstawę stosunku pracy. Stosunek pracy nie  może być nawiązany na podstawie umowy </a:t>
            </a:r>
            <a:r>
              <a:rPr lang="pl-PL" sz="2400" b="1" dirty="0"/>
              <a:t>nienazwanej.</a:t>
            </a:r>
            <a:r>
              <a:rPr lang="pl-PL" sz="2400" dirty="0"/>
              <a:t>   Niemożliwe jest ponadto uznanie, że umowa ma </a:t>
            </a:r>
            <a:r>
              <a:rPr lang="pl-PL" sz="2400" b="1" dirty="0"/>
              <a:t>charakter mieszany </a:t>
            </a:r>
            <a:r>
              <a:rPr lang="pl-PL" sz="2400" dirty="0"/>
              <a:t> łączący elementy umowy o pracę i umowy  zlecenia albo umowy o pracę i umowy o zarządzanie.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0406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57916F-4EEA-4035-B791-D55851CB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na okres próbny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F3621A-C767-487F-99F7-0856A040A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400" dirty="0"/>
              <a:t>Umowę o pracę na okres próbny, nieprzekraczający  trzech miesięcy , zawiera się </a:t>
            </a:r>
            <a:r>
              <a:rPr lang="pl-PL" sz="2400" b="1" dirty="0"/>
              <a:t>w celu sprawdzenia kwalifikacji pracownika i możliwości jego zatrudnienia w celu  wykonywania pracy określonego rodzaju</a:t>
            </a:r>
            <a:r>
              <a:rPr lang="pl-PL" sz="2400" dirty="0"/>
              <a:t>  (art.  25 § 2 </a:t>
            </a:r>
            <a:r>
              <a:rPr lang="pl-PL" sz="2400" dirty="0" err="1"/>
              <a:t>k.p</a:t>
            </a:r>
            <a:r>
              <a:rPr lang="pl-PL" sz="2400" dirty="0"/>
              <a:t>.)</a:t>
            </a:r>
          </a:p>
          <a:p>
            <a:pPr lvl="1" algn="just"/>
            <a:endParaRPr lang="pl-PL" sz="2400" dirty="0"/>
          </a:p>
          <a:p>
            <a:pPr algn="just"/>
            <a:r>
              <a:rPr lang="pl-PL" sz="2400" dirty="0"/>
              <a:t> Ponowne zawarcie umowy na okres próbny jest możliwe w celu wykonywania innego rodzaju pracy, a tego samego rodzaju- po upływie 3 lat od dnia zakończenia poprzedniej umowy. (art. 25 §3 </a:t>
            </a:r>
            <a:r>
              <a:rPr lang="pl-PL" sz="2400" dirty="0" err="1"/>
              <a:t>k.p</a:t>
            </a:r>
            <a:r>
              <a:rPr lang="pl-PL" sz="2400" dirty="0"/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0560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D11B13-38BE-4F37-A60B-DEEB892FA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na czas określony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37D99A-25C7-4657-956C-0D572A0DE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3200" dirty="0"/>
              <a:t>Umowa na czas określony jest zawierana do końca okresu  ustalonego kalendarzowo albo momentu dającego się  oznaczyć przez wskazanie faktu, który powinien w  przyszłości nastąpić.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0793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1D1F17-FA28-40F0-B382-43214236B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na czas określony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D39483-9639-4D9B-B49A-AF933C62C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400" dirty="0"/>
              <a:t>Okres zatrudnienia na podstawie umowy o pracę na czas  określony, a także łączny okres zatrudnienia na podstawie  umów o pracę na czas określony zawieranych między tymi  samymi stronami stosunku pracy, </a:t>
            </a:r>
            <a:r>
              <a:rPr lang="pl-PL" sz="2400" b="1" dirty="0"/>
              <a:t>nie może przekraczać 33 miesięcy,</a:t>
            </a:r>
            <a:r>
              <a:rPr lang="pl-PL" sz="2400" dirty="0"/>
              <a:t>  a łączna liczba tych umów nie może  przekraczać </a:t>
            </a:r>
            <a:r>
              <a:rPr lang="pl-PL" sz="2400" b="1" dirty="0"/>
              <a:t>trzech </a:t>
            </a:r>
            <a:r>
              <a:rPr lang="pl-PL" sz="2400" dirty="0"/>
              <a:t> (art. 25 (1)§1 </a:t>
            </a:r>
            <a:r>
              <a:rPr lang="pl-PL" sz="2400" dirty="0" err="1"/>
              <a:t>k.p</a:t>
            </a:r>
            <a:r>
              <a:rPr lang="pl-PL" sz="2400" dirty="0"/>
              <a:t>.)</a:t>
            </a:r>
            <a:r>
              <a:rPr lang="pl-PL" sz="2400" b="1" dirty="0"/>
              <a:t>. </a:t>
            </a:r>
            <a:endParaRPr lang="pl-PL" sz="2400" dirty="0"/>
          </a:p>
          <a:p>
            <a:pPr lvl="1" algn="just"/>
            <a:endParaRPr lang="pl-PL" sz="2400" dirty="0"/>
          </a:p>
          <a:p>
            <a:pPr algn="just"/>
            <a:r>
              <a:rPr lang="pl-PL" sz="2400" b="1" dirty="0"/>
              <a:t>    </a:t>
            </a:r>
            <a:r>
              <a:rPr lang="pl-PL" sz="2400" dirty="0"/>
              <a:t>Uzgodnienie między stronami w trakcie trwania umowy o  pracę na czas określony dłuższego okresu wykonywania  pracy na podstawie tej umowy uważa się za zawarcie, od  dnia następującego po dniu, w którym miało nastąpić jej  rozwiązanie, nowej umowy o pracę na czas określony.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4866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659A68-C53D-4E80-99C3-EE07CFCB4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na czas określony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15692C-FB74-4965-AB55-54070A2EA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 algn="just">
              <a:buNone/>
            </a:pPr>
            <a:r>
              <a:rPr lang="pl-PL" sz="2800" dirty="0"/>
              <a:t>Jeżeli okres zatrudnienia na podstawie umowy o pracę na  czas określony jest </a:t>
            </a:r>
            <a:r>
              <a:rPr lang="pl-PL" sz="2800" b="1" dirty="0"/>
              <a:t>dłuższy niż okres 33 miesięcy</a:t>
            </a:r>
            <a:r>
              <a:rPr lang="pl-PL" sz="2800" dirty="0"/>
              <a:t> , lub  jeżeli liczba zawartych umów jest </a:t>
            </a:r>
            <a:r>
              <a:rPr lang="pl-PL" sz="2800" b="1" dirty="0"/>
              <a:t>większa niż trzy,</a:t>
            </a:r>
            <a:r>
              <a:rPr lang="pl-PL" sz="2800" dirty="0"/>
              <a:t>  uważa  się, że pracownik, odpowiednio od dnia następującego po  upływie okresu, o którym mowa w §1 , lub od dnia zawarcia czwartej umowy o pracę na czas określony , </a:t>
            </a:r>
            <a:r>
              <a:rPr lang="pl-PL" sz="2800" b="1" dirty="0"/>
              <a:t>jest zatrudniony na podstawie umowy o pracę na czas nieokreślony.  </a:t>
            </a:r>
            <a:endParaRPr lang="pl-PL" sz="2800" dirty="0"/>
          </a:p>
          <a:p>
            <a:pPr lvl="1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5874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3E4C7A-A8E5-471C-AF54-EDDC7789B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na czas określony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024B29-E868-41B9-9E82-D5B8A2041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Określonego w art. 25 (1) § 1 </a:t>
            </a:r>
            <a:r>
              <a:rPr lang="pl-PL" dirty="0" err="1"/>
              <a:t>k.p</a:t>
            </a:r>
            <a:r>
              <a:rPr lang="pl-PL" dirty="0"/>
              <a:t>. limitu czasu trwania umowy nie stosuje się do umów o pracę zawartych na czas określony:</a:t>
            </a:r>
          </a:p>
          <a:p>
            <a:pPr marL="0" indent="0" algn="just">
              <a:buNone/>
            </a:pPr>
            <a:endParaRPr lang="pl-PL" sz="800" dirty="0"/>
          </a:p>
          <a:p>
            <a:pPr algn="just"/>
            <a:r>
              <a:rPr lang="pl-PL" dirty="0"/>
              <a:t> w celu zastępstwa pracownika w czasie jego usprawiedliwionej nieobecności w pracy,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w celu wykonywania pracy o charakterze dorywczym lub sezonowym,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w celu wykonywania pracy przez okres kadencji,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w przypadku gdy pracodawca wskaże obiektywne przyczyny leżące po jego stronie ( konieczność zawiadomienia okręgowego inspektora pracy w formie pisemnej lub elektronicznej wraz ze wskazaniem przyczyny zawarcia takiej umowy, w terminie 5 dni roboczych od dnia jej zawarcia) </a:t>
            </a:r>
            <a:endParaRPr lang="pl-PL" sz="2000" dirty="0"/>
          </a:p>
          <a:p>
            <a:pPr marL="0" indent="0" algn="just">
              <a:buNone/>
            </a:pPr>
            <a:r>
              <a:rPr lang="pl-PL" dirty="0"/>
              <a:t>- jeżeli ich zawarcie w danym przypadku służy zaspokojeniu rzeczywistego okresowego zapotrzebowania i jest niezbędne w tym zakresie w świetle wszystkich okoliczności zawarcia umowy.</a:t>
            </a:r>
            <a:endParaRPr lang="pl-PL" sz="1800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4332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5E9A1E-80DD-44A8-B01C-1063BAA65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na czas nieokreślony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048CAE-B347-46BA-B344-6C7EC5EFF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Umowa o pracę na czas nieokreślony zawierana jest </a:t>
            </a:r>
            <a:r>
              <a:rPr lang="pl-PL" b="1" dirty="0"/>
              <a:t>bez oznaczenia końcowego terminu jej obowiązywania. 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Umowa o pracę na czas nieokreślony jest najkorzystniejszą  dla pracownika podstawą stosunku pracy, gdyż stwarza </a:t>
            </a:r>
            <a:r>
              <a:rPr lang="pl-PL" b="1" dirty="0"/>
              <a:t>najdalej idącą ochronę jego trwałości.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Umowa o pracę na czas nieokreślony zostaje zawarta  wówczas, gdy strony wyraźnie to ustaliły lub gdy brak jest  ustalenia , jaką zawarto umowę, a z okoliczności  występujących przy zawarciu umowy </a:t>
            </a:r>
            <a:r>
              <a:rPr lang="pl-PL" b="1" dirty="0"/>
              <a:t>nie wynika, że zawarto umowę innego rodzaju.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352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230CFB-3947-46F1-9140-448B24A59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Pracodawca ma prawo żądać od osoby ubiegającej się o zatrudnienie podania danych osobowych obejmujących: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ACC082-DC7C-4B3E-A821-F942159F4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sz="2400" dirty="0"/>
              <a:t>imię (imiona) i nazwisko,</a:t>
            </a:r>
          </a:p>
          <a:p>
            <a:pPr algn="just"/>
            <a:r>
              <a:rPr lang="pl-PL" sz="2400" dirty="0"/>
              <a:t>imiona rodziców,</a:t>
            </a:r>
          </a:p>
          <a:p>
            <a:pPr algn="just"/>
            <a:r>
              <a:rPr lang="pl-PL" sz="2400" dirty="0"/>
              <a:t>datę urodzenia,</a:t>
            </a:r>
          </a:p>
          <a:p>
            <a:pPr algn="just"/>
            <a:r>
              <a:rPr lang="pl-PL" sz="2400" dirty="0"/>
              <a:t>miejsce zamieszkania (adres do korespondencji),</a:t>
            </a:r>
          </a:p>
          <a:p>
            <a:pPr algn="just"/>
            <a:r>
              <a:rPr lang="pl-PL" sz="2400" dirty="0"/>
              <a:t>wykształcenie,</a:t>
            </a:r>
          </a:p>
          <a:p>
            <a:pPr algn="just"/>
            <a:r>
              <a:rPr lang="pl-PL" sz="2400" dirty="0"/>
              <a:t>przebieg dotychczasowego zatrudnienia </a:t>
            </a:r>
          </a:p>
          <a:p>
            <a:pPr marL="0" indent="0" algn="just">
              <a:buNone/>
            </a:pPr>
            <a:r>
              <a:rPr lang="pl-PL" sz="2400" dirty="0"/>
              <a:t>art. 22 (1) §1k.p.</a:t>
            </a:r>
          </a:p>
          <a:p>
            <a:pPr marL="0" indent="0" algn="just">
              <a:buNone/>
            </a:pPr>
            <a:r>
              <a:rPr lang="pl-PL" sz="2400" dirty="0"/>
              <a:t>Pracodawca może żądać podania innych danych osobowych jeżeli obowiązek ich podania wynika z odrębnych przepisów.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4817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3E56C4-2439-427A-AC1D-581ED251B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Umowa o pracę w celu przygotowania zawodowego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2EEA53-6714-4241-809F-66D271DC6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Umowy o pracę w celu przygotowania zawodowego  odróżniają się od umów o pracę wymienionych w art. 25  </a:t>
            </a:r>
            <a:r>
              <a:rPr lang="pl-PL" dirty="0" err="1"/>
              <a:t>k.p</a:t>
            </a:r>
            <a:r>
              <a:rPr lang="pl-PL" dirty="0"/>
              <a:t>. </a:t>
            </a:r>
            <a:r>
              <a:rPr lang="pl-PL" b="1" dirty="0"/>
              <a:t>celem, treścią oraz warunkami rozwiązania.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Celem charakteryzowanych tu umów o pracę jest  przygotowanie zawodowe, a nie tylko świadczenie pracy  zarobkowej na rzecz pracodawcy.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 Przygotowanie zawodowe młodocianego pracownika  może odbywać się przez naukę zawodu bądź przyuczenie  do wykonywania określonej pracy.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5009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3F6CDE-95C0-41D0-B27A-A373AC8C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Umowa o pracę w celu przygotowania zawodowego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3F9FC0-D8F9-49F3-8521-B99BC42B7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Nauka zawodu ma na celu przygotowania młodocianego  do pracy w charakterze wykwalifikowanego robotnika lub  czeladnika i obejmuje </a:t>
            </a:r>
            <a:r>
              <a:rPr lang="pl-PL" b="1" dirty="0"/>
              <a:t>praktyczną naukę zawodu</a:t>
            </a:r>
            <a:r>
              <a:rPr lang="pl-PL" dirty="0"/>
              <a:t>   organizowaną u pracodawcy na zasadach określonych w  odrębnych przepisach oraz </a:t>
            </a:r>
            <a:r>
              <a:rPr lang="pl-PL" b="1" dirty="0"/>
              <a:t>dokształcanie teoretyczne.</a:t>
            </a:r>
            <a:r>
              <a:rPr lang="pl-PL" dirty="0"/>
              <a:t>   Nauka zawodu trwa n</a:t>
            </a:r>
            <a:r>
              <a:rPr lang="pl-PL" b="1" dirty="0"/>
              <a:t>ie krócej niż 24 miesiące i nie dłużej niż 36 miesięcy.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   Przyuczenie młodocianego do wykonywania określonej  pracy trwa </a:t>
            </a:r>
            <a:r>
              <a:rPr lang="pl-PL" b="1" dirty="0"/>
              <a:t>od 3 do 6 miesięcy</a:t>
            </a:r>
            <a:r>
              <a:rPr lang="pl-PL" dirty="0"/>
              <a:t>  i kończy się egzaminem  sprawdzającym.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649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27FE0-2DC9-43C0-BC38-78910D5A3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Treść umowy w celu przygotowania zawodowego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E286FF-FE29-4AA9-AF06-C75BE9704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Umowa o pracę w celu przygotowania zawodowego powinna  określać: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-   rodzaj przygotowania zawodowego (nauka zawodu lub  przyuczenie do wykonywania określonej pracy),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-   czas trwania i miejsce odbywania przygotowania  zawodowego,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- sposób dokształcania teoretycznego,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-wysokość wynagrodzenia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972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2CBE13-47D4-4D2B-861B-3D30907C1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Warunki rozwiązania umowy o pracę w celu przygotowania zawodowego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C20E7-9A4F-485E-98FE-290D8CB47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Pracodawca może wypowiedzieć umowę o pracę w celu przygotowania zawodowego w razie: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1) niewypełniania przez młodocianego obowiązków wynikających z umowy o pracę lub obowiązku dokształcania się pomimo stosowania wobec niego środków wychowawczych,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2) ogłoszenia upadłości lub likwidacji pracodawcy,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3) reorganizacji zakładu pracy uniemożliwiającej kontynuowanie przygotowania zawodowego,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4) stwierdzenie nieprzydatności młodocianego do pracy w zakresie której odbywa przygotowanie zawodowe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Młodociany może wypowiedzieć umowę o pracę w celu przygotowania zawodowego na ogólnych zasadach.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5705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02E4D4-B3E6-4E02-98BD-7CBE34A72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Spółdzielcza umowa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76C2C8-113B-4584-A3B5-405846A07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Spółdzielcza umowa o pracę jest umową związaną ze  stosunkiem członkostwa w spółdzielni pracy w tym  znaczeniu, że może być zawarta wyłącznie z członkiem  spółdzielni pracy, a wygasa z ustaniem członkostwa w tej  spółdzielni. 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 Art. 182 ustawy z dnia 16 września 1982 roku Prawo  spółdzielcze przewiduje, że spółdzielnia pracy i członek tej  spółdzielni mają obowiązek pozostawania ze sobą w  stosunku pracy.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Stosunek pracy nawiązany na podstawie spółdzielczej  umowy o pracę określany jest w piśmiennictwie mianem  ,, spółdzielczego stosunku pracy”.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2652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4B27D1-95FD-4484-B73C-5744852A4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Forma umowy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D91636-60D0-4F37-BAF6-1BE6E23BE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Umowę o pracę zawiera się </a:t>
            </a:r>
            <a:r>
              <a:rPr lang="pl-PL" b="1" dirty="0"/>
              <a:t>na piśmie.</a:t>
            </a:r>
            <a:r>
              <a:rPr lang="pl-PL" dirty="0"/>
              <a:t> Jeżeli umowa o pracę nie została zawarta z zachowaniem formy pisemnej pracodawca powinien </a:t>
            </a:r>
            <a:r>
              <a:rPr lang="pl-PL" b="1" dirty="0"/>
              <a:t>przed dopuszczeniem pracownika do pracy</a:t>
            </a:r>
            <a:r>
              <a:rPr lang="pl-PL" dirty="0"/>
              <a:t> potwierdzić pracownikowi na piśmie ustalenia co do rodzaju umowy i jej warunków. ( art. 29 § 2 </a:t>
            </a:r>
            <a:r>
              <a:rPr lang="pl-PL" dirty="0" err="1"/>
              <a:t>k.p</a:t>
            </a:r>
            <a:r>
              <a:rPr lang="pl-PL" dirty="0"/>
              <a:t>.).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 Pisemna forma umowy o pracę nie została zastrzeżona pod rygorem </a:t>
            </a:r>
            <a:r>
              <a:rPr lang="pl-PL" b="1" dirty="0"/>
              <a:t>nieważności</a:t>
            </a:r>
            <a:r>
              <a:rPr lang="pl-PL" dirty="0"/>
              <a:t>, czy tez dla </a:t>
            </a:r>
            <a:r>
              <a:rPr lang="pl-PL" b="1" dirty="0"/>
              <a:t>celów dowodowych w rozumieniu art. 74 k.c.</a:t>
            </a:r>
            <a:r>
              <a:rPr lang="pl-PL" dirty="0"/>
              <a:t> Umowa o pracę może zostać skutecznie zawarta ustnie czy też przez czynności dorozumiane.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  Niezachowanie pisemnej formy umowy o pracę powoduje konsekwencje w postaci obowiązku potwierdzenia na piśmie ustaleń co do rodzaju umowy oraz jej warunków. Brak zachowania formy pisemnej nie czyni umowy o pracę nieważną. </a:t>
            </a:r>
            <a:r>
              <a:rPr lang="pl-PL" b="1" dirty="0"/>
              <a:t>Powstanie stosunku pracy nie jest uwarunkowane pisemną formą umowy o pracę.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9014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DF5F22-D672-4DC7-8A72-8990F8441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Treść umowy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DA5A03-9078-4F0E-BC54-AFE47BAF7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Umowa o pracę powinna określać strony umowy, rodzaj  umowy, datę jej zawarcia  oraz warunki pracy i płacy, w   szczególności:</a:t>
            </a:r>
          </a:p>
          <a:p>
            <a:pPr marL="0" indent="0" algn="just">
              <a:buNone/>
            </a:pPr>
            <a:r>
              <a:rPr lang="pl-PL" dirty="0"/>
              <a:t>1) rodzaj pracy,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2) miejsce wykonywania pracy,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3) wynagrodzenie za pracę odpowiadające rodzajowi pracy, ze wskazaniem składników wynagrodzenia,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4) wymiar czasu pracy,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5) termin rozpoczęcia pracy</a:t>
            </a:r>
          </a:p>
          <a:p>
            <a:pPr marL="0" indent="0" algn="just">
              <a:buNone/>
            </a:pPr>
            <a:r>
              <a:rPr lang="pl-PL" dirty="0"/>
              <a:t>W przypadku zawarcia umowy o pracę na czas określony w celu, o którym mowa w art. 251 §4 pkt 1-3, lub w przypadku, o którym mowa w art. 251 § 4 pkt 4, w umowie określa się ten cel lub okoliczności tego przypadku, przez zamieszczenie informacji o obiektywnych przyczynach uzasadniających zawarcie takiej umowy.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5087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DDF9C4-97B5-471B-8549-B7AB5EB9D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Treść umowy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719C95-05E4-4F9B-BEE4-31E043C2E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Rodzaj pracy jest elementem koniecznym umowy o  pracę. W przypadku braku jego określenia umowa o pracę  nie zostanie skutecznie zawarta. Art. 29 § 1 pozostawia stronom swobodę określenia rodzaju pracy. Mogą to uczynić przez wskazanie stanowiska pracy, zawodu lub specjalności.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   Wynagrodzenie za pracę określone w umowie o pracę powinno odpowiadać </a:t>
            </a:r>
            <a:r>
              <a:rPr lang="pl-PL" b="1" dirty="0"/>
              <a:t>rodzajowi pracy ze wskazaniem składników wynagrodzenia.</a:t>
            </a:r>
            <a:r>
              <a:rPr lang="pl-PL" dirty="0"/>
              <a:t> W systemie taryfowym wynagrodzenie odpowiadające rodzajowi pracy, to wynagrodzenie ustalone zgodnie z tabelą płac oraz taryfikatorem kwalifikacji. Strony mogą określić wynagrodzenie </a:t>
            </a:r>
            <a:r>
              <a:rPr lang="pl-PL" b="1" dirty="0"/>
              <a:t>bezpośrednio</a:t>
            </a:r>
            <a:r>
              <a:rPr lang="pl-PL" dirty="0"/>
              <a:t> – ustalając w umowie jego składniki i ich wysokość lub </a:t>
            </a:r>
            <a:r>
              <a:rPr lang="pl-PL" b="1" dirty="0"/>
              <a:t>pośrednio</a:t>
            </a:r>
            <a:r>
              <a:rPr lang="pl-PL" dirty="0"/>
              <a:t>-przez odesłanie w umowie do konkretnych przepisów płacowych.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20078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3288D2-9C85-4C9B-B02B-7697B3F8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Treść umowy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5CA4DD-91BF-44FD-A1B2-33537BBF4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Miejsce wykonywania pracy oznacza jednostkę przestrzeni,  gdzie stale (z reguły)  pracownik rozpoczyna i kończy  codzienną pracę.  Miejsce to może mieć charakter stały lub  zmienny. Miejsce wykonywania pracy powinno być tak  określone, by pracownik miał możliwość wykonania zadań,  wliczając w to czas dojazdu do miejsca ich wykonywania, w  ramach umówionej dobowej i tygodniowej normy czasu  pracy w przyjętym okresie rozliczeniowym. 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Umowa o pracę powinna określać czy pracownik jest  zatrudniony w pełnym wymiarze czasu pracy, czy w  wymiarze niepełnym. W tym ostatnim wypadku należy  określić wymiar czasu pracy przez podanie ułamkowej  części pełnego wymiaru.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57114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9A3F0B-A989-42C5-891C-957A046E9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Sposób zawarcia umowy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689622-106E-44E5-82FD-C8827AA97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Umowa o pracę może być zawarta:</a:t>
            </a:r>
          </a:p>
          <a:p>
            <a:pPr>
              <a:buFontTx/>
              <a:buChar char="-"/>
            </a:pPr>
            <a:r>
              <a:rPr lang="pl-PL" sz="2400" dirty="0"/>
              <a:t>w drodze negocjacji, </a:t>
            </a:r>
          </a:p>
          <a:p>
            <a:pPr>
              <a:buFontTx/>
              <a:buChar char="-"/>
            </a:pPr>
            <a:r>
              <a:rPr lang="pl-PL" sz="2400" dirty="0"/>
              <a:t>poprzez złożenie oferty i jej przyjęcie przez drugą stronę  </a:t>
            </a:r>
          </a:p>
        </p:txBody>
      </p:sp>
    </p:spTree>
    <p:extLst>
      <p:ext uri="{BB962C8B-B14F-4D97-AF65-F5344CB8AC3E}">
        <p14:creationId xmlns:p14="http://schemas.microsoft.com/office/powerpoint/2010/main" val="739612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7C414-E0FF-4F5B-B68C-2FFB3265B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Informacja o obywatelstwie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A3DD58-04DB-4342-84B8-3DEC3CAFF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Pracodawca może żądać takiej informacji wyłącznie jeżeli przepisy szczególne nakładają wobec określonej grupy pracowników wymóg posiadania obywatelstwa polskiego bądź np. innego państwa Unii Europejskiej. Jako przykład takich regulacji można wskazać:</a:t>
            </a:r>
          </a:p>
          <a:p>
            <a:pPr algn="just">
              <a:buFontTx/>
              <a:buChar char="-"/>
            </a:pPr>
            <a:r>
              <a:rPr lang="pl-PL" dirty="0"/>
              <a:t>art. 3 pkt 1 ustawy z dnia 16 września 1982 o pracownikach urzędów państwowych (urzędnicy państwowi – obywatelstwo polskie),</a:t>
            </a:r>
          </a:p>
          <a:p>
            <a:pPr algn="just">
              <a:buFontTx/>
              <a:buChar char="-"/>
            </a:pPr>
            <a:r>
              <a:rPr lang="pl-PL" dirty="0"/>
              <a:t>art. 4 pkt 1 ustawy z dnia 21 listopada 2008 roku o służbie cywilnej (co do zasady osoby zatrudnione w służbie cywilnej muszą posiadać obywatelstwo polskie),</a:t>
            </a:r>
          </a:p>
          <a:p>
            <a:pPr algn="just">
              <a:buFontTx/>
              <a:buChar char="-"/>
            </a:pPr>
            <a:r>
              <a:rPr lang="pl-PL" dirty="0"/>
              <a:t>art. 61 § 1 pkt 1 ustawy z dnia 27 lipca prawo o ustroju sądów powszechnych (sędzia- wyłącznie obywatelstwo polskie)</a:t>
            </a:r>
          </a:p>
          <a:p>
            <a:pPr algn="just">
              <a:buFontTx/>
              <a:buChar char="-"/>
            </a:pPr>
            <a:r>
              <a:rPr lang="pl-PL" dirty="0"/>
              <a:t>art. 5 ust. 1 oraz art. 5a-5c ustawy z 5.12.1996 r. o zawodach lekarza i lekarza dentysty (lekarz, lekarz dentysta – obywatelstwo polskie lub obywatelstwo innego państwa członkowskiego UE)</a:t>
            </a:r>
          </a:p>
        </p:txBody>
      </p:sp>
    </p:spTree>
    <p:extLst>
      <p:ext uri="{BB962C8B-B14F-4D97-AF65-F5344CB8AC3E}">
        <p14:creationId xmlns:p14="http://schemas.microsoft.com/office/powerpoint/2010/main" val="23155360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D9095A-875F-4513-BD25-61A2AC380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Negocjacje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7DB2E4-78E2-4436-AA06-6EDFA04FF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Jeżeli strony prowadzą negocjacje zmierzające do zawarcia umowy o pracę, to umowa zostaje zawarta, gdy uzgodnione zostaną wszystkie postanowienia objęte negocjacjami.</a:t>
            </a:r>
          </a:p>
          <a:p>
            <a:pPr algn="just"/>
            <a:r>
              <a:rPr lang="pl-PL" dirty="0"/>
              <a:t>W stosunkach pracy w związku z art. 100 KP ma zastosowanie przepis art. 72 KC przewidujący, że umowa między stronami prowadzącymi negocjacje w celu zawarcia umowy zostaje zawarta, gdy strony dojdą do porozumienia co do wszystkich postanowień będących przedmiotem negocjacji.</a:t>
            </a:r>
          </a:p>
          <a:p>
            <a:pPr algn="just"/>
            <a:r>
              <a:rPr lang="pl-PL" dirty="0"/>
              <a:t>Oznacza to, że porozumienie co do rodzaju pracy nie wystarcza, gdy przedmiotem pertraktacji były także inne warunki pracy 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2141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44EF98-3EB3-4531-826D-99B688161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Przyjęcie oferty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A08994-AC7C-4EDD-8059-5DB8D2989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Zawarcie umowy polega w tym przypadku na złożeniu przez kandydata  na pracownika lub pracodawcę  oświadczenia wyrażającego wolę zawarcia oznaczonej umowy i na przyjęciu tej oferty przez drugą stronę</a:t>
            </a:r>
          </a:p>
          <a:p>
            <a:pPr algn="just"/>
            <a:r>
              <a:rPr lang="pl-PL" dirty="0"/>
              <a:t>Oferta musi zawierać co najmniej określenie rodzaju pracy</a:t>
            </a:r>
          </a:p>
          <a:p>
            <a:pPr algn="just"/>
            <a:r>
              <a:rPr lang="pl-PL" dirty="0"/>
              <a:t>Jednakże ogłoszenie o wolnych miejscach pracy zamieszczone np. w prasie lub w urzędzie pracy uważa się jedynie za zaproszenie do negocjacji.</a:t>
            </a:r>
          </a:p>
        </p:txBody>
      </p:sp>
    </p:spTree>
    <p:extLst>
      <p:ext uri="{BB962C8B-B14F-4D97-AF65-F5344CB8AC3E}">
        <p14:creationId xmlns:p14="http://schemas.microsoft.com/office/powerpoint/2010/main" val="5582875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50BED5-6E2C-4B33-8B61-F2332EA2D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Dopuszczenie do pracy jaka szczególna postać zawarcia umowy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5EE411-BAD6-48C9-B1CE-6EB053E26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Dopuszczenie do pracy na określonym stanowisku oznacza dojście stron do porozumienia w przedmiocie rodzaju pracy, a to wystarcza do nawiązania stosunku pracy</a:t>
            </a:r>
          </a:p>
          <a:p>
            <a:r>
              <a:rPr lang="pl-PL" dirty="0"/>
              <a:t>Wola zawarcia umowy o pracę może być bowiem wyrażona przez każde zachowanie ujawniające tę wolę w sposób dostateczny (art. 60 k.c. w zw. z art. 300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r>
              <a:rPr lang="pl-PL" dirty="0"/>
              <a:t>Zawarcie umowy we wskazany sposób może wywoływać wątpliwości co do rodzaju zawartej umowy. Z reguły przyjmuje się, że w braku wyraźnych zastrzeżeń dopuszczenie pracownika do wykonywania pracy oznacza zawarcie umowy na czas nieokreślony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1992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571A6B-E2B1-41D8-B437-B9D05FE65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1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F4F710-4227-4EC6-AAA6-FD0306D98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Jan K. od dłuższego czasu bezowocnie poszukiwał pracy. Podczas spotkania towarzyskiego organizowanego z okazji imienin opowiedział o swojej trudnej sytuacji Tomaszowi B – koledze prowadzącemu dużą firmę handlową. Jan K. był zaskoczony pozytywną reakcją kolegi, który od razu zaproponował mu zatrudnienie na stanowisku portiera w siedzibie swojej firmy. Tomasz B. poinformował, że póki co jest w stanie zapewnić jedynie minimalne wynagrodzenie, ale z czasem Jan K. będzie miał szansę na podwyżkę. Koledzy ustalili, że Jan K. stawi się do pracy już następnego dnia z samego rana. Jan K. przybył do siedziby firmy Tomasza B. w umówionym terminie i od razu przystąpił do wykonywania obowiązków na portierni, informując pozostałych pracowników, że wczoraj zawarł z Tomaszem B. umowę o pracę. Tomasz B. zjawił się w siedzibie firmy dopiero 2 dni później i bardzo się zdziwił widząc Jana K. na portierni. Oświadczył, że jego propozycja nie była złożona na serio i miał nadzieję, że Jan K. zdaje sobie z tego sprawę. Tomasz B. powiedział także, że niezależnie od  tego nie sposób uznać za ważną i wiążącą umowę o pracę zawartą w czasie rozmowy na spotkaniu towarzyskim, ponieważ Kodeks pracy wskazuje wyraźnie, że taką umowę zawiera się na piśmie i musi ona zawierać wiele elementów, których na spotkaniu nie uzgodnili.</a:t>
            </a:r>
          </a:p>
          <a:p>
            <a:pPr marL="0" indent="0" algn="just">
              <a:buNone/>
            </a:pPr>
            <a:r>
              <a:rPr lang="pl-PL" dirty="0"/>
              <a:t>Oceń, czy umowa zawarta przez Jana K. i Tomasza B. była ważna biorąc pod uwagę  jej formę oraz treść. Jakie kroki prawne może w tej sytuacji podjąć Jan K.? Czy w ewentualnym postępowaniu sądowym znajdą zastosowanie jakiekolwiek ograniczenia dowodowe?</a:t>
            </a:r>
          </a:p>
          <a:p>
            <a:pPr marL="0" indent="0" algn="just">
              <a:buNone/>
            </a:pPr>
            <a:r>
              <a:rPr lang="pl-PL" dirty="0"/>
              <a:t>Opracowano na podstawie: M. </a:t>
            </a:r>
            <a:r>
              <a:rPr lang="pl-PL" dirty="0" err="1"/>
              <a:t>Barzycka-Banaszczyk</a:t>
            </a:r>
            <a:r>
              <a:rPr lang="pl-PL" dirty="0"/>
              <a:t>, A. </a:t>
            </a:r>
            <a:r>
              <a:rPr lang="pl-PL" dirty="0" err="1"/>
              <a:t>Grzelachowska-Larek</a:t>
            </a:r>
            <a:r>
              <a:rPr lang="pl-PL" dirty="0"/>
              <a:t>, G. </a:t>
            </a:r>
            <a:r>
              <a:rPr lang="pl-PL" dirty="0" err="1"/>
              <a:t>Larek</a:t>
            </a:r>
            <a:r>
              <a:rPr lang="pl-PL" dirty="0"/>
              <a:t>, </a:t>
            </a:r>
            <a:r>
              <a:rPr lang="pl-PL" i="1" dirty="0"/>
              <a:t>Prawo pracy, Pytania. Kazusy. Tablice. Testy, </a:t>
            </a:r>
            <a:r>
              <a:rPr lang="pl-PL" dirty="0"/>
              <a:t>Warszawa 2015 </a:t>
            </a:r>
          </a:p>
        </p:txBody>
      </p:sp>
    </p:spTree>
    <p:extLst>
      <p:ext uri="{BB962C8B-B14F-4D97-AF65-F5344CB8AC3E}">
        <p14:creationId xmlns:p14="http://schemas.microsoft.com/office/powerpoint/2010/main" val="1762535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62BC90-43A7-4BC8-BC89-FEAEBB178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2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25917A-C623-481E-B93A-4F2DDE3A7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Łukasz J. został zatrudniony przez pracodawcę na podstawie umowy o pracę na okres próbny na stanowisku magazyniera. Po jej upływie Łukasz J. zawarł kolejną umowę na okres  próbny, przy czym określonym w niej rodzajem pracy była funkcja kasjera.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Proszę ocenić dopuszczalność zawarcia drugiej umowy na okres próbny w powyższym stanie faktycznym.</a:t>
            </a:r>
          </a:p>
          <a:p>
            <a:pPr marL="0" indent="0">
              <a:buNone/>
            </a:pP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Opracowano na podstawie  M.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Prawo pracy. Testy.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18405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E89641-5F45-4E5A-813E-8114A0F9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DB6F9B-07F5-4098-B68D-2656102B3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Anna Kapryśna, poszukująca aktualnie zatrudnienia, znalazła w lokalnej gazecie informację  o prowadzonej przez ekskluzywną  drogerię rekrutacji na stanowisko sprzedawcy. Zachęcona  ofertą wysłała CV na wskazany w ogłoszeniu adres mailowy. Dwa dni później została zaproszona na rozmowę kwalifikacyjną, podczas której została poproszona o przedstawienie zaświadczenia z Krajowego Rejestru Karnego potwierdzającego fakt niekaralności. </a:t>
            </a:r>
          </a:p>
          <a:p>
            <a:pPr marL="0" indent="0" algn="just">
              <a:buNone/>
            </a:pPr>
            <a:r>
              <a:rPr lang="pl-PL" dirty="0"/>
              <a:t>- Proszę  ocenić zasadność żądania zaświadczenia o niekaralności w powyższym stanie faktycznym,</a:t>
            </a:r>
          </a:p>
          <a:p>
            <a:pPr marL="0" indent="0" algn="just">
              <a:buNone/>
            </a:pPr>
            <a:r>
              <a:rPr lang="pl-PL" dirty="0"/>
              <a:t>- Proszę wskazać dane osobowe, których udostępnienia może żądać pracodawca od osoby ubiegającej się o zatrudnienie</a:t>
            </a:r>
          </a:p>
        </p:txBody>
      </p:sp>
    </p:spTree>
    <p:extLst>
      <p:ext uri="{BB962C8B-B14F-4D97-AF65-F5344CB8AC3E}">
        <p14:creationId xmlns:p14="http://schemas.microsoft.com/office/powerpoint/2010/main" val="20891989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E80F1D-38BC-40D3-B5D8-2A2301864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4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B34639-F1E5-4119-8D2E-EBE9E7871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Po długotrwałym procesie rekrutacyjnym Maksymilian B. działający w imieniu pracodawcy Paris sp. z o.o. z siedzibą w Olsztynie, wytypował Jana P. jako najlepszego kandydata na stanowisko lektora języka francuskiego. Pracodawca chciałby zatrudnić go jak najszybciej, ale Jana P. obowiązuje 3-miesięczny okres wypowiedzenia u aktualnego pracodawcy. Jan P. oznajmił, że negocjował wcześniejsze odejście, ale jego okres wypowiedzenia może zostać skrócony za porozumieniem stron najwyżej do 2 miesięcy. Dla pracodawcy Paris Sp. z o.o. był to bardzo długi okres wyczekiwania, ale mimo to zgodził się poczekać prze ten czas, bo kompetencje Jana P. wydawały się bardzo wysokie. Pracodawca i Jan P. podpisali wspólnie list intencyjny, w którym strony wyraziły chęć zawarcia umowy o pracę.  List intencyjny określał szczegółowo następujące elementy: stanowisko pracy (lektor języka francuskiego), wysokość wynagrodzenia (5000 zł brutto) oraz datę rozpoczęcia pracy (1.4.2016 r.). Dnia 29.3.2016 r. Jan P. poinformował pracodawcę telefonicznie, że nie podejmie u niego pracy, ponieważ dostał lepszą ofertę w innym miejscu i właśnie 1.4.2016 r. rozpocznie tam pracę. Na pytanie dotyczące listu intencyjnego odpowiedział, że nie pamięta aby coś takiego podpisywał.</a:t>
            </a:r>
          </a:p>
          <a:p>
            <a:pPr marL="0" indent="0" algn="just">
              <a:buNone/>
            </a:pPr>
            <a:r>
              <a:rPr lang="pl-PL" dirty="0"/>
              <a:t>Czy pracodawca może skutecznie dochodzić przed sądem zawarcia umowy o pracę z Janem P.? Jakich wskazówek odnoszących się do podobnych sytuacji mógłbyś udzielić pracodawcy w celu lepszego zabezpieczenia jego interesów? </a:t>
            </a:r>
          </a:p>
          <a:p>
            <a:pPr marL="0" lvl="0" indent="0" algn="just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pl-PL" sz="1700" dirty="0">
                <a:solidFill>
                  <a:prstClr val="black"/>
                </a:solidFill>
              </a:rPr>
              <a:t>Opracowano na podstawie: M. </a:t>
            </a:r>
            <a:r>
              <a:rPr lang="pl-PL" sz="1700" dirty="0" err="1">
                <a:solidFill>
                  <a:prstClr val="black"/>
                </a:solidFill>
              </a:rPr>
              <a:t>Barzycka-Banaszczyk</a:t>
            </a:r>
            <a:r>
              <a:rPr lang="pl-PL" sz="1700" dirty="0">
                <a:solidFill>
                  <a:prstClr val="black"/>
                </a:solidFill>
              </a:rPr>
              <a:t>, A. </a:t>
            </a:r>
            <a:r>
              <a:rPr lang="pl-PL" sz="1700" dirty="0" err="1">
                <a:solidFill>
                  <a:prstClr val="black"/>
                </a:solidFill>
              </a:rPr>
              <a:t>Grzelachowska-Larek</a:t>
            </a:r>
            <a:r>
              <a:rPr lang="pl-PL" sz="1700" dirty="0">
                <a:solidFill>
                  <a:prstClr val="black"/>
                </a:solidFill>
              </a:rPr>
              <a:t>, G. </a:t>
            </a:r>
            <a:r>
              <a:rPr lang="pl-PL" sz="1700" dirty="0" err="1">
                <a:solidFill>
                  <a:prstClr val="black"/>
                </a:solidFill>
              </a:rPr>
              <a:t>Larek</a:t>
            </a:r>
            <a:r>
              <a:rPr lang="pl-PL" sz="1700" dirty="0">
                <a:solidFill>
                  <a:prstClr val="black"/>
                </a:solidFill>
              </a:rPr>
              <a:t>, </a:t>
            </a:r>
            <a:r>
              <a:rPr lang="pl-PL" sz="1700" i="1" dirty="0">
                <a:solidFill>
                  <a:prstClr val="black"/>
                </a:solidFill>
              </a:rPr>
              <a:t>Prawo pracy, Pytania. Kazusy. Tablice. Testy, </a:t>
            </a:r>
            <a:r>
              <a:rPr lang="pl-PL" sz="1700" dirty="0">
                <a:solidFill>
                  <a:prstClr val="black"/>
                </a:solidFill>
              </a:rPr>
              <a:t>Warszawa 2015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80410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868CCC-2143-477F-9AEE-BD76B60AE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Opracowano na podstawie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45D2B3-0D94-4900-A767-DC2DAFD50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H. </a:t>
            </a:r>
            <a:r>
              <a:rPr lang="pl-PL" dirty="0" err="1"/>
              <a:t>Szurgacz</a:t>
            </a:r>
            <a:r>
              <a:rPr lang="pl-PL" dirty="0"/>
              <a:t> (red.), </a:t>
            </a:r>
            <a:r>
              <a:rPr lang="pl-PL" i="1" dirty="0"/>
              <a:t>Prawo pracy. Zarys wykładu, </a:t>
            </a:r>
            <a:r>
              <a:rPr lang="pl-PL" dirty="0"/>
              <a:t>Warszawa 2016,</a:t>
            </a:r>
          </a:p>
          <a:p>
            <a:pPr algn="just"/>
            <a:r>
              <a:rPr lang="pl-PL" dirty="0"/>
              <a:t>L. Florek, </a:t>
            </a:r>
            <a:r>
              <a:rPr lang="pl-PL" i="1" dirty="0"/>
              <a:t>Prawo pracy, </a:t>
            </a:r>
            <a:r>
              <a:rPr lang="pl-PL" dirty="0"/>
              <a:t>Warszawa 2017,</a:t>
            </a:r>
          </a:p>
          <a:p>
            <a:pPr algn="just"/>
            <a:r>
              <a:rPr lang="pl-PL" dirty="0"/>
              <a:t>E. </a:t>
            </a:r>
            <a:r>
              <a:rPr lang="pl-PL" dirty="0" err="1"/>
              <a:t>Suknarowska</a:t>
            </a:r>
            <a:r>
              <a:rPr lang="pl-PL" dirty="0"/>
              <a:t>-Drzewiecka, </a:t>
            </a:r>
            <a:r>
              <a:rPr lang="pl-PL" i="1" dirty="0"/>
              <a:t>Komentarz do art. 22 (1) </a:t>
            </a:r>
            <a:r>
              <a:rPr lang="pl-PL" i="1" dirty="0" err="1"/>
              <a:t>k.p</a:t>
            </a:r>
            <a:r>
              <a:rPr lang="pl-PL" i="1" dirty="0"/>
              <a:t>.</a:t>
            </a:r>
            <a:r>
              <a:rPr lang="pl-PL" dirty="0"/>
              <a:t> [w:] K. Walczak (red.),</a:t>
            </a:r>
            <a:r>
              <a:rPr lang="pl-PL" i="1" dirty="0"/>
              <a:t>Kodeks pracy. Komentarz, </a:t>
            </a:r>
            <a:r>
              <a:rPr lang="pl-PL" dirty="0"/>
              <a:t>Warszawa 2018,</a:t>
            </a:r>
          </a:p>
          <a:p>
            <a:pPr algn="just"/>
            <a:r>
              <a:rPr lang="pl-PL" dirty="0">
                <a:cs typeface="Times New Roman" panose="02020603050405020304" pitchFamily="18" charset="0"/>
              </a:rPr>
              <a:t>M. </a:t>
            </a:r>
            <a:r>
              <a:rPr lang="pl-PL" dirty="0" err="1">
                <a:cs typeface="Times New Roman" panose="02020603050405020304" pitchFamily="18" charset="0"/>
              </a:rPr>
              <a:t>Wujczyk</a:t>
            </a:r>
            <a:r>
              <a:rPr lang="pl-PL" dirty="0">
                <a:cs typeface="Times New Roman" panose="02020603050405020304" pitchFamily="18" charset="0"/>
              </a:rPr>
              <a:t>, </a:t>
            </a:r>
            <a:r>
              <a:rPr lang="pl-PL" i="1" dirty="0">
                <a:cs typeface="Times New Roman" panose="02020603050405020304" pitchFamily="18" charset="0"/>
              </a:rPr>
              <a:t>Prawo pracy. Testy, </a:t>
            </a:r>
            <a:r>
              <a:rPr lang="pl-PL" dirty="0">
                <a:cs typeface="Times New Roman" panose="02020603050405020304" pitchFamily="18" charset="0"/>
              </a:rPr>
              <a:t>Warszawa 2008,</a:t>
            </a:r>
          </a:p>
          <a:p>
            <a:pPr algn="just"/>
            <a:r>
              <a:rPr lang="pl-PL" dirty="0">
                <a:solidFill>
                  <a:prstClr val="black"/>
                </a:solidFill>
              </a:rPr>
              <a:t>M. </a:t>
            </a:r>
            <a:r>
              <a:rPr lang="pl-PL" dirty="0" err="1">
                <a:solidFill>
                  <a:prstClr val="black"/>
                </a:solidFill>
              </a:rPr>
              <a:t>Barzycka-Banaszczyk</a:t>
            </a:r>
            <a:r>
              <a:rPr lang="pl-PL" dirty="0">
                <a:solidFill>
                  <a:prstClr val="black"/>
                </a:solidFill>
              </a:rPr>
              <a:t>, A. </a:t>
            </a:r>
            <a:r>
              <a:rPr lang="pl-PL" dirty="0" err="1">
                <a:solidFill>
                  <a:prstClr val="black"/>
                </a:solidFill>
              </a:rPr>
              <a:t>Grzelachowska-Larek</a:t>
            </a:r>
            <a:r>
              <a:rPr lang="pl-PL" dirty="0">
                <a:solidFill>
                  <a:prstClr val="black"/>
                </a:solidFill>
              </a:rPr>
              <a:t>, G. </a:t>
            </a:r>
            <a:r>
              <a:rPr lang="pl-PL" dirty="0" err="1">
                <a:solidFill>
                  <a:prstClr val="black"/>
                </a:solidFill>
              </a:rPr>
              <a:t>Larek</a:t>
            </a:r>
            <a:r>
              <a:rPr lang="pl-PL" dirty="0">
                <a:solidFill>
                  <a:prstClr val="black"/>
                </a:solidFill>
              </a:rPr>
              <a:t>, </a:t>
            </a:r>
            <a:r>
              <a:rPr lang="pl-PL" i="1" dirty="0">
                <a:solidFill>
                  <a:prstClr val="black"/>
                </a:solidFill>
              </a:rPr>
              <a:t>Prawo pracy, Pytania. Kazusy. Tablice. Testy, </a:t>
            </a:r>
            <a:r>
              <a:rPr lang="pl-PL" dirty="0">
                <a:solidFill>
                  <a:prstClr val="black"/>
                </a:solidFill>
              </a:rPr>
              <a:t>Warszawa 2015</a:t>
            </a:r>
            <a:endParaRPr lang="pl-PL" dirty="0">
              <a:solidFill>
                <a:srgbClr val="000000">
                  <a:lumMod val="85000"/>
                  <a:lumOff val="15000"/>
                </a:srgbClr>
              </a:solidFill>
              <a:cs typeface="Times New Roman" panose="02020603050405020304" pitchFamily="18" charset="0"/>
            </a:endParaRP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385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B531F3-0672-4AEE-BE96-EEDFC3298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Informacja o niekaralności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1EEDD2-D600-4BD2-ADDD-3CD2B5090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 Zgodnie z art. 6 ust. 1 pkt 10 ustawy z dnia 24 maja 2000 roku o Krajowym Rejestrze Karnym prawo do uzyskania informacji o osobach, których dane osobowe zgromadzone zostały w Rejestrze, przysługuje pracodawcom, </a:t>
            </a:r>
            <a:r>
              <a:rPr lang="pl-PL" b="1" u="sng" dirty="0"/>
              <a:t>w zakresie niezbędnym dla zatrudnienia pracownika, co do którego z przepisów ustawy wynika wymóg niekaralności, korzystania z pełni praw publicznych, a także ustalenia uprawnienia do zajmowania określonego stanowiska, wykonywania określonego zawodu lub prowadzenia określonej działalności gospodarczej</a:t>
            </a:r>
          </a:p>
          <a:p>
            <a:pPr marL="0" indent="0" algn="just">
              <a:buNone/>
            </a:pPr>
            <a:endParaRPr lang="pl-PL" b="1" u="sng" dirty="0"/>
          </a:p>
          <a:p>
            <a:pPr algn="just"/>
            <a:r>
              <a:rPr lang="pl-PL" dirty="0"/>
              <a:t>Od pozostałych pracowników pracodawca nie może żądać podania takich informacji, mogą je oni jednak podać z własnej inicjatywy</a:t>
            </a:r>
          </a:p>
        </p:txBody>
      </p:sp>
    </p:spTree>
    <p:extLst>
      <p:ext uri="{BB962C8B-B14F-4D97-AF65-F5344CB8AC3E}">
        <p14:creationId xmlns:p14="http://schemas.microsoft.com/office/powerpoint/2010/main" val="2241347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76A00D-6F03-4625-8AB7-B341AC251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Pracodawca ma prawo żądać od pracownika podania niezależnie od danych osobowych wynikających z art. 22 (1) </a:t>
            </a:r>
            <a:r>
              <a:rPr lang="pl-PL" sz="2800" dirty="0">
                <a:latin typeface="+mn-lt"/>
              </a:rPr>
              <a:t>§1 </a:t>
            </a:r>
            <a:r>
              <a:rPr lang="pl-PL" sz="2800" dirty="0" err="1">
                <a:latin typeface="+mn-lt"/>
              </a:rPr>
              <a:t>k.p</a:t>
            </a:r>
            <a:r>
              <a:rPr lang="pl-PL" sz="2800" dirty="0">
                <a:latin typeface="+mn-lt"/>
              </a:rPr>
              <a:t>. także: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AB821C-6232-4309-8EF0-48BC9E7EB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innych danych osobowych pracownika, a także imion i nazwisk oraz dat urodzenia dzieci pracownika, jeżeli podanie takich danych jest konieczne ze względu na korzystanie przez pracownika ze szczególnych uprawnień przewidzianych w prawie pracy,</a:t>
            </a:r>
          </a:p>
          <a:p>
            <a:pPr algn="just"/>
            <a:r>
              <a:rPr lang="pl-PL" dirty="0"/>
              <a:t>numeru PESEL pracownika nadanego przez Rządowe Centrum Informatyczne Powszechnego Elektronicznego Systemu Ewidencji Ludności (RCI PESEL)</a:t>
            </a:r>
          </a:p>
          <a:p>
            <a:pPr algn="just"/>
            <a:r>
              <a:rPr lang="pl-PL" b="1" dirty="0"/>
              <a:t>numeru rachunku płatniczego, jeżeli pracownik nie złożył wniosku o wypłatę wynagrodzenia do rąk własnych (od 1 stycznia 2019 r.)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3154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1B346F-6920-4822-9E38-ECA004130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Dane konieczne do korzystania ze szczególnych uprawnień przewidzianych w prawie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5674C6-9055-4204-BB3A-67CC3503B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niepełnosprawność</a:t>
            </a:r>
            <a:r>
              <a:rPr lang="pl-PL" dirty="0"/>
              <a:t> - pracownicy legitymujący się określonym stopniem niepełnosprawności korzystają z niższych norm czasu pracy oraz mają prawo do dodatkowych przerw w pracy,</a:t>
            </a:r>
          </a:p>
          <a:p>
            <a:pPr algn="just"/>
            <a:r>
              <a:rPr lang="pl-PL" dirty="0"/>
              <a:t> </a:t>
            </a:r>
            <a:r>
              <a:rPr lang="pl-PL" b="1" dirty="0"/>
              <a:t>religia bądź wyznanie </a:t>
            </a:r>
            <a:r>
              <a:rPr lang="pl-PL" dirty="0"/>
              <a:t>- pracownicy określonych religii i wyznań, którzy obchodzą święta w innych terminach, niż terminy w których przypadają święta religijne w Polsce mogą żądać zwolnienia od pracy,</a:t>
            </a:r>
          </a:p>
          <a:p>
            <a:pPr algn="just"/>
            <a:r>
              <a:rPr lang="pl-PL" b="1" dirty="0"/>
              <a:t>imiona i nazwiska oraz daty urodzenia dzieci </a:t>
            </a:r>
            <a:r>
              <a:rPr lang="pl-PL" dirty="0"/>
              <a:t>– możliwość korzystania z uprawnień związanych z posiadaniem dzieci będących w określonym wieku (np. pracownika sprawującego opiekę nad dzieckiem do 4 roku życia bez jego zgody nie można zatrudniać w godzinach nadliczbowych, w systemie przerywanego czasu pracy oraz delegować poza stałe miejsce pracy)</a:t>
            </a:r>
          </a:p>
        </p:txBody>
      </p:sp>
    </p:spTree>
    <p:extLst>
      <p:ext uri="{BB962C8B-B14F-4D97-AF65-F5344CB8AC3E}">
        <p14:creationId xmlns:p14="http://schemas.microsoft.com/office/powerpoint/2010/main" val="278591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994790-9252-42BC-BCFD-F09F0E70E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Udostępnienie pracodawcy danych osobowych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72DA35-FAF9-47C0-9353-363E646A8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Udostępnienie pracodawcy danych osobowych następuje w formie oświadczenia osoby, której dane dotyczą. Pracodawca ma prawo żądać udokumentowania tych danych.</a:t>
            </a:r>
          </a:p>
          <a:p>
            <a:pPr algn="just"/>
            <a:r>
              <a:rPr lang="pl-PL" dirty="0"/>
              <a:t>Żądanie od kandydata do pracy przedłożenia oryginałów jest dopuszczalne wyłącznie do wglądu i dla sporządzenia kopii (§ 1 ust. 3 </a:t>
            </a:r>
            <a:r>
              <a:rPr lang="pl-PL" dirty="0" err="1"/>
              <a:t>rozp</a:t>
            </a:r>
            <a:r>
              <a:rPr lang="pl-PL" dirty="0"/>
              <a:t>. z 28.5.1996 r. w sprawie zakresu prowadzenia przez pracodawców dokumentacji w sprawach związanych ze stosunkiem pracy oraz sposobu prowadzenia akt osobowych pracownika). </a:t>
            </a:r>
          </a:p>
        </p:txBody>
      </p:sp>
    </p:spTree>
    <p:extLst>
      <p:ext uri="{BB962C8B-B14F-4D97-AF65-F5344CB8AC3E}">
        <p14:creationId xmlns:p14="http://schemas.microsoft.com/office/powerpoint/2010/main" val="899616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7C541C-0002-4915-9FD3-D81133A52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Udostępnianie pracodawcy danych osobowych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49B435-ADAC-4279-9EEF-67562CA3C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 przedłożonych dokumentów pracodawca sporządza kopie lub odpisy i samodzielnie poświadcza ich zgodność z oryginałem. W razie zatrudnienia kandydata kopie lub odpisy pracodawca przechowuje w aktach osobowych pracownika.</a:t>
            </a:r>
          </a:p>
          <a:p>
            <a:pPr algn="just"/>
            <a:r>
              <a:rPr lang="pl-PL" dirty="0"/>
              <a:t>Kandydat na pracownika może, jeśli taka jest jego wola, złożyć pracodawcy oryginalne dokumenty. Powinien wówczas wskazać, jakie oryginalne dokumenty przekazał pracodawcy, np. w treści kwestionariusza osobowego lub w podaniu o pracę składanym do pracodawcy. Ta informacja może także dotyczyć złożonych kopii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0776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9CC2AC-02A8-4938-BD01-73A32FC00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2400" dirty="0"/>
              <a:t>W zakresie nieuregulowanym w art. 22 (1) §1-4 </a:t>
            </a:r>
            <a:r>
              <a:rPr lang="pl-PL" sz="2400" dirty="0" err="1"/>
              <a:t>k.p</a:t>
            </a:r>
            <a:r>
              <a:rPr lang="pl-PL" sz="2400" dirty="0"/>
              <a:t>. do danych osobowych, o których mowa w tych przepisach stosuje się przepisy o ochronie danych osobowych.</a:t>
            </a:r>
          </a:p>
        </p:txBody>
      </p:sp>
    </p:spTree>
    <p:extLst>
      <p:ext uri="{BB962C8B-B14F-4D97-AF65-F5344CB8AC3E}">
        <p14:creationId xmlns:p14="http://schemas.microsoft.com/office/powerpoint/2010/main" val="2235121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dło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TM03457510[[fn=Mydło]]</Template>
  <TotalTime>299</TotalTime>
  <Words>3514</Words>
  <Application>Microsoft Office PowerPoint</Application>
  <PresentationFormat>Panoramiczny</PresentationFormat>
  <Paragraphs>190</Paragraphs>
  <Slides>37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37</vt:i4>
      </vt:variant>
    </vt:vector>
  </HeadingPairs>
  <TitlesOfParts>
    <vt:vector size="40" baseType="lpstr">
      <vt:lpstr>Garamond</vt:lpstr>
      <vt:lpstr>Times New Roman</vt:lpstr>
      <vt:lpstr>Mydło</vt:lpstr>
      <vt:lpstr>Dane osobowe przetwarzane w związku z zatrudnieniem</vt:lpstr>
      <vt:lpstr>Pracodawca ma prawo żądać od osoby ubiegającej się o zatrudnienie podania danych osobowych obejmujących:</vt:lpstr>
      <vt:lpstr>Informacja o obywatelstwie</vt:lpstr>
      <vt:lpstr>Informacja o niekaralności</vt:lpstr>
      <vt:lpstr>Pracodawca ma prawo żądać od pracownika podania niezależnie od danych osobowych wynikających z art. 22 (1) §1 k.p. także:</vt:lpstr>
      <vt:lpstr>Dane konieczne do korzystania ze szczególnych uprawnień przewidzianych w prawie pracy</vt:lpstr>
      <vt:lpstr>Udostępnienie pracodawcy danych osobowych</vt:lpstr>
      <vt:lpstr>Udostępnianie pracodawcy danych osobowych</vt:lpstr>
      <vt:lpstr>Prezentacja programu PowerPoint</vt:lpstr>
      <vt:lpstr>Przykłady z orzecznictwa</vt:lpstr>
      <vt:lpstr>Przykłady z  orzecznictwa </vt:lpstr>
      <vt:lpstr>Umowy o pracę</vt:lpstr>
      <vt:lpstr>Ustawowe określenie rodzaju umów o pracę</vt:lpstr>
      <vt:lpstr>Umowa o pracę na okres próbny</vt:lpstr>
      <vt:lpstr>Umowa o pracę na czas określony</vt:lpstr>
      <vt:lpstr>Umowa o pracę na czas określony</vt:lpstr>
      <vt:lpstr>Umowa o pracę na czas określony</vt:lpstr>
      <vt:lpstr>Umowa o pracę na czas określony</vt:lpstr>
      <vt:lpstr>Umowa o pracę na czas nieokreślony</vt:lpstr>
      <vt:lpstr>Umowa o pracę w celu przygotowania zawodowego</vt:lpstr>
      <vt:lpstr>Umowa o pracę w celu przygotowania zawodowego</vt:lpstr>
      <vt:lpstr>Treść umowy w celu przygotowania zawodowego</vt:lpstr>
      <vt:lpstr>Warunki rozwiązania umowy o pracę w celu przygotowania zawodowego</vt:lpstr>
      <vt:lpstr>Spółdzielcza umowa o pracę</vt:lpstr>
      <vt:lpstr>Forma umowy o pracę</vt:lpstr>
      <vt:lpstr>Treść umowy o pracę</vt:lpstr>
      <vt:lpstr>Treść umowy o pracę</vt:lpstr>
      <vt:lpstr>Treść umowy o pracę</vt:lpstr>
      <vt:lpstr>Sposób zawarcia umowy o pracę</vt:lpstr>
      <vt:lpstr>Negocjacje</vt:lpstr>
      <vt:lpstr>Przyjęcie oferty</vt:lpstr>
      <vt:lpstr>Dopuszczenie do pracy jaka szczególna postać zawarcia umowy</vt:lpstr>
      <vt:lpstr>Kazus nr 1 </vt:lpstr>
      <vt:lpstr>Kazus nr 2 </vt:lpstr>
      <vt:lpstr>Kazus 3</vt:lpstr>
      <vt:lpstr>Kazus 4 </vt:lpstr>
      <vt:lpstr>Opracowano na podstawie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Umowy o pracę</dc:title>
  <dc:creator>Wieslaw Pochopien</dc:creator>
  <cp:lastModifiedBy>Sabina Pochopien</cp:lastModifiedBy>
  <cp:revision>28</cp:revision>
  <dcterms:created xsi:type="dcterms:W3CDTF">2017-10-05T16:58:12Z</dcterms:created>
  <dcterms:modified xsi:type="dcterms:W3CDTF">2018-10-23T16:53:12Z</dcterms:modified>
</cp:coreProperties>
</file>