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59" r:id="rId5"/>
    <p:sldId id="286" r:id="rId6"/>
    <p:sldId id="277" r:id="rId7"/>
    <p:sldId id="268" r:id="rId8"/>
    <p:sldId id="270" r:id="rId9"/>
    <p:sldId id="272" r:id="rId10"/>
    <p:sldId id="271" r:id="rId11"/>
    <p:sldId id="275" r:id="rId12"/>
    <p:sldId id="274" r:id="rId13"/>
    <p:sldId id="276" r:id="rId14"/>
    <p:sldId id="262" r:id="rId15"/>
    <p:sldId id="265" r:id="rId16"/>
    <p:sldId id="278" r:id="rId17"/>
    <p:sldId id="280" r:id="rId18"/>
    <p:sldId id="258" r:id="rId19"/>
    <p:sldId id="281" r:id="rId20"/>
    <p:sldId id="283" r:id="rId21"/>
    <p:sldId id="28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50AAD15A-A54B-4764-8429-14CC6469D4A7}">
          <p14:sldIdLst>
            <p14:sldId id="256"/>
          </p14:sldIdLst>
        </p14:section>
        <p14:section name="Podstawowe informacje na temat umów" id="{1D9F523C-C2A4-4A9B-AB7F-0F3058A8B710}">
          <p14:sldIdLst>
            <p14:sldId id="257"/>
            <p14:sldId id="267"/>
            <p14:sldId id="259"/>
            <p14:sldId id="286"/>
            <p14:sldId id="277"/>
            <p14:sldId id="268"/>
          </p14:sldIdLst>
        </p14:section>
        <p14:section name="Zawarcie i rozwiązanie umowy" id="{D0855137-9824-4127-8E3B-127A1FC4D30F}">
          <p14:sldIdLst>
            <p14:sldId id="270"/>
            <p14:sldId id="272"/>
            <p14:sldId id="271"/>
            <p14:sldId id="275"/>
            <p14:sldId id="274"/>
            <p14:sldId id="276"/>
          </p14:sldIdLst>
        </p14:section>
        <p14:section name="Forma umowy" id="{0FFBF244-88D8-4BA2-B2CB-21320D3DA926}">
          <p14:sldIdLst>
            <p14:sldId id="262"/>
            <p14:sldId id="265"/>
            <p14:sldId id="278"/>
            <p14:sldId id="280"/>
          </p14:sldIdLst>
        </p14:section>
        <p14:section name="Treść umowy" id="{0F949DE1-B637-4B52-85DB-89C866C4EDD0}">
          <p14:sldIdLst>
            <p14:sldId id="258"/>
            <p14:sldId id="281"/>
            <p14:sldId id="283"/>
            <p14:sldId id="28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8/31/2016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Umowy w obrocie gospodarczym </a:t>
            </a:r>
          </a:p>
        </p:txBody>
      </p:sp>
      <p:sp>
        <p:nvSpPr>
          <p:cNvPr id="3" name="Podtytuł 2"/>
          <p:cNvSpPr>
            <a:spLocks noGrp="1"/>
          </p:cNvSpPr>
          <p:nvPr>
            <p:ph type="subTitle" idx="1"/>
          </p:nvPr>
        </p:nvSpPr>
        <p:spPr/>
        <p:txBody>
          <a:bodyPr>
            <a:normAutofit lnSpcReduction="10000"/>
          </a:bodyPr>
          <a:lstStyle/>
          <a:p>
            <a:r>
              <a:rPr lang="pl-PL" dirty="0"/>
              <a:t>Mgr Piotr Górecki </a:t>
            </a:r>
            <a:endParaRPr lang="pl-PL" dirty="0" smtClean="0"/>
          </a:p>
          <a:p>
            <a:r>
              <a:rPr lang="pl-PL" dirty="0" smtClean="0"/>
              <a:t>Zakład </a:t>
            </a:r>
            <a:r>
              <a:rPr lang="pl-PL" dirty="0"/>
              <a:t>Prawa Cywilnego i Prawa Międzynarodowego Prywatnego </a:t>
            </a:r>
            <a:endParaRPr lang="pl-PL" dirty="0" smtClean="0"/>
          </a:p>
          <a:p>
            <a:r>
              <a:rPr lang="pl-PL" dirty="0" err="1" smtClean="0"/>
              <a:t>WPAiE</a:t>
            </a:r>
            <a:r>
              <a:rPr lang="pl-PL" dirty="0" smtClean="0"/>
              <a:t> </a:t>
            </a:r>
            <a:r>
              <a:rPr lang="pl-PL" dirty="0" err="1"/>
              <a:t>UWr</a:t>
            </a:r>
            <a:endParaRPr lang="pl-PL" dirty="0"/>
          </a:p>
        </p:txBody>
      </p:sp>
    </p:spTree>
    <p:extLst>
      <p:ext uri="{BB962C8B-B14F-4D97-AF65-F5344CB8AC3E}">
        <p14:creationId xmlns:p14="http://schemas.microsoft.com/office/powerpoint/2010/main" val="117698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Negocjacje</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Negocjacje polegają na sukcesywnym dochodzeniu do porozumienia co do treści umowy przez negocjujące strony i wspólnym ustaleniu jej treści.</a:t>
            </a:r>
          </a:p>
          <a:p>
            <a:pPr marL="0" indent="0" algn="just">
              <a:buNone/>
            </a:pPr>
            <a:r>
              <a:rPr lang="pl-PL" dirty="0" smtClean="0"/>
              <a:t>Szczegółowy sposób </a:t>
            </a:r>
            <a:r>
              <a:rPr lang="pl-PL" dirty="0"/>
              <a:t>prowadzenia negocjacji nie jest ukształtowany w kodeksie cywilnym i jest </a:t>
            </a:r>
            <a:r>
              <a:rPr lang="pl-PL" dirty="0" smtClean="0"/>
              <a:t>ustalany</a:t>
            </a:r>
            <a:r>
              <a:rPr lang="pl-PL" dirty="0" smtClean="0"/>
              <a:t> </a:t>
            </a:r>
            <a:r>
              <a:rPr lang="pl-PL" dirty="0"/>
              <a:t>postanowieniami negocjujących. W praktyce często spotyka się wystandaryzowane dokumenty związane z negocjacjami takie jak list intencyjny czy </a:t>
            </a:r>
            <a:r>
              <a:rPr lang="pl-PL" i="1" dirty="0"/>
              <a:t>term </a:t>
            </a:r>
            <a:r>
              <a:rPr lang="pl-PL" i="1" dirty="0" err="1"/>
              <a:t>sheet</a:t>
            </a:r>
            <a:r>
              <a:rPr lang="pl-PL" dirty="0"/>
              <a:t> (zwięzłe ustalenie warunków potencjalnej umowy). Z reguły takie dokumenty, jak również inne oświadczenia stron w toku negocjacji nie stanowią oświadczeń woli i nie mają wiążącego charakteru</a:t>
            </a:r>
            <a:r>
              <a:rPr lang="pl-PL" dirty="0" smtClean="0"/>
              <a:t>.</a:t>
            </a:r>
          </a:p>
          <a:p>
            <a:pPr marL="0" indent="0" algn="just">
              <a:buNone/>
            </a:pPr>
            <a:r>
              <a:rPr lang="pl-PL" dirty="0" smtClean="0"/>
              <a:t>Negocjacje mogą stanowić jeden z etapów zawierania umowy, a sam proces jej zawarcia może łączyć w sobie również inne sposoby (aukcja/przetarg, oferta).  </a:t>
            </a:r>
            <a:endParaRPr lang="pl-PL" dirty="0"/>
          </a:p>
          <a:p>
            <a:pPr marL="0" indent="0" algn="just">
              <a:buNone/>
            </a:pPr>
            <a:r>
              <a:rPr lang="pl-PL" dirty="0"/>
              <a:t>Umowa zawierana w tym trybie dochodzi do skutku jeżeli </a:t>
            </a:r>
            <a:r>
              <a:rPr lang="pl-PL" b="1" u="sng" dirty="0"/>
              <a:t>strony porozumiały się co do wszystkich negocjowanych postanowień </a:t>
            </a:r>
            <a:r>
              <a:rPr lang="pl-PL" dirty="0"/>
              <a:t>(art. 72 § 1 k.c.). Jest to reguła dyspozytywna i strony mogą przyjąć inny termin zawarcia umowy. Każdorazowo powinny jednak dojść do konsensu w odniesieniu do tzw. </a:t>
            </a:r>
            <a:r>
              <a:rPr lang="pl-PL" i="1" dirty="0" err="1"/>
              <a:t>essentialia</a:t>
            </a:r>
            <a:r>
              <a:rPr lang="pl-PL" i="1" dirty="0"/>
              <a:t> </a:t>
            </a:r>
            <a:r>
              <a:rPr lang="pl-PL" i="1" dirty="0" err="1"/>
              <a:t>negotii</a:t>
            </a:r>
            <a:r>
              <a:rPr lang="pl-PL" i="1" dirty="0"/>
              <a:t>, </a:t>
            </a:r>
            <a:r>
              <a:rPr lang="pl-PL" dirty="0"/>
              <a:t>czyli istotnych warunków umowy (Wyrok SN z dnia 15 maja 2014 r., II CSK 450/13).</a:t>
            </a:r>
          </a:p>
          <a:p>
            <a:pPr marL="0" indent="0" algn="just">
              <a:buNone/>
            </a:pPr>
            <a:r>
              <a:rPr lang="pl-PL" dirty="0"/>
              <a:t>Jakkolwiek przystąpienie lub zaproszenie do negocjacji nie nakłada na strony obowiązku zawarcia </a:t>
            </a:r>
            <a:r>
              <a:rPr lang="pl-PL" dirty="0" smtClean="0"/>
              <a:t>umowy, </a:t>
            </a:r>
            <a:r>
              <a:rPr lang="pl-PL" dirty="0"/>
              <a:t>art. 72 § 2 k.c. przewiduje odpowiedzialność odszkodowawczą strony, która przystąpiła do negocjacji lub prowadziła negocjacje z naruszeniem dobrych obyczajów (w szczególności bez zamiaru zawarcia umowy), czyli za </a:t>
            </a:r>
            <a:r>
              <a:rPr lang="pl-PL" i="1" dirty="0" err="1"/>
              <a:t>culpae</a:t>
            </a:r>
            <a:r>
              <a:rPr lang="pl-PL" i="1" dirty="0"/>
              <a:t> in </a:t>
            </a:r>
            <a:r>
              <a:rPr lang="pl-PL" i="1" dirty="0" err="1"/>
              <a:t>contrahendo</a:t>
            </a:r>
            <a:r>
              <a:rPr lang="pl-PL" dirty="0"/>
              <a:t>. Jest to odpowiedzialność w granicach negatywnego interesu umownego (czyli za szkodę jaką druga strona poniosła w związku z tym, że liczyła na zawarcie umowy</a:t>
            </a:r>
            <a:r>
              <a:rPr lang="pl-PL" dirty="0" smtClean="0"/>
              <a:t>).</a:t>
            </a:r>
            <a:endParaRPr lang="pl-PL" dirty="0"/>
          </a:p>
        </p:txBody>
      </p:sp>
    </p:spTree>
    <p:extLst>
      <p:ext uri="{BB962C8B-B14F-4D97-AF65-F5344CB8AC3E}">
        <p14:creationId xmlns:p14="http://schemas.microsoft.com/office/powerpoint/2010/main" val="2767900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Czas i miejsce zawarcia umowy</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Czas zawarcia umowy zależy z reguły od samych stron umowy (ich uzgodnień). </a:t>
            </a:r>
            <a:endParaRPr lang="pl-PL" dirty="0" smtClean="0"/>
          </a:p>
          <a:p>
            <a:pPr marL="0" indent="0" algn="just">
              <a:buNone/>
            </a:pPr>
            <a:r>
              <a:rPr lang="pl-PL" dirty="0" smtClean="0"/>
              <a:t>W </a:t>
            </a:r>
            <a:r>
              <a:rPr lang="pl-PL" dirty="0"/>
              <a:t>razie wątpliwości mają zastosowanie reguły ogólne, które ustalają, że umowa jest zawarta:</a:t>
            </a:r>
          </a:p>
          <a:p>
            <a:pPr algn="just"/>
            <a:r>
              <a:rPr lang="pl-PL" dirty="0"/>
              <a:t>w przypadku ofertowego zawierania umowy – w chwili otrzymania przez oferenta oświadczenia o przyjęciu oferty albo (gdy otrzymanie takiego oświadczenia nie jest konieczne) z chwilą przystąpienia oblata do wykonania umowy;</a:t>
            </a:r>
          </a:p>
          <a:p>
            <a:pPr algn="just"/>
            <a:r>
              <a:rPr lang="pl-PL" dirty="0"/>
              <a:t>w przypadku aukcji – z chwilą udzielenia przybicia; </a:t>
            </a:r>
          </a:p>
          <a:p>
            <a:pPr algn="just"/>
            <a:r>
              <a:rPr lang="pl-PL" dirty="0"/>
              <a:t>w przypadku przetargu – odpowiednio jak w trybie ofertowym;</a:t>
            </a:r>
          </a:p>
          <a:p>
            <a:pPr algn="just"/>
            <a:r>
              <a:rPr lang="pl-PL" dirty="0"/>
              <a:t>w przypadku negocjacji – z chwilą dojścia stron do porozumień co do wszystkich negocjowanych postanowień.</a:t>
            </a:r>
          </a:p>
          <a:p>
            <a:pPr marL="0" indent="0" algn="just">
              <a:buNone/>
            </a:pPr>
            <a:r>
              <a:rPr lang="pl-PL" dirty="0"/>
              <a:t>Miejscem zawarcia umowy jest (w razie wątpliwości) miejsce otrzymania przez oferenta oświadczenia o przyjęciu umowy albo miejsce zamieszkania (siedziba) oferenta – gdy oświadczenie nie jest wymagane albo gdy zawarcie umowy nastąpiło drogą elektroniczną (art. 70 § 2 k.c.). </a:t>
            </a:r>
          </a:p>
        </p:txBody>
      </p:sp>
    </p:spTree>
    <p:extLst>
      <p:ext uri="{BB962C8B-B14F-4D97-AF65-F5344CB8AC3E}">
        <p14:creationId xmlns:p14="http://schemas.microsoft.com/office/powerpoint/2010/main" val="1689931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Wypowiedzenie umowy</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Wypowiedzenie jest sposobem zakończenia stosunku umownego </a:t>
            </a:r>
            <a:r>
              <a:rPr lang="pl-PL" b="1" dirty="0"/>
              <a:t>w umowach wynikających ze zobowiązań ciągłych.</a:t>
            </a:r>
            <a:r>
              <a:rPr lang="pl-PL" dirty="0"/>
              <a:t> </a:t>
            </a:r>
          </a:p>
          <a:p>
            <a:pPr marL="0" indent="0" algn="just">
              <a:buNone/>
            </a:pPr>
            <a:r>
              <a:rPr lang="pl-PL" dirty="0"/>
              <a:t>Wypowiedzenie to uprawnienie kształtujące strony umowy polegające na możliwości zakończenia stosunku umownego poprzez złożenie oświadczenia drugiej stronie. Wypowiedzenie ma charakter </a:t>
            </a:r>
            <a:r>
              <a:rPr lang="pl-PL" i="1" dirty="0"/>
              <a:t>ex nunc</a:t>
            </a:r>
            <a:r>
              <a:rPr lang="pl-PL" dirty="0"/>
              <a:t>, czyli </a:t>
            </a:r>
            <a:r>
              <a:rPr lang="pl-PL" b="1" dirty="0"/>
              <a:t>wywiera skutki na przyszłość</a:t>
            </a:r>
            <a:r>
              <a:rPr lang="pl-PL" dirty="0"/>
              <a:t>.</a:t>
            </a:r>
          </a:p>
          <a:p>
            <a:pPr marL="0" indent="0" algn="just">
              <a:buNone/>
            </a:pPr>
            <a:r>
              <a:rPr lang="pl-PL" dirty="0"/>
              <a:t>Zakończenie umowy w wyniku wypowiedzenia może nastąpić ze skutkiem </a:t>
            </a:r>
            <a:r>
              <a:rPr lang="pl-PL" dirty="0" smtClean="0"/>
              <a:t>natychmiastowym (tzn. </a:t>
            </a:r>
            <a:r>
              <a:rPr lang="pl-PL" dirty="0"/>
              <a:t>po </a:t>
            </a:r>
            <a:r>
              <a:rPr lang="pl-PL" dirty="0" smtClean="0"/>
              <a:t>zapoznaniu się lub możności zapoznania się drugiej strony</a:t>
            </a:r>
            <a:r>
              <a:rPr lang="pl-PL" dirty="0" smtClean="0"/>
              <a:t> z oświadczeniem) </a:t>
            </a:r>
            <a:r>
              <a:rPr lang="pl-PL" dirty="0"/>
              <a:t>lub z upływem określonego terminu (okresu wypowiedzenia).</a:t>
            </a:r>
          </a:p>
          <a:p>
            <a:pPr marL="0" indent="0" algn="just">
              <a:buNone/>
            </a:pPr>
            <a:r>
              <a:rPr lang="pl-PL" dirty="0"/>
              <a:t>Zasadą dotyczącą wypowiedzenia jest to, że zobowiązania ciągłe bezterminowe zawsze będą mogły zostać wypowiedziane (nie można bowiem wiązać się w nieskończoność), a zobowiązania ciągłe terminowe będą mogły być wypowiedziane gdy czynność prawna lub ustawa lub ustalony zwyczaj tak stanowią.</a:t>
            </a:r>
          </a:p>
          <a:p>
            <a:pPr marL="0" indent="0" algn="just">
              <a:buNone/>
            </a:pPr>
            <a:r>
              <a:rPr lang="pl-PL" dirty="0"/>
              <a:t>Zgodnie z art. 365</a:t>
            </a:r>
            <a:r>
              <a:rPr lang="pl-PL" baseline="30000" dirty="0"/>
              <a:t>1</a:t>
            </a:r>
            <a:r>
              <a:rPr lang="pl-PL" dirty="0"/>
              <a:t> k.c. „zobowiązanie bezterminowe o charakterze ciągłym wygasa po wypowiedzeniu przez dłużnika lub wierzyciela z zachowaniem terminów umownych, ustawowych lub zwyczajowych, a w razie braku takich terminów niezwłocznie po wypowiedzeniu”. </a:t>
            </a:r>
          </a:p>
        </p:txBody>
      </p:sp>
    </p:spTree>
    <p:extLst>
      <p:ext uri="{BB962C8B-B14F-4D97-AF65-F5344CB8AC3E}">
        <p14:creationId xmlns:p14="http://schemas.microsoft.com/office/powerpoint/2010/main" val="1932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Odstąpienie od umowy</a:t>
            </a:r>
          </a:p>
        </p:txBody>
      </p:sp>
      <p:sp>
        <p:nvSpPr>
          <p:cNvPr id="3" name="Symbol zastępczy zawartości 2"/>
          <p:cNvSpPr>
            <a:spLocks noGrp="1"/>
          </p:cNvSpPr>
          <p:nvPr>
            <p:ph idx="1"/>
          </p:nvPr>
        </p:nvSpPr>
        <p:spPr>
          <a:xfrm>
            <a:off x="2589212" y="1875692"/>
            <a:ext cx="8899403" cy="4149970"/>
          </a:xfrm>
        </p:spPr>
        <p:txBody>
          <a:bodyPr>
            <a:normAutofit fontScale="70000" lnSpcReduction="20000"/>
          </a:bodyPr>
          <a:lstStyle/>
          <a:p>
            <a:pPr marL="0" indent="0" algn="just">
              <a:buNone/>
            </a:pPr>
            <a:r>
              <a:rPr lang="pl-PL" dirty="0"/>
              <a:t>W przeciwieństwie do wypowiedzenia odstąpienie od umowy ma miejsce w umowach niebędących zobowiązaniami ciągłymi (</a:t>
            </a:r>
            <a:r>
              <a:rPr lang="pl-PL" b="1" dirty="0"/>
              <a:t>w umowach o świadczenie jednorazowe</a:t>
            </a:r>
            <a:r>
              <a:rPr lang="pl-PL" dirty="0" smtClean="0"/>
              <a:t>).</a:t>
            </a:r>
          </a:p>
          <a:p>
            <a:pPr marL="0" indent="0" algn="just">
              <a:buNone/>
            </a:pPr>
            <a:r>
              <a:rPr lang="pl-PL" dirty="0" smtClean="0"/>
              <a:t>Odstąpienie to jednostronne oświadczenie woli składane przez stronę umowy i powodujące wygaśnięcie tej umowy </a:t>
            </a:r>
            <a:r>
              <a:rPr lang="pl-PL" b="1" dirty="0" smtClean="0"/>
              <a:t>ze skutkiem wstecznym</a:t>
            </a:r>
            <a:r>
              <a:rPr lang="pl-PL" dirty="0" smtClean="0"/>
              <a:t>.</a:t>
            </a:r>
          </a:p>
          <a:p>
            <a:pPr marL="0" indent="0" algn="just">
              <a:buNone/>
            </a:pPr>
            <a:r>
              <a:rPr lang="pl-PL" dirty="0" smtClean="0"/>
              <a:t>Na skutek </a:t>
            </a:r>
            <a:r>
              <a:rPr lang="pl-PL" dirty="0"/>
              <a:t>odstąpienia </a:t>
            </a:r>
            <a:r>
              <a:rPr lang="pl-PL" b="1" dirty="0"/>
              <a:t>umowa </a:t>
            </a:r>
            <a:r>
              <a:rPr lang="pl-PL" b="1" dirty="0" smtClean="0"/>
              <a:t>uznawana jest za niezawartą</a:t>
            </a:r>
            <a:r>
              <a:rPr lang="pl-PL" dirty="0" smtClean="0"/>
              <a:t>. Oznacza to</a:t>
            </a:r>
            <a:r>
              <a:rPr lang="pl-PL" dirty="0"/>
              <a:t>, </a:t>
            </a:r>
            <a:r>
              <a:rPr lang="pl-PL" dirty="0" smtClean="0"/>
              <a:t>że strony powinny zwrócić sobie w stanie niezmienionym (chyba że zmiana była konieczna w granicach zwykłego zarządu) to co już sobie świadczyły. Stronie która świadczyła usługi w ramach umowy lub z której rzeczy korzystała druga strona należy się wynagrodzenie (art. 395 k.c.). </a:t>
            </a:r>
          </a:p>
          <a:p>
            <a:pPr marL="0" indent="0" algn="just">
              <a:buNone/>
            </a:pPr>
            <a:r>
              <a:rPr lang="pl-PL" dirty="0" smtClean="0"/>
              <a:t>Prawo odstąpienia ma miejsce gdy takie uprawnienie zostanie przyznane </a:t>
            </a:r>
            <a:r>
              <a:rPr lang="pl-PL" dirty="0" smtClean="0"/>
              <a:t>w </a:t>
            </a:r>
            <a:r>
              <a:rPr lang="pl-PL" dirty="0" smtClean="0"/>
              <a:t>umowie (art. 395-396 k.c</a:t>
            </a:r>
            <a:r>
              <a:rPr lang="pl-PL" dirty="0" smtClean="0"/>
              <a:t>.). </a:t>
            </a:r>
            <a:r>
              <a:rPr lang="pl-PL" dirty="0" smtClean="0"/>
              <a:t>Może ono zostać przyznane jednej stronie lub obu stronom, a wykonanie tego uprawnienia strony mogą uzależnić od zapłaty określonej kwoty pieniężnej, tzw. odstępnego na rzecz drugiej strony.</a:t>
            </a:r>
          </a:p>
          <a:p>
            <a:pPr marL="0" indent="0" algn="just">
              <a:buNone/>
            </a:pPr>
            <a:r>
              <a:rPr lang="pl-PL" dirty="0" smtClean="0"/>
              <a:t>Prawo odstąpienia jest również przyznawane </a:t>
            </a:r>
            <a:r>
              <a:rPr lang="pl-PL" dirty="0" smtClean="0"/>
              <a:t>w przypadkach</a:t>
            </a:r>
            <a:r>
              <a:rPr lang="pl-PL" dirty="0"/>
              <a:t> </a:t>
            </a:r>
            <a:r>
              <a:rPr lang="pl-PL" dirty="0" smtClean="0"/>
              <a:t>określonych w</a:t>
            </a:r>
            <a:r>
              <a:rPr lang="pl-PL" dirty="0" smtClean="0"/>
              <a:t> ustawie. </a:t>
            </a:r>
            <a:r>
              <a:rPr lang="pl-PL" dirty="0" smtClean="0"/>
              <a:t>Przykłady ustawowego prawa odstąpienia to:</a:t>
            </a:r>
          </a:p>
          <a:p>
            <a:pPr algn="just"/>
            <a:r>
              <a:rPr lang="pl-PL" dirty="0" smtClean="0"/>
              <a:t>odstąpienie drugiej  strony w przypadku zwłoki w wykonaniu umowy wzajemnej - </a:t>
            </a:r>
            <a:r>
              <a:rPr lang="pl-PL" dirty="0"/>
              <a:t>art. 491 § 1 k.c</a:t>
            </a:r>
            <a:r>
              <a:rPr lang="pl-PL" dirty="0" smtClean="0"/>
              <a:t>. (z zastrzeżeniem spełnienia odpowiednich warunków przewidzianych w tym artykule);</a:t>
            </a:r>
          </a:p>
          <a:p>
            <a:pPr algn="just"/>
            <a:r>
              <a:rPr lang="pl-PL" dirty="0"/>
              <a:t>o</a:t>
            </a:r>
            <a:r>
              <a:rPr lang="pl-PL" dirty="0" smtClean="0"/>
              <a:t>dstąpienie kupującego w przypadku gdy rzecz sprzedana ma wady (</a:t>
            </a:r>
            <a:r>
              <a:rPr lang="pl-PL" dirty="0"/>
              <a:t>art. </a:t>
            </a:r>
            <a:r>
              <a:rPr lang="pl-PL" dirty="0" smtClean="0"/>
              <a:t>560 </a:t>
            </a:r>
            <a:r>
              <a:rPr lang="pl-PL" dirty="0"/>
              <a:t>§ 1 </a:t>
            </a:r>
            <a:r>
              <a:rPr lang="pl-PL" dirty="0" smtClean="0"/>
              <a:t>k.c.);</a:t>
            </a:r>
          </a:p>
          <a:p>
            <a:pPr algn="just"/>
            <a:r>
              <a:rPr lang="pl-PL" dirty="0" smtClean="0"/>
              <a:t>odstąpienie zamawiającego od umowy o dzieło jeśli przyjmujący zamówienie opóźnia się z rozpoczęciem  lub wykończeniem dzieła tak dalece, że nie jest prawdopodobne, by dał rade je ukończyć w umówionym czasie (art. 635 k.c.).</a:t>
            </a:r>
          </a:p>
        </p:txBody>
      </p:sp>
    </p:spTree>
    <p:extLst>
      <p:ext uri="{BB962C8B-B14F-4D97-AF65-F5344CB8AC3E}">
        <p14:creationId xmlns:p14="http://schemas.microsoft.com/office/powerpoint/2010/main" val="411238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Informacje ogólne</a:t>
            </a:r>
          </a:p>
        </p:txBody>
      </p:sp>
      <p:sp>
        <p:nvSpPr>
          <p:cNvPr id="3" name="Symbol zastępczy zawartości 2"/>
          <p:cNvSpPr>
            <a:spLocks noGrp="1"/>
          </p:cNvSpPr>
          <p:nvPr>
            <p:ph idx="1"/>
          </p:nvPr>
        </p:nvSpPr>
        <p:spPr>
          <a:xfrm>
            <a:off x="2589212" y="1723292"/>
            <a:ext cx="8915400" cy="4597995"/>
          </a:xfrm>
        </p:spPr>
        <p:txBody>
          <a:bodyPr>
            <a:normAutofit fontScale="77500" lnSpcReduction="20000"/>
          </a:bodyPr>
          <a:lstStyle/>
          <a:p>
            <a:pPr marL="0" indent="0" algn="just">
              <a:buNone/>
            </a:pPr>
            <a:r>
              <a:rPr lang="pl-PL" dirty="0"/>
              <a:t>Zgodnie z art. 60 k.c. </a:t>
            </a:r>
            <a:r>
              <a:rPr lang="pl-PL" dirty="0" smtClean="0"/>
              <a:t>„o </a:t>
            </a:r>
            <a:r>
              <a:rPr lang="pl-PL" dirty="0"/>
              <a:t>ile wola ustawa nie stanowi inaczej wola osoby dokonującej czynności prawnej może być wyrażona przez </a:t>
            </a:r>
            <a:r>
              <a:rPr lang="pl-PL" b="1" dirty="0"/>
              <a:t>każde zachowanie się tej osoby, które ujawnia jej wolę w sposób </a:t>
            </a:r>
            <a:r>
              <a:rPr lang="pl-PL" b="1" dirty="0" smtClean="0"/>
              <a:t>dostateczny</a:t>
            </a:r>
            <a:r>
              <a:rPr lang="pl-PL" dirty="0" smtClean="0"/>
              <a:t>”.</a:t>
            </a:r>
            <a:endParaRPr lang="pl-PL" dirty="0"/>
          </a:p>
          <a:p>
            <a:pPr marL="0" indent="0" algn="just">
              <a:buNone/>
            </a:pPr>
            <a:r>
              <a:rPr lang="pl-PL" dirty="0"/>
              <a:t>Oznacza to, że jeżeli ustawa (albo strony umowy) nie stanowi inaczej, umowa może być zawarta w </a:t>
            </a:r>
            <a:r>
              <a:rPr lang="pl-PL" b="1" dirty="0"/>
              <a:t>dowolnej formie, </a:t>
            </a:r>
            <a:r>
              <a:rPr lang="pl-PL" dirty="0"/>
              <a:t>w tym w formie ustnej, w sposób dorozumiany (np. nabywając produkty w supermarkecie na podstawie umowy sprzedaży), przez milczenie (brak wyrażenia sprzeciwu).</a:t>
            </a:r>
          </a:p>
          <a:p>
            <a:pPr marL="0" indent="0" algn="just">
              <a:buNone/>
            </a:pPr>
            <a:r>
              <a:rPr lang="pl-PL" dirty="0"/>
              <a:t>Strony mogą także stworzyć indywidualny sposób zawarcia przez nie </a:t>
            </a:r>
            <a:r>
              <a:rPr lang="pl-PL" dirty="0" smtClean="0"/>
              <a:t>umowy, dostosowany do ich potrzeb. </a:t>
            </a:r>
          </a:p>
          <a:p>
            <a:pPr marL="0" indent="0" algn="just">
              <a:buNone/>
            </a:pPr>
            <a:r>
              <a:rPr lang="pl-PL" dirty="0" smtClean="0"/>
              <a:t>Najbardziej typowe formy </a:t>
            </a:r>
            <a:r>
              <a:rPr lang="pl-PL" dirty="0"/>
              <a:t>zawierania umów (tzw. formy szczególne) zostały </a:t>
            </a:r>
            <a:r>
              <a:rPr lang="pl-PL" dirty="0" smtClean="0"/>
              <a:t>wskazane </a:t>
            </a:r>
            <a:r>
              <a:rPr lang="pl-PL" dirty="0"/>
              <a:t>w kodeksie cywilnym. Są to:</a:t>
            </a:r>
          </a:p>
          <a:p>
            <a:pPr algn="just"/>
            <a:r>
              <a:rPr lang="pl-PL" dirty="0"/>
              <a:t>forma pisemna (i równoważna z nią forma elektroniczna),</a:t>
            </a:r>
          </a:p>
          <a:p>
            <a:pPr algn="just"/>
            <a:r>
              <a:rPr lang="pl-PL" dirty="0"/>
              <a:t>forma z podpisem notarialnie poświadczonym,</a:t>
            </a:r>
          </a:p>
          <a:p>
            <a:pPr algn="just"/>
            <a:r>
              <a:rPr lang="pl-PL" dirty="0"/>
              <a:t>forma z datą pewną,</a:t>
            </a:r>
          </a:p>
          <a:p>
            <a:pPr algn="just"/>
            <a:r>
              <a:rPr lang="pl-PL" dirty="0"/>
              <a:t>forma aktu notarialnego.</a:t>
            </a:r>
          </a:p>
          <a:p>
            <a:pPr marL="0" indent="0" algn="just">
              <a:buNone/>
            </a:pPr>
            <a:r>
              <a:rPr lang="pl-PL" dirty="0"/>
              <a:t>Z dniem 8 września 2016 wejdzie w życie obszerna nowelizacja kodeksu cywilnego wprowadzająca m.in. nową formę składania oświadczeń woli, tzn. formę dokumentową – polegającą na złożeniu oświadczenia woli w postaci dokumentu, w sposób umożliwiający ustalenie osoby składającej te oświadczenie (art. 77</a:t>
            </a:r>
            <a:r>
              <a:rPr lang="pl-PL" baseline="30000" dirty="0"/>
              <a:t>2</a:t>
            </a:r>
            <a:r>
              <a:rPr lang="pl-PL" dirty="0"/>
              <a:t> k.c.).  Zgodnie z art. 77</a:t>
            </a:r>
            <a:r>
              <a:rPr lang="pl-PL" baseline="30000" dirty="0"/>
              <a:t>3 </a:t>
            </a:r>
            <a:r>
              <a:rPr lang="pl-PL" dirty="0"/>
              <a:t>k.c. dokumentem będzie każdy nośnik informacji umożliwiający zapoznanie się z jej treścią (czyli nie tylko nośnik materialny jak np. skan, ale także np. elektroniczny np. mail</a:t>
            </a:r>
            <a:r>
              <a:rPr lang="pl-PL" dirty="0" smtClean="0"/>
              <a:t>).</a:t>
            </a:r>
            <a:endParaRPr lang="pl-PL" dirty="0"/>
          </a:p>
          <a:p>
            <a:pPr algn="just"/>
            <a:endParaRPr lang="pl-PL" dirty="0"/>
          </a:p>
        </p:txBody>
      </p:sp>
    </p:spTree>
    <p:extLst>
      <p:ext uri="{BB962C8B-B14F-4D97-AF65-F5344CB8AC3E}">
        <p14:creationId xmlns:p14="http://schemas.microsoft.com/office/powerpoint/2010/main" val="304767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Forma pisemna</a:t>
            </a:r>
          </a:p>
        </p:txBody>
      </p:sp>
      <p:sp>
        <p:nvSpPr>
          <p:cNvPr id="3" name="Symbol zastępczy zawartości 2"/>
          <p:cNvSpPr>
            <a:spLocks noGrp="1"/>
          </p:cNvSpPr>
          <p:nvPr>
            <p:ph idx="1"/>
          </p:nvPr>
        </p:nvSpPr>
        <p:spPr>
          <a:xfrm>
            <a:off x="2226365" y="1563757"/>
            <a:ext cx="9568069" cy="5049078"/>
          </a:xfrm>
        </p:spPr>
        <p:txBody>
          <a:bodyPr>
            <a:normAutofit fontScale="77500" lnSpcReduction="20000"/>
          </a:bodyPr>
          <a:lstStyle/>
          <a:p>
            <a:pPr marL="0" indent="0" algn="just">
              <a:buNone/>
            </a:pPr>
            <a:r>
              <a:rPr lang="pl-PL" b="1" dirty="0"/>
              <a:t>Forma pisemna </a:t>
            </a:r>
            <a:r>
              <a:rPr lang="pl-PL" dirty="0"/>
              <a:t>polega na </a:t>
            </a:r>
            <a:r>
              <a:rPr lang="pl-PL" b="1" dirty="0"/>
              <a:t>złożeniu własnoręcznego podpisu pod dokumentem obejmującym oświadczenie woli. </a:t>
            </a:r>
            <a:r>
              <a:rPr lang="pl-PL" dirty="0"/>
              <a:t>Dla zachowania formy pisemnej nie ma więc znaczenia czy treść dokumentu została sporządzona własnoręcznie (może to być np. wydruk z komputera) istotne jest aby pod tą treścią został złożony własnoręczny podpis strony.</a:t>
            </a:r>
          </a:p>
          <a:p>
            <a:pPr marL="0" indent="0" algn="just">
              <a:buNone/>
            </a:pPr>
            <a:r>
              <a:rPr lang="pl-PL" dirty="0"/>
              <a:t>Zawarcie umowy w formie pisemnej </a:t>
            </a:r>
            <a:r>
              <a:rPr lang="pl-PL" b="1" dirty="0"/>
              <a:t>nie musi nastąpić przez jednoczesne podpisanie umowy przez obie strony</a:t>
            </a:r>
            <a:r>
              <a:rPr lang="pl-PL" dirty="0"/>
              <a:t>. Umowa taka może zostać zawarta przez wymianę dokumentów obejmujących treść oświadczeń woli, z których każdy jest podpisany przez jedną ze stron, lub dokumentów, z których każdy obejmuje treść oświadczenia woli jednej ze stron i jest przez nią podpisany (art. 78 § 1 k.c.). </a:t>
            </a:r>
          </a:p>
          <a:p>
            <a:pPr marL="0" indent="0" algn="just">
              <a:buNone/>
            </a:pPr>
            <a:r>
              <a:rPr lang="pl-PL" dirty="0"/>
              <a:t>Różnica pomiędzy formą pisemną a innymi formami szczególnymi materializuje się przede wszystkim w </a:t>
            </a:r>
            <a:r>
              <a:rPr lang="pl-PL" b="1" dirty="0"/>
              <a:t>odmiennych skutkach niezachowania formy pisemnej.</a:t>
            </a:r>
          </a:p>
          <a:p>
            <a:pPr marL="0" indent="0" algn="just">
              <a:buNone/>
            </a:pPr>
            <a:r>
              <a:rPr lang="pl-PL" dirty="0"/>
              <a:t>Niezastosowanie się do ustawowego (umownego) wymogu zachowania formy pisemnej czynności prawnej skutkuje nieważnością tej czynności tylko gdy ustawa (umowa) tak przewiduje. Jeżeli ustawa (umowa) milczy na temat skutku niezachowania formy należy przyjąć, że </a:t>
            </a:r>
            <a:r>
              <a:rPr lang="pl-PL" b="1" dirty="0"/>
              <a:t>brak jej zachowania wywołuje jedynie skutki dowodowe</a:t>
            </a:r>
            <a:r>
              <a:rPr lang="pl-PL" dirty="0"/>
              <a:t> (forma </a:t>
            </a:r>
            <a:r>
              <a:rPr lang="pl-PL" i="1" dirty="0"/>
              <a:t>ad probationem</a:t>
            </a:r>
            <a:r>
              <a:rPr lang="pl-PL" dirty="0"/>
              <a:t>), tzn. że w ewentualnym sporze nie będzie dopuszczony dowód ze świadków lub przesłuchania stron na fakt zawarcia czynności prawnej (art. 74 § 1 k.c.). W pewnych przypadkach szczegółowo wskazanych w art. 74 k.c. będzie jednak można powołać te dowody.  </a:t>
            </a:r>
          </a:p>
          <a:p>
            <a:pPr marL="0" indent="0" algn="just">
              <a:buNone/>
            </a:pPr>
            <a:r>
              <a:rPr lang="pl-PL" b="1" dirty="0"/>
              <a:t>Nieważność czynności prawnej </a:t>
            </a:r>
            <a:r>
              <a:rPr lang="pl-PL" dirty="0"/>
              <a:t>z powodu niezachowania formy pisemnej (forma pisemna ad solemnitatem) będzie mieć miejsce wyłącznie gdy ustawa (strony) wyraźnie to </a:t>
            </a:r>
            <a:r>
              <a:rPr lang="pl-PL" dirty="0" smtClean="0"/>
              <a:t>wskażą; </a:t>
            </a:r>
            <a:r>
              <a:rPr lang="pl-PL" dirty="0"/>
              <a:t>np. art. 522 k.c. „umowa o przejęcie długu powinna być pod nieważnością zawarta na piśmie”.</a:t>
            </a:r>
          </a:p>
          <a:p>
            <a:pPr marL="0" indent="0" algn="just">
              <a:buNone/>
            </a:pPr>
            <a:r>
              <a:rPr lang="pl-PL" dirty="0"/>
              <a:t>Niezachowanie formy pisemnej może zamiast nieważności takiej czynności prawnej wywoływać także </a:t>
            </a:r>
            <a:r>
              <a:rPr lang="pl-PL" b="1" dirty="0"/>
              <a:t>szczególne skutki </a:t>
            </a:r>
            <a:r>
              <a:rPr lang="pl-PL" dirty="0"/>
              <a:t>(określone ustawą lub umową). Jest to </a:t>
            </a:r>
            <a:r>
              <a:rPr lang="pl-PL" dirty="0" smtClean="0"/>
              <a:t>forma zastrzeżona</a:t>
            </a:r>
            <a:r>
              <a:rPr lang="pl-PL" dirty="0" smtClean="0"/>
              <a:t> </a:t>
            </a:r>
            <a:r>
              <a:rPr lang="pl-PL" i="1" dirty="0"/>
              <a:t>ad </a:t>
            </a:r>
            <a:r>
              <a:rPr lang="pl-PL" i="1" dirty="0" err="1"/>
              <a:t>eventum</a:t>
            </a:r>
            <a:r>
              <a:rPr lang="pl-PL" i="1" dirty="0"/>
              <a:t>.</a:t>
            </a:r>
            <a:r>
              <a:rPr lang="pl-PL" dirty="0"/>
              <a:t> Przykładem formy pisemnej ad </a:t>
            </a:r>
            <a:r>
              <a:rPr lang="pl-PL" dirty="0" err="1"/>
              <a:t>eventum</a:t>
            </a:r>
            <a:r>
              <a:rPr lang="pl-PL" dirty="0"/>
              <a:t> jest art. 660 k.c., zgodnie z którym „umowa najmu nieruchomości lub pomieszczenia na czas dłuższy niż rok powinna być zawarta na piśmie. W razie niezachowania tej formy poczytuje się umowę za zawartą na czas nieoznaczony”.    </a:t>
            </a:r>
          </a:p>
        </p:txBody>
      </p:sp>
    </p:spTree>
    <p:extLst>
      <p:ext uri="{BB962C8B-B14F-4D97-AF65-F5344CB8AC3E}">
        <p14:creationId xmlns:p14="http://schemas.microsoft.com/office/powerpoint/2010/main" val="149963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Inne formy szczególne</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u="sng" dirty="0"/>
              <a:t>Inne formy szczególne uregulowane w </a:t>
            </a:r>
            <a:r>
              <a:rPr lang="pl-PL" b="1" u="sng" dirty="0" smtClean="0"/>
              <a:t>kodeksie cywilnym to</a:t>
            </a:r>
            <a:r>
              <a:rPr lang="pl-PL" u="sng" dirty="0" smtClean="0"/>
              <a:t>:</a:t>
            </a:r>
          </a:p>
          <a:p>
            <a:pPr marL="0" indent="0" algn="just">
              <a:buNone/>
            </a:pPr>
            <a:r>
              <a:rPr lang="pl-PL" dirty="0" smtClean="0"/>
              <a:t>1)</a:t>
            </a:r>
            <a:r>
              <a:rPr lang="pl-PL" dirty="0" smtClean="0"/>
              <a:t>forma </a:t>
            </a:r>
            <a:r>
              <a:rPr lang="pl-PL" dirty="0"/>
              <a:t>pisemna z podpisem notarialnie poświadczonym, </a:t>
            </a:r>
            <a:endParaRPr lang="pl-PL" dirty="0" smtClean="0"/>
          </a:p>
          <a:p>
            <a:pPr marL="0" indent="0" algn="just">
              <a:buNone/>
            </a:pPr>
            <a:r>
              <a:rPr lang="pl-PL" dirty="0" smtClean="0"/>
              <a:t>2)</a:t>
            </a:r>
            <a:r>
              <a:rPr lang="pl-PL" dirty="0" smtClean="0"/>
              <a:t>forma </a:t>
            </a:r>
            <a:r>
              <a:rPr lang="pl-PL" dirty="0"/>
              <a:t>pisemna z datą </a:t>
            </a:r>
            <a:r>
              <a:rPr lang="pl-PL" dirty="0" smtClean="0"/>
              <a:t>pewną,</a:t>
            </a:r>
          </a:p>
          <a:p>
            <a:pPr marL="0" indent="0" algn="just">
              <a:buNone/>
            </a:pPr>
            <a:r>
              <a:rPr lang="pl-PL" dirty="0" smtClean="0"/>
              <a:t>3)</a:t>
            </a:r>
            <a:r>
              <a:rPr lang="pl-PL" dirty="0" smtClean="0"/>
              <a:t>forma </a:t>
            </a:r>
            <a:r>
              <a:rPr lang="pl-PL" dirty="0"/>
              <a:t>aktu notarialnego.</a:t>
            </a:r>
          </a:p>
          <a:p>
            <a:pPr marL="0" indent="0" algn="just">
              <a:buNone/>
            </a:pPr>
            <a:r>
              <a:rPr lang="pl-PL" dirty="0"/>
              <a:t>Obowiązek zawarcia umowy w formie pisemnej z podpisem notarialnie poświadczonym ma miejsce np. w przypadku </a:t>
            </a:r>
            <a:r>
              <a:rPr lang="pl-PL" dirty="0" smtClean="0"/>
              <a:t>zbycia lub wydzierżawienia </a:t>
            </a:r>
            <a:r>
              <a:rPr lang="pl-PL" dirty="0"/>
              <a:t>przedsiębiorstwa (o ile jego skład nie wymusza zawarcia umowy w formie aktu notarialnego</a:t>
            </a:r>
            <a:r>
              <a:rPr lang="pl-PL" dirty="0" smtClean="0"/>
              <a:t>), art. 75</a:t>
            </a:r>
            <a:r>
              <a:rPr lang="pl-PL" baseline="30000" dirty="0" smtClean="0"/>
              <a:t>1</a:t>
            </a:r>
            <a:r>
              <a:rPr lang="pl-PL" dirty="0" smtClean="0"/>
              <a:t> k.c.   </a:t>
            </a:r>
            <a:endParaRPr lang="pl-PL" dirty="0"/>
          </a:p>
          <a:p>
            <a:pPr marL="0" indent="0" algn="just">
              <a:buNone/>
            </a:pPr>
            <a:r>
              <a:rPr lang="pl-PL" dirty="0"/>
              <a:t>Obowiązek zawarcia umowy z datą pewną mam miejsce m.in. w przypadku umowy ustanawiającej zastaw na prawach (art. 329 § 1 k.c.).</a:t>
            </a:r>
          </a:p>
          <a:p>
            <a:pPr marL="0" indent="0" algn="just">
              <a:buNone/>
            </a:pPr>
            <a:r>
              <a:rPr lang="pl-PL" dirty="0"/>
              <a:t>Obowiązek zawarcia umowy w formie aktu notarialnego występuje np. w umowie zobowiązującej do przeniesienia własności nieruchomości (art. 158 k.c.).</a:t>
            </a:r>
          </a:p>
          <a:p>
            <a:pPr marL="0" indent="0" algn="just">
              <a:buNone/>
            </a:pPr>
            <a:r>
              <a:rPr lang="pl-PL" b="1" dirty="0"/>
              <a:t>W przeciwieństwie do formy pisemnej niezachowanie formy szczególnej niesie za sobą nieważność czynności prawnej</a:t>
            </a:r>
            <a:r>
              <a:rPr lang="pl-PL" dirty="0"/>
              <a:t>, </a:t>
            </a:r>
            <a:r>
              <a:rPr lang="pl-PL" b="1" dirty="0"/>
              <a:t>chyba że ustawa przewiduje inny skutek </a:t>
            </a:r>
            <a:r>
              <a:rPr lang="pl-PL" dirty="0"/>
              <a:t>(czyli skutek ad </a:t>
            </a:r>
            <a:r>
              <a:rPr lang="pl-PL" dirty="0" err="1" smtClean="0"/>
              <a:t>eventum</a:t>
            </a:r>
            <a:r>
              <a:rPr lang="pl-PL" dirty="0" smtClean="0"/>
              <a:t>). Przykładem tego ostatniego </a:t>
            </a:r>
            <a:r>
              <a:rPr lang="pl-PL" dirty="0"/>
              <a:t>jest </a:t>
            </a:r>
            <a:r>
              <a:rPr lang="pl-PL" dirty="0" smtClean="0"/>
              <a:t>art</a:t>
            </a:r>
            <a:r>
              <a:rPr lang="pl-PL" dirty="0"/>
              <a:t>. 307 § 3 k.c</a:t>
            </a:r>
            <a:r>
              <a:rPr lang="pl-PL" dirty="0" smtClean="0"/>
              <a:t>., zgodnie z którym </a:t>
            </a:r>
            <a:r>
              <a:rPr lang="pl-PL" dirty="0"/>
              <a:t>brak </a:t>
            </a:r>
            <a:r>
              <a:rPr lang="pl-PL" dirty="0"/>
              <a:t>zawarcia umowy zastawu zwykłego z datą pewną powoduje, że umowa zastawu nie będzie skuteczna wobec wierzycieli </a:t>
            </a:r>
            <a:r>
              <a:rPr lang="pl-PL" dirty="0" smtClean="0"/>
              <a:t>zastawcy.</a:t>
            </a:r>
            <a:endParaRPr lang="pl-PL" dirty="0"/>
          </a:p>
        </p:txBody>
      </p:sp>
    </p:spTree>
    <p:extLst>
      <p:ext uri="{BB962C8B-B14F-4D97-AF65-F5344CB8AC3E}">
        <p14:creationId xmlns:p14="http://schemas.microsoft.com/office/powerpoint/2010/main" val="2561780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Forma następczych czynności prawnych</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Następcze czynności prawne to dalsze czynności prawne, które odnoszą się do istnienia zawartej umowy w obrocie prawnym. </a:t>
            </a:r>
          </a:p>
          <a:p>
            <a:pPr marL="0" indent="0" algn="just">
              <a:buNone/>
            </a:pPr>
            <a:r>
              <a:rPr lang="pl-PL" dirty="0" smtClean="0"/>
              <a:t>Są nimi: uzupełnienie umowy, zmiana umowy, rozwiązanie umowy, wypowiedzenie umowy lub odstąpienie od umowy.</a:t>
            </a:r>
          </a:p>
          <a:p>
            <a:pPr marL="0" indent="0" algn="just">
              <a:buNone/>
            </a:pPr>
            <a:r>
              <a:rPr lang="pl-PL" dirty="0" smtClean="0"/>
              <a:t>Uzupełnienie lub zmiana umowy wymaga zachowania takiej formy jaką ustawa lub strony przewidziały dla jej zawarcia (art. 77 § 1 k.c.).</a:t>
            </a:r>
          </a:p>
          <a:p>
            <a:pPr marL="0" indent="0" algn="just">
              <a:buNone/>
            </a:pPr>
            <a:r>
              <a:rPr lang="pl-PL" dirty="0" smtClean="0"/>
              <a:t>Forma </a:t>
            </a:r>
            <a:r>
              <a:rPr lang="pl-PL" dirty="0" smtClean="0"/>
              <a:t>rozwiązania, odstąpienia, </a:t>
            </a:r>
            <a:r>
              <a:rPr lang="pl-PL" dirty="0" smtClean="0"/>
              <a:t>a także </a:t>
            </a:r>
            <a:r>
              <a:rPr lang="pl-PL" dirty="0" smtClean="0"/>
              <a:t>wypowiedzenia </a:t>
            </a:r>
            <a:r>
              <a:rPr lang="pl-PL" dirty="0" smtClean="0"/>
              <a:t>umowy jest uzależniona od formy w jakiej zawarta została ta umowa:</a:t>
            </a:r>
          </a:p>
          <a:p>
            <a:pPr marL="0" indent="0" algn="just">
              <a:buNone/>
            </a:pPr>
            <a:r>
              <a:rPr lang="pl-PL" dirty="0" smtClean="0"/>
              <a:t>W przypadku umów zawieranych w formie pisemnej wszystkie trzy ww. czynności powinny zostać zawarte w formie pisemnej (</a:t>
            </a:r>
            <a:r>
              <a:rPr lang="pl-PL" i="1" dirty="0" smtClean="0"/>
              <a:t>ad probationem</a:t>
            </a:r>
            <a:r>
              <a:rPr lang="pl-PL" dirty="0" smtClean="0"/>
              <a:t>), art. </a:t>
            </a:r>
            <a:r>
              <a:rPr lang="pl-PL" dirty="0"/>
              <a:t>77 § </a:t>
            </a:r>
            <a:r>
              <a:rPr lang="pl-PL" dirty="0" smtClean="0"/>
              <a:t>2 </a:t>
            </a:r>
            <a:r>
              <a:rPr lang="pl-PL" dirty="0"/>
              <a:t>k.c</a:t>
            </a:r>
            <a:r>
              <a:rPr lang="pl-PL" dirty="0" smtClean="0"/>
              <a:t>.</a:t>
            </a:r>
          </a:p>
          <a:p>
            <a:pPr marL="0" indent="0" algn="just">
              <a:buNone/>
            </a:pPr>
            <a:r>
              <a:rPr lang="pl-PL" dirty="0" smtClean="0"/>
              <a:t>W przypadku umów zawartych w innej formie szczególnej (art</a:t>
            </a:r>
            <a:r>
              <a:rPr lang="pl-PL" dirty="0"/>
              <a:t>. 77 § </a:t>
            </a:r>
            <a:r>
              <a:rPr lang="pl-PL" dirty="0" smtClean="0"/>
              <a:t>3 </a:t>
            </a:r>
            <a:r>
              <a:rPr lang="pl-PL" dirty="0"/>
              <a:t>k.c</a:t>
            </a:r>
            <a:r>
              <a:rPr lang="pl-PL" dirty="0" smtClean="0"/>
              <a:t>.):</a:t>
            </a:r>
          </a:p>
          <a:p>
            <a:pPr algn="just"/>
            <a:r>
              <a:rPr lang="pl-PL" dirty="0" smtClean="0"/>
              <a:t>odstąpienie albo wypowiedzenie umowy </a:t>
            </a:r>
            <a:r>
              <a:rPr lang="pl-PL" dirty="0" smtClean="0"/>
              <a:t>wymaga </a:t>
            </a:r>
            <a:r>
              <a:rPr lang="pl-PL" dirty="0" smtClean="0"/>
              <a:t>formy pisemnej;</a:t>
            </a:r>
          </a:p>
          <a:p>
            <a:pPr algn="just"/>
            <a:r>
              <a:rPr lang="pl-PL" dirty="0"/>
              <a:t>r</a:t>
            </a:r>
            <a:r>
              <a:rPr lang="pl-PL" dirty="0" smtClean="0"/>
              <a:t>ozwiązanie umowy wymaga takiej samej formy jaką ustawa lub strony przewidziały do zawarcia tej umowy.   </a:t>
            </a:r>
            <a:endParaRPr lang="pl-PL" dirty="0"/>
          </a:p>
        </p:txBody>
      </p:sp>
    </p:spTree>
    <p:extLst>
      <p:ext uri="{BB962C8B-B14F-4D97-AF65-F5344CB8AC3E}">
        <p14:creationId xmlns:p14="http://schemas.microsoft.com/office/powerpoint/2010/main" val="1074469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Informacje ogólne</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Jakkolwiek treść umowy zależy w przeważającej mierze od stron, nie tylko one mają na nią wpływ.</a:t>
            </a:r>
          </a:p>
          <a:p>
            <a:pPr marL="0" indent="0" algn="just">
              <a:buNone/>
            </a:pPr>
            <a:r>
              <a:rPr lang="pl-PL" dirty="0"/>
              <a:t>Zgodnie z art. 56 czynność prawna (a więc również umowa) wywołuje nie tylko skutki w niej wyrażone, lecz również te, które wynikają:</a:t>
            </a:r>
          </a:p>
          <a:p>
            <a:pPr algn="just"/>
            <a:r>
              <a:rPr lang="pl-PL" dirty="0"/>
              <a:t>z ustawy,</a:t>
            </a:r>
          </a:p>
          <a:p>
            <a:pPr algn="just"/>
            <a:r>
              <a:rPr lang="pl-PL" dirty="0"/>
              <a:t>z zasad współżycia społecznego,</a:t>
            </a:r>
          </a:p>
          <a:p>
            <a:pPr algn="just"/>
            <a:r>
              <a:rPr lang="pl-PL" dirty="0"/>
              <a:t>z ustalonych zwyczajów.</a:t>
            </a:r>
          </a:p>
          <a:p>
            <a:pPr marL="0" indent="0" algn="just">
              <a:buNone/>
            </a:pPr>
            <a:r>
              <a:rPr lang="pl-PL" dirty="0"/>
              <a:t>Poza tym zgodnie z zasadą swobodny umów strony mają prawo do kształtowania treści umowy w pewnych określonych granicach (treść i cel umowy nie mogą być sprzeczne z ustawą, a także, co wynika z art. 58 § 1 k.c., zmierzać do obejścia ustawy, być </a:t>
            </a:r>
            <a:r>
              <a:rPr lang="pl-PL" dirty="0" smtClean="0"/>
              <a:t>sprzeczne </a:t>
            </a:r>
            <a:r>
              <a:rPr lang="pl-PL" dirty="0"/>
              <a:t>z zasadami współżycia </a:t>
            </a:r>
            <a:r>
              <a:rPr lang="pl-PL" dirty="0" smtClean="0"/>
              <a:t>społecznego, </a:t>
            </a:r>
            <a:r>
              <a:rPr lang="pl-PL" dirty="0" smtClean="0"/>
              <a:t>jak również z </a:t>
            </a:r>
            <a:r>
              <a:rPr lang="pl-PL" dirty="0" smtClean="0"/>
              <a:t>właściwościami </a:t>
            </a:r>
            <a:r>
              <a:rPr lang="pl-PL" dirty="0"/>
              <a:t>stosunku umownego).</a:t>
            </a:r>
          </a:p>
          <a:p>
            <a:pPr marL="0" indent="0" algn="just">
              <a:buNone/>
            </a:pPr>
            <a:endParaRPr lang="pl-PL" dirty="0"/>
          </a:p>
        </p:txBody>
      </p:sp>
    </p:spTree>
    <p:extLst>
      <p:ext uri="{BB962C8B-B14F-4D97-AF65-F5344CB8AC3E}">
        <p14:creationId xmlns:p14="http://schemas.microsoft.com/office/powerpoint/2010/main" val="1261567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Istotne postanowienia umowne (</a:t>
            </a:r>
            <a:r>
              <a:rPr lang="pl-PL" dirty="0" err="1"/>
              <a:t>essentialia</a:t>
            </a:r>
            <a:r>
              <a:rPr lang="pl-PL" dirty="0"/>
              <a:t> </a:t>
            </a:r>
            <a:r>
              <a:rPr lang="pl-PL" dirty="0" err="1"/>
              <a:t>negotii</a:t>
            </a:r>
            <a:r>
              <a:rPr lang="pl-PL" dirty="0"/>
              <a:t>) </a:t>
            </a:r>
          </a:p>
        </p:txBody>
      </p:sp>
      <p:sp>
        <p:nvSpPr>
          <p:cNvPr id="3" name="Symbol zastępczy zawartości 2"/>
          <p:cNvSpPr>
            <a:spLocks noGrp="1"/>
          </p:cNvSpPr>
          <p:nvPr>
            <p:ph idx="1"/>
          </p:nvPr>
        </p:nvSpPr>
        <p:spPr>
          <a:xfrm>
            <a:off x="2589212" y="2321168"/>
            <a:ext cx="8915400" cy="3590053"/>
          </a:xfrm>
        </p:spPr>
        <p:txBody>
          <a:bodyPr/>
          <a:lstStyle/>
          <a:p>
            <a:pPr marL="0" indent="0" algn="just">
              <a:buNone/>
            </a:pPr>
            <a:r>
              <a:rPr lang="pl-PL" dirty="0"/>
              <a:t>Są to konieczne i charakterystyczne elementy umowy, czyli </a:t>
            </a:r>
            <a:r>
              <a:rPr lang="pl-PL" b="1" u="sng" dirty="0"/>
              <a:t>takie bez których umowa danego rodzaju nie może zostać zawarta. </a:t>
            </a:r>
          </a:p>
          <a:p>
            <a:pPr marL="0" indent="0" algn="just">
              <a:buNone/>
            </a:pPr>
            <a:r>
              <a:rPr lang="pl-PL" dirty="0"/>
              <a:t>Elementy te najprościej będzie wykazać w umowach nazwanych. </a:t>
            </a:r>
            <a:endParaRPr lang="pl-PL" dirty="0" smtClean="0"/>
          </a:p>
          <a:p>
            <a:pPr marL="0" indent="0" algn="just">
              <a:buNone/>
            </a:pPr>
            <a:r>
              <a:rPr lang="pl-PL" dirty="0" smtClean="0"/>
              <a:t>Będą </a:t>
            </a:r>
            <a:r>
              <a:rPr lang="pl-PL" dirty="0"/>
              <a:t>to po prostu te elementy bez których dana umowa nie może dojść do skutku, np. ustalenie ceny i przedmiotu, który będzie sprzedany w umowie sprzedaży. </a:t>
            </a:r>
          </a:p>
          <a:p>
            <a:pPr marL="0" indent="0" algn="just">
              <a:buNone/>
            </a:pPr>
            <a:r>
              <a:rPr lang="pl-PL" dirty="0"/>
              <a:t>W przypadku umów nienazwanych będą to podstawowe elementy takiej umowy (te które świadczą o jej </a:t>
            </a:r>
            <a:r>
              <a:rPr lang="pl-PL" dirty="0" smtClean="0"/>
              <a:t>istocie, </a:t>
            </a:r>
            <a:r>
              <a:rPr lang="pl-PL" dirty="0"/>
              <a:t>sprawiają, że umowa ma racje bytu w </a:t>
            </a:r>
            <a:r>
              <a:rPr lang="pl-PL" dirty="0" smtClean="0"/>
              <a:t>obrocie prawnym</a:t>
            </a:r>
            <a:r>
              <a:rPr lang="pl-PL" dirty="0" smtClean="0"/>
              <a:t>).</a:t>
            </a:r>
            <a:endParaRPr lang="pl-PL" dirty="0"/>
          </a:p>
        </p:txBody>
      </p:sp>
    </p:spTree>
    <p:extLst>
      <p:ext uri="{BB962C8B-B14F-4D97-AF65-F5344CB8AC3E}">
        <p14:creationId xmlns:p14="http://schemas.microsoft.com/office/powerpoint/2010/main" val="397191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Definicja umowy</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Umowa</a:t>
            </a:r>
            <a:r>
              <a:rPr lang="pl-PL" dirty="0"/>
              <a:t> jest </a:t>
            </a:r>
            <a:r>
              <a:rPr lang="pl-PL" dirty="0" smtClean="0"/>
              <a:t>czynnością </a:t>
            </a:r>
            <a:r>
              <a:rPr lang="pl-PL" dirty="0"/>
              <a:t>prawną, w której co najmniej dwie strony składają zgodne oświadczenia woli, za pomocą których ustalają wzajemne prawa i obowiązki. </a:t>
            </a:r>
          </a:p>
          <a:p>
            <a:pPr marL="0" indent="0" algn="just">
              <a:buNone/>
            </a:pPr>
            <a:r>
              <a:rPr lang="pl-PL" dirty="0"/>
              <a:t>Umowa jest </a:t>
            </a:r>
            <a:r>
              <a:rPr lang="pl-PL" dirty="0" smtClean="0"/>
              <a:t>podstawowym, ale nie jedynym </a:t>
            </a:r>
            <a:r>
              <a:rPr lang="pl-PL" dirty="0"/>
              <a:t>rodzajem czynności prawnej. Oznacza to, że istnieją czynności prawne nie będące umowami (np. jednostronne czynności </a:t>
            </a:r>
            <a:r>
              <a:rPr lang="pl-PL" dirty="0" smtClean="0"/>
              <a:t>prawne, takie jak przyrzeczenie publiczne oraz czynności prawne niewymagające zgodnego oświadczenia woli wszystkich stron  jak </a:t>
            </a:r>
            <a:r>
              <a:rPr lang="pl-PL" dirty="0"/>
              <a:t>uchwały), ale nie istnieją umowy nie będące czynnościami prawnymi. </a:t>
            </a:r>
          </a:p>
          <a:p>
            <a:pPr marL="0" indent="0" algn="just">
              <a:buNone/>
            </a:pPr>
            <a:r>
              <a:rPr lang="pl-PL" b="1" dirty="0"/>
              <a:t>„Czynność prawna</a:t>
            </a:r>
            <a:r>
              <a:rPr lang="pl-PL" dirty="0"/>
              <a:t> jest instrumentem, za pomocą którego podmioty prawa cywilnego mogą kształtować (tworzyć, znosić i zmieniać) wiążące je stosunki prawne, czyli przyjmować na siebie obowiązki prawne i zyskiwać uprawnienia” (P. Machnikowski (w</a:t>
            </a:r>
            <a:r>
              <a:rPr lang="pl-PL" dirty="0">
                <a:sym typeface="Wingdings" panose="05000000000000000000" pitchFamily="2" charset="2"/>
              </a:rPr>
              <a:t>:) </a:t>
            </a:r>
            <a:r>
              <a:rPr lang="pl-PL" dirty="0"/>
              <a:t>Kodeks cywilny. Komentarz pod red. E. Gniewka i P. Machnikowskiego).</a:t>
            </a:r>
          </a:p>
          <a:p>
            <a:pPr marL="0" indent="0" algn="just">
              <a:buNone/>
            </a:pPr>
            <a:r>
              <a:rPr lang="pl-PL" dirty="0"/>
              <a:t>Niezbędnym elementem czynności prawnej jest co najmniej jedno (a w przypadku umów co najmniej dwa) oświadczenie woli.</a:t>
            </a:r>
          </a:p>
          <a:p>
            <a:pPr marL="0" indent="0" algn="just">
              <a:buNone/>
            </a:pPr>
            <a:r>
              <a:rPr lang="pl-PL" b="1" dirty="0"/>
              <a:t>Oświadczenie woli </a:t>
            </a:r>
            <a:r>
              <a:rPr lang="pl-PL" dirty="0"/>
              <a:t>jest to zachowanie się podmiotu prawa cywilnego, które wyraża wolę wywołania skutków prawnych (z zastrzeżeniem wyjątków przewidzianych w ustawie wola ta może być wyrażona w dowolny sposób – art. 60 k.c.) . </a:t>
            </a:r>
          </a:p>
          <a:p>
            <a:pPr marL="0" indent="0" algn="just">
              <a:buNone/>
            </a:pPr>
            <a:r>
              <a:rPr lang="pl-PL" dirty="0"/>
              <a:t>Aby umowa została zawarta oświadczenia woli wszystkich stron umowy muszą być zgodne, czyli </a:t>
            </a:r>
            <a:r>
              <a:rPr lang="pl-PL" b="1" dirty="0"/>
              <a:t>musi istnieć konsens</a:t>
            </a:r>
            <a:r>
              <a:rPr lang="pl-PL" dirty="0"/>
              <a:t>. </a:t>
            </a:r>
          </a:p>
          <a:p>
            <a:pPr marL="0" indent="0" algn="just">
              <a:buNone/>
            </a:pPr>
            <a:endParaRPr lang="pl-PL" dirty="0"/>
          </a:p>
        </p:txBody>
      </p:sp>
    </p:spTree>
    <p:extLst>
      <p:ext uri="{BB962C8B-B14F-4D97-AF65-F5344CB8AC3E}">
        <p14:creationId xmlns:p14="http://schemas.microsoft.com/office/powerpoint/2010/main" val="3459280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Dodatkowe postanowienia umowne</a:t>
            </a:r>
          </a:p>
        </p:txBody>
      </p:sp>
      <p:sp>
        <p:nvSpPr>
          <p:cNvPr id="3" name="Symbol zastępczy zawartości 2"/>
          <p:cNvSpPr>
            <a:spLocks noGrp="1"/>
          </p:cNvSpPr>
          <p:nvPr>
            <p:ph idx="1"/>
          </p:nvPr>
        </p:nvSpPr>
        <p:spPr>
          <a:xfrm>
            <a:off x="2589212" y="2133599"/>
            <a:ext cx="8915400" cy="4306957"/>
          </a:xfrm>
        </p:spPr>
        <p:txBody>
          <a:bodyPr>
            <a:normAutofit fontScale="85000" lnSpcReduction="10000"/>
          </a:bodyPr>
          <a:lstStyle/>
          <a:p>
            <a:pPr marL="0" indent="0" algn="just">
              <a:buNone/>
            </a:pPr>
            <a:r>
              <a:rPr lang="pl-PL" dirty="0"/>
              <a:t>Są to postanowienia, które nie są konieczne do uzgodnienia pomiędzy stronami, aby umowa mogła wejść w życie. Mogą one wynikać z norm prawa (które będą obowiązywać automatycznie, ponieważ strony nie postanowiły inaczej w umowie) jak i z wyraźnego zapisu stron. </a:t>
            </a:r>
          </a:p>
          <a:p>
            <a:pPr marL="0" indent="0" algn="just">
              <a:buNone/>
            </a:pPr>
            <a:r>
              <a:rPr lang="pl-PL" dirty="0"/>
              <a:t>Dodatkowe postanowienia umowne mogą mieć swoje źródło w aktach normatywnych </a:t>
            </a:r>
            <a:r>
              <a:rPr lang="pl-PL" dirty="0" smtClean="0"/>
              <a:t>(w tym w </a:t>
            </a:r>
            <a:r>
              <a:rPr lang="pl-PL" dirty="0"/>
              <a:t>kodeksie cywilnym, np. prawo odstąpienia, kara umowna), mogą też wynikać z praktyki obrotu gospodarczego (np. klauzula </a:t>
            </a:r>
            <a:r>
              <a:rPr lang="pl-PL" dirty="0" err="1"/>
              <a:t>salwatoryjna</a:t>
            </a:r>
            <a:r>
              <a:rPr lang="pl-PL" dirty="0"/>
              <a:t>, postanowienie co do kosztów sporządzenia </a:t>
            </a:r>
            <a:r>
              <a:rPr lang="pl-PL" dirty="0" smtClean="0"/>
              <a:t>lub wykonania umowy</a:t>
            </a:r>
            <a:r>
              <a:rPr lang="pl-PL" dirty="0" smtClean="0"/>
              <a:t>) </a:t>
            </a:r>
            <a:r>
              <a:rPr lang="pl-PL" dirty="0"/>
              <a:t>albo być stworzone od postaw przez strony na potrzebę konkretnej umowy (np. </a:t>
            </a:r>
            <a:r>
              <a:rPr lang="pl-PL" dirty="0" smtClean="0"/>
              <a:t>postanowienia regulujące </a:t>
            </a:r>
            <a:r>
              <a:rPr lang="pl-PL" dirty="0"/>
              <a:t>pewne techniczne aspekty współpracy między stronami).</a:t>
            </a:r>
          </a:p>
          <a:p>
            <a:pPr marL="0" indent="0" algn="just">
              <a:buNone/>
            </a:pPr>
            <a:r>
              <a:rPr lang="pl-PL" dirty="0"/>
              <a:t>Przykłady dodatkowych postanowień umownych:</a:t>
            </a:r>
          </a:p>
          <a:p>
            <a:pPr algn="just"/>
            <a:r>
              <a:rPr lang="pl-PL" dirty="0"/>
              <a:t>kara umowna (art. 483-484 k.c.);</a:t>
            </a:r>
          </a:p>
          <a:p>
            <a:pPr algn="just"/>
            <a:r>
              <a:rPr lang="pl-PL" dirty="0"/>
              <a:t>zadatek (art. 394 k.c.);</a:t>
            </a:r>
          </a:p>
          <a:p>
            <a:pPr algn="just"/>
            <a:r>
              <a:rPr lang="pl-PL" dirty="0"/>
              <a:t>postanowienia dotyczące poufności;</a:t>
            </a:r>
          </a:p>
          <a:p>
            <a:pPr algn="just"/>
            <a:r>
              <a:rPr lang="pl-PL" dirty="0"/>
              <a:t>zapisy dotyczące rozstrzygania sporów;</a:t>
            </a:r>
          </a:p>
          <a:p>
            <a:pPr algn="just"/>
            <a:r>
              <a:rPr lang="pl-PL" dirty="0"/>
              <a:t>postanowienie o zakazie przenoszenia praw z umowy (</a:t>
            </a:r>
            <a:r>
              <a:rPr lang="pl-PL" i="1" dirty="0" err="1"/>
              <a:t>pactum</a:t>
            </a:r>
            <a:r>
              <a:rPr lang="pl-PL" i="1" dirty="0"/>
              <a:t> de non </a:t>
            </a:r>
            <a:r>
              <a:rPr lang="pl-PL" i="1" dirty="0" err="1"/>
              <a:t>cedendo</a:t>
            </a:r>
            <a:r>
              <a:rPr lang="pl-PL" dirty="0"/>
              <a:t>).  </a:t>
            </a:r>
          </a:p>
          <a:p>
            <a:pPr marL="0" indent="0" algn="just">
              <a:buNone/>
            </a:pPr>
            <a:endParaRPr lang="pl-PL" dirty="0"/>
          </a:p>
        </p:txBody>
      </p:sp>
    </p:spTree>
    <p:extLst>
      <p:ext uri="{BB962C8B-B14F-4D97-AF65-F5344CB8AC3E}">
        <p14:creationId xmlns:p14="http://schemas.microsoft.com/office/powerpoint/2010/main" val="1736461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Warunek</a:t>
            </a:r>
          </a:p>
        </p:txBody>
      </p:sp>
      <p:sp>
        <p:nvSpPr>
          <p:cNvPr id="3" name="Symbol zastępczy zawartości 2"/>
          <p:cNvSpPr>
            <a:spLocks noGrp="1"/>
          </p:cNvSpPr>
          <p:nvPr>
            <p:ph idx="1"/>
          </p:nvPr>
        </p:nvSpPr>
        <p:spPr>
          <a:xfrm>
            <a:off x="2589212" y="1735015"/>
            <a:ext cx="8915400" cy="4337539"/>
          </a:xfrm>
        </p:spPr>
        <p:txBody>
          <a:bodyPr>
            <a:normAutofit fontScale="85000" lnSpcReduction="20000"/>
          </a:bodyPr>
          <a:lstStyle/>
          <a:p>
            <a:pPr marL="0" indent="0" algn="just">
              <a:buNone/>
            </a:pPr>
            <a:r>
              <a:rPr lang="pl-PL" b="1" dirty="0"/>
              <a:t>Warunek</a:t>
            </a:r>
            <a:r>
              <a:rPr lang="pl-PL" dirty="0"/>
              <a:t> jest zastrzeżeniem uzależniającym powstanie lub ustanie pewnych skutków czynności prawnej od zdarzenia przyszłego i niepewnego (art. 89 k.c.).</a:t>
            </a:r>
          </a:p>
          <a:p>
            <a:pPr marL="0" indent="0" algn="just">
              <a:buNone/>
            </a:pPr>
            <a:r>
              <a:rPr lang="pl-PL" dirty="0"/>
              <a:t>Warunku stanowiącego zastrzeżenie umowne nie należy utożsamiać z warunkiem, który został przewidziany przez prawo dla ważności (skuteczności) czynności prawnej (warunkiem prawnym). </a:t>
            </a:r>
          </a:p>
          <a:p>
            <a:pPr marL="0" indent="0" algn="just">
              <a:buNone/>
            </a:pPr>
            <a:r>
              <a:rPr lang="pl-PL" dirty="0"/>
              <a:t>Podstawowy podział warunków to warunki:</a:t>
            </a:r>
          </a:p>
          <a:p>
            <a:pPr algn="just"/>
            <a:r>
              <a:rPr lang="pl-PL" b="1" dirty="0"/>
              <a:t>rozwiązujące </a:t>
            </a:r>
            <a:r>
              <a:rPr lang="pl-PL" dirty="0"/>
              <a:t>(których ziszczenie powoduje ustanie określonych skutków czynności prawnej),</a:t>
            </a:r>
          </a:p>
          <a:p>
            <a:pPr algn="just"/>
            <a:r>
              <a:rPr lang="pl-PL" b="1" dirty="0"/>
              <a:t>zawieszające</a:t>
            </a:r>
            <a:r>
              <a:rPr lang="pl-PL" dirty="0"/>
              <a:t> (których ziszczenie powoduje powstanie określonych skutków czynności prawnej).</a:t>
            </a:r>
          </a:p>
          <a:p>
            <a:pPr marL="0" indent="0" algn="just">
              <a:buNone/>
            </a:pPr>
            <a:r>
              <a:rPr lang="pl-PL" dirty="0"/>
              <a:t>Ziszczenie się warunku nie ma co do zasady mocy wstecznej, strony mogą jednak postanowić inaczej.</a:t>
            </a:r>
          </a:p>
          <a:p>
            <a:pPr marL="0" indent="0" algn="just">
              <a:buNone/>
            </a:pPr>
            <a:r>
              <a:rPr lang="pl-PL" dirty="0"/>
              <a:t>Warunek nie może być niemożliwy ani przeciwny ustawie (art. 94 k.c.). Jeżeli taki został wprowadzony do treści </a:t>
            </a:r>
            <a:r>
              <a:rPr lang="pl-PL" dirty="0" smtClean="0"/>
              <a:t>umowy to: </a:t>
            </a:r>
            <a:r>
              <a:rPr lang="pl-PL" dirty="0"/>
              <a:t>(i) w przypadku warunku rozwiązującego – warunek uważa się za niezastrzeżony, (ii) w przypadku warunku zawieszającego – umowę uważa się za nieważną.</a:t>
            </a:r>
          </a:p>
          <a:p>
            <a:pPr marL="0" indent="0" algn="just">
              <a:buNone/>
            </a:pPr>
            <a:r>
              <a:rPr lang="pl-PL" dirty="0"/>
              <a:t>Warunkowo uprawniony może wykonywać wszelkie czynności, które zmierzają do zachowania jego prawa (art. 91 k.c</a:t>
            </a:r>
            <a:r>
              <a:rPr lang="pl-PL" dirty="0" smtClean="0"/>
              <a:t>.).</a:t>
            </a:r>
            <a:endParaRPr lang="pl-PL" dirty="0"/>
          </a:p>
        </p:txBody>
      </p:sp>
    </p:spTree>
    <p:extLst>
      <p:ext uri="{BB962C8B-B14F-4D97-AF65-F5344CB8AC3E}">
        <p14:creationId xmlns:p14="http://schemas.microsoft.com/office/powerpoint/2010/main" val="477773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Zasada swobody umów</a:t>
            </a:r>
          </a:p>
        </p:txBody>
      </p:sp>
      <p:sp>
        <p:nvSpPr>
          <p:cNvPr id="3" name="Symbol zastępczy zawartości 2"/>
          <p:cNvSpPr>
            <a:spLocks noGrp="1"/>
          </p:cNvSpPr>
          <p:nvPr>
            <p:ph idx="1"/>
          </p:nvPr>
        </p:nvSpPr>
        <p:spPr>
          <a:xfrm>
            <a:off x="2589212" y="2133600"/>
            <a:ext cx="8915400" cy="3988904"/>
          </a:xfrm>
        </p:spPr>
        <p:txBody>
          <a:bodyPr>
            <a:normAutofit fontScale="70000" lnSpcReduction="20000"/>
          </a:bodyPr>
          <a:lstStyle/>
          <a:p>
            <a:pPr marL="0" indent="0" algn="just">
              <a:buNone/>
            </a:pPr>
            <a:r>
              <a:rPr lang="pl-PL" dirty="0" smtClean="0"/>
              <a:t>Jedną z podstawowych zasad </a:t>
            </a:r>
            <a:r>
              <a:rPr lang="pl-PL" dirty="0"/>
              <a:t>prawa cywilnego jest </a:t>
            </a:r>
            <a:r>
              <a:rPr lang="pl-PL" b="1" dirty="0"/>
              <a:t>zasada swobody umów</a:t>
            </a:r>
            <a:r>
              <a:rPr lang="pl-PL" dirty="0"/>
              <a:t>.</a:t>
            </a:r>
          </a:p>
          <a:p>
            <a:pPr marL="0" indent="0" algn="just">
              <a:buNone/>
            </a:pPr>
            <a:r>
              <a:rPr lang="pl-PL" dirty="0"/>
              <a:t>Zgodnie z art. 353</a:t>
            </a:r>
            <a:r>
              <a:rPr lang="pl-PL" baseline="30000" dirty="0"/>
              <a:t>1</a:t>
            </a:r>
            <a:r>
              <a:rPr lang="pl-PL" dirty="0"/>
              <a:t> k.c. „strony zawierające umowę mogą ułożyć stosunek prawny według swego uznania, byleby jego treść lub cel nie sprzeciwiały się właściwości (naturze) stosunku, ustawie ani zasadom współżycia społecznego”.</a:t>
            </a:r>
          </a:p>
          <a:p>
            <a:pPr marL="0" indent="0" algn="just">
              <a:buNone/>
            </a:pPr>
            <a:r>
              <a:rPr lang="pl-PL" dirty="0"/>
              <a:t>Zgodnie z tą zasadą strony mają (w pewnych określonych granicach) swobodę w kształtowaniu stosunków umownych pomiędzy sobą, w tym swobodę w wyborze kontrahenta, ustalaniu treści umowy, wyborze formy umowy.</a:t>
            </a:r>
          </a:p>
          <a:p>
            <a:pPr marL="0" indent="0" algn="just">
              <a:buNone/>
            </a:pPr>
            <a:r>
              <a:rPr lang="pl-PL" dirty="0"/>
              <a:t>Zasada ta nie ma charakteru absolutnego, a jej granice są wyznaczone przez:</a:t>
            </a:r>
          </a:p>
          <a:p>
            <a:pPr algn="just"/>
            <a:r>
              <a:rPr lang="pl-PL" dirty="0"/>
              <a:t>ustawy (chodzi tutaj o normy bezwzględnie obowiązujące, ewentualnie </a:t>
            </a:r>
            <a:r>
              <a:rPr lang="pl-PL" dirty="0" err="1"/>
              <a:t>semiimperatywne</a:t>
            </a:r>
            <a:r>
              <a:rPr lang="pl-PL" dirty="0"/>
              <a:t>, np. obowiązek zawarcia umowy w formie szczególnej pod rygorem nieważności, maksymalna wysokość </a:t>
            </a:r>
            <a:r>
              <a:rPr lang="pl-PL" dirty="0" smtClean="0"/>
              <a:t>odsetek, </a:t>
            </a:r>
            <a:r>
              <a:rPr lang="pl-PL" dirty="0"/>
              <a:t>zakaz zastrzeżenia, że dłużnik nie będzie odpowiedzialny za szkodę, którą wyrządził wierzycielowi umyślnie</a:t>
            </a:r>
            <a:r>
              <a:rPr lang="pl-PL" dirty="0" smtClean="0"/>
              <a:t>);</a:t>
            </a:r>
            <a:endParaRPr lang="pl-PL" dirty="0"/>
          </a:p>
          <a:p>
            <a:pPr algn="just"/>
            <a:r>
              <a:rPr lang="pl-PL" dirty="0"/>
              <a:t>z</a:t>
            </a:r>
            <a:r>
              <a:rPr lang="pl-PL" dirty="0" smtClean="0"/>
              <a:t>asady </a:t>
            </a:r>
            <a:r>
              <a:rPr lang="pl-PL" dirty="0"/>
              <a:t>współżycia społecznego (czyli </a:t>
            </a:r>
            <a:r>
              <a:rPr lang="pl-PL" dirty="0" smtClean="0"/>
              <a:t>zasady </a:t>
            </a:r>
            <a:r>
              <a:rPr lang="pl-PL" dirty="0"/>
              <a:t>słusznego, uczciwego postępowania – np. postanowienia umowy ograniczające swobodę prowadzenia działalności gospodarczej - Wyrok Sądu Najwyższego z dnia 20 maja 2004 r. II CK 354/03</a:t>
            </a:r>
            <a:r>
              <a:rPr lang="pl-PL" dirty="0" smtClean="0"/>
              <a:t>);</a:t>
            </a:r>
            <a:endParaRPr lang="pl-PL" dirty="0"/>
          </a:p>
          <a:p>
            <a:pPr algn="just"/>
            <a:r>
              <a:rPr lang="pl-PL" dirty="0"/>
              <a:t>w</a:t>
            </a:r>
            <a:r>
              <a:rPr lang="pl-PL" dirty="0" smtClean="0"/>
              <a:t>łaściwość </a:t>
            </a:r>
            <a:r>
              <a:rPr lang="pl-PL" dirty="0"/>
              <a:t>stosunku umownego (np. pozostawienie w ręku tylko jednej ze stron możliwości dowolnej zmiany warunków umowy – </a:t>
            </a:r>
            <a:r>
              <a:rPr lang="pl-PL" dirty="0" smtClean="0"/>
              <a:t>Uchwała </a:t>
            </a:r>
            <a:r>
              <a:rPr lang="pl-PL" dirty="0"/>
              <a:t>składu 7 sędziów SN z 22 maja 1991 r., III CZP 15/91</a:t>
            </a:r>
            <a:r>
              <a:rPr lang="pl-PL" dirty="0" smtClean="0"/>
              <a:t>).</a:t>
            </a:r>
          </a:p>
          <a:p>
            <a:pPr marL="0" indent="0" algn="just">
              <a:buNone/>
            </a:pPr>
            <a:r>
              <a:rPr lang="pl-PL" dirty="0" smtClean="0"/>
              <a:t>Powyższe ograniczenia dotyczą nie tylko treści umowy, ale także jej celu.</a:t>
            </a:r>
            <a:endParaRPr lang="pl-PL" dirty="0"/>
          </a:p>
        </p:txBody>
      </p:sp>
    </p:spTree>
    <p:extLst>
      <p:ext uri="{BB962C8B-B14F-4D97-AF65-F5344CB8AC3E}">
        <p14:creationId xmlns:p14="http://schemas.microsoft.com/office/powerpoint/2010/main" val="72327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umów</a:t>
            </a:r>
          </a:p>
        </p:txBody>
      </p:sp>
      <p:sp>
        <p:nvSpPr>
          <p:cNvPr id="3" name="Symbol zastępczy zawartości 2"/>
          <p:cNvSpPr>
            <a:spLocks noGrp="1"/>
          </p:cNvSpPr>
          <p:nvPr>
            <p:ph idx="1"/>
          </p:nvPr>
        </p:nvSpPr>
        <p:spPr>
          <a:xfrm>
            <a:off x="2589212" y="2133599"/>
            <a:ext cx="8915400" cy="3868615"/>
          </a:xfrm>
        </p:spPr>
        <p:txBody>
          <a:bodyPr>
            <a:normAutofit fontScale="70000" lnSpcReduction="20000"/>
          </a:bodyPr>
          <a:lstStyle/>
          <a:p>
            <a:pPr marL="0" indent="0" algn="just">
              <a:buNone/>
            </a:pPr>
            <a:r>
              <a:rPr lang="pl-PL" dirty="0" smtClean="0"/>
              <a:t>Poniżej zaprezentowano przykładowe rodzaje umów występujących w obrocie gospodarczym. Katalog ten nie jest wyczerpujący.</a:t>
            </a:r>
            <a:endParaRPr lang="pl-PL" dirty="0"/>
          </a:p>
          <a:p>
            <a:pPr algn="just"/>
            <a:r>
              <a:rPr lang="pl-PL" dirty="0" smtClean="0"/>
              <a:t>Umowy jednostronnie zobowiązujące i dwustronnie zobowiązujące</a:t>
            </a:r>
          </a:p>
          <a:p>
            <a:pPr algn="just"/>
            <a:r>
              <a:rPr lang="pl-PL" dirty="0" smtClean="0"/>
              <a:t>Umowy wzajemne </a:t>
            </a:r>
          </a:p>
          <a:p>
            <a:pPr algn="just"/>
            <a:r>
              <a:rPr lang="pl-PL" dirty="0" smtClean="0"/>
              <a:t>Umowy nazwane i nienazwane</a:t>
            </a:r>
          </a:p>
          <a:p>
            <a:pPr algn="just"/>
            <a:r>
              <a:rPr lang="pl-PL" dirty="0" smtClean="0"/>
              <a:t>Umowy abstrakcyjne i kauzalne</a:t>
            </a:r>
          </a:p>
          <a:p>
            <a:pPr algn="just"/>
            <a:r>
              <a:rPr lang="pl-PL" dirty="0" smtClean="0"/>
              <a:t>Umowy konsensualne i realne</a:t>
            </a:r>
          </a:p>
          <a:p>
            <a:pPr algn="just"/>
            <a:r>
              <a:rPr lang="pl-PL" dirty="0" smtClean="0"/>
              <a:t>Umowy dwustronne i umowy wielostronne</a:t>
            </a:r>
          </a:p>
          <a:p>
            <a:pPr algn="just"/>
            <a:r>
              <a:rPr lang="pl-PL" dirty="0" smtClean="0"/>
              <a:t>Umowy losowe</a:t>
            </a:r>
          </a:p>
          <a:p>
            <a:pPr algn="just"/>
            <a:r>
              <a:rPr lang="pl-PL" dirty="0" smtClean="0"/>
              <a:t>Umowy ramowe </a:t>
            </a:r>
          </a:p>
          <a:p>
            <a:pPr algn="just"/>
            <a:r>
              <a:rPr lang="pl-PL" dirty="0" smtClean="0"/>
              <a:t>Umowy adhezyjne i umowy swobodnie negocjowane</a:t>
            </a:r>
          </a:p>
          <a:p>
            <a:pPr algn="just"/>
            <a:r>
              <a:rPr lang="pl-PL" dirty="0" smtClean="0"/>
              <a:t>Umowy o zobowiązania należytej staranności i zobowiązania rezultatu</a:t>
            </a:r>
          </a:p>
          <a:p>
            <a:pPr algn="just"/>
            <a:r>
              <a:rPr lang="pl-PL" dirty="0" smtClean="0"/>
              <a:t>Umowy zobowiązujące i rozporządzające</a:t>
            </a:r>
          </a:p>
          <a:p>
            <a:pPr algn="just"/>
            <a:r>
              <a:rPr lang="pl-PL" dirty="0" smtClean="0"/>
              <a:t>Umowy kreujące zobowiązania jednorazowe i umowy kreujące zobowiązania ciągłe</a:t>
            </a:r>
          </a:p>
        </p:txBody>
      </p:sp>
    </p:spTree>
    <p:extLst>
      <p:ext uri="{BB962C8B-B14F-4D97-AF65-F5344CB8AC3E}">
        <p14:creationId xmlns:p14="http://schemas.microsoft.com/office/powerpoint/2010/main" val="343630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Umowy wzajemne</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Są one szczególnym (i najczęściej występującym) rodzajem umów dwustronnie zobowiązujących.</a:t>
            </a:r>
          </a:p>
          <a:p>
            <a:pPr marL="0" indent="0" algn="just">
              <a:buNone/>
            </a:pPr>
            <a:r>
              <a:rPr lang="pl-PL" dirty="0" smtClean="0"/>
              <a:t>Zgodnie z art. 487 § 2 k.c. „umowa </a:t>
            </a:r>
            <a:r>
              <a:rPr lang="pl-PL" dirty="0"/>
              <a:t>jest wzajemna, gdy obie strony zobowiązują się w taki sposób, że świadczenie jednej z nich ma być odpowiednikiem świadczenia </a:t>
            </a:r>
            <a:r>
              <a:rPr lang="pl-PL" dirty="0" smtClean="0"/>
              <a:t>drugiej”.</a:t>
            </a:r>
          </a:p>
          <a:p>
            <a:pPr marL="0" indent="0" algn="just">
              <a:buNone/>
            </a:pPr>
            <a:r>
              <a:rPr lang="pl-PL" dirty="0" smtClean="0"/>
              <a:t>Oznacza to, że świadczenia obu stron umowy wzajemnej są </a:t>
            </a:r>
            <a:r>
              <a:rPr lang="pl-PL" b="1" u="sng" dirty="0" smtClean="0"/>
              <a:t>zależne od siebie</a:t>
            </a:r>
            <a:r>
              <a:rPr lang="pl-PL" dirty="0" smtClean="0"/>
              <a:t>.</a:t>
            </a:r>
          </a:p>
          <a:p>
            <a:pPr marL="0" indent="0" algn="just">
              <a:buNone/>
            </a:pPr>
            <a:r>
              <a:rPr lang="pl-PL" dirty="0" smtClean="0"/>
              <a:t>Umowami wzajemnymi są m.in. umowa sprzedaży, umowa najmu, umowa dzierżawy, umowa o dzieło. Może (ale nie musi) być nią umowa zlecenie.  </a:t>
            </a:r>
          </a:p>
          <a:p>
            <a:pPr marL="0" indent="0" algn="just">
              <a:buNone/>
            </a:pPr>
            <a:r>
              <a:rPr lang="pl-PL" dirty="0" smtClean="0"/>
              <a:t>Kodeks cywilny przewiduje zawiera szereg specyficznych norm odnoszących się do umów wzajemnych. W szczególności:</a:t>
            </a:r>
          </a:p>
          <a:p>
            <a:pPr algn="just"/>
            <a:r>
              <a:rPr lang="pl-PL" dirty="0"/>
              <a:t>u</a:t>
            </a:r>
            <a:r>
              <a:rPr lang="pl-PL" dirty="0" smtClean="0"/>
              <a:t>stala modelowy sposób spełnienia przez strony ich świadczeń z umowy wzajemnej, tj. równoczesne spełnienie świadczeń przez strony (art. 488 k.c.);</a:t>
            </a:r>
          </a:p>
          <a:p>
            <a:pPr algn="just"/>
            <a:r>
              <a:rPr lang="pl-PL" dirty="0"/>
              <a:t>o</a:t>
            </a:r>
            <a:r>
              <a:rPr lang="pl-PL" dirty="0" smtClean="0"/>
              <a:t>kreśla uprawnienia strony</a:t>
            </a:r>
            <a:r>
              <a:rPr lang="pl-PL" dirty="0" smtClean="0"/>
              <a:t> </a:t>
            </a:r>
            <a:r>
              <a:rPr lang="pl-PL" dirty="0" smtClean="0"/>
              <a:t>związane ze zwłoką </a:t>
            </a:r>
            <a:r>
              <a:rPr lang="pl-PL" dirty="0" smtClean="0"/>
              <a:t>drugiej</a:t>
            </a:r>
            <a:r>
              <a:rPr lang="pl-PL" dirty="0" smtClean="0"/>
              <a:t> strony </a:t>
            </a:r>
            <a:r>
              <a:rPr lang="pl-PL" dirty="0" smtClean="0"/>
              <a:t>w </a:t>
            </a:r>
            <a:r>
              <a:rPr lang="pl-PL" dirty="0" smtClean="0"/>
              <a:t>całościowym lub częściowym wykonaniu </a:t>
            </a:r>
            <a:r>
              <a:rPr lang="pl-PL" dirty="0" smtClean="0"/>
              <a:t>zobowiązania z umowy wzajemnej (art. 491 k.c.);</a:t>
            </a:r>
          </a:p>
          <a:p>
            <a:pPr algn="just"/>
            <a:r>
              <a:rPr lang="pl-PL" dirty="0" smtClean="0"/>
              <a:t>reguluje skutki niemożliwości świadczenia przez jedną ze stron (w całości jak i w części), zarówno gdy sytuacja ta nastąpiła z przyczyn leżących po stronie zobowiązanego (art. 493 k.c.), jak i w </a:t>
            </a:r>
            <a:r>
              <a:rPr lang="pl-PL" dirty="0" smtClean="0"/>
              <a:t>przypadku</a:t>
            </a:r>
            <a:r>
              <a:rPr lang="pl-PL" dirty="0" smtClean="0"/>
              <a:t> </a:t>
            </a:r>
            <a:r>
              <a:rPr lang="pl-PL" dirty="0" smtClean="0"/>
              <a:t>gdy świadczenie jest niemożliwe na skutek okoliczności, za które żadna ze stron nie ponosi odpowiedzialności (art. 495 k.c.).     </a:t>
            </a:r>
          </a:p>
          <a:p>
            <a:pPr marL="0" indent="0" algn="just">
              <a:buNone/>
            </a:pPr>
            <a:endParaRPr lang="pl-PL" dirty="0"/>
          </a:p>
        </p:txBody>
      </p:sp>
    </p:spTree>
    <p:extLst>
      <p:ext uri="{BB962C8B-B14F-4D97-AF65-F5344CB8AC3E}">
        <p14:creationId xmlns:p14="http://schemas.microsoft.com/office/powerpoint/2010/main" val="279700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Wzorce umów</a:t>
            </a:r>
          </a:p>
        </p:txBody>
      </p:sp>
      <p:sp>
        <p:nvSpPr>
          <p:cNvPr id="3" name="Symbol zastępczy zawartości 2"/>
          <p:cNvSpPr>
            <a:spLocks noGrp="1"/>
          </p:cNvSpPr>
          <p:nvPr>
            <p:ph idx="1"/>
          </p:nvPr>
        </p:nvSpPr>
        <p:spPr>
          <a:xfrm>
            <a:off x="2589212" y="2133600"/>
            <a:ext cx="8915400" cy="4240696"/>
          </a:xfrm>
        </p:spPr>
        <p:txBody>
          <a:bodyPr>
            <a:normAutofit fontScale="70000" lnSpcReduction="20000"/>
          </a:bodyPr>
          <a:lstStyle/>
          <a:p>
            <a:pPr marL="0" indent="0" algn="just">
              <a:buNone/>
            </a:pPr>
            <a:r>
              <a:rPr lang="pl-PL" dirty="0"/>
              <a:t>W masowym obrocie gospodarczym bardzo częstą praktyką jest zawieranie umów na podstawie wzorca umowy przygotowanego przez jedną ze stron (z reguły przez przedsiębiorcę).</a:t>
            </a:r>
          </a:p>
          <a:p>
            <a:pPr marL="0" indent="0" algn="just">
              <a:buNone/>
            </a:pPr>
            <a:r>
              <a:rPr lang="pl-PL" dirty="0"/>
              <a:t>W takim wypadku (poza szczególnymi sytuacjami np</a:t>
            </a:r>
            <a:r>
              <a:rPr lang="pl-PL" dirty="0" smtClean="0"/>
              <a:t>. </a:t>
            </a:r>
            <a:r>
              <a:rPr lang="pl-PL" dirty="0"/>
              <a:t>gdy druga strona ma silną pozycję przetargową, gdy świadczenia stron odbiegają w pewnej mierze od standardowych) druga strona umowy ma do wyboru albo przystąpić do umowy w brzmieniu zaproponowanym przez </a:t>
            </a:r>
            <a:r>
              <a:rPr lang="pl-PL" dirty="0" err="1"/>
              <a:t>proferenta</a:t>
            </a:r>
            <a:r>
              <a:rPr lang="pl-PL" dirty="0"/>
              <a:t> (podmiot posługujący się wzorcem), albo nie przystępować do umowy</a:t>
            </a:r>
            <a:r>
              <a:rPr lang="pl-PL" dirty="0" smtClean="0"/>
              <a:t>. Umowy takie są więc przykładem umów adhezyjnych.</a:t>
            </a:r>
            <a:endParaRPr lang="pl-PL" dirty="0"/>
          </a:p>
          <a:p>
            <a:pPr marL="0" indent="0" algn="just">
              <a:buNone/>
            </a:pPr>
            <a:r>
              <a:rPr lang="pl-PL" dirty="0"/>
              <a:t>Przykładami wzorców umownych są regulaminy banków, szkół językowych, </a:t>
            </a:r>
            <a:r>
              <a:rPr lang="pl-PL" dirty="0" smtClean="0"/>
              <a:t>ogólne warunki ubezpieczenia, </a:t>
            </a:r>
            <a:r>
              <a:rPr lang="pl-PL" dirty="0"/>
              <a:t>warunki uczestnictwa w imprezach turystycznych, itp.</a:t>
            </a:r>
          </a:p>
          <a:p>
            <a:pPr marL="0" indent="0" algn="just">
              <a:buNone/>
            </a:pPr>
            <a:r>
              <a:rPr lang="pl-PL" dirty="0" smtClean="0"/>
              <a:t>Ponieważ </a:t>
            </a:r>
            <a:r>
              <a:rPr lang="pl-PL" dirty="0"/>
              <a:t>wzorce umowne stawiają </a:t>
            </a:r>
            <a:r>
              <a:rPr lang="pl-PL" dirty="0" err="1"/>
              <a:t>proferenta</a:t>
            </a:r>
            <a:r>
              <a:rPr lang="pl-PL" dirty="0"/>
              <a:t> w silniejszej pozycji (ma on przeważający a niekiedy wyłączny wpływ na kształtowanie treści umowy) kodeks cywilny przewidział szereg postanowień mających na celu wyrównać pozycje obu stron. Część z nich ma zastosowanie w obrocie profesjonalnym, część w relacjach konsument-przedsiębiorca. Przykładami takich postanowień są:</a:t>
            </a:r>
          </a:p>
          <a:p>
            <a:pPr algn="just"/>
            <a:r>
              <a:rPr lang="pl-PL" dirty="0"/>
              <a:t>zakaz posługiwania się w obrocie z konsumentem tzw. klauzulami abuzywnymi (art. 385</a:t>
            </a:r>
            <a:r>
              <a:rPr lang="pl-PL" baseline="30000" dirty="0"/>
              <a:t>1 </a:t>
            </a:r>
            <a:r>
              <a:rPr lang="pl-PL" dirty="0"/>
              <a:t>– 385</a:t>
            </a:r>
            <a:r>
              <a:rPr lang="pl-PL" baseline="30000" dirty="0"/>
              <a:t>3</a:t>
            </a:r>
            <a:r>
              <a:rPr lang="pl-PL" dirty="0"/>
              <a:t> k.c.);</a:t>
            </a:r>
          </a:p>
          <a:p>
            <a:pPr algn="just"/>
            <a:r>
              <a:rPr lang="pl-PL" dirty="0"/>
              <a:t>obowiązek doręczenia drugiej stronie wzorca przed zawarciem umowy (w niektórych wypadkach złagodzony do obowiązku udostępnienia wzorca umownego), art. 384 k.c.;</a:t>
            </a:r>
          </a:p>
          <a:p>
            <a:pPr algn="just"/>
            <a:r>
              <a:rPr lang="pl-PL" dirty="0"/>
              <a:t>wykładnia niejednoznacznych postanowień wzorca na korzyść konsumenta, art. 385 § 2 k.c.;</a:t>
            </a:r>
          </a:p>
          <a:p>
            <a:pPr algn="just"/>
            <a:r>
              <a:rPr lang="pl-PL" dirty="0"/>
              <a:t>Obowiązek formułowania wzorców umowy w sposób jednoznaczny i zrozumiały, art. 385 § 2 k.c.  </a:t>
            </a:r>
            <a:endParaRPr lang="pl-PL" dirty="0" smtClean="0"/>
          </a:p>
          <a:p>
            <a:pPr marL="0" indent="0" algn="just">
              <a:buNone/>
            </a:pPr>
            <a:r>
              <a:rPr lang="pl-PL" dirty="0"/>
              <a:t>Indywidualnie zawarta umowa ma tę przewagę nad wzorcem, że w razie sprzeczności treści umowy z treścią wzorca ma zastosowanie treść umowy (art. 385 § 1 k.c</a:t>
            </a:r>
            <a:r>
              <a:rPr lang="pl-PL" dirty="0" smtClean="0"/>
              <a:t>.).</a:t>
            </a:r>
            <a:r>
              <a:rPr lang="pl-PL" dirty="0" smtClean="0"/>
              <a:t>    </a:t>
            </a:r>
            <a:endParaRPr lang="pl-PL" dirty="0"/>
          </a:p>
        </p:txBody>
      </p:sp>
    </p:spTree>
    <p:extLst>
      <p:ext uri="{BB962C8B-B14F-4D97-AF65-F5344CB8AC3E}">
        <p14:creationId xmlns:p14="http://schemas.microsoft.com/office/powerpoint/2010/main" val="414145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Umowy nazwane i nienazwane </a:t>
            </a:r>
            <a:endParaRPr lang="pl-PL" dirty="0"/>
          </a:p>
        </p:txBody>
      </p:sp>
      <p:sp>
        <p:nvSpPr>
          <p:cNvPr id="3" name="Symbol zastępczy zawartości 2"/>
          <p:cNvSpPr>
            <a:spLocks noGrp="1"/>
          </p:cNvSpPr>
          <p:nvPr>
            <p:ph idx="1"/>
          </p:nvPr>
        </p:nvSpPr>
        <p:spPr>
          <a:xfrm>
            <a:off x="2589212" y="1899138"/>
            <a:ext cx="8915400" cy="4149970"/>
          </a:xfrm>
        </p:spPr>
        <p:txBody>
          <a:bodyPr>
            <a:normAutofit fontScale="77500" lnSpcReduction="20000"/>
          </a:bodyPr>
          <a:lstStyle/>
          <a:p>
            <a:pPr marL="0" indent="0" algn="just">
              <a:buNone/>
            </a:pPr>
            <a:r>
              <a:rPr lang="pl-PL" dirty="0" smtClean="0"/>
              <a:t>W ramach </a:t>
            </a:r>
            <a:r>
              <a:rPr lang="pl-PL" dirty="0"/>
              <a:t>swobody umów strony mogą tworzyć różne </a:t>
            </a:r>
            <a:r>
              <a:rPr lang="pl-PL" dirty="0" smtClean="0"/>
              <a:t>rodzaje </a:t>
            </a:r>
            <a:r>
              <a:rPr lang="pl-PL" dirty="0"/>
              <a:t>umów w zależności od swoich </a:t>
            </a:r>
            <a:r>
              <a:rPr lang="pl-PL" dirty="0" smtClean="0"/>
              <a:t>potrzeb, nie są one ograniczone do katalogu umów wskazanego przez ustawodawcę.</a:t>
            </a:r>
            <a:endParaRPr lang="pl-PL" dirty="0"/>
          </a:p>
          <a:p>
            <a:pPr marL="0" indent="0" algn="just">
              <a:buNone/>
            </a:pPr>
            <a:r>
              <a:rPr lang="pl-PL" dirty="0"/>
              <a:t>Postanowienia dotyczące </a:t>
            </a:r>
            <a:r>
              <a:rPr lang="pl-PL" dirty="0" smtClean="0"/>
              <a:t>części </a:t>
            </a:r>
            <a:r>
              <a:rPr lang="pl-PL" dirty="0"/>
              <a:t>umów zostały uregulowane w aktach normatywnych – takie umowy są </a:t>
            </a:r>
            <a:r>
              <a:rPr lang="pl-PL" b="1" dirty="0"/>
              <a:t>umowami nazwanymi</a:t>
            </a:r>
            <a:r>
              <a:rPr lang="pl-PL" dirty="0"/>
              <a:t>. Postanowienia dotyczące tych umów mają często charakter norm o charakterze dyspozytywnym. Oznacza to, że stanowią one pewnego rodzaju „propozycję” ustawodawcy, która może </a:t>
            </a:r>
            <a:r>
              <a:rPr lang="pl-PL" dirty="0" smtClean="0"/>
              <a:t>zostać </a:t>
            </a:r>
            <a:r>
              <a:rPr lang="pl-PL" dirty="0"/>
              <a:t>zaakceptowana przez strony </a:t>
            </a:r>
            <a:r>
              <a:rPr lang="pl-PL" dirty="0" smtClean="0"/>
              <a:t>umowy, strony mają jednak uprawnienie do wyboru odmiennego rozwiązania. </a:t>
            </a:r>
            <a:endParaRPr lang="pl-PL" dirty="0"/>
          </a:p>
          <a:p>
            <a:pPr marL="0" indent="0" algn="just">
              <a:buNone/>
            </a:pPr>
            <a:r>
              <a:rPr lang="pl-PL" dirty="0"/>
              <a:t>Znaczna ilość umów nazwanych została określona w kodeksie cywilnym. Przykłady takich umów </a:t>
            </a:r>
            <a:r>
              <a:rPr lang="pl-PL" dirty="0" smtClean="0"/>
              <a:t>to: </a:t>
            </a:r>
            <a:r>
              <a:rPr lang="pl-PL" dirty="0"/>
              <a:t>umowa </a:t>
            </a:r>
            <a:r>
              <a:rPr lang="pl-PL" dirty="0" smtClean="0"/>
              <a:t>sprzedaży, </a:t>
            </a:r>
            <a:r>
              <a:rPr lang="pl-PL" dirty="0"/>
              <a:t>umowa zlecenie, umowa o dzieło, umowa leasingu, umowa darowizny, umowa najmu (której kształt jest też częściowo określony w ustawie o ochronie praw lokatorów).</a:t>
            </a:r>
          </a:p>
          <a:p>
            <a:pPr marL="0" indent="0" algn="just">
              <a:buNone/>
            </a:pPr>
            <a:r>
              <a:rPr lang="pl-PL" dirty="0"/>
              <a:t>Kodeks cywilny nie jest jednak jedynym aktem normatywnym, w którym są zawarte umowy. Przykładem umów uregulowanych przez inne akty prawne są umowa licencji (w zależności od przedmiotu w ustawie o prawie autorskim i prawach pokrewnych bądź w ustawie prawo własności przemysłowej), umowa kredytu (ustawa prawo bankowe), umowa o usługi płatnicze (ustawa o usługach płatniczych), umowa o powierzenie danych osobowych do przetwarzania (ustawa o ochronie danych osobowych), umowa o oferowanie instrumentów finansowych (ustawa o obrocie instrumentami finansowymi).   </a:t>
            </a:r>
          </a:p>
          <a:p>
            <a:pPr marL="0" indent="0" algn="just">
              <a:buNone/>
            </a:pPr>
            <a:r>
              <a:rPr lang="pl-PL" b="1" dirty="0"/>
              <a:t>Umowy nienazwane </a:t>
            </a:r>
            <a:r>
              <a:rPr lang="pl-PL" dirty="0"/>
              <a:t>to umowy, których kształt nie został określony w </a:t>
            </a:r>
            <a:r>
              <a:rPr lang="pl-PL" dirty="0" smtClean="0"/>
              <a:t>ustawach. Strony samodzielnie ustalają ich treść według własnych potrzeb. Przykładem takiej </a:t>
            </a:r>
            <a:r>
              <a:rPr lang="pl-PL" dirty="0"/>
              <a:t>umowy jest umowa franchisingu (</a:t>
            </a:r>
            <a:r>
              <a:rPr lang="pl-PL" dirty="0" smtClean="0"/>
              <a:t>franczyzy), umowa sponsoringu, umowa factoringu, </a:t>
            </a:r>
            <a:r>
              <a:rPr lang="pl-PL" dirty="0"/>
              <a:t>umowy w zakresie know-how. </a:t>
            </a:r>
            <a:r>
              <a:rPr lang="pl-PL" dirty="0" smtClean="0"/>
              <a:t> </a:t>
            </a:r>
            <a:endParaRPr lang="pl-PL" dirty="0" smtClean="0"/>
          </a:p>
        </p:txBody>
      </p:sp>
    </p:spTree>
    <p:extLst>
      <p:ext uri="{BB962C8B-B14F-4D97-AF65-F5344CB8AC3E}">
        <p14:creationId xmlns:p14="http://schemas.microsoft.com/office/powerpoint/2010/main" val="84388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Oferta</a:t>
            </a:r>
          </a:p>
        </p:txBody>
      </p:sp>
      <p:sp>
        <p:nvSpPr>
          <p:cNvPr id="3" name="Symbol zastępczy zawartości 2"/>
          <p:cNvSpPr>
            <a:spLocks noGrp="1"/>
          </p:cNvSpPr>
          <p:nvPr>
            <p:ph idx="1"/>
          </p:nvPr>
        </p:nvSpPr>
        <p:spPr>
          <a:xfrm>
            <a:off x="2589212" y="1676400"/>
            <a:ext cx="8915400" cy="4407877"/>
          </a:xfrm>
        </p:spPr>
        <p:txBody>
          <a:bodyPr>
            <a:normAutofit fontScale="70000" lnSpcReduction="20000"/>
          </a:bodyPr>
          <a:lstStyle/>
          <a:p>
            <a:pPr marL="0" indent="0" algn="just">
              <a:buNone/>
            </a:pPr>
            <a:r>
              <a:rPr lang="pl-PL" dirty="0"/>
              <a:t>Oferta to złożone przez podmiot prawa cywilnego oświadczenie woli zawarcia umowy skierowane do adresata (którym mogą być oznaczone osoby lub nieograniczona ilość osób).</a:t>
            </a:r>
          </a:p>
          <a:p>
            <a:pPr marL="0" indent="0" algn="just">
              <a:buNone/>
            </a:pPr>
            <a:r>
              <a:rPr lang="pl-PL" b="1" dirty="0"/>
              <a:t>Aby oferta była wiążąca musi spełnić łącznie następujące warunki</a:t>
            </a:r>
            <a:r>
              <a:rPr lang="pl-PL" dirty="0"/>
              <a:t>:</a:t>
            </a:r>
          </a:p>
          <a:p>
            <a:pPr algn="just"/>
            <a:r>
              <a:rPr lang="pl-PL" dirty="0"/>
              <a:t>wyrażać wolę zawarcia umowy;</a:t>
            </a:r>
          </a:p>
          <a:p>
            <a:pPr algn="just"/>
            <a:r>
              <a:rPr lang="pl-PL" dirty="0"/>
              <a:t>być złożona adresatowi;</a:t>
            </a:r>
          </a:p>
          <a:p>
            <a:pPr algn="just"/>
            <a:r>
              <a:rPr lang="pl-PL" dirty="0"/>
              <a:t>zawierać </a:t>
            </a:r>
            <a:r>
              <a:rPr lang="pl-PL" dirty="0" smtClean="0"/>
              <a:t>co najmniej istotne </a:t>
            </a:r>
            <a:r>
              <a:rPr lang="pl-PL" dirty="0"/>
              <a:t>postanowienia proponowanej umowy.</a:t>
            </a:r>
          </a:p>
          <a:p>
            <a:pPr marL="0" indent="0" algn="just">
              <a:buNone/>
            </a:pPr>
            <a:r>
              <a:rPr lang="pl-PL" dirty="0"/>
              <a:t>Oferta wiąże oferenta w terminie na udzielenie odpowiedzi, który został oznaczony przez niego w ofercie. W braku takiego terminu oferta przestaje wiązać:</a:t>
            </a:r>
          </a:p>
          <a:p>
            <a:pPr algn="just"/>
            <a:r>
              <a:rPr lang="pl-PL" dirty="0"/>
              <a:t>jeżeli adresat oferty (oblat) nie przyjął oferty niezwłocznie (w przypadku ofert składanych w obecności drugiej strony lub za pomocą środka bezpośredniego porozumiewania się na odległość),</a:t>
            </a:r>
          </a:p>
          <a:p>
            <a:pPr algn="just"/>
            <a:r>
              <a:rPr lang="pl-PL" dirty="0"/>
              <a:t>z upływem czasu, w którym oferent mógł w zwykłym toku czynności otrzymać odpowiedź na ofertę, a odpowiedź została wysłana bez nieuzasadnionego opóźnienia.        </a:t>
            </a:r>
          </a:p>
          <a:p>
            <a:pPr marL="0" indent="0" algn="just">
              <a:buNone/>
            </a:pPr>
            <a:r>
              <a:rPr lang="pl-PL" dirty="0" smtClean="0"/>
              <a:t>Aby umowa została zawarta oblat powinien w terminie złożyć oświadczenie o przyjęciu oferty lub przystąpić do wykonania umowy (w przypadkach wskazanych w art. 69 k.c.). Oświadczenie o przyjęciu oferty (z zastrzeżeniem sytuacji określonych w art. 68</a:t>
            </a:r>
            <a:r>
              <a:rPr lang="pl-PL" baseline="30000" dirty="0" smtClean="0"/>
              <a:t>1</a:t>
            </a:r>
            <a:r>
              <a:rPr lang="pl-PL" dirty="0" smtClean="0"/>
              <a:t> k.c.) powinno </a:t>
            </a:r>
            <a:r>
              <a:rPr lang="pl-PL" dirty="0"/>
              <a:t>dotyczyć całości treści oferty. Przyjęcie oferty dokonane z zastrzeżeniem zmiany lub uzupełnienia jej treści poczytuje się za nową </a:t>
            </a:r>
            <a:r>
              <a:rPr lang="pl-PL" dirty="0" smtClean="0"/>
              <a:t>ofertę (art. 68 k.c.). </a:t>
            </a:r>
            <a:endParaRPr lang="pl-PL" dirty="0" smtClean="0"/>
          </a:p>
          <a:p>
            <a:pPr marL="0" indent="0" algn="just">
              <a:buNone/>
            </a:pPr>
            <a:r>
              <a:rPr lang="pl-PL" dirty="0" smtClean="0"/>
              <a:t>Zgodnie z art. 71 k.c. „</a:t>
            </a:r>
            <a:r>
              <a:rPr lang="pl-PL" dirty="0"/>
              <a:t>o</a:t>
            </a:r>
            <a:r>
              <a:rPr lang="pl-PL" dirty="0" smtClean="0"/>
              <a:t>głoszenia</a:t>
            </a:r>
            <a:r>
              <a:rPr lang="pl-PL" dirty="0"/>
              <a:t>, reklamy, cenniki i inne informacje, skierowane do ogółu lub do poszczególnych osób, poczytuje się w razie wątpliwości nie za ofertę, lecz za zaproszenie do zawarcia </a:t>
            </a:r>
            <a:r>
              <a:rPr lang="pl-PL" dirty="0" smtClean="0"/>
              <a:t>umowy”.</a:t>
            </a:r>
            <a:endParaRPr lang="pl-PL" dirty="0"/>
          </a:p>
        </p:txBody>
      </p:sp>
    </p:spTree>
    <p:extLst>
      <p:ext uri="{BB962C8B-B14F-4D97-AF65-F5344CB8AC3E}">
        <p14:creationId xmlns:p14="http://schemas.microsoft.com/office/powerpoint/2010/main" val="2785309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Aukcja i przetarg</a:t>
            </a:r>
          </a:p>
        </p:txBody>
      </p:sp>
      <p:sp>
        <p:nvSpPr>
          <p:cNvPr id="3" name="Symbol zastępczy zawartości 2"/>
          <p:cNvSpPr>
            <a:spLocks noGrp="1"/>
          </p:cNvSpPr>
          <p:nvPr>
            <p:ph idx="1"/>
          </p:nvPr>
        </p:nvSpPr>
        <p:spPr>
          <a:xfrm>
            <a:off x="2589212" y="1709530"/>
            <a:ext cx="8915400" cy="4532244"/>
          </a:xfrm>
        </p:spPr>
        <p:txBody>
          <a:bodyPr>
            <a:normAutofit fontScale="77500" lnSpcReduction="20000"/>
          </a:bodyPr>
          <a:lstStyle/>
          <a:p>
            <a:pPr marL="0" indent="0" algn="just">
              <a:buNone/>
            </a:pPr>
            <a:r>
              <a:rPr lang="pl-PL" dirty="0"/>
              <a:t>Aukcja i przetarg charakteryzują się wielostronnością, czyli wielością uczestników i tym samym wielością ofert. Istnieje wiele sposobów przeprowadzenia aukcji (przetargu</a:t>
            </a:r>
            <a:r>
              <a:rPr lang="pl-PL" dirty="0" smtClean="0"/>
              <a:t>).</a:t>
            </a:r>
          </a:p>
          <a:p>
            <a:pPr marL="0" indent="0" algn="just">
              <a:buNone/>
            </a:pPr>
            <a:r>
              <a:rPr lang="pl-PL" dirty="0" smtClean="0"/>
              <a:t>W praktyce </a:t>
            </a:r>
            <a:r>
              <a:rPr lang="pl-PL" dirty="0"/>
              <a:t>występują także postępowania „mieszane” – łączące w sobie elementy zarówno aukcji jak i przetargu.   </a:t>
            </a:r>
          </a:p>
          <a:p>
            <a:pPr marL="0" indent="0" algn="just">
              <a:buNone/>
            </a:pPr>
            <a:r>
              <a:rPr lang="pl-PL" b="1" dirty="0"/>
              <a:t>Aukcja</a:t>
            </a:r>
            <a:r>
              <a:rPr lang="pl-PL" dirty="0"/>
              <a:t> to sposób zawierania umowy polegający na jednoczesnej (fizycznej lub za pomocą środków porozumiewania się na odległość) obecności uczestników aukcji, którzy składają oferty. </a:t>
            </a:r>
            <a:r>
              <a:rPr lang="pl-PL" dirty="0" smtClean="0"/>
              <a:t>Każda </a:t>
            </a:r>
            <a:r>
              <a:rPr lang="pl-PL" dirty="0"/>
              <a:t>następna oferta powinna być bardziej korzystna (na zasadach określonych w warunkach aukcji) od poprzedniej, czyli musi nastąpić postąpienie. Osoba, która złoży najkorzystniejszą ofertę zawiera umowę. Zawarcie umowy następuje w chwili przybicia.</a:t>
            </a:r>
          </a:p>
          <a:p>
            <a:pPr marL="0" indent="0" algn="just">
              <a:buNone/>
            </a:pPr>
            <a:r>
              <a:rPr lang="pl-PL" b="1" dirty="0"/>
              <a:t>Przetarg </a:t>
            </a:r>
            <a:r>
              <a:rPr lang="pl-PL" dirty="0"/>
              <a:t>to sposób zawarcia umowy, </a:t>
            </a:r>
            <a:r>
              <a:rPr lang="pl-PL" dirty="0" smtClean="0"/>
              <a:t>polegający na tym, że</a:t>
            </a:r>
            <a:r>
              <a:rPr lang="pl-PL" dirty="0" smtClean="0"/>
              <a:t> </a:t>
            </a:r>
            <a:r>
              <a:rPr lang="pl-PL" dirty="0"/>
              <a:t>uczestnicy składają (najczęściej w formie pisemnej) oferty zawarcia umowy. Po upływie czasu na złożenie ofert następuje otwarcie przetargu i wybór najkorzystniejszej oferty. Przetarg różni się od aukcji </a:t>
            </a:r>
            <a:r>
              <a:rPr lang="pl-PL" dirty="0" smtClean="0"/>
              <a:t>w szczególności brakiem </a:t>
            </a:r>
            <a:r>
              <a:rPr lang="pl-PL" dirty="0"/>
              <a:t>jednoczesnej obecności uczestników i </a:t>
            </a:r>
            <a:r>
              <a:rPr lang="pl-PL" dirty="0" smtClean="0"/>
              <a:t>tym, </a:t>
            </a:r>
            <a:r>
              <a:rPr lang="pl-PL" dirty="0"/>
              <a:t>że uczestnicy nie wiedzą o ofertach składanych przez innych uczestników.</a:t>
            </a:r>
          </a:p>
          <a:p>
            <a:pPr marL="0" indent="0" algn="just">
              <a:buNone/>
            </a:pPr>
            <a:r>
              <a:rPr lang="pl-PL" dirty="0"/>
              <a:t>Istotnym elementem wielu aukcji i przetargów jest </a:t>
            </a:r>
            <a:r>
              <a:rPr lang="pl-PL" b="1" dirty="0"/>
              <a:t>wadium</a:t>
            </a:r>
            <a:r>
              <a:rPr lang="pl-PL" dirty="0"/>
              <a:t>, czyli określona suma pieniędzy lub zabezpieczenie zapłaty ustanowione na rzecz organizatora przez uczestnika aukcji (przetargu). Uiszczenie wadium warunkuje przystąpienie do aukcji (przetargu). Jeżeli zwycięski uczestnik aukcji (przetargu) uchyla się od zawarcia umowy, organizator może zatrzymać sumę wadium lub zaspokoić się z przedmiotu zabezpieczenia. Organizator zwraca wadium pozostałym uczestnikom. Jeżeli organizator uchyla się od zawarcia umowy ze zwycięzcą aukcji (przetargu</a:t>
            </a:r>
            <a:r>
              <a:rPr lang="pl-PL" dirty="0" smtClean="0"/>
              <a:t>), zwycięzca jest </a:t>
            </a:r>
            <a:r>
              <a:rPr lang="pl-PL" dirty="0"/>
              <a:t>uprawniony do żądania zapłaty podwójnego wadium albo naprawienia szkody (art. 70</a:t>
            </a:r>
            <a:r>
              <a:rPr lang="pl-PL" baseline="30000" dirty="0"/>
              <a:t>4</a:t>
            </a:r>
            <a:r>
              <a:rPr lang="pl-PL" dirty="0"/>
              <a:t> k.c.).    </a:t>
            </a:r>
          </a:p>
        </p:txBody>
      </p:sp>
    </p:spTree>
    <p:extLst>
      <p:ext uri="{BB962C8B-B14F-4D97-AF65-F5344CB8AC3E}">
        <p14:creationId xmlns:p14="http://schemas.microsoft.com/office/powerpoint/2010/main" val="2364603504"/>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1804</TotalTime>
  <Words>4079</Words>
  <Application>Microsoft Office PowerPoint</Application>
  <PresentationFormat>Niestandardowy</PresentationFormat>
  <Paragraphs>170</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Smuga</vt:lpstr>
      <vt:lpstr>Umowy w obrocie gospodarczym </vt:lpstr>
      <vt:lpstr>Definicja umowy</vt:lpstr>
      <vt:lpstr>Zasada swobody umów</vt:lpstr>
      <vt:lpstr>Rodzaje umów</vt:lpstr>
      <vt:lpstr>Umowy wzajemne</vt:lpstr>
      <vt:lpstr>Wzorce umów</vt:lpstr>
      <vt:lpstr>Umowy nazwane i nienazwane </vt:lpstr>
      <vt:lpstr>Oferta</vt:lpstr>
      <vt:lpstr>Aukcja i przetarg</vt:lpstr>
      <vt:lpstr>Negocjacje</vt:lpstr>
      <vt:lpstr>Czas i miejsce zawarcia umowy</vt:lpstr>
      <vt:lpstr>Wypowiedzenie umowy</vt:lpstr>
      <vt:lpstr>Odstąpienie od umowy</vt:lpstr>
      <vt:lpstr>Informacje ogólne</vt:lpstr>
      <vt:lpstr>Forma pisemna</vt:lpstr>
      <vt:lpstr>Inne formy szczególne</vt:lpstr>
      <vt:lpstr>Forma następczych czynności prawnych</vt:lpstr>
      <vt:lpstr>Informacje ogólne</vt:lpstr>
      <vt:lpstr>Istotne postanowienia umowne (essentialia negotii) </vt:lpstr>
      <vt:lpstr>Dodatkowe postanowienia umowne</vt:lpstr>
      <vt:lpstr>Warunek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w obrocie gospodarczym</dc:title>
  <dc:creator>Piotr Górecki</dc:creator>
  <cp:lastModifiedBy>user</cp:lastModifiedBy>
  <cp:revision>88</cp:revision>
  <dcterms:created xsi:type="dcterms:W3CDTF">2016-08-18T11:14:00Z</dcterms:created>
  <dcterms:modified xsi:type="dcterms:W3CDTF">2016-08-31T18:20:26Z</dcterms:modified>
</cp:coreProperties>
</file>