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31" r:id="rId4"/>
    <p:sldId id="329" r:id="rId5"/>
    <p:sldId id="330" r:id="rId6"/>
    <p:sldId id="257" r:id="rId7"/>
    <p:sldId id="32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326" r:id="rId17"/>
    <p:sldId id="266" r:id="rId18"/>
    <p:sldId id="267" r:id="rId19"/>
    <p:sldId id="268" r:id="rId20"/>
    <p:sldId id="269" r:id="rId21"/>
    <p:sldId id="270" r:id="rId22"/>
    <p:sldId id="271" r:id="rId23"/>
    <p:sldId id="321" r:id="rId24"/>
    <p:sldId id="273" r:id="rId25"/>
    <p:sldId id="322" r:id="rId26"/>
    <p:sldId id="272" r:id="rId27"/>
    <p:sldId id="274" r:id="rId28"/>
    <p:sldId id="279" r:id="rId29"/>
    <p:sldId id="275" r:id="rId30"/>
    <p:sldId id="276" r:id="rId31"/>
    <p:sldId id="277" r:id="rId32"/>
    <p:sldId id="278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27" r:id="rId54"/>
    <p:sldId id="300" r:id="rId55"/>
    <p:sldId id="301" r:id="rId56"/>
    <p:sldId id="303" r:id="rId57"/>
    <p:sldId id="304" r:id="rId58"/>
    <p:sldId id="305" r:id="rId59"/>
    <p:sldId id="323" r:id="rId60"/>
    <p:sldId id="320" r:id="rId61"/>
    <p:sldId id="306" r:id="rId62"/>
    <p:sldId id="307" r:id="rId63"/>
    <p:sldId id="302" r:id="rId64"/>
    <p:sldId id="310" r:id="rId65"/>
    <p:sldId id="308" r:id="rId66"/>
    <p:sldId id="309" r:id="rId67"/>
    <p:sldId id="311" r:id="rId68"/>
    <p:sldId id="312" r:id="rId69"/>
    <p:sldId id="313" r:id="rId70"/>
    <p:sldId id="314" r:id="rId71"/>
    <p:sldId id="315" r:id="rId72"/>
    <p:sldId id="324" r:id="rId73"/>
    <p:sldId id="316" r:id="rId74"/>
    <p:sldId id="319" r:id="rId7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78F313-BEAE-43DC-8FDB-D9934CA5D670}" type="datetimeFigureOut">
              <a:rPr lang="pl-PL" smtClean="0"/>
              <a:pPr/>
              <a:t>30.09.2016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ECFDFC-171D-471B-A647-DC30B45CCE6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/>
              <a:t>Uprawnienia rodzicielskie pracowników 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Zmiany od stycznia 2016 r.</a:t>
            </a:r>
          </a:p>
          <a:p>
            <a:pPr algn="r"/>
            <a:r>
              <a:rPr lang="pl-PL" dirty="0"/>
              <a:t>Dr Jacek Borowicz</a:t>
            </a:r>
          </a:p>
        </p:txBody>
      </p:sp>
    </p:spTree>
    <p:extLst>
      <p:ext uri="{BB962C8B-B14F-4D97-AF65-F5344CB8AC3E}">
        <p14:creationId xmlns:p14="http://schemas.microsoft.com/office/powerpoint/2010/main" val="1810165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3)   pracownik - inny członek najbliższej rodziny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- należy przez to rozumieć będącego </a:t>
            </a:r>
            <a:r>
              <a:rPr lang="pl-PL" u="sng" dirty="0"/>
              <a:t>pracownikiem</a:t>
            </a:r>
            <a:r>
              <a:rPr lang="pl-PL" dirty="0"/>
              <a:t>, innego niż </a:t>
            </a:r>
            <a:r>
              <a:rPr lang="pl-PL" i="1" dirty="0"/>
              <a:t>pracownik - ojciec wychowujący dziecko</a:t>
            </a:r>
            <a:r>
              <a:rPr lang="pl-PL" dirty="0"/>
              <a:t>, członka najbliższej rodziny, o którym mowa w art. 29 ust.5 ustawy z dnia 25 czerwca 1999 r. o świadczeniach pieniężnych z ubezpieczenia społecznego w razie choroby i macierzyństwa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47361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4) ubezpieczony – inny członek najbliższej rodziny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- należy przez to rozumieć </a:t>
            </a:r>
            <a:r>
              <a:rPr lang="pl-PL" u="sng" dirty="0"/>
              <a:t>niebędącego pracownikiem</a:t>
            </a:r>
            <a:r>
              <a:rPr lang="pl-PL" dirty="0"/>
              <a:t>, innego niż </a:t>
            </a:r>
            <a:r>
              <a:rPr lang="pl-PL" i="1" dirty="0"/>
              <a:t>ubezpieczony - ojciec dziecka,</a:t>
            </a:r>
            <a:r>
              <a:rPr lang="pl-PL" dirty="0"/>
              <a:t> ubezpieczonego członka najbliższej rodziny, o którym mowa w art. 29 ust. 5 ustawy z dnia 25 czerwca 1999 r. o świadczeniach pieniężnych z ubezpieczenia społecznego w razie choroby i macierzyństwa.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87658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pl-PL" b="1" dirty="0"/>
              <a:t>UPRAWNIENI:</a:t>
            </a:r>
          </a:p>
          <a:p>
            <a:pPr marL="109728" indent="0" algn="ctr">
              <a:buNone/>
            </a:pPr>
            <a:r>
              <a:rPr lang="pl-PL" dirty="0"/>
              <a:t>Matka/ojciec/inny członek rodziny:</a:t>
            </a:r>
          </a:p>
          <a:p>
            <a:pPr marL="109728" indent="0" algn="ctr">
              <a:buNone/>
            </a:pPr>
            <a:r>
              <a:rPr lang="pl-PL" dirty="0"/>
              <a:t> jako pracownicy (ubezpieczeni z tego tytułu)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Matka/ojciec/inny członek rodziny:</a:t>
            </a:r>
          </a:p>
          <a:p>
            <a:pPr marL="109728" indent="0" algn="ctr">
              <a:buNone/>
            </a:pPr>
            <a:r>
              <a:rPr lang="pl-PL" dirty="0"/>
              <a:t> ubezpieczeni z innego tytułu niż stosunek pracy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Wg przepisów ustawy z dnia 25 czerwca 1999 r. </a:t>
            </a:r>
          </a:p>
          <a:p>
            <a:pPr marL="109728" indent="0" algn="ctr">
              <a:buNone/>
            </a:pPr>
            <a:r>
              <a:rPr lang="pl-PL" i="1" dirty="0"/>
              <a:t>o świadczeniach pieniężnych z ubezpieczenia społecznego w razie choroby i macierzyństwa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94064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URLOPY Z TYTUŁU RODZICIELSTWA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14932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URLOPY Z TYTUŁU RODZICIELSTWA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/>
              <a:t>Poprzednio:</a:t>
            </a:r>
          </a:p>
          <a:p>
            <a:pPr algn="r"/>
            <a:r>
              <a:rPr lang="pl-PL" dirty="0"/>
              <a:t>urlop macierzyński</a:t>
            </a:r>
          </a:p>
          <a:p>
            <a:pPr algn="r"/>
            <a:r>
              <a:rPr lang="pl-PL" dirty="0"/>
              <a:t>urlop macierzyński dodatkowy</a:t>
            </a:r>
          </a:p>
          <a:p>
            <a:pPr algn="r"/>
            <a:r>
              <a:rPr lang="pl-PL" dirty="0"/>
              <a:t>urlop rodzicielski</a:t>
            </a:r>
          </a:p>
          <a:p>
            <a:pPr algn="r"/>
            <a:r>
              <a:rPr lang="pl-PL" dirty="0"/>
              <a:t>urlop ojcowski</a:t>
            </a:r>
          </a:p>
          <a:p>
            <a:pPr algn="r"/>
            <a:r>
              <a:rPr lang="pl-PL" dirty="0"/>
              <a:t>urlop wychowawczy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755588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URLOPY Z TYTUŁU RODZICIELSTWA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/>
              <a:t>Obecnie:</a:t>
            </a:r>
          </a:p>
          <a:p>
            <a:pPr algn="r"/>
            <a:r>
              <a:rPr lang="pl-PL" dirty="0"/>
              <a:t>urlop macierzyński</a:t>
            </a:r>
          </a:p>
          <a:p>
            <a:pPr algn="r"/>
            <a:r>
              <a:rPr lang="pl-PL" dirty="0"/>
              <a:t>urlop rodzicielski</a:t>
            </a:r>
          </a:p>
          <a:p>
            <a:pPr algn="r"/>
            <a:r>
              <a:rPr lang="pl-PL" dirty="0"/>
              <a:t>urlop ojcowski</a:t>
            </a:r>
          </a:p>
          <a:p>
            <a:pPr algn="r"/>
            <a:r>
              <a:rPr lang="pl-PL" dirty="0"/>
              <a:t>urlop wychowawczy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887391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URLOP MACIERZYŃSKI</a:t>
            </a:r>
          </a:p>
          <a:p>
            <a:pPr algn="ctr">
              <a:buNone/>
            </a:pPr>
            <a:r>
              <a:rPr lang="pl-PL" dirty="0"/>
              <a:t>A</a:t>
            </a:r>
          </a:p>
          <a:p>
            <a:pPr algn="ctr">
              <a:buNone/>
            </a:pPr>
            <a:r>
              <a:rPr lang="pl-PL" dirty="0"/>
              <a:t>URLOP RODZICIELSKI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887391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Łączne korzystanie z urlopu macierzyńskiego i rodzicielskiego</a:t>
            </a:r>
          </a:p>
          <a:p>
            <a:pPr marL="109728" indent="0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Art. 179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 § 1k.p. </a:t>
            </a:r>
          </a:p>
          <a:p>
            <a:pPr marL="109728" indent="0">
              <a:buNone/>
            </a:pPr>
            <a:r>
              <a:rPr lang="pl-PL" dirty="0"/>
              <a:t>Pracownica, nie później niż </a:t>
            </a:r>
            <a:r>
              <a:rPr lang="pl-PL" b="1" u="sng" dirty="0"/>
              <a:t>21 dni po porodzie</a:t>
            </a:r>
            <a:r>
              <a:rPr lang="pl-PL" dirty="0"/>
              <a:t>, może złożyć pisemny wniosek o udzielenie jej, bezpośrednio po urlopie macierzyńskim, urlopu rodzicielskiego w pełnym wymiarze wynikającym z art. 182</a:t>
            </a:r>
            <a:r>
              <a:rPr lang="pl-PL" baseline="30000" dirty="0"/>
              <a:t>1a</a:t>
            </a:r>
            <a:r>
              <a:rPr lang="pl-PL" dirty="0"/>
              <a:t> § 1.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6936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Wniosek o łączne korzystanie z urlopu macierzyńskiego i rodzicielskiego po porodzie</a:t>
            </a:r>
          </a:p>
          <a:p>
            <a:pPr marL="109728" indent="0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/>
              <a:t>W przypadku złożenia wniosku, pracownica może dzielić się z </a:t>
            </a:r>
            <a:r>
              <a:rPr lang="pl-PL" b="1" dirty="0">
                <a:solidFill>
                  <a:srgbClr val="002060"/>
                </a:solidFill>
              </a:rPr>
              <a:t>pracownikiem - ojcem wychowującym dziecko </a:t>
            </a:r>
            <a:r>
              <a:rPr lang="pl-PL" dirty="0"/>
              <a:t>albo </a:t>
            </a:r>
            <a:r>
              <a:rPr lang="pl-PL" dirty="0">
                <a:solidFill>
                  <a:srgbClr val="FF0000"/>
                </a:solidFill>
              </a:rPr>
              <a:t>ubezpieczonym - ojcem dziecka</a:t>
            </a:r>
            <a:r>
              <a:rPr lang="pl-PL" dirty="0"/>
              <a:t> korzystaniem z </a:t>
            </a:r>
            <a:r>
              <a:rPr lang="pl-PL" b="1" dirty="0">
                <a:solidFill>
                  <a:srgbClr val="002060"/>
                </a:solidFill>
              </a:rPr>
              <a:t>urlopu rodzicielskiego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/>
              <a:t>albo </a:t>
            </a:r>
            <a:r>
              <a:rPr lang="pl-PL" dirty="0">
                <a:solidFill>
                  <a:srgbClr val="FF0000"/>
                </a:solidFill>
              </a:rPr>
              <a:t>pobieraniem zasiłku macierzyńskiego za okres odpowiadający okresowi tego urlopu</a:t>
            </a:r>
            <a:r>
              <a:rPr lang="pl-PL" dirty="0"/>
              <a:t>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08883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Łączne korzystanie z urlopu macierzyńskiego i rodzicielskiego</a:t>
            </a:r>
          </a:p>
          <a:p>
            <a:pPr marL="109728" indent="0">
              <a:buNone/>
            </a:pPr>
            <a:r>
              <a:rPr lang="pl-PL" dirty="0"/>
              <a:t>Przepis ten stosuje się odpowiednio do </a:t>
            </a:r>
            <a:r>
              <a:rPr lang="pl-PL" u="sng" dirty="0"/>
              <a:t>pracownika - ojca wychowującego dziecko</a:t>
            </a:r>
            <a:r>
              <a:rPr lang="pl-PL" dirty="0"/>
              <a:t>, w przypadku gdy </a:t>
            </a:r>
            <a:r>
              <a:rPr lang="pl-PL" u="sng" dirty="0"/>
              <a:t>ubezpieczona - matka dziecka </a:t>
            </a:r>
            <a:r>
              <a:rPr lang="pl-PL" dirty="0"/>
              <a:t>złożyła wniosek o wypłacenie jej zasiłku macierzyńskiego za okres odpowiadający okresowi urlopu macierzyńskiego i urlopu rodzicielskiego w pełnym wymiarze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07054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UPRAWNIENIA WYŁĄCZNE PRACOWNIC/PRACOWNIKÓW W ROZUMIENIU KODEKSU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ÓSMY KODEKSU PRACY</a:t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Jacek Borowicz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32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Łączne korzystanie z urlopu macierzyńskiego i rodzicielskiego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Pracownica-matka dziecka może podzielić się urlopem z:</a:t>
            </a:r>
          </a:p>
          <a:p>
            <a:pPr marL="109728" indent="0" algn="ctr">
              <a:buNone/>
            </a:pPr>
            <a:r>
              <a:rPr lang="pl-PL" dirty="0"/>
              <a:t>pracownikiem- ojcem dziecka</a:t>
            </a:r>
          </a:p>
          <a:p>
            <a:pPr marL="109728" indent="0" algn="ctr">
              <a:buNone/>
            </a:pPr>
            <a:r>
              <a:rPr lang="pl-PL" dirty="0"/>
              <a:t>ubezpieczonym – ojcem dziecka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638158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Łączne korzystanie z urlopu macierzyńskiego i rodzicielskiego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ubezpieczona-matka dziecka może podzielić się urlopem tylko z:</a:t>
            </a:r>
          </a:p>
          <a:p>
            <a:pPr marL="109728" indent="0" algn="ctr">
              <a:buNone/>
            </a:pPr>
            <a:r>
              <a:rPr lang="pl-PL" dirty="0"/>
              <a:t>pracownikiem- ojcem dziecka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452985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Łączne korzystanie z urlopu macierzyńskiego i rodzicielskiego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Pracodawca jest obowiązany uwzględnić wnioski w sprawie:</a:t>
            </a:r>
          </a:p>
          <a:p>
            <a:r>
              <a:rPr lang="pl-PL" dirty="0"/>
              <a:t>rezygnacji z korzystania z urlopu rodzicielskiego w całości albo w części i powrotu do pracy,</a:t>
            </a:r>
          </a:p>
          <a:p>
            <a:r>
              <a:rPr lang="pl-PL" dirty="0"/>
              <a:t>udzielenia urlopu rodzicielskiego w całości albo w części, 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125842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„Cena”  za  „hurtowe” skorzystanie z urlopu macierzyńskiego i rodzicielskiego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Wysokość zasiłku:</a:t>
            </a:r>
          </a:p>
          <a:p>
            <a:pPr marL="109728" lvl="0" indent="0" algn="ctr">
              <a:buNone/>
            </a:pPr>
            <a:r>
              <a:rPr lang="pl-PL" dirty="0"/>
              <a:t>80%  podstawy wymiaru zasiłku.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…a nie 100% przez okres urlopu macierzyńskiego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524410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URLOP MACIERZYŃSKI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603159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URLOP MACIERZYŃSKI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PRAWO CZY… OBOWIĄZEK?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69225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Pracownicy przysługuje urlop macierzyński                 w wymiarze:</a:t>
            </a:r>
          </a:p>
          <a:p>
            <a:r>
              <a:rPr lang="pl-PL" b="1" dirty="0"/>
              <a:t>20 tygodni </a:t>
            </a:r>
            <a:r>
              <a:rPr lang="pl-PL" dirty="0"/>
              <a:t>w przypadku urodzenia </a:t>
            </a:r>
            <a:r>
              <a:rPr lang="pl-PL" u="sng" dirty="0"/>
              <a:t>jednego dziecka</a:t>
            </a:r>
            <a:r>
              <a:rPr lang="pl-PL" dirty="0"/>
              <a:t> przy jednym porodzie,</a:t>
            </a:r>
          </a:p>
          <a:p>
            <a:r>
              <a:rPr lang="pl-PL" b="1" dirty="0"/>
              <a:t>31 tygodni </a:t>
            </a:r>
            <a:r>
              <a:rPr lang="pl-PL" dirty="0"/>
              <a:t>w przypadku urodzenia </a:t>
            </a:r>
            <a:r>
              <a:rPr lang="pl-PL" u="sng" dirty="0"/>
              <a:t>dwojga dzieci </a:t>
            </a:r>
            <a:r>
              <a:rPr lang="pl-PL" dirty="0"/>
              <a:t>przy jednym porodzie,</a:t>
            </a:r>
          </a:p>
          <a:p>
            <a:r>
              <a:rPr lang="pl-PL" dirty="0"/>
              <a:t> </a:t>
            </a:r>
            <a:r>
              <a:rPr lang="pl-PL" b="1" dirty="0"/>
              <a:t>33 tygodni </a:t>
            </a:r>
            <a:r>
              <a:rPr lang="pl-PL" dirty="0"/>
              <a:t>w przypadku urodzenia </a:t>
            </a:r>
            <a:r>
              <a:rPr lang="pl-PL" u="sng" dirty="0"/>
              <a:t>trojga dzieci </a:t>
            </a:r>
            <a:r>
              <a:rPr lang="pl-PL" dirty="0"/>
              <a:t>przy jednym porodzie,</a:t>
            </a:r>
          </a:p>
          <a:p>
            <a:r>
              <a:rPr lang="pl-PL" dirty="0"/>
              <a:t> </a:t>
            </a:r>
            <a:r>
              <a:rPr lang="pl-PL" b="1" dirty="0"/>
              <a:t>35 tygodni </a:t>
            </a:r>
            <a:r>
              <a:rPr lang="pl-PL" dirty="0"/>
              <a:t>w przypadku urodzenia </a:t>
            </a:r>
            <a:r>
              <a:rPr lang="pl-PL" u="sng" dirty="0"/>
              <a:t>czworga dzieci </a:t>
            </a:r>
            <a:r>
              <a:rPr lang="pl-PL" dirty="0"/>
              <a:t>przy jednym porodzie,</a:t>
            </a:r>
          </a:p>
          <a:p>
            <a:r>
              <a:rPr lang="pl-PL" dirty="0"/>
              <a:t> </a:t>
            </a:r>
            <a:r>
              <a:rPr lang="pl-PL" b="1" dirty="0"/>
              <a:t>37 tygodni </a:t>
            </a:r>
            <a:r>
              <a:rPr lang="pl-PL" dirty="0"/>
              <a:t>w przypadku urodzenia </a:t>
            </a:r>
            <a:r>
              <a:rPr lang="pl-PL" u="sng" dirty="0"/>
              <a:t>pięciorga i więcej dzieci</a:t>
            </a:r>
            <a:r>
              <a:rPr lang="pl-PL" dirty="0"/>
              <a:t> przy jednym porodzie.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674815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 więcej niż </a:t>
            </a:r>
            <a:r>
              <a:rPr lang="pl-PL" u="sng" dirty="0"/>
              <a:t>6 tygodni </a:t>
            </a:r>
            <a:r>
              <a:rPr lang="pl-PL" dirty="0"/>
              <a:t>urlopu macierzyńskiego może przypadać przed przewidywaną datą porodu.</a:t>
            </a:r>
          </a:p>
          <a:p>
            <a:endParaRPr lang="pl-PL" dirty="0"/>
          </a:p>
          <a:p>
            <a:r>
              <a:rPr lang="pl-PL" dirty="0"/>
              <a:t>Po porodzie przysługuje urlop macierzyński niewykorzystany przed porodem aż do wyczerpania okresu ustalonego w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Co to jest „tydzień” urlopu macierzyńskiego?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672700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algn="ctr"/>
            <a:r>
              <a:rPr lang="pl-PL" b="1" dirty="0"/>
              <a:t>Dopuszczalność</a:t>
            </a:r>
          </a:p>
          <a:p>
            <a:pPr marL="109728" indent="0" algn="ctr">
              <a:buNone/>
            </a:pPr>
            <a:r>
              <a:rPr lang="pl-PL" b="1" dirty="0"/>
              <a:t>częściowego wykorzystania urlopu macierzyńskiego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733550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b="1" dirty="0"/>
              <a:t>Przypadek 1</a:t>
            </a:r>
          </a:p>
          <a:p>
            <a:r>
              <a:rPr lang="pl-PL" b="1" u="sng" dirty="0"/>
              <a:t>Pracownica</a:t>
            </a:r>
            <a:r>
              <a:rPr lang="pl-PL" dirty="0"/>
              <a:t>, po wykorzystaniu po porodzie co najmniej 14 tygodni urlopu macierzyńskiego, ma prawo zrezygnować z pozostałej części tego urlopu i powrócić do pracy…</a:t>
            </a:r>
          </a:p>
          <a:p>
            <a:endParaRPr lang="pl-PL" dirty="0"/>
          </a:p>
          <a:p>
            <a:pPr algn="r"/>
            <a:r>
              <a:rPr lang="pl-PL" dirty="0"/>
              <a:t>Warunek…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04523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Zakazy zatrudniania kobiet/kobiet w ciąży/kobiet karmiących piersią przy pracach szczególnie uciążliwych lub szkodliwych dla zdrowia.</a:t>
            </a:r>
          </a:p>
          <a:p>
            <a:r>
              <a:rPr lang="pl-PL" dirty="0"/>
              <a:t>Bezwzględna ochrona trwałości stosunku pracy kobiety w ciąży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ÓSMY KODEKSU PRACY</a:t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Jacek Borowicz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892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/>
              <a:t>Jeżeli: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…pozostałą część urlopu macierzyńskiego wykorzysta </a:t>
            </a:r>
            <a:r>
              <a:rPr lang="pl-PL" u="sng" dirty="0"/>
              <a:t>pracownik - ojciec wychowujący dziecko</a:t>
            </a:r>
            <a:r>
              <a:rPr lang="pl-PL" dirty="0"/>
              <a:t>, albo…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364386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Jeżeli: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1/Przez okres odpowiadający okresowi, który pozostał do końca urlopu macierzyńskiego, osobistą opiekę nad dzieckiem będzie sprawował </a:t>
            </a:r>
            <a:r>
              <a:rPr lang="pl-PL" u="sng" dirty="0"/>
              <a:t>ubezpieczony - ojciec dziecka,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2/ który w celu sprawowania tej opieki </a:t>
            </a:r>
            <a:r>
              <a:rPr lang="pl-PL" u="sng" dirty="0"/>
              <a:t>przerwał działalność zarobkową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633227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just">
              <a:buNone/>
            </a:pPr>
            <a:r>
              <a:rPr lang="pl-PL" dirty="0"/>
              <a:t>W przypadku gdy </a:t>
            </a:r>
            <a:r>
              <a:rPr lang="pl-PL" b="1" u="sng" dirty="0"/>
              <a:t>ubezpieczona - matka dziecka</a:t>
            </a:r>
            <a:r>
              <a:rPr lang="pl-PL" dirty="0"/>
              <a:t> rezygnuje z pobierania zasiłku macierzyńskiego po wykorzystaniu przez nią tego zasiłku za okres co najmniej 14 tygodni po porodzie, prawo do części urlopu macierzyńskiego przypadającej po dniu rezygnacji przysługuje </a:t>
            </a:r>
            <a:r>
              <a:rPr lang="pl-PL" b="1" u="sng" dirty="0"/>
              <a:t>pracownikowi - ojcu wychowującemu dziecko.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667186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Przypadek 2</a:t>
            </a:r>
          </a:p>
          <a:p>
            <a:pPr marL="109728" indent="0">
              <a:buNone/>
            </a:pPr>
            <a:endParaRPr lang="pl-PL" b="1" u="sng" dirty="0"/>
          </a:p>
          <a:p>
            <a:pPr marL="109728" indent="0">
              <a:buNone/>
            </a:pPr>
            <a:r>
              <a:rPr lang="pl-PL" b="1" u="sng" dirty="0"/>
              <a:t>Pracownica :</a:t>
            </a:r>
          </a:p>
          <a:p>
            <a:pPr marL="109728" indent="0">
              <a:buNone/>
            </a:pPr>
            <a:r>
              <a:rPr lang="pl-PL" b="1" dirty="0"/>
              <a:t>- </a:t>
            </a:r>
            <a:r>
              <a:rPr lang="pl-PL" dirty="0"/>
              <a:t>legitymująca się </a:t>
            </a:r>
            <a:r>
              <a:rPr lang="pl-PL" b="1" dirty="0"/>
              <a:t>orzeczeniem o niezdolności do samodzielnej egzystencji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- po wykorzystaniu po porodzie co najmniej </a:t>
            </a:r>
            <a:r>
              <a:rPr lang="pl-PL" b="1" dirty="0"/>
              <a:t>8 tygodni urlopu macierzyńskiego</a:t>
            </a:r>
            <a:r>
              <a:rPr lang="pl-PL" dirty="0"/>
              <a:t>, ma prawo zrezygnować z pozostałej części tego urlopu, jeżeli…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23232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/>
              <a:t>1/ pozostałą część urlopu macierzyńskiego wykorzysta </a:t>
            </a:r>
            <a:r>
              <a:rPr lang="pl-PL" u="sng" dirty="0"/>
              <a:t>pracownik - ojciec wychowujący dziecko</a:t>
            </a:r>
            <a:r>
              <a:rPr lang="pl-PL" dirty="0"/>
              <a:t> albo </a:t>
            </a:r>
            <a:r>
              <a:rPr lang="pl-PL" u="sng" dirty="0"/>
              <a:t>pracownik - inny członek najbliższej rodziny</a:t>
            </a:r>
          </a:p>
          <a:p>
            <a:pPr marL="109728" indent="0" algn="ctr">
              <a:buNone/>
            </a:pPr>
            <a:r>
              <a:rPr lang="pl-PL" b="1" dirty="0"/>
              <a:t>Albo jeśli…</a:t>
            </a:r>
          </a:p>
          <a:p>
            <a:pPr marL="109728" indent="0">
              <a:buNone/>
            </a:pPr>
            <a:r>
              <a:rPr lang="pl-PL" dirty="0"/>
              <a:t>2/ przez okres odpowiadający okresowi, który pozostał do końca urlopu macierzyńskiego, osobistą opiekę nad dzieckiem będzie sprawował </a:t>
            </a:r>
            <a:r>
              <a:rPr lang="pl-PL" b="1" u="sng" dirty="0"/>
              <a:t>ubezpieczony - ojciec dziecka </a:t>
            </a:r>
            <a:r>
              <a:rPr lang="pl-PL" u="sng" dirty="0"/>
              <a:t>albo </a:t>
            </a:r>
            <a:r>
              <a:rPr lang="pl-PL" b="1" u="sng" dirty="0"/>
              <a:t>ubezpieczony - inny członek najbliższej rodziny</a:t>
            </a:r>
            <a:r>
              <a:rPr lang="pl-PL" dirty="0"/>
              <a:t>, </a:t>
            </a:r>
            <a:r>
              <a:rPr lang="pl-PL" u="sng" dirty="0"/>
              <a:t>który w celu sprawowania tej opieki przerwał działalność zarobkową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162792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/>
              <a:t>Odpowiednio takie same prawa przysługują</a:t>
            </a:r>
            <a:r>
              <a:rPr lang="pl-PL" dirty="0"/>
              <a:t>: 1/pracownikowi - ojcu wychowującemu dziecko albo </a:t>
            </a:r>
          </a:p>
          <a:p>
            <a:pPr marL="109728" indent="0">
              <a:buNone/>
            </a:pPr>
            <a:r>
              <a:rPr lang="pl-PL" dirty="0"/>
              <a:t>2/ pracownikowi - innemu członkowi najbliższej rodziny przysługuje, </a:t>
            </a:r>
          </a:p>
          <a:p>
            <a:pPr marL="109728" indent="0">
              <a:buNone/>
            </a:pPr>
            <a:r>
              <a:rPr lang="pl-PL" dirty="0"/>
              <a:t>…w przypadku rezygnacji przez </a:t>
            </a:r>
            <a:r>
              <a:rPr lang="pl-PL" b="1" dirty="0"/>
              <a:t>ubezpieczoną - matkę dziecka, legitymującą się orzeczeniem o niezdolności do samodzielnej egzystencji</a:t>
            </a:r>
            <a:r>
              <a:rPr lang="pl-PL" dirty="0"/>
              <a:t>, z pobierania zasiłku macierzyńskiego po wykorzystaniu przez nią tego zasiłku za okres </a:t>
            </a:r>
            <a:r>
              <a:rPr lang="pl-PL" b="1" dirty="0"/>
              <a:t>co najmniej 8 tygodni po porodzie</a:t>
            </a:r>
            <a:r>
              <a:rPr lang="pl-PL" dirty="0"/>
              <a:t>, 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658342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u="sng" dirty="0"/>
          </a:p>
          <a:p>
            <a:pPr marL="109728" indent="0" algn="ctr">
              <a:buNone/>
            </a:pPr>
            <a:endParaRPr lang="pl-PL" u="sng" dirty="0"/>
          </a:p>
          <a:p>
            <a:pPr marL="109728" indent="0" algn="ctr">
              <a:buNone/>
            </a:pPr>
            <a:endParaRPr lang="pl-PL" u="sng" dirty="0"/>
          </a:p>
          <a:p>
            <a:pPr marL="109728" indent="0" algn="ctr">
              <a:buNone/>
            </a:pPr>
            <a:r>
              <a:rPr lang="pl-PL" b="1" dirty="0"/>
              <a:t>PRZERWANIE URLOPU MACIERZYŃSKIEGO</a:t>
            </a:r>
          </a:p>
          <a:p>
            <a:pPr marL="109728" indent="0" algn="ctr">
              <a:buNone/>
            </a:pPr>
            <a:r>
              <a:rPr lang="pl-PL" b="1" dirty="0"/>
              <a:t>STACJONARNE LECZENIE MATKI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536406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/>
              <a:t>Przesłanki:</a:t>
            </a:r>
          </a:p>
          <a:p>
            <a:pPr marL="109728" indent="0">
              <a:buNone/>
            </a:pPr>
            <a:r>
              <a:rPr lang="pl-PL" dirty="0"/>
              <a:t>1/Pracownica, </a:t>
            </a:r>
          </a:p>
          <a:p>
            <a:pPr marL="109728" indent="0">
              <a:buNone/>
            </a:pPr>
            <a:r>
              <a:rPr lang="pl-PL" dirty="0"/>
              <a:t>2/ przebywa w szpitalu albo innym przedsiębiorstwie podmiotu leczniczego wykonującego działalność leczniczą w rodzaju stacjonarne i całodobowe świadczenia zdrowotne</a:t>
            </a:r>
          </a:p>
          <a:p>
            <a:pPr marL="109728" indent="0">
              <a:buNone/>
            </a:pPr>
            <a:r>
              <a:rPr lang="pl-PL" dirty="0"/>
              <a:t>3/ ze względu na stan zdrowia uniemożliwiający jej sprawowanie osobistej opieki nad dzieckiem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88523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ALE:</a:t>
            </a:r>
          </a:p>
          <a:p>
            <a:pPr marL="109728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część urlopu macierzyńskiego za ten okres wykorzysta </a:t>
            </a:r>
            <a:r>
              <a:rPr lang="pl-PL" u="sng" dirty="0"/>
              <a:t>pracownik - ojciec wychowujący dziecko</a:t>
            </a:r>
            <a:r>
              <a:rPr lang="pl-PL" dirty="0"/>
              <a:t> albo </a:t>
            </a:r>
            <a:r>
              <a:rPr lang="pl-PL" u="sng" dirty="0"/>
              <a:t>pracownik - inny członek najbliższej rodziny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endParaRPr lang="pl-PL" u="sng" dirty="0"/>
          </a:p>
          <a:p>
            <a:pPr>
              <a:buFontTx/>
              <a:buChar char="-"/>
            </a:pP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9535029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ALBO JEŻELI:</a:t>
            </a:r>
          </a:p>
          <a:p>
            <a:pPr marL="109728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osobistą opiekę nad dzieckiem w tym okresie będzie sprawował </a:t>
            </a:r>
            <a:r>
              <a:rPr lang="pl-PL" u="sng" dirty="0"/>
              <a:t>ubezpieczony - ojciec dziecka</a:t>
            </a:r>
            <a:r>
              <a:rPr lang="pl-PL" dirty="0"/>
              <a:t> albo </a:t>
            </a:r>
            <a:r>
              <a:rPr lang="pl-PL" u="sng" dirty="0"/>
              <a:t>ubezpieczony - inny członek najbliższej rodziny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który w celu sprawowania tej opieki </a:t>
            </a:r>
            <a:r>
              <a:rPr lang="pl-PL" u="sng" dirty="0"/>
              <a:t>przerwał działalność zarobkową!!!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58504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Bezwzględne zakazy pracy w porze nocnej i w godzinach nadliczbowych</a:t>
            </a:r>
          </a:p>
          <a:p>
            <a:r>
              <a:rPr lang="pl-PL" dirty="0"/>
              <a:t>Względne zakazy pracy w porze nocnej i w godzinach nadliczbowych</a:t>
            </a:r>
          </a:p>
          <a:p>
            <a:r>
              <a:rPr lang="pl-PL" dirty="0"/>
              <a:t>Względny zakaz delegowania poza stałe miejsce pracy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ÓSMY KODEKSU PRACY</a:t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Jacek Borowicz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797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Podobnie gdy: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>ubezpieczona - matka dziecka </a:t>
            </a:r>
            <a:r>
              <a:rPr lang="pl-PL" dirty="0"/>
              <a:t>przerywa urlop macierzyński z powodu leczenia stacjonarnego</a:t>
            </a:r>
          </a:p>
          <a:p>
            <a:pPr marL="109728" indent="0">
              <a:buNone/>
            </a:pPr>
            <a:endParaRPr lang="pl-PL" u="sng" dirty="0"/>
          </a:p>
          <a:p>
            <a:pPr marL="109728" indent="0">
              <a:buNone/>
            </a:pPr>
            <a:r>
              <a:rPr lang="pl-PL" dirty="0"/>
              <a:t>uprawnienie przysługuje: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>pracownikowi</a:t>
            </a:r>
            <a:r>
              <a:rPr lang="pl-PL" dirty="0"/>
              <a:t> - ojcu wychowującemu dziecko albo </a:t>
            </a:r>
            <a:r>
              <a:rPr lang="pl-PL" b="1" dirty="0"/>
              <a:t>pracownikowi</a:t>
            </a:r>
            <a:r>
              <a:rPr lang="pl-PL" dirty="0"/>
              <a:t> - innemu członkowi najbliższej rodziny przysługuje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2042087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ZGON PRACOWNICY W CZASIE URLOPU MACIERZYŃSKIEGO </a:t>
            </a:r>
          </a:p>
          <a:p>
            <a:pPr marL="109728" indent="0" algn="ctr">
              <a:buNone/>
            </a:pPr>
            <a:r>
              <a:rPr lang="pl-PL" b="1" dirty="0"/>
              <a:t>albo</a:t>
            </a:r>
          </a:p>
          <a:p>
            <a:pPr marL="109728" indent="0" algn="ctr">
              <a:buNone/>
            </a:pPr>
            <a:r>
              <a:rPr lang="pl-PL" b="1" dirty="0"/>
              <a:t> zgon ubezpieczonej - matki dziecka w czasie pobierania zasiłku macierzyńskiego</a:t>
            </a:r>
          </a:p>
          <a:p>
            <a:pPr marL="109728" indent="0" algn="ctr">
              <a:buNone/>
            </a:pP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843690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Za okres odpowiadający okresowi tego urlopu, </a:t>
            </a:r>
            <a:r>
              <a:rPr lang="pl-PL" u="sng" dirty="0"/>
              <a:t>pracownikowi </a:t>
            </a:r>
            <a:r>
              <a:rPr lang="pl-PL" dirty="0"/>
              <a:t>- ojcu wychowującemu dziecko albo </a:t>
            </a:r>
            <a:r>
              <a:rPr lang="pl-PL" u="sng" dirty="0"/>
              <a:t>pracownikowi </a:t>
            </a:r>
            <a:r>
              <a:rPr lang="pl-PL" dirty="0"/>
              <a:t>- innemu członkowi najbliższej rodziny, przysługuje prawo do części urlopu macierzyńskiego przypadającej po dniu zgonu pracownicy albo ubezpieczonej - matki dziecka.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9439871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PORZUCENIE DZIECKA </a:t>
            </a:r>
          </a:p>
          <a:p>
            <a:pPr marL="109728" indent="0" algn="ctr">
              <a:buNone/>
            </a:pPr>
            <a:r>
              <a:rPr lang="pl-PL" b="1" dirty="0"/>
              <a:t>PRZEZ PRACOWNICĘ W CZASIE URLOPU MACIERZYŃSKIEGO </a:t>
            </a:r>
          </a:p>
          <a:p>
            <a:pPr marL="109728" indent="0" algn="ctr">
              <a:buNone/>
            </a:pPr>
            <a:r>
              <a:rPr lang="pl-PL" b="1" dirty="0"/>
              <a:t>albo przez ubezpieczoną - matkę dziecka w czasie pobierania zasiłku macierzyńskiego za okres odpowiadający okresowi tego urlopu</a:t>
            </a:r>
            <a:endParaRPr lang="pl-PL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020339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Uprawnienia przysługują </a:t>
            </a:r>
          </a:p>
          <a:p>
            <a:pPr marL="109728" indent="0" algn="ctr">
              <a:buNone/>
            </a:pPr>
            <a:r>
              <a:rPr lang="pl-PL" dirty="0"/>
              <a:t>pracownikowi - ojcu wychowującemu dziecko albo pracownikowi - innemu członkowi najbliższej rodziny, </a:t>
            </a:r>
          </a:p>
          <a:p>
            <a:pPr marL="109728" indent="0" algn="ctr">
              <a:buNone/>
            </a:pPr>
            <a:r>
              <a:rPr lang="pl-PL" dirty="0"/>
              <a:t>Dotyczą  części urlopu macierzyńskiego przypadającej po dniu porzucenia dziecka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b="1" dirty="0"/>
              <a:t>Warunek!!!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785937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…nie wcześniej jednak niż po wykorzystaniu przez:</a:t>
            </a:r>
          </a:p>
          <a:p>
            <a:pPr marL="109728" indent="0">
              <a:buNone/>
            </a:pPr>
            <a:r>
              <a:rPr lang="pl-PL" dirty="0"/>
              <a:t>1)   pracownicę, po porodzie, co najmniej 8 tygodni urlopu macierzyńskiego;</a:t>
            </a:r>
          </a:p>
          <a:p>
            <a:pPr marL="109728" indent="0">
              <a:buNone/>
            </a:pPr>
            <a:r>
              <a:rPr lang="pl-PL" dirty="0"/>
              <a:t>2)   ubezpieczoną - matkę dziecka, zasiłku macierzyńskiego za okres co najmniej 8 tygodni po porodzie.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040819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MATKA </a:t>
            </a:r>
            <a:r>
              <a:rPr lang="pl-PL" b="1" u="sng" dirty="0"/>
              <a:t>NIE OBJĘTA </a:t>
            </a:r>
            <a:r>
              <a:rPr lang="pl-PL" b="1" dirty="0"/>
              <a:t>UBEZPIECZENIEM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zgon</a:t>
            </a:r>
          </a:p>
          <a:p>
            <a:r>
              <a:rPr lang="pl-PL" dirty="0"/>
              <a:t>porzucenie dziecka</a:t>
            </a:r>
          </a:p>
          <a:p>
            <a:r>
              <a:rPr lang="pl-PL" dirty="0"/>
              <a:t>niemożności sprawowania osobistej opieki nad dzieckiem (matka legitymująca się orzeczeniem o niezdolności do samodzielnej egzystencji)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610403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ctr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u="sng" dirty="0"/>
              <a:t>pracownikowi</a:t>
            </a:r>
            <a:r>
              <a:rPr lang="pl-PL" dirty="0"/>
              <a:t> - ojcu wychowującemu dziecko albo </a:t>
            </a:r>
            <a:r>
              <a:rPr lang="pl-PL" u="sng" dirty="0"/>
              <a:t>pracownikowi</a:t>
            </a:r>
            <a:r>
              <a:rPr lang="pl-PL" dirty="0"/>
              <a:t> - innemu członkowi najbliższej rodziny przysługuje prawo do części urlopu macierzyńskiego </a:t>
            </a:r>
            <a:r>
              <a:rPr lang="pl-PL" b="1" u="sng" dirty="0"/>
              <a:t>przypadającej po dniu zgonu matki dziecka, porzucenia przez nią dziecka albo powstania niezdolności do samodzielnej egzystencji.</a:t>
            </a:r>
          </a:p>
          <a:p>
            <a:pPr>
              <a:buFontTx/>
              <a:buChar char="-"/>
            </a:pPr>
            <a:r>
              <a:rPr lang="pl-PL" dirty="0"/>
              <a:t>Pracodawca </a:t>
            </a:r>
            <a:r>
              <a:rPr lang="pl-PL" u="sng" dirty="0"/>
              <a:t>jest obowiązany</a:t>
            </a:r>
            <a:r>
              <a:rPr lang="pl-PL" dirty="0"/>
              <a:t> uwzględnić wniosek pracownika - ojca wychowującego dziecko albo pracownika - innego członka najbliższej rodziny.</a:t>
            </a: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0755975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URODZENIE MARTWEGO DZIECKA LUB ZGON DZIECKA PRZED UPŁYWEM 8 TYGODNI ŻYCIA. </a:t>
            </a:r>
          </a:p>
          <a:p>
            <a:pPr marL="109728" indent="0" algn="just">
              <a:buNone/>
            </a:pPr>
            <a:r>
              <a:rPr lang="pl-PL" u="sng" dirty="0"/>
              <a:t>pracownicy </a:t>
            </a:r>
            <a:r>
              <a:rPr lang="pl-PL" dirty="0"/>
              <a:t>przysługuje urlop macierzyński w wymiarze </a:t>
            </a:r>
            <a:r>
              <a:rPr lang="pl-PL" u="sng" dirty="0"/>
              <a:t>8 tygodni po porodzie</a:t>
            </a:r>
            <a:r>
              <a:rPr lang="pl-PL" dirty="0"/>
              <a:t>, nie krócej jednak niż przez okres </a:t>
            </a:r>
            <a:r>
              <a:rPr lang="pl-PL" u="sng" dirty="0"/>
              <a:t>7 dni od dnia zgonu dziecka</a:t>
            </a:r>
            <a:r>
              <a:rPr lang="pl-PL" dirty="0"/>
              <a:t>. Pracownicy, która urodziła więcej niż jedno dziecko przy jednym porodzie, przysługuje w takim przypadku urlop macierzyński w wymiarze stosownym do liczby dzieci pozostałych przy życiu.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7549278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ZGON DZIECKA PO UPŁYWIE 8 TYGODNI ŻYCIA</a:t>
            </a:r>
          </a:p>
          <a:p>
            <a:pPr marL="109728" indent="0" algn="just">
              <a:buNone/>
            </a:pPr>
            <a:r>
              <a:rPr lang="pl-PL" dirty="0"/>
              <a:t>pracownica zachowuje prawo do urlopu macierzyńskiego przez okres 7 dni od dnia zgonu dziecka. </a:t>
            </a:r>
          </a:p>
          <a:p>
            <a:pPr marL="109728" indent="0" algn="just">
              <a:buNone/>
            </a:pPr>
            <a:r>
              <a:rPr lang="pl-PL" dirty="0"/>
              <a:t>Pracownicy, która urodziła więcej niż jedno dziecko przy jednym porodzie, przysługuje w takim przypadku urlop macierzyński w wymiarze stosownym do liczby dzieci pozostałych przy życiu, nie krócej jednak niż przez okres 7 dni od dnia zgonu dziecka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8533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Obowiązek przeniesienia pracownicy w ciąży/ karmiącej piersią do innej ‚nieszkodliwej” pracy.</a:t>
            </a:r>
          </a:p>
          <a:p>
            <a:r>
              <a:rPr lang="pl-PL" dirty="0"/>
              <a:t>Przerwa na karmienie piersią.</a:t>
            </a:r>
          </a:p>
          <a:p>
            <a:r>
              <a:rPr lang="pl-PL" dirty="0"/>
              <a:t>2 dni w roku kalendarzowym płatnej opieki nad dzieckiem do lat 14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ÓSMY KODEKSU PRACY</a:t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Jacek Borowicz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1750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URODZENIE DZIECKA WYMAGAJĄCEGO OPIEKI SZPITALNEJ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pracownica, która wykorzystała po porodzie 8 tygodni urlopu macierzyńskiego, pozostałą część tego urlopu może wykorzystać w terminie późniejszym, po wyjściu dziecka ze szpitala.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77447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REZYGNACJA Z WYCHOWYWANIA DZIECKA I ODDANIE INNEJ OSOBIE W CELU PRZYSPOSOBIENIA LUB DO DOMU MAŁEGO DZIECKA</a:t>
            </a:r>
            <a:r>
              <a:rPr lang="pl-PL" dirty="0"/>
              <a:t>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Pracownicy nie przysługuje jej część urlopu macierzyńskiego przypadająca po dniu oddania dziecka. Jednakże urlop macierzyński po porodzie nie może wynosić mniej niż 8 tygodni.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8013536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 RODZICIELSKI</a:t>
            </a:r>
          </a:p>
          <a:p>
            <a:pPr marL="109728" indent="0" algn="ctr">
              <a:buNone/>
            </a:pPr>
            <a:r>
              <a:rPr lang="pl-PL" b="1" dirty="0"/>
              <a:t>Art. 182</a:t>
            </a:r>
            <a:r>
              <a:rPr lang="pl-PL" b="1" baseline="30000" dirty="0"/>
              <a:t>1a</a:t>
            </a:r>
            <a:r>
              <a:rPr lang="pl-PL" b="1" dirty="0"/>
              <a:t>. K.P.</a:t>
            </a:r>
            <a:endParaRPr lang="pl-PL" dirty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714203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 RODZICIELSKI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r">
              <a:buNone/>
            </a:pPr>
            <a:r>
              <a:rPr lang="pl-PL" b="1" dirty="0"/>
              <a:t>PRAWO?</a:t>
            </a:r>
          </a:p>
          <a:p>
            <a:pPr marL="109728" indent="0" algn="r">
              <a:buNone/>
            </a:pPr>
            <a:r>
              <a:rPr lang="pl-PL" b="1" dirty="0"/>
              <a:t>OBOWIĄZEK?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714203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Po wykorzystaniu </a:t>
            </a:r>
            <a:r>
              <a:rPr lang="pl-PL" b="1" dirty="0"/>
              <a:t>urlopu macierzyńskiego </a:t>
            </a:r>
            <a:r>
              <a:rPr lang="pl-PL" dirty="0"/>
              <a:t>albo zasiłku macierzyńskiego za okres odpowiadający okresowi urlopu macierzyńskiego pracownik ma prawo do </a:t>
            </a:r>
            <a:r>
              <a:rPr lang="pl-PL" b="1" dirty="0"/>
              <a:t>urlopu rodzicielskiego </a:t>
            </a:r>
            <a:r>
              <a:rPr lang="pl-PL" dirty="0"/>
              <a:t>w wymiarze do:</a:t>
            </a:r>
          </a:p>
          <a:p>
            <a:pPr marL="109728" indent="0">
              <a:buNone/>
            </a:pPr>
            <a:r>
              <a:rPr lang="pl-PL" dirty="0"/>
              <a:t>1)   32 tygodni - w przypadku urodzenia jednego dziecka,</a:t>
            </a:r>
          </a:p>
          <a:p>
            <a:pPr marL="109728" indent="0">
              <a:buNone/>
            </a:pPr>
            <a:r>
              <a:rPr lang="pl-PL" dirty="0"/>
              <a:t>2)   34 tygodni - w pozostałych przypadkach,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5822194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Z urlopu rodzicielskiego mogą </a:t>
            </a:r>
            <a:r>
              <a:rPr lang="pl-PL" u="sng" dirty="0"/>
              <a:t>jednocześnie</a:t>
            </a:r>
            <a:r>
              <a:rPr lang="pl-PL" dirty="0"/>
              <a:t> korzystać oboje rodzice dziecka. </a:t>
            </a:r>
          </a:p>
          <a:p>
            <a:r>
              <a:rPr lang="pl-PL" dirty="0"/>
              <a:t>W takim przypadku łączny wymiar urlopu rodzicielskiego nie może przekraczać wymiaru kodeksowego.</a:t>
            </a:r>
          </a:p>
          <a:p>
            <a:r>
              <a:rPr lang="pl-PL" dirty="0"/>
              <a:t>Urlop w wymiarze kodeksowym przysługuje łącznie obojgu rodzicom dziecka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6627668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PODZIAŁ URLOPU RODZICIELSKIEGO NA CZĘŚCI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2102067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Urlop rodzicielski jest udzielany:</a:t>
            </a:r>
          </a:p>
          <a:p>
            <a:r>
              <a:rPr lang="pl-PL" dirty="0"/>
              <a:t> jednorazowo albo</a:t>
            </a:r>
          </a:p>
          <a:p>
            <a:r>
              <a:rPr lang="pl-PL" dirty="0"/>
              <a:t> w częściach </a:t>
            </a:r>
          </a:p>
          <a:p>
            <a:r>
              <a:rPr lang="pl-PL" dirty="0"/>
              <a:t>nie później niż do zakończenia roku kalendarzowego, w którym dziecko kończy 6 rok życia.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597228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Urlop rodzicielski jest udzielany:</a:t>
            </a:r>
          </a:p>
          <a:p>
            <a:pPr marL="109728" indent="0">
              <a:buNone/>
            </a:pPr>
            <a:r>
              <a:rPr lang="pl-PL" dirty="0"/>
              <a:t>1/ bezpośrednio po wykorzystaniu urlopu macierzyńskiego albo zasiłku macierzyńskiego za okres odpowiadający okresowi urlopu macierzyńskiego, </a:t>
            </a:r>
          </a:p>
          <a:p>
            <a:pPr marL="109728" indent="0">
              <a:buNone/>
            </a:pPr>
            <a:r>
              <a:rPr lang="pl-PL" dirty="0"/>
              <a:t>2/nie więcej niż w 4 częściach, przypadających bezpośrednio jedna po drugiej </a:t>
            </a:r>
          </a:p>
          <a:p>
            <a:pPr marL="109728" indent="0">
              <a:buNone/>
            </a:pPr>
            <a:r>
              <a:rPr lang="pl-PL" dirty="0"/>
              <a:t>3/w wymiarze wielokrotności tygodnia.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235806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 RODZICIELSKI PRZERYWANY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8494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i="1" dirty="0"/>
              <a:t>KTO JEST PODMIOTEM UPRAWNIEŃ RODZICIELSKICH UREGULOWANYCH W KODEKSIE PRACY?</a:t>
            </a:r>
          </a:p>
          <a:p>
            <a:endParaRPr lang="pl-PL" dirty="0"/>
          </a:p>
          <a:p>
            <a:pPr algn="ctr"/>
            <a:r>
              <a:rPr lang="pl-PL" dirty="0"/>
              <a:t>PRACOWNICY (KOBIETY, MĘŻCZYŹNI) W ROZUMIENIU ART. 2 KODEKSU PRACY</a:t>
            </a:r>
          </a:p>
          <a:p>
            <a:endParaRPr lang="pl-PL" dirty="0"/>
          </a:p>
          <a:p>
            <a:pPr algn="r"/>
            <a:r>
              <a:rPr lang="pl-PL" dirty="0"/>
              <a:t>ALE TEŻ…..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5886007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Urlop rodzicielski w wymiarze </a:t>
            </a:r>
            <a:r>
              <a:rPr lang="pl-PL" b="1" dirty="0"/>
              <a:t>do 16 tygodni </a:t>
            </a:r>
            <a:r>
              <a:rPr lang="pl-PL" dirty="0"/>
              <a:t>może być udzielony w terminie </a:t>
            </a:r>
            <a:r>
              <a:rPr lang="pl-PL" u="sng" dirty="0"/>
              <a:t>nieprzypadającym bezpośrednio po poprzedniej części tego urlopu </a:t>
            </a:r>
            <a:r>
              <a:rPr lang="pl-PL" dirty="0"/>
              <a:t>albo nieprzypadającym bezpośrednio po wykorzystaniu zasiłku macierzyńskiego za okres odpowiadający części tego urlopu. </a:t>
            </a:r>
          </a:p>
          <a:p>
            <a:pPr marL="109728" indent="0" algn="just">
              <a:buNone/>
            </a:pPr>
            <a:r>
              <a:rPr lang="pl-PL" b="1" u="sng" dirty="0"/>
              <a:t>Liczba wykorzystanych w tym trybie części urlopu pomniejsza liczbę części przysługującego urlopu wychowawczego</a:t>
            </a:r>
            <a:r>
              <a:rPr lang="pl-PL" dirty="0"/>
              <a:t>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792460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pl-PL" b="1" u="sng" dirty="0"/>
              <a:t>Żadna z części urlopu rodzicielskiego nie może być krótsza niż 8 tygodni, z wyjątkiem</a:t>
            </a:r>
            <a:r>
              <a:rPr lang="pl-PL" u="sng" dirty="0"/>
              <a:t>:</a:t>
            </a:r>
          </a:p>
          <a:p>
            <a:pPr marL="109728" indent="0">
              <a:buNone/>
            </a:pPr>
            <a:r>
              <a:rPr lang="pl-PL" dirty="0"/>
              <a:t>1)   pierwszej części urlopu rodzicielskiego, która w przypadku:</a:t>
            </a:r>
          </a:p>
          <a:p>
            <a:pPr marL="109728" indent="0">
              <a:buNone/>
            </a:pPr>
            <a:r>
              <a:rPr lang="pl-PL" dirty="0"/>
              <a:t>a)  urodzenia jednego dziecka przy jednym porodzie </a:t>
            </a:r>
            <a:r>
              <a:rPr lang="pl-PL" b="1" dirty="0"/>
              <a:t>nie może być krótsza niż 6 tygodni</a:t>
            </a:r>
            <a:r>
              <a:rPr lang="pl-PL" dirty="0"/>
              <a:t>,</a:t>
            </a:r>
          </a:p>
          <a:p>
            <a:pPr marL="109728" indent="0">
              <a:buNone/>
            </a:pPr>
            <a:r>
              <a:rPr lang="pl-PL" dirty="0"/>
              <a:t>b)  przyjęcia przez pracownika, o którym mowa w art. 183 § 1, na wychowanie dziecka w wieku do 7 roku życia, a w przypadku dziecka, wobec którego podjęto decyzję o odroczeniu obowiązku szkolnego, do 10 roku życia, nie może być krótsza niż 3 tygodnie;</a:t>
            </a:r>
          </a:p>
          <a:p>
            <a:pPr marL="109728" indent="0">
              <a:buNone/>
            </a:pPr>
            <a:r>
              <a:rPr lang="pl-PL" dirty="0"/>
              <a:t>2)   sytuacji, gdy pozostała do wykorzystania część urlopu jest krótsza niż 8 tygodni.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41591776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Urlop rodzicielski </a:t>
            </a:r>
            <a:r>
              <a:rPr lang="pl-PL" b="1" u="sng" dirty="0"/>
              <a:t>jest udzielany na pisemny wniosek pracownika</a:t>
            </a:r>
            <a:r>
              <a:rPr lang="pl-PL" dirty="0"/>
              <a:t>, składany w terminie nie krótszym niż 21 dni przed rozpoczęciem korzystania z urlopu. </a:t>
            </a:r>
          </a:p>
          <a:p>
            <a:r>
              <a:rPr lang="pl-PL" dirty="0"/>
              <a:t>Pracodawca jest obowiązany uwzględnić wniosek pracownika.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1311413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/>
              <a:t>Dopuszczalność łączenia urlopu rodzicielskiego z wykonywaniem pracy u pracodawcy udzielającego tego urlopu </a:t>
            </a:r>
          </a:p>
          <a:p>
            <a:pPr marL="109728" indent="0" algn="just">
              <a:buNone/>
            </a:pPr>
            <a:endParaRPr lang="pl-PL" b="1" dirty="0"/>
          </a:p>
          <a:p>
            <a:pPr marL="109728" indent="0" algn="just">
              <a:buNone/>
            </a:pPr>
            <a:r>
              <a:rPr lang="pl-PL" dirty="0"/>
              <a:t>1/praca w wymiarze nie wyższym niż połowa pełnego wymiaru czasu pracy.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2/W takim przypadku urlopu rodzicielskiego udziela się na pozostałą część wymiaru czasu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8179614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b="1" dirty="0"/>
          </a:p>
          <a:p>
            <a:pPr marL="109728" indent="0" algn="just">
              <a:buNone/>
            </a:pPr>
            <a:r>
              <a:rPr lang="pl-PL" b="1" dirty="0"/>
              <a:t>Dopuszczalność łączenia urlopu rodzicielskiego z wykonywaniem pracy u pracodawcy udzielającego tego urlopu </a:t>
            </a:r>
          </a:p>
          <a:p>
            <a:pPr marL="109728" indent="0" algn="just">
              <a:buNone/>
            </a:pPr>
            <a:endParaRPr lang="pl-PL" b="1" dirty="0"/>
          </a:p>
          <a:p>
            <a:pPr marL="109728" indent="0" algn="just">
              <a:buNone/>
            </a:pPr>
            <a:r>
              <a:rPr lang="pl-PL" dirty="0"/>
              <a:t>Może to dotyczyć tylko części urlopu rodzicielskiego!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16621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Obowiązek uwzględnienia wniosku pracownika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chyba że …</a:t>
            </a:r>
          </a:p>
          <a:p>
            <a:pPr marL="109728" indent="0" algn="just">
              <a:buNone/>
            </a:pPr>
            <a:r>
              <a:rPr lang="pl-PL" dirty="0"/>
              <a:t>…nie jest to możliwe ze względu na: 1/organizację pracy lub </a:t>
            </a:r>
          </a:p>
          <a:p>
            <a:pPr marL="109728" indent="0" algn="just">
              <a:buNone/>
            </a:pPr>
            <a:r>
              <a:rPr lang="pl-PL" dirty="0"/>
              <a:t>2/rodzaj pracy wykonywanej przez pracownika.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178235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Wymiar urlopu rodzicielskiego łączonego z pracą</a:t>
            </a:r>
          </a:p>
          <a:p>
            <a:pPr marL="109728" indent="0">
              <a:buNone/>
            </a:pPr>
            <a:r>
              <a:rPr lang="pl-PL" dirty="0"/>
              <a:t>ulega wydłużeniu proporcjonalnie do wymiaru czasu pracy wykonywanej przez pracownika w trakcie korzystania z urlopu lub jego części, nie dłużej jednak niż do:</a:t>
            </a:r>
          </a:p>
          <a:p>
            <a:pPr marL="109728" indent="0">
              <a:buNone/>
            </a:pPr>
            <a:r>
              <a:rPr lang="pl-PL" dirty="0"/>
              <a:t>1)   64 tygodni - w przypadku urodzenia jednego dziecka przy jednym porodzie</a:t>
            </a:r>
          </a:p>
          <a:p>
            <a:pPr marL="109728" indent="0">
              <a:buNone/>
            </a:pPr>
            <a:r>
              <a:rPr lang="pl-PL" dirty="0"/>
              <a:t>2)   68 tygodni - w pozostałych przypadkach</a:t>
            </a:r>
          </a:p>
          <a:p>
            <a:pPr marL="109728" indent="0"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9647867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Okres, o który urlop rodzicielski ulega wydłużeniu</a:t>
            </a:r>
            <a:r>
              <a:rPr lang="pl-PL" dirty="0"/>
              <a:t>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iloczyn liczby tygodni, przez jaką pracownik łączy korzystanie z urlopu rodzicielskiego z wykonywaniem pracy u pracodawcy udzielającego tego urlopu i wymiaru czasu pracy wykonywanej przez pracownika w trakcie korzystania z urlopu rodzicielskiego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1736692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URLOP OJCOWSKI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3422922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/>
              <a:t>Pracownik - ojciec wychowujący dziecko </a:t>
            </a:r>
            <a:r>
              <a:rPr lang="pl-PL" dirty="0"/>
              <a:t>ma prawo do urlopu ojcowskiego w wymiarze </a:t>
            </a:r>
            <a:r>
              <a:rPr lang="pl-PL" b="1" u="sng" dirty="0"/>
              <a:t>do 2 tygodni</a:t>
            </a:r>
            <a:r>
              <a:rPr lang="pl-PL" dirty="0"/>
              <a:t>, nie dłużej jednak niż:</a:t>
            </a:r>
          </a:p>
          <a:p>
            <a:pPr marL="109728" indent="0">
              <a:buNone/>
            </a:pPr>
            <a:r>
              <a:rPr lang="pl-PL" dirty="0"/>
              <a:t>1)   do ukończenia przez dziecko </a:t>
            </a:r>
            <a:r>
              <a:rPr lang="pl-PL" b="1" dirty="0"/>
              <a:t>24 miesiąca życia </a:t>
            </a:r>
            <a:r>
              <a:rPr lang="pl-PL" dirty="0"/>
              <a:t>albo</a:t>
            </a:r>
          </a:p>
          <a:p>
            <a:pPr marL="109728" indent="0">
              <a:buNone/>
            </a:pPr>
            <a:r>
              <a:rPr lang="pl-PL" dirty="0"/>
              <a:t>2)   do upływu 24 miesięcy od dnia uprawomocnienia się postanowienia orzekającego przysposobienie dziecka i nie dłużej niż do ukończenia przez dziecko 7 roku życia, a w przypadku dziecka, wobec którego podjęto decyzję o odroczeniu obowiązku szkolnego, nie dłużej niż do ukończenia przez nie 10 roku życia.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04882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109728" indent="0" algn="ctr">
              <a:buNone/>
            </a:pPr>
            <a:r>
              <a:rPr lang="pl-PL" b="1" dirty="0"/>
              <a:t>DEFINICJE </a:t>
            </a:r>
          </a:p>
          <a:p>
            <a:pPr marL="109728" indent="0" algn="ctr">
              <a:buNone/>
            </a:pPr>
            <a:r>
              <a:rPr lang="pl-PL" dirty="0"/>
              <a:t>wyjaśnienie pojęć określających podmioty uprawnień rodzicielskich</a:t>
            </a:r>
          </a:p>
          <a:p>
            <a:pPr marL="109728" indent="0" algn="ctr">
              <a:buNone/>
            </a:pPr>
            <a:r>
              <a:rPr lang="pl-PL" b="1" dirty="0"/>
              <a:t>Art. 175</a:t>
            </a:r>
            <a:r>
              <a:rPr lang="pl-PL" b="1" baseline="30000" dirty="0"/>
              <a:t>1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5886007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Urlop ojcowski może być wykorzystany :</a:t>
            </a:r>
          </a:p>
          <a:p>
            <a:pPr marL="109728" indent="0">
              <a:buNone/>
            </a:pPr>
            <a:r>
              <a:rPr lang="pl-PL" dirty="0"/>
              <a:t>1/ jednorazowo albo </a:t>
            </a:r>
          </a:p>
          <a:p>
            <a:pPr marL="109728" indent="0">
              <a:buNone/>
            </a:pPr>
            <a:r>
              <a:rPr lang="pl-PL" dirty="0"/>
              <a:t>2/ nie więcej niż w 2 częściach, z których żadna nie może być krótsza niż tydzień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2092974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Urlop na warunkach urlopu mac</a:t>
            </a:r>
            <a:r>
              <a:rPr lang="pl-PL" dirty="0"/>
              <a:t>ierzyńskiego</a:t>
            </a:r>
          </a:p>
          <a:p>
            <a:pPr marL="109728" indent="0" algn="ctr">
              <a:buNone/>
            </a:pPr>
            <a:r>
              <a:rPr lang="pl-PL" b="1" dirty="0"/>
              <a:t>+ </a:t>
            </a:r>
          </a:p>
          <a:p>
            <a:pPr marL="109728" indent="0" algn="ctr">
              <a:buNone/>
            </a:pPr>
            <a:r>
              <a:rPr lang="pl-PL" b="1" dirty="0"/>
              <a:t>urlop rodzicielski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Pracownik, który przyjął dziecko na wychowanie i wystąpił do sądu opiekuńczego z wnioskiem o wszczęcie postępowania w sprawie przysposobienia dziecka lub który przyjął dziecko na wychowanie jako rodzina zastępcza, z wyjątkiem rodziny zastępczej zawodowej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8661599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POWRÓT DO PRACY PO URLOPACH RODZICIELSKICH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129953394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Pracodawca dopuszcza pracownika po urlopach rodzicielskich do pracy: </a:t>
            </a:r>
          </a:p>
          <a:p>
            <a:pPr marL="109728" indent="0">
              <a:buNone/>
            </a:pPr>
            <a:r>
              <a:rPr lang="pl-PL" dirty="0"/>
              <a:t>1/na </a:t>
            </a:r>
            <a:r>
              <a:rPr lang="pl-PL" b="1" u="sng" dirty="0"/>
              <a:t>dotychczasowym stanowisku</a:t>
            </a:r>
            <a:r>
              <a:rPr lang="pl-PL" dirty="0"/>
              <a:t>, a jeżeli nie jest to możliwe, </a:t>
            </a:r>
          </a:p>
          <a:p>
            <a:pPr marL="109728" indent="0">
              <a:buNone/>
            </a:pPr>
            <a:r>
              <a:rPr lang="pl-PL" dirty="0"/>
              <a:t>2/na </a:t>
            </a:r>
            <a:r>
              <a:rPr lang="pl-PL" b="1" u="sng" dirty="0"/>
              <a:t>stanowisku równorzędnym </a:t>
            </a:r>
            <a:r>
              <a:rPr lang="pl-PL" dirty="0"/>
              <a:t>z zajmowanym przed rozpoczęciem urlopu lub </a:t>
            </a:r>
          </a:p>
          <a:p>
            <a:pPr marL="109728" indent="0">
              <a:buNone/>
            </a:pPr>
            <a:r>
              <a:rPr lang="pl-PL" dirty="0"/>
              <a:t>3/na </a:t>
            </a:r>
            <a:r>
              <a:rPr lang="pl-PL" b="1" u="sng" dirty="0"/>
              <a:t>innym stanowisku odpowiadającym jego kwalifikacjom zawodowym</a:t>
            </a:r>
            <a:r>
              <a:rPr lang="pl-PL" dirty="0"/>
              <a:t>, za wynagrodzeniem za pracę, jakie otrzymywałby, gdyby nie korzystał z urlopu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3505596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Za okres urlopu macierzyńskiego, urlopu na warunkach urlopu macierzyńskiego, urlopu rodzicielskiego oraz urlopu ojcowskiego przysługuje </a:t>
            </a:r>
            <a:r>
              <a:rPr lang="pl-PL" b="1" dirty="0"/>
              <a:t>zasiłek macierzyński </a:t>
            </a:r>
            <a:r>
              <a:rPr lang="pl-PL" dirty="0"/>
              <a:t>na zasadach określonych w :</a:t>
            </a:r>
          </a:p>
          <a:p>
            <a:pPr marL="109728" indent="0" algn="just">
              <a:buNone/>
            </a:pPr>
            <a:r>
              <a:rPr lang="pl-PL" dirty="0"/>
              <a:t>ustawie z dnia 25 czerwca 1999 r. </a:t>
            </a:r>
            <a:r>
              <a:rPr lang="pl-PL" i="1" dirty="0"/>
              <a:t>o świadczeniach pieniężnych z ubezpieczenia społecznego w razie choroby i macierzyństwa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60461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dirty="0"/>
              <a:t>1)   ubezpieczona - matka dziecka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 - należy przez to rozumieć matkę dziecka </a:t>
            </a:r>
            <a:r>
              <a:rPr lang="pl-PL" u="sng" dirty="0"/>
              <a:t>niebędącą pracownicą</a:t>
            </a:r>
            <a:r>
              <a:rPr lang="pl-PL" dirty="0"/>
              <a:t>, </a:t>
            </a:r>
            <a:r>
              <a:rPr lang="pl-PL" u="sng" dirty="0"/>
              <a:t>objętą ubezpieczeniem </a:t>
            </a:r>
            <a:r>
              <a:rPr lang="pl-PL" dirty="0"/>
              <a:t>społecznym w razie choroby i macierzyństwa, określonym w ustawie z dnia 13 października 1998 r. o systemie ubezpieczeń społecznych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380132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dirty="0"/>
              <a:t>2)   ubezpieczony - ojciec dziecka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- należy przez to rozumieć ojca dziecka </a:t>
            </a:r>
            <a:r>
              <a:rPr lang="pl-PL" u="sng" dirty="0"/>
              <a:t>niebędącego pracownikiem</a:t>
            </a:r>
            <a:r>
              <a:rPr lang="pl-PL" dirty="0"/>
              <a:t>, objętego ubezpieczeniem społecznym w razie choroby i macierzyństwa, określonym w ustawie z dnia 13 października 1998 r. o systemie ubezpieczeń społecznych;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0" u="sng" dirty="0"/>
              <a:t>Uprawnienia rodzicielskie pracowników – zmiany 2016</a:t>
            </a:r>
          </a:p>
        </p:txBody>
      </p:sp>
    </p:spTree>
    <p:extLst>
      <p:ext uri="{BB962C8B-B14F-4D97-AF65-F5344CB8AC3E}">
        <p14:creationId xmlns:p14="http://schemas.microsoft.com/office/powerpoint/2010/main" val="267973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2468</Words>
  <Application>Microsoft Office PowerPoint</Application>
  <PresentationFormat>Pokaz na ekranie (4:3)</PresentationFormat>
  <Paragraphs>394</Paragraphs>
  <Slides>74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74</vt:i4>
      </vt:variant>
    </vt:vector>
  </HeadingPairs>
  <TitlesOfParts>
    <vt:vector size="79" baseType="lpstr">
      <vt:lpstr>Lucida Sans Unicode</vt:lpstr>
      <vt:lpstr>Verdana</vt:lpstr>
      <vt:lpstr>Wingdings 2</vt:lpstr>
      <vt:lpstr>Wingdings 3</vt:lpstr>
      <vt:lpstr>Hol</vt:lpstr>
      <vt:lpstr>Uprawnienia rodzicielskie pracowników  </vt:lpstr>
      <vt:lpstr>DZIAŁ ÓSMY KODEKSU PRACY UPRAWNIENIA PRACOWNIKÓW ZWIĄZANE Z RODZICIELSTWEM</vt:lpstr>
      <vt:lpstr>DZIAŁ ÓSMY KODEKSU PRACY UPRAWNIENIA PRACOWNIKÓW ZWIĄZANE Z RODZICIELSTWEM</vt:lpstr>
      <vt:lpstr>DZIAŁ ÓSMY KODEKSU PRACY UPRAWNIENIA PRACOWNIKÓW ZWIĄZANE Z RODZICIELSTWEM</vt:lpstr>
      <vt:lpstr>DZIAŁ ÓSMY KODEKSU PRACY UPRAWNIENIA PRACOWNIKÓW ZWIĄZANE Z RODZICIELSTWEM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  <vt:lpstr>Uprawnienia rodzicielskie pracowników – zmiany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Uprawnienia rodzicielskie pracowników</dc:title>
  <dc:creator>Jacek</dc:creator>
  <cp:lastModifiedBy>Kinga Truś</cp:lastModifiedBy>
  <cp:revision>29</cp:revision>
  <dcterms:created xsi:type="dcterms:W3CDTF">2016-01-23T10:29:09Z</dcterms:created>
  <dcterms:modified xsi:type="dcterms:W3CDTF">2016-09-30T09:52:41Z</dcterms:modified>
</cp:coreProperties>
</file>