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7" r:id="rId19"/>
    <p:sldId id="272" r:id="rId20"/>
    <p:sldId id="273" r:id="rId21"/>
    <p:sldId id="274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75" r:id="rId3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B07CD-B341-4842-85F4-5D533C17F8A5}" type="datetimeFigureOut">
              <a:rPr lang="pl-PL" smtClean="0"/>
              <a:pPr/>
              <a:t>2013-10-13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7FF9A-7F6F-40B1-BC16-7C80783B59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63511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7FF9A-7F6F-40B1-BC16-7C80783B5989}" type="slidenum">
              <a:rPr lang="pl-PL" smtClean="0"/>
              <a:pPr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89602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E8202C-367B-4E21-8FF7-A732C0BA1226}" type="datetime1">
              <a:rPr lang="pl-PL" smtClean="0"/>
              <a:pPr/>
              <a:t>2013-10-13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pl-PL" smtClean="0"/>
              <a:t>dr Jacek Borowicz</a:t>
            </a:r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B6C434-A32E-4B16-ABAF-124C7C5D03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55F97-6D51-48D2-834A-F073928774C6}" type="datetime1">
              <a:rPr lang="pl-PL" smtClean="0"/>
              <a:pPr/>
              <a:t>2013-10-13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dr Jacek Borowicz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6C434-A32E-4B16-ABAF-124C7C5D03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2521D-9583-4AEA-B6F7-63704B0747CD}" type="datetime1">
              <a:rPr lang="pl-PL" smtClean="0"/>
              <a:pPr/>
              <a:t>2013-10-13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dr Jacek Borowicz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6C434-A32E-4B16-ABAF-124C7C5D03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500D9-F9F2-4293-8EBA-4D004C0F74BE}" type="datetime1">
              <a:rPr lang="pl-PL" smtClean="0"/>
              <a:pPr/>
              <a:t>2013-10-13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dr Jacek Borowicz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6C434-A32E-4B16-ABAF-124C7C5D03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2DD17-A394-4972-B3BD-93F1EC3240AF}" type="datetime1">
              <a:rPr lang="pl-PL" smtClean="0"/>
              <a:pPr/>
              <a:t>2013-10-13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dr Jacek Borowicz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6C434-A32E-4B16-ABAF-124C7C5D03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B0ECE-E8D3-4165-B7C9-A7F41A751397}" type="datetime1">
              <a:rPr lang="pl-PL" smtClean="0"/>
              <a:pPr/>
              <a:t>2013-10-13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dr Jacek Borowicz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6C434-A32E-4B16-ABAF-124C7C5D03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082BC-4F86-4304-9567-C03C5AF23164}" type="datetime1">
              <a:rPr lang="pl-PL" smtClean="0"/>
              <a:pPr/>
              <a:t>2013-10-13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dr Jacek Borowicz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6C434-A32E-4B16-ABAF-124C7C5D03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F6EDCD-4F29-406B-83FB-53D84395EA07}" type="datetime1">
              <a:rPr lang="pl-PL" smtClean="0"/>
              <a:pPr/>
              <a:t>2013-10-13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dr Jacek Borowicz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6C434-A32E-4B16-ABAF-124C7C5D03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9DA65-673E-4168-80DF-AA802864A76E}" type="datetime1">
              <a:rPr lang="pl-PL" smtClean="0"/>
              <a:pPr/>
              <a:t>2013-10-13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dr Jacek Borowicz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6C434-A32E-4B16-ABAF-124C7C5D03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B54668-1419-481F-9287-AD405D384E5D}" type="datetime1">
              <a:rPr lang="pl-PL" smtClean="0"/>
              <a:pPr/>
              <a:t>2013-10-13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dr Jacek Borowicz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6C434-A32E-4B16-ABAF-124C7C5D03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9ECA27-3EAD-4834-B50B-AC5C604F0E15}" type="datetime1">
              <a:rPr lang="pl-PL" smtClean="0"/>
              <a:pPr/>
              <a:t>2013-10-13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pl-PL" smtClean="0"/>
              <a:t>dr Jacek Borowicz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B6C434-A32E-4B16-ABAF-124C7C5D03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6CDC3D-45AC-4940-BB76-535D43A0A07A}" type="datetime1">
              <a:rPr lang="pl-PL" smtClean="0"/>
              <a:pPr/>
              <a:t>2013-10-13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pl-PL" smtClean="0"/>
              <a:t>dr Jacek Borowicz</a:t>
            </a: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B6C434-A32E-4B16-ABAF-124C7C5D03E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Uprawnienia rodzicielskie pracowników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Ustawa </a:t>
            </a:r>
            <a:r>
              <a:rPr lang="pl-PL" dirty="0"/>
              <a:t>z 26 czerwca 1974 Kodeks pracy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dr Jacek Borowicz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5503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Tryb udzielenia dodatkowego urlopu macierzyński:</a:t>
            </a:r>
          </a:p>
          <a:p>
            <a:pPr algn="r">
              <a:buFontTx/>
              <a:buChar char="-"/>
            </a:pPr>
            <a:r>
              <a:rPr lang="pl-PL" b="1" dirty="0" smtClean="0"/>
              <a:t>w całości lub w częściach </a:t>
            </a:r>
            <a:r>
              <a:rPr lang="pl-PL" dirty="0" smtClean="0"/>
              <a:t>- na </a:t>
            </a:r>
            <a:r>
              <a:rPr lang="pl-PL" dirty="0"/>
              <a:t>pisemny wniosek </a:t>
            </a:r>
            <a:r>
              <a:rPr lang="pl-PL" u="sng" dirty="0"/>
              <a:t>pracownika</a:t>
            </a:r>
            <a:r>
              <a:rPr lang="pl-PL" dirty="0"/>
              <a:t>, składany w terminie </a:t>
            </a:r>
            <a:r>
              <a:rPr lang="pl-PL" dirty="0" smtClean="0"/>
              <a:t>              nie </a:t>
            </a:r>
            <a:r>
              <a:rPr lang="pl-PL" dirty="0"/>
              <a:t>krótszym niż 14 dni przed rozpoczęciem korzystania z tego urlopu</a:t>
            </a:r>
            <a:r>
              <a:rPr lang="pl-PL" dirty="0" smtClean="0"/>
              <a:t>;</a:t>
            </a:r>
          </a:p>
          <a:p>
            <a:pPr algn="r">
              <a:buFontTx/>
              <a:buChar char="-"/>
            </a:pPr>
            <a:r>
              <a:rPr lang="pl-PL" dirty="0" smtClean="0"/>
              <a:t> </a:t>
            </a:r>
            <a:r>
              <a:rPr lang="pl-PL" b="1" dirty="0" smtClean="0"/>
              <a:t>z góry w </a:t>
            </a:r>
            <a:r>
              <a:rPr lang="pl-PL" b="1" dirty="0" smtClean="0"/>
              <a:t>całości </a:t>
            </a:r>
            <a:r>
              <a:rPr lang="pl-PL" dirty="0" smtClean="0"/>
              <a:t>– na pisemny wniosek </a:t>
            </a:r>
            <a:r>
              <a:rPr lang="pl-PL" u="sng" dirty="0" smtClean="0"/>
              <a:t>pracownicy</a:t>
            </a:r>
            <a:r>
              <a:rPr lang="pl-PL" dirty="0" smtClean="0"/>
              <a:t>, złożony nie </a:t>
            </a:r>
            <a:r>
              <a:rPr lang="pl-PL" dirty="0"/>
              <a:t>później </a:t>
            </a:r>
            <a:r>
              <a:rPr lang="pl-PL" dirty="0" smtClean="0"/>
              <a:t>                               niż </a:t>
            </a:r>
            <a:r>
              <a:rPr lang="pl-PL" dirty="0"/>
              <a:t>14 dni po porodzie,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/>
              <a:t>DODATKOWY URLOP MACIERZYŃSKI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dr Jacek Borowicz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7235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Wymiar </a:t>
            </a:r>
            <a:r>
              <a:rPr lang="pl-PL" b="1" dirty="0" err="1" smtClean="0"/>
              <a:t>d.u.m</a:t>
            </a:r>
            <a:r>
              <a:rPr lang="pl-PL" b="1" dirty="0" smtClean="0"/>
              <a:t>. :</a:t>
            </a:r>
          </a:p>
          <a:p>
            <a:pPr marL="109728" indent="0">
              <a:buNone/>
            </a:pPr>
            <a:endParaRPr lang="pl-PL" b="1" dirty="0"/>
          </a:p>
          <a:p>
            <a:pPr marL="109728" indent="0">
              <a:buNone/>
            </a:pPr>
            <a:r>
              <a:rPr lang="pl-PL" dirty="0"/>
              <a:t>1) do 6 tygodni - w </a:t>
            </a:r>
            <a:r>
              <a:rPr lang="pl-PL" dirty="0" smtClean="0"/>
              <a:t>przypadku urodzenia jednego dziecka,</a:t>
            </a:r>
            <a:endParaRPr lang="pl-PL" dirty="0"/>
          </a:p>
          <a:p>
            <a:pPr marL="109728" indent="0">
              <a:buNone/>
            </a:pPr>
            <a:r>
              <a:rPr lang="pl-PL" dirty="0"/>
              <a:t>2) do 8 tygodni - w </a:t>
            </a:r>
            <a:r>
              <a:rPr lang="pl-PL" dirty="0" smtClean="0"/>
              <a:t>pozostałych przypadkach</a:t>
            </a:r>
            <a:r>
              <a:rPr lang="pl-PL" dirty="0"/>
              <a:t>, 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endParaRPr lang="pl-PL" dirty="0" smtClean="0"/>
          </a:p>
          <a:p>
            <a:pPr marL="109728" indent="0" algn="just">
              <a:buNone/>
            </a:pPr>
            <a:r>
              <a:rPr lang="pl-PL" dirty="0" smtClean="0"/>
              <a:t>…udzielany </a:t>
            </a:r>
            <a:r>
              <a:rPr lang="pl-PL" dirty="0"/>
              <a:t>jednorazowo albo w dwóch częściach przypadających bezpośrednio jedna po drugiej - w wymiarze tygodnia lub jego wielokrotności.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>DODATKOWY URLOP MACIERZYŃSKI</a:t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3672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b="1" dirty="0" smtClean="0"/>
              <a:t>UWAGA!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Można </a:t>
            </a:r>
            <a:r>
              <a:rPr lang="pl-PL" dirty="0"/>
              <a:t>łączyć korzystanie z </a:t>
            </a:r>
            <a:r>
              <a:rPr lang="pl-PL" dirty="0" err="1" smtClean="0"/>
              <a:t>d.u.m</a:t>
            </a:r>
            <a:r>
              <a:rPr lang="pl-PL" dirty="0" smtClean="0"/>
              <a:t>.                         z </a:t>
            </a:r>
            <a:r>
              <a:rPr lang="pl-PL" dirty="0"/>
              <a:t>wykonywaniem pracy u pracodawcy udzielającego tego urlopu </a:t>
            </a:r>
            <a:r>
              <a:rPr lang="pl-PL" dirty="0" smtClean="0"/>
              <a:t>- w </a:t>
            </a:r>
            <a:r>
              <a:rPr lang="pl-PL" dirty="0"/>
              <a:t>wymiarze nie wyższym niż połowa pełnego wymiaru czasu pracy; </a:t>
            </a:r>
            <a:endParaRPr lang="pl-PL" dirty="0" smtClean="0"/>
          </a:p>
          <a:p>
            <a:r>
              <a:rPr lang="pl-PL" dirty="0" smtClean="0"/>
              <a:t>Pracodawca może się nie zgodzić.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>DODATKOWY URLOP MACIERZYŃSKI</a:t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5781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Urlop rodzicielski:</a:t>
            </a:r>
          </a:p>
          <a:p>
            <a:pPr marL="109728" indent="0">
              <a:buNone/>
            </a:pPr>
            <a:endParaRPr lang="pl-PL" b="1" dirty="0" smtClean="0"/>
          </a:p>
          <a:p>
            <a:pPr algn="r">
              <a:buFontTx/>
              <a:buChar char="-"/>
            </a:pPr>
            <a:r>
              <a:rPr lang="pl-PL" dirty="0" smtClean="0"/>
              <a:t>jest </a:t>
            </a:r>
            <a:r>
              <a:rPr lang="pl-PL" dirty="0"/>
              <a:t>opcją (prawem) dla </a:t>
            </a:r>
            <a:r>
              <a:rPr lang="pl-PL" b="1" dirty="0"/>
              <a:t>pracownika</a:t>
            </a:r>
            <a:r>
              <a:rPr lang="pl-PL" dirty="0"/>
              <a:t> </a:t>
            </a:r>
            <a:r>
              <a:rPr lang="pl-PL" dirty="0" smtClean="0"/>
              <a:t>(!),</a:t>
            </a:r>
          </a:p>
          <a:p>
            <a:pPr algn="r">
              <a:buFontTx/>
              <a:buChar char="-"/>
            </a:pPr>
            <a:r>
              <a:rPr lang="pl-PL" dirty="0" smtClean="0"/>
              <a:t>bezpośrednio </a:t>
            </a:r>
            <a:r>
              <a:rPr lang="pl-PL" dirty="0"/>
              <a:t>po wykorzystaniu dodatkowego urlopu macierzyńskiego </a:t>
            </a:r>
            <a:r>
              <a:rPr lang="pl-PL" dirty="0" smtClean="0"/>
              <a:t>w pełnym</a:t>
            </a:r>
          </a:p>
          <a:p>
            <a:pPr marL="109728" indent="0" algn="r">
              <a:buNone/>
            </a:pPr>
            <a:r>
              <a:rPr lang="pl-PL" dirty="0" smtClean="0"/>
              <a:t> </a:t>
            </a:r>
            <a:r>
              <a:rPr lang="pl-PL" dirty="0"/>
              <a:t>wymiarze </a:t>
            </a:r>
            <a:r>
              <a:rPr lang="pl-PL" dirty="0" smtClean="0"/>
              <a:t>określonym w przepisach, </a:t>
            </a:r>
          </a:p>
          <a:p>
            <a:pPr marL="109728" indent="0" algn="r">
              <a:buNone/>
            </a:pPr>
            <a:r>
              <a:rPr lang="pl-PL" dirty="0" smtClean="0"/>
              <a:t>- na wniosek uprawnionego,</a:t>
            </a:r>
            <a:endParaRPr lang="pl-PL" dirty="0"/>
          </a:p>
          <a:p>
            <a:pPr marL="109728" indent="0" algn="r">
              <a:buNone/>
            </a:pPr>
            <a:r>
              <a:rPr lang="pl-PL" dirty="0" smtClean="0"/>
              <a:t>- pracodawca </a:t>
            </a:r>
            <a:r>
              <a:rPr lang="pl-PL" dirty="0"/>
              <a:t>jest obowiązany </a:t>
            </a:r>
          </a:p>
          <a:p>
            <a:pPr marL="109728" indent="0" algn="r">
              <a:buNone/>
            </a:pPr>
            <a:r>
              <a:rPr lang="pl-PL" dirty="0"/>
              <a:t>uwzględnić ten </a:t>
            </a:r>
            <a:r>
              <a:rPr lang="pl-PL" dirty="0" smtClean="0"/>
              <a:t>wniosek.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URLOP RODZICIELSKI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7063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Tryb udzielenia </a:t>
            </a:r>
            <a:r>
              <a:rPr lang="pl-PL" b="1" dirty="0" smtClean="0"/>
              <a:t>urlopu rodzicielskiego:</a:t>
            </a:r>
          </a:p>
          <a:p>
            <a:pPr marL="109728" indent="0">
              <a:buNone/>
            </a:pPr>
            <a:endParaRPr lang="pl-PL" b="1" dirty="0" smtClean="0"/>
          </a:p>
          <a:p>
            <a:pPr marL="109728" indent="0" algn="r">
              <a:buNone/>
            </a:pPr>
            <a:r>
              <a:rPr lang="pl-PL" dirty="0" smtClean="0"/>
              <a:t>- </a:t>
            </a:r>
            <a:r>
              <a:rPr lang="pl-PL" b="1" dirty="0" smtClean="0"/>
              <a:t>jednorazowo albo w częściach </a:t>
            </a:r>
            <a:r>
              <a:rPr lang="pl-PL" dirty="0" smtClean="0"/>
              <a:t>- na </a:t>
            </a:r>
            <a:r>
              <a:rPr lang="pl-PL" dirty="0"/>
              <a:t>pisemny wniosek </a:t>
            </a:r>
            <a:r>
              <a:rPr lang="pl-PL" u="sng" dirty="0"/>
              <a:t>pracownika</a:t>
            </a:r>
            <a:r>
              <a:rPr lang="pl-PL" dirty="0"/>
              <a:t>, składany w terminie nie krótszym niż 14 dni przed rozpoczęciem korzystania z tego urlopu; </a:t>
            </a:r>
            <a:endParaRPr lang="pl-PL" dirty="0" smtClean="0"/>
          </a:p>
          <a:p>
            <a:pPr marL="109728" indent="0" algn="r">
              <a:buNone/>
            </a:pPr>
            <a:r>
              <a:rPr lang="pl-PL" b="1" dirty="0" smtClean="0"/>
              <a:t>- </a:t>
            </a:r>
            <a:r>
              <a:rPr lang="pl-PL" b="1" dirty="0" smtClean="0"/>
              <a:t>z</a:t>
            </a:r>
            <a:r>
              <a:rPr lang="pl-PL" b="1" dirty="0" smtClean="0"/>
              <a:t> góry w </a:t>
            </a:r>
            <a:r>
              <a:rPr lang="pl-PL" b="1" dirty="0" smtClean="0"/>
              <a:t>całości bezpośrednio po </a:t>
            </a:r>
            <a:r>
              <a:rPr lang="pl-PL" b="1" dirty="0" err="1" smtClean="0"/>
              <a:t>u.m</a:t>
            </a:r>
            <a:r>
              <a:rPr lang="pl-PL" b="1" dirty="0" smtClean="0"/>
              <a:t>. i </a:t>
            </a:r>
            <a:r>
              <a:rPr lang="pl-PL" b="1" dirty="0" err="1" smtClean="0"/>
              <a:t>d.u.m</a:t>
            </a:r>
            <a:r>
              <a:rPr lang="pl-PL" dirty="0" smtClean="0"/>
              <a:t>.– na pisemny wniosek </a:t>
            </a:r>
            <a:r>
              <a:rPr lang="pl-PL" u="sng" dirty="0" smtClean="0"/>
              <a:t>pracownicy</a:t>
            </a:r>
            <a:r>
              <a:rPr lang="pl-PL" dirty="0" smtClean="0"/>
              <a:t>, złożony nie </a:t>
            </a:r>
            <a:r>
              <a:rPr lang="pl-PL" dirty="0"/>
              <a:t>później niż 14 dni po porodzie, </a:t>
            </a:r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URLOP RODZICIELSKI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8959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/>
              <a:t>P</a:t>
            </a:r>
            <a:r>
              <a:rPr lang="pl-PL" dirty="0" smtClean="0"/>
              <a:t>racodawca </a:t>
            </a:r>
            <a:r>
              <a:rPr lang="pl-PL" dirty="0"/>
              <a:t>jest obowiązany uwzględnić wniosek </a:t>
            </a:r>
            <a:r>
              <a:rPr lang="pl-PL" dirty="0" smtClean="0"/>
              <a:t>uprawnionego do urlopu rodzicielskiego </a:t>
            </a:r>
            <a:endParaRPr lang="pl-PL" dirty="0"/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URLOP RODZICIELSKI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9667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Wymiar urlopu rodzicielskiego: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- do </a:t>
            </a:r>
            <a:r>
              <a:rPr lang="pl-PL" b="1" dirty="0"/>
              <a:t>26 tygodni </a:t>
            </a:r>
            <a:r>
              <a:rPr lang="pl-PL" dirty="0"/>
              <a:t>- niezależnie od liczby dzieci urodzonych przy jednym porodzie.</a:t>
            </a:r>
          </a:p>
          <a:p>
            <a:pPr marL="109728" indent="0">
              <a:buNone/>
            </a:pPr>
            <a:r>
              <a:rPr lang="pl-PL" dirty="0" smtClean="0"/>
              <a:t>- udzielany </a:t>
            </a:r>
            <a:r>
              <a:rPr lang="pl-PL" dirty="0"/>
              <a:t>jednorazowo albo nie więcej niż w </a:t>
            </a:r>
            <a:r>
              <a:rPr lang="pl-PL" b="1" dirty="0" smtClean="0"/>
              <a:t>3 </a:t>
            </a:r>
            <a:r>
              <a:rPr lang="pl-PL" b="1" dirty="0"/>
              <a:t>częściach</a:t>
            </a:r>
            <a:r>
              <a:rPr lang="pl-PL" dirty="0"/>
              <a:t>, z których żadna nie może być krótsza niż </a:t>
            </a:r>
            <a:r>
              <a:rPr lang="pl-PL" b="1" dirty="0"/>
              <a:t>8 tygodni</a:t>
            </a:r>
            <a:r>
              <a:rPr lang="pl-PL" dirty="0"/>
              <a:t>, przypadających bezpośrednio </a:t>
            </a:r>
            <a:r>
              <a:rPr lang="pl-PL" b="1" dirty="0"/>
              <a:t>jedna po drugiej </a:t>
            </a:r>
            <a:r>
              <a:rPr lang="pl-PL" dirty="0"/>
              <a:t>- w wymiarze wielokrotności tygodnia.</a:t>
            </a:r>
          </a:p>
          <a:p>
            <a:pPr marL="109728" indent="0">
              <a:buNone/>
            </a:pPr>
            <a:r>
              <a:rPr lang="pl-PL" b="1" dirty="0" smtClean="0"/>
              <a:t> </a:t>
            </a:r>
            <a:endParaRPr lang="pl-PL" b="1" dirty="0"/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URLOP RODZICIELSKI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8824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b="1" dirty="0" smtClean="0"/>
              <a:t>Wymiar urlopu rodzicielskiego</a:t>
            </a:r>
          </a:p>
          <a:p>
            <a:endParaRPr lang="pl-PL" dirty="0" smtClean="0"/>
          </a:p>
          <a:p>
            <a:pPr marL="109728" indent="0" algn="just">
              <a:buNone/>
            </a:pPr>
            <a:r>
              <a:rPr lang="pl-PL" dirty="0" smtClean="0"/>
              <a:t>Z </a:t>
            </a:r>
            <a:r>
              <a:rPr lang="pl-PL" dirty="0"/>
              <a:t>urlopu rodzicielskiego mogą jednocześnie korzystać oboje rodzice dziecka. </a:t>
            </a:r>
            <a:endParaRPr lang="pl-PL" dirty="0" smtClean="0"/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takim przypadku łączny wymiar urlopu nie może przekraczać wymiaru określonego </a:t>
            </a:r>
            <a:r>
              <a:rPr lang="pl-PL" dirty="0" smtClean="0"/>
              <a:t>w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endParaRPr lang="pl-PL" dirty="0"/>
          </a:p>
          <a:p>
            <a:pPr marL="109728" indent="0">
              <a:buNone/>
            </a:pPr>
            <a:r>
              <a:rPr lang="pl-PL" b="1" dirty="0" smtClean="0"/>
              <a:t> </a:t>
            </a:r>
            <a:endParaRPr lang="pl-PL" b="1" dirty="0"/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URLOP RODZICIELSKI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2167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Ojciec jako podmiot uprawnień do urlopów związanych z rodzicielstwem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UPRAWNIENIA OJCOWSKIE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5935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b="1" dirty="0" smtClean="0"/>
              <a:t>Urlop ojcowski:</a:t>
            </a:r>
          </a:p>
          <a:p>
            <a:endParaRPr lang="pl-PL" dirty="0" smtClean="0"/>
          </a:p>
          <a:p>
            <a:pPr algn="r">
              <a:buFontTx/>
              <a:buChar char="-"/>
            </a:pPr>
            <a:r>
              <a:rPr lang="pl-PL" dirty="0" smtClean="0"/>
              <a:t>opcja(prawo) dla pracownika </a:t>
            </a:r>
            <a:r>
              <a:rPr lang="pl-PL" dirty="0"/>
              <a:t>- </a:t>
            </a:r>
            <a:r>
              <a:rPr lang="pl-PL" dirty="0" smtClean="0"/>
              <a:t>ojca wychowującego dziecko,</a:t>
            </a:r>
          </a:p>
          <a:p>
            <a:pPr algn="r">
              <a:buFontTx/>
              <a:buChar char="-"/>
            </a:pPr>
            <a:r>
              <a:rPr lang="pl-PL" dirty="0" smtClean="0"/>
              <a:t>na jego wniosek,</a:t>
            </a:r>
          </a:p>
          <a:p>
            <a:pPr algn="r">
              <a:buFontTx/>
              <a:buChar char="-"/>
            </a:pPr>
            <a:r>
              <a:rPr lang="pl-PL" dirty="0"/>
              <a:t>pracodawca jest obowiązany </a:t>
            </a:r>
            <a:r>
              <a:rPr lang="pl-PL" dirty="0" smtClean="0"/>
              <a:t>uwzględnić </a:t>
            </a:r>
            <a:r>
              <a:rPr lang="pl-PL" dirty="0"/>
              <a:t>wniosek pracownika</a:t>
            </a:r>
            <a:r>
              <a:rPr lang="pl-PL" dirty="0" smtClean="0"/>
              <a:t> 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URLOP OJCOWSKI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6254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Zakazy zatrudniania kobiet/kobiet w ciąży/kobiet karmiących piersią </a:t>
            </a:r>
            <a:r>
              <a:rPr lang="pl-PL" dirty="0"/>
              <a:t>przy pracach szczególnie uciążliwych lub szkodliwych dla zdrowia</a:t>
            </a:r>
            <a:r>
              <a:rPr lang="pl-PL" dirty="0" smtClean="0"/>
              <a:t>.</a:t>
            </a:r>
          </a:p>
          <a:p>
            <a:r>
              <a:rPr lang="pl-PL" dirty="0" smtClean="0"/>
              <a:t>Bezwzględna ochrona trwałości stosunku pracy kobiety w ciąży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effectLst/>
              </a:rPr>
              <a:t>DZIAŁ </a:t>
            </a:r>
            <a:r>
              <a:rPr lang="pl-PL" sz="2000" dirty="0" smtClean="0">
                <a:effectLst/>
              </a:rPr>
              <a:t>ÓSMY KODEKSU PRACY</a:t>
            </a:r>
            <a:r>
              <a:rPr lang="pl-PL" sz="2000" dirty="0">
                <a:effectLst/>
              </a:rPr>
              <a:t/>
            </a:r>
            <a:br>
              <a:rPr lang="pl-PL" sz="2000" dirty="0">
                <a:effectLst/>
              </a:rPr>
            </a:br>
            <a:r>
              <a:rPr lang="pl-PL" sz="2000" dirty="0">
                <a:effectLst/>
              </a:rPr>
              <a:t>UPRAWNIENIA PRACOWNIKÓW ZWIĄZANE Z RODZICIELSTWEM</a:t>
            </a: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dr Jacek Borowicz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5874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b="1" dirty="0" smtClean="0"/>
              <a:t>Tryb udzielenia urlopu ojcowskiego:</a:t>
            </a:r>
          </a:p>
          <a:p>
            <a:endParaRPr lang="pl-PL" b="1" dirty="0"/>
          </a:p>
          <a:p>
            <a:pPr marL="109728" indent="0" algn="r">
              <a:buNone/>
            </a:pPr>
            <a:r>
              <a:rPr lang="pl-PL" dirty="0" smtClean="0"/>
              <a:t>- na </a:t>
            </a:r>
            <a:r>
              <a:rPr lang="pl-PL" dirty="0"/>
              <a:t>pisemny wniosek pracownika-ojca wychowującego dziecko</a:t>
            </a:r>
            <a:r>
              <a:rPr lang="pl-PL" dirty="0" smtClean="0"/>
              <a:t>,</a:t>
            </a:r>
          </a:p>
          <a:p>
            <a:pPr marL="109728" indent="0" algn="r">
              <a:buNone/>
            </a:pPr>
            <a:r>
              <a:rPr lang="pl-PL" dirty="0" smtClean="0"/>
              <a:t>- składany </a:t>
            </a:r>
            <a:r>
              <a:rPr lang="pl-PL" dirty="0"/>
              <a:t>w terminie nie krótszym niż 7 dni przed rozpoczęciem korzystania z </a:t>
            </a:r>
            <a:r>
              <a:rPr lang="pl-PL" dirty="0" smtClean="0"/>
              <a:t>urlopu,</a:t>
            </a:r>
          </a:p>
          <a:p>
            <a:pPr marL="109728" indent="0" algn="r">
              <a:buNone/>
            </a:pPr>
            <a:r>
              <a:rPr lang="pl-PL" dirty="0" smtClean="0"/>
              <a:t>- pracodawca </a:t>
            </a:r>
            <a:r>
              <a:rPr lang="pl-PL" dirty="0"/>
              <a:t>jest obowiązany uwzględnić wniosek </a:t>
            </a:r>
            <a:r>
              <a:rPr lang="pl-PL" dirty="0" smtClean="0"/>
              <a:t>pracownika.</a:t>
            </a:r>
            <a:endParaRPr lang="pl-PL" b="1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URLOP OJCOWSKI</a:t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4853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 smtClean="0"/>
              <a:t>Wymiar urlopu ojcowskiego:</a:t>
            </a:r>
            <a:endParaRPr lang="pl-PL" b="1" dirty="0"/>
          </a:p>
          <a:p>
            <a:pPr marL="109728" indent="0" algn="r">
              <a:buNone/>
            </a:pPr>
            <a:r>
              <a:rPr lang="pl-PL" b="1" dirty="0" smtClean="0"/>
              <a:t>…2 tygodnie</a:t>
            </a:r>
            <a:r>
              <a:rPr lang="pl-PL" dirty="0" smtClean="0"/>
              <a:t>, </a:t>
            </a:r>
            <a:r>
              <a:rPr lang="pl-PL" dirty="0"/>
              <a:t>nie dłużej jednak niż:</a:t>
            </a:r>
          </a:p>
          <a:p>
            <a:pPr marL="109728" indent="0">
              <a:buNone/>
            </a:pPr>
            <a:r>
              <a:rPr lang="pl-PL" dirty="0"/>
              <a:t>1) do ukończenia przez dziecko 12 miesiąca życia albo</a:t>
            </a:r>
          </a:p>
          <a:p>
            <a:pPr marL="109728" indent="0" algn="just">
              <a:buNone/>
            </a:pPr>
            <a:r>
              <a:rPr lang="pl-PL" dirty="0"/>
              <a:t>2) do upływu 12 miesięcy od dnia </a:t>
            </a:r>
            <a:r>
              <a:rPr lang="pl-PL" dirty="0" smtClean="0"/>
              <a:t>uprawomocnienia się </a:t>
            </a:r>
            <a:r>
              <a:rPr lang="pl-PL" dirty="0"/>
              <a:t>postanowienia </a:t>
            </a:r>
            <a:r>
              <a:rPr lang="pl-PL" dirty="0" smtClean="0"/>
              <a:t>orzekającego </a:t>
            </a:r>
            <a:r>
              <a:rPr lang="pl-PL" dirty="0"/>
              <a:t>przysposobienie i nie dłużej niż do ukończenia przez dziecko 7 roku życia, </a:t>
            </a:r>
            <a:endParaRPr lang="pl-PL" dirty="0" smtClean="0"/>
          </a:p>
          <a:p>
            <a:pPr marL="109728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przypadku dziecka, wobec którego podjęto decyzję o odroczeniu obowiązku szkolnego, nie dłużej niż do ukończenia przez nie 10 roku życia.</a:t>
            </a:r>
          </a:p>
          <a:p>
            <a:pPr marL="109728" indent="0" algn="r">
              <a:buNone/>
            </a:pPr>
            <a:endParaRPr lang="pl-PL" b="1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URLOP OJCOWSKI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205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b="1" dirty="0" smtClean="0"/>
              <a:t>OJCIEC PRZEJMUJE D.U.M. LUB/I  U.R.</a:t>
            </a:r>
          </a:p>
          <a:p>
            <a:pPr marL="109728" indent="0">
              <a:buNone/>
            </a:pPr>
            <a:endParaRPr lang="pl-PL" b="1" dirty="0" smtClean="0"/>
          </a:p>
          <a:p>
            <a:pPr algn="just"/>
            <a:r>
              <a:rPr lang="pl-PL" dirty="0"/>
              <a:t>Pracownica, nie później niż 14 dni po porodzie, może złożyć pisemny wniosek o udzielenie jej, bezpośrednio po urlopie macierzyńskim, dodatkowego urlopu macierzyńskiego w pełnym </a:t>
            </a:r>
            <a:r>
              <a:rPr lang="pl-PL" dirty="0" smtClean="0"/>
              <a:t>wymiarze a </a:t>
            </a:r>
            <a:r>
              <a:rPr lang="pl-PL" dirty="0"/>
              <a:t>bezpośrednio po takim urlopie - urlopu </a:t>
            </a:r>
            <a:r>
              <a:rPr lang="pl-PL" dirty="0" smtClean="0"/>
              <a:t>rodzicielskiego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Przejęcie urlopów związanych z rodzicielstwem przez ojca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2916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b="1" dirty="0" smtClean="0"/>
              <a:t>OJCIEC PRZEJMUJE D.U.M. lub/i  U.R.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…pracownica </a:t>
            </a:r>
            <a:r>
              <a:rPr lang="pl-PL" dirty="0"/>
              <a:t> </a:t>
            </a:r>
            <a:r>
              <a:rPr lang="pl-PL" dirty="0" smtClean="0"/>
              <a:t>ta może </a:t>
            </a:r>
            <a:r>
              <a:rPr lang="pl-PL" dirty="0"/>
              <a:t>zrezygnować z korzystania z </a:t>
            </a:r>
            <a:r>
              <a:rPr lang="pl-PL" dirty="0" smtClean="0"/>
              <a:t>dodatkowego urlopu macierzyńskiego / urlopu </a:t>
            </a:r>
            <a:r>
              <a:rPr lang="pl-PL" dirty="0"/>
              <a:t>rodzicielskiego w całości lub w części i powrócić do pracy.</a:t>
            </a:r>
          </a:p>
          <a:p>
            <a:pPr marL="109728" indent="0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>Przejęcie </a:t>
            </a:r>
            <a:r>
              <a:rPr lang="pl-PL" sz="2000" dirty="0"/>
              <a:t>urlopów związanych z rodzicielstwem przez ojca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0543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b="1" dirty="0" smtClean="0"/>
              <a:t>OJCIEC PRZEJMUJE D.U.M. lub/i  U.R.</a:t>
            </a:r>
          </a:p>
          <a:p>
            <a:pPr marL="109728" indent="0">
              <a:buNone/>
            </a:pPr>
            <a:r>
              <a:rPr lang="pl-PL" dirty="0" smtClean="0"/>
              <a:t>W tej sytuacji…</a:t>
            </a:r>
          </a:p>
          <a:p>
            <a:r>
              <a:rPr lang="pl-PL" dirty="0" smtClean="0"/>
              <a:t>pracownik-ojciec </a:t>
            </a:r>
            <a:r>
              <a:rPr lang="pl-PL" dirty="0"/>
              <a:t>wychowujący dziecko może złożyć pisemny wniosek o udzielenie mu dodatkowego urlopu macierzyńskiego </a:t>
            </a:r>
            <a:r>
              <a:rPr lang="pl-PL" dirty="0" smtClean="0"/>
              <a:t>/ urlopu rodzicielskiego w </a:t>
            </a:r>
            <a:r>
              <a:rPr lang="pl-PL" dirty="0"/>
              <a:t>całości lub w części, </a:t>
            </a:r>
            <a:endParaRPr lang="pl-PL" dirty="0" smtClean="0"/>
          </a:p>
          <a:p>
            <a:r>
              <a:rPr lang="pl-PL" dirty="0" smtClean="0"/>
              <a:t>pracodawca </a:t>
            </a:r>
            <a:r>
              <a:rPr lang="pl-PL" dirty="0"/>
              <a:t>jest obowiązany uwzględnić wniosek pracownika-ojca wychowującego dziecko.</a:t>
            </a:r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>Przejęcie urlopów związanych z rodzicielstwem przez ojca</a:t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4582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b="1" dirty="0" smtClean="0"/>
              <a:t>OJCIEC PRZEJMUJE D.U.M. lub/i  U.R.</a:t>
            </a:r>
          </a:p>
          <a:p>
            <a:pPr marL="109728" indent="0">
              <a:buNone/>
            </a:pPr>
            <a:r>
              <a:rPr lang="pl-PL" dirty="0" smtClean="0"/>
              <a:t>Ale…</a:t>
            </a:r>
          </a:p>
          <a:p>
            <a:pPr marL="109728" indent="0">
              <a:buNone/>
            </a:pPr>
            <a:r>
              <a:rPr lang="pl-PL" dirty="0"/>
              <a:t>Pracownik-ojciec wychowujący dziecko </a:t>
            </a:r>
            <a:r>
              <a:rPr lang="pl-PL" dirty="0" smtClean="0"/>
              <a:t>także może </a:t>
            </a:r>
            <a:r>
              <a:rPr lang="pl-PL" dirty="0"/>
              <a:t>zrezygnować z korzystania z części dodatkowego urlopu macierzyńskiego albo z części urlopu rodzicielskiego, </a:t>
            </a:r>
            <a:r>
              <a:rPr lang="pl-PL" dirty="0" smtClean="0"/>
              <a:t>udzielonych mu w sytuacji rezygnacji z nich przez matkę.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>Przejęcie </a:t>
            </a:r>
            <a:r>
              <a:rPr lang="pl-PL" sz="2000" dirty="0"/>
              <a:t>urlopów związanych z rodzicielstwem przez ojca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9667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b="1" dirty="0" smtClean="0"/>
              <a:t>OJCIEC PRZEJMUJE URLOP MACIERZYŃSKI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/>
              <a:t>Pracownica, po wykorzystaniu po porodzie co najmniej 14 tygodni urlopu macierzyńskiego, ma prawo zrezygnować z pozostałej części tego urlopu;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takim przypadku niewykorzystanej części urlopu macierzyńskiego udziela się </a:t>
            </a:r>
            <a:r>
              <a:rPr lang="pl-PL" dirty="0" err="1"/>
              <a:t>pracownikowi-ojcu</a:t>
            </a:r>
            <a:r>
              <a:rPr lang="pl-PL" dirty="0"/>
              <a:t> wychowującemu dziecko, na jego pisemny wniosek.</a:t>
            </a:r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>Przejęcie </a:t>
            </a:r>
            <a:r>
              <a:rPr lang="pl-PL" sz="2000" dirty="0"/>
              <a:t>urlopów związanych z rodzicielstwem przez ojca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9062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b="1" dirty="0" smtClean="0"/>
              <a:t>OJCIEC PRZEJMUJE URLOP MACIERZYŃSKI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/>
              <a:t>Po wykorzystaniu przez pracownicę po porodzie urlopu macierzyńskiego w wymiarze 8 tygodni, </a:t>
            </a:r>
            <a:r>
              <a:rPr lang="pl-PL" dirty="0" err="1"/>
              <a:t>pracownikowi-ojcu</a:t>
            </a:r>
            <a:r>
              <a:rPr lang="pl-PL" dirty="0"/>
              <a:t> wychowującemu dziecko przysługuje prawo do części urlopu macierzyńskiego odpowiadającej okresowi, w którym pracownica uprawniona do urlopu wymaga opieki szpitalnej ze względu na stan zdrowia uniemożliwiający jej sprawowanie osobistej opieki nad dzieckiem.</a:t>
            </a:r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>Przejęcie </a:t>
            </a:r>
            <a:r>
              <a:rPr lang="pl-PL" sz="2000" dirty="0"/>
              <a:t>urlopów związanych z rodzicielstwem przez ojca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835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b="1" dirty="0" smtClean="0"/>
              <a:t>OJCIEC PRZEJMUJE URLOP MACIERZYŃSKI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/>
              <a:t>W razie zgonu pracownicy w czasie urlopu macierzyńskiego, </a:t>
            </a:r>
            <a:r>
              <a:rPr lang="pl-PL" dirty="0" err="1"/>
              <a:t>pracownikowi-ojcu</a:t>
            </a:r>
            <a:r>
              <a:rPr lang="pl-PL" dirty="0"/>
              <a:t> wychowującemu dziecko przysługuje prawo do niewykorzystanej części tego urlopu.</a:t>
            </a:r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>Przejęcie </a:t>
            </a:r>
            <a:r>
              <a:rPr lang="pl-PL" sz="2000" dirty="0"/>
              <a:t>urlopów związanych z rodzicielstwem przez ojca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0771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b="1" dirty="0" smtClean="0"/>
              <a:t>OJCIEC PRZEJMUJE URLOP MACIERZYŃSKI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 algn="r">
              <a:buNone/>
            </a:pPr>
            <a:r>
              <a:rPr lang="pl-PL" dirty="0"/>
              <a:t>Bezpośrednio po wykorzystaniu urlopu macierzyńskiego pracownik ma prawo do dodatkowego urlopu </a:t>
            </a:r>
            <a:r>
              <a:rPr lang="pl-PL" dirty="0" smtClean="0"/>
              <a:t>macierzyńskiego.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>Przejęcie </a:t>
            </a:r>
            <a:r>
              <a:rPr lang="pl-PL" sz="2000" dirty="0"/>
              <a:t>urlopów związanych z rodzicielstwem przez ojca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4071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Bezwzględne zakazy pracy w porze nocnej i w godzinach nadliczbowych</a:t>
            </a:r>
          </a:p>
          <a:p>
            <a:r>
              <a:rPr lang="pl-PL" dirty="0" smtClean="0"/>
              <a:t>Względne </a:t>
            </a:r>
            <a:r>
              <a:rPr lang="pl-PL" dirty="0"/>
              <a:t>zakazy pracy w porze nocnej i w godzinach </a:t>
            </a:r>
            <a:r>
              <a:rPr lang="pl-PL" dirty="0" smtClean="0"/>
              <a:t>nadliczbowych</a:t>
            </a:r>
          </a:p>
          <a:p>
            <a:r>
              <a:rPr lang="pl-PL" dirty="0" smtClean="0"/>
              <a:t>Względny zakaz delegowania </a:t>
            </a:r>
            <a:r>
              <a:rPr lang="pl-PL" dirty="0"/>
              <a:t>poza stałe miejsce pracy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effectLst/>
              </a:rPr>
              <a:t>DZIAŁ </a:t>
            </a:r>
            <a:r>
              <a:rPr lang="pl-PL" sz="2000" dirty="0" smtClean="0">
                <a:effectLst/>
              </a:rPr>
              <a:t>ÓSMY KODEKSU PRACY</a:t>
            </a:r>
            <a:r>
              <a:rPr lang="pl-PL" sz="2000" dirty="0">
                <a:effectLst/>
              </a:rPr>
              <a:t/>
            </a:r>
            <a:br>
              <a:rPr lang="pl-PL" sz="2000" dirty="0">
                <a:effectLst/>
              </a:rPr>
            </a:br>
            <a:r>
              <a:rPr lang="pl-PL" sz="2000" dirty="0">
                <a:effectLst/>
              </a:rPr>
              <a:t>UPRAWNIENIA PRACOWNIKÓW ZWIĄZANE Z RODZICIELSTWEM</a:t>
            </a: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dr Jacek Borowicz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4665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b="1" dirty="0" smtClean="0"/>
              <a:t>OJCIEC PRZEJMUJE URLOP RODZICIELSKI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 algn="r">
              <a:buNone/>
            </a:pPr>
            <a:r>
              <a:rPr lang="pl-PL" dirty="0"/>
              <a:t>Bezpośrednio po wykorzystaniu dodatkowego urlopu macierzyńskiego w pełnym wymiarze określonym </a:t>
            </a:r>
            <a:r>
              <a:rPr lang="pl-PL" dirty="0" smtClean="0"/>
              <a:t>pracownik </a:t>
            </a:r>
            <a:r>
              <a:rPr lang="pl-PL" dirty="0"/>
              <a:t>ma prawo </a:t>
            </a:r>
            <a:endParaRPr lang="pl-PL" dirty="0" smtClean="0"/>
          </a:p>
          <a:p>
            <a:pPr marL="109728" indent="0" algn="r">
              <a:buNone/>
            </a:pPr>
            <a:r>
              <a:rPr lang="pl-PL" dirty="0" smtClean="0"/>
              <a:t>do </a:t>
            </a:r>
            <a:r>
              <a:rPr lang="pl-PL" dirty="0"/>
              <a:t>urlopu rodzicielskiego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r>
              <a:rPr lang="pl-PL" dirty="0" smtClean="0"/>
              <a:t>ALE…</a:t>
            </a:r>
            <a:endParaRPr lang="pl-PL" dirty="0"/>
          </a:p>
          <a:p>
            <a:pPr marL="109728" indent="0" algn="r">
              <a:buNone/>
            </a:pPr>
            <a:r>
              <a:rPr lang="pl-PL" dirty="0" smtClean="0"/>
              <a:t>…z </a:t>
            </a:r>
            <a:r>
              <a:rPr lang="pl-PL" dirty="0"/>
              <a:t>urlopu rodzicielskiego mogą jednocześnie korzystać oboje rodzice dziecka.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>Przejęcie </a:t>
            </a:r>
            <a:r>
              <a:rPr lang="pl-PL" sz="2000" dirty="0"/>
              <a:t>urlopów związanych z rodzicielstwem przez ojca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7321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b="1" dirty="0" smtClean="0"/>
              <a:t>TERMINY</a:t>
            </a:r>
          </a:p>
          <a:p>
            <a:r>
              <a:rPr lang="pl-PL" dirty="0" smtClean="0"/>
              <a:t>Przy </a:t>
            </a:r>
            <a:r>
              <a:rPr lang="pl-PL" dirty="0"/>
              <a:t>udzielaniu urlopu </a:t>
            </a:r>
            <a:r>
              <a:rPr lang="pl-PL" dirty="0" smtClean="0"/>
              <a:t>macierzyńskiego, </a:t>
            </a:r>
            <a:r>
              <a:rPr lang="pl-PL" dirty="0"/>
              <a:t>urlopu na warunkach urlopu </a:t>
            </a:r>
            <a:r>
              <a:rPr lang="pl-PL" dirty="0" smtClean="0"/>
              <a:t>macierzyńskiego i urlopu rodzicielskiego </a:t>
            </a:r>
            <a:r>
              <a:rPr lang="pl-PL" dirty="0"/>
              <a:t>tydzień urlopu odpowiada 7 dniom kalendarzowym.</a:t>
            </a:r>
          </a:p>
          <a:p>
            <a:r>
              <a:rPr lang="pl-PL" dirty="0" smtClean="0"/>
              <a:t>Jeżeli </a:t>
            </a:r>
            <a:r>
              <a:rPr lang="pl-PL" dirty="0"/>
              <a:t>pracownica nie korzysta z urlopu macierzyńskiego przed przewidywaną datą porodu, pierwszym dniem urlopu macierzyńskiego jest dzień porodu.</a:t>
            </a:r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>Sytuacja rodziców korzystających                                                           z urlopów związanych z rodzicielstwem</a:t>
            </a: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9105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b="1" dirty="0" smtClean="0"/>
              <a:t>PRAWO POWROTU DO PRACY :</a:t>
            </a:r>
          </a:p>
          <a:p>
            <a:pPr marL="109728" indent="0">
              <a:buNone/>
            </a:pPr>
            <a:r>
              <a:rPr lang="pl-PL" dirty="0" smtClean="0"/>
              <a:t>…na </a:t>
            </a:r>
            <a:r>
              <a:rPr lang="pl-PL" dirty="0"/>
              <a:t>dotychczasowym </a:t>
            </a:r>
            <a:r>
              <a:rPr lang="pl-PL" dirty="0" smtClean="0"/>
              <a:t>stanowisku,</a:t>
            </a:r>
          </a:p>
          <a:p>
            <a:pPr marL="109728" indent="0">
              <a:buNone/>
            </a:pPr>
            <a:r>
              <a:rPr lang="pl-PL" dirty="0" smtClean="0"/>
              <a:t>…na </a:t>
            </a:r>
            <a:r>
              <a:rPr lang="pl-PL" dirty="0"/>
              <a:t>stanowisku równorzędnym z zajmowanym przed </a:t>
            </a:r>
            <a:r>
              <a:rPr lang="pl-PL" dirty="0" smtClean="0"/>
              <a:t>rozpoczęciem urlopu, lub</a:t>
            </a:r>
          </a:p>
          <a:p>
            <a:pPr marL="109728" indent="0">
              <a:buNone/>
            </a:pPr>
            <a:r>
              <a:rPr lang="pl-PL" dirty="0" smtClean="0"/>
              <a:t>…na </a:t>
            </a:r>
            <a:r>
              <a:rPr lang="pl-PL" dirty="0"/>
              <a:t>innym stanowisku odpowiadającym jego kwalifikacjom zawodowym, </a:t>
            </a: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 marL="109728" indent="0" algn="r">
              <a:buNone/>
            </a:pPr>
            <a:r>
              <a:rPr lang="pl-PL" dirty="0" smtClean="0"/>
              <a:t>…za </a:t>
            </a:r>
            <a:r>
              <a:rPr lang="pl-PL" dirty="0"/>
              <a:t>wynagrodzeniem za pracę, jakie otrzymywałby, gdyby nie korzystał z urlopu.</a:t>
            </a:r>
          </a:p>
          <a:p>
            <a:pPr marL="109728" indent="0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>Sytuacja rodziców korzystających                                                           z urlopów związanych z rodzicielstwem</a:t>
            </a: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5435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Za czas urlopu </a:t>
            </a:r>
            <a:r>
              <a:rPr lang="pl-PL" b="1" dirty="0" smtClean="0"/>
              <a:t>…</a:t>
            </a:r>
          </a:p>
          <a:p>
            <a:pPr marL="109728" indent="0" algn="r">
              <a:buNone/>
            </a:pPr>
            <a:r>
              <a:rPr lang="pl-PL" dirty="0" smtClean="0"/>
              <a:t>…macierzyńskiego</a:t>
            </a:r>
            <a:r>
              <a:rPr lang="pl-PL" dirty="0"/>
              <a:t>, </a:t>
            </a:r>
            <a:endParaRPr lang="pl-PL" dirty="0" smtClean="0"/>
          </a:p>
          <a:p>
            <a:pPr marL="109728" indent="0" algn="r">
              <a:buNone/>
            </a:pPr>
            <a:r>
              <a:rPr lang="pl-PL" dirty="0" smtClean="0"/>
              <a:t>…dodatkowego </a:t>
            </a:r>
            <a:r>
              <a:rPr lang="pl-PL" dirty="0"/>
              <a:t>urlopu macierzyńskiego, </a:t>
            </a:r>
            <a:endParaRPr lang="pl-PL" dirty="0" smtClean="0"/>
          </a:p>
          <a:p>
            <a:pPr marL="109728" indent="0" algn="r">
              <a:buNone/>
            </a:pPr>
            <a:r>
              <a:rPr lang="pl-PL" dirty="0" smtClean="0"/>
              <a:t>…urlopu ojcowskiego, </a:t>
            </a:r>
          </a:p>
          <a:p>
            <a:pPr marL="109728" indent="0" algn="r">
              <a:buNone/>
            </a:pPr>
            <a:r>
              <a:rPr lang="pl-PL" dirty="0" smtClean="0"/>
              <a:t>…urlopu </a:t>
            </a:r>
            <a:r>
              <a:rPr lang="pl-PL" dirty="0"/>
              <a:t>rodzicielskiego </a:t>
            </a:r>
            <a:endParaRPr lang="pl-PL" dirty="0" smtClean="0"/>
          </a:p>
          <a:p>
            <a:endParaRPr lang="pl-PL" dirty="0"/>
          </a:p>
          <a:p>
            <a:pPr marL="109728" indent="0" algn="just">
              <a:buNone/>
            </a:pPr>
            <a:r>
              <a:rPr lang="pl-PL" dirty="0" smtClean="0"/>
              <a:t>…przysługuje </a:t>
            </a:r>
            <a:r>
              <a:rPr lang="pl-PL" dirty="0"/>
              <a:t>zasiłek macierzyński na zasadach i warunkach określonych odrębnymi przepisami.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zasiłek macierzyński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3032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Obowiązek przeniesienia pracownicy w ciąży/ karmiącej piersią </a:t>
            </a:r>
            <a:r>
              <a:rPr lang="pl-PL" dirty="0"/>
              <a:t>do innej </a:t>
            </a:r>
            <a:r>
              <a:rPr lang="pl-PL" dirty="0" smtClean="0"/>
              <a:t>‚nieszkodliwej” pracy.</a:t>
            </a:r>
          </a:p>
          <a:p>
            <a:r>
              <a:rPr lang="pl-PL" dirty="0" smtClean="0"/>
              <a:t>Przerwa na karmienie piersią.</a:t>
            </a:r>
          </a:p>
          <a:p>
            <a:r>
              <a:rPr lang="pl-PL" dirty="0" smtClean="0"/>
              <a:t>2 dni w roku kalendarzowym płatnej opieki nad dzieckiem do lat 14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effectLst/>
              </a:rPr>
              <a:t>DZIAŁ </a:t>
            </a:r>
            <a:r>
              <a:rPr lang="pl-PL" sz="2000" dirty="0" smtClean="0">
                <a:effectLst/>
              </a:rPr>
              <a:t>ÓSMY KODEKSU PRACY</a:t>
            </a:r>
            <a:r>
              <a:rPr lang="pl-PL" sz="2000" dirty="0">
                <a:effectLst/>
              </a:rPr>
              <a:t/>
            </a:r>
            <a:br>
              <a:rPr lang="pl-PL" sz="2000" dirty="0">
                <a:effectLst/>
              </a:rPr>
            </a:br>
            <a:r>
              <a:rPr lang="pl-PL" sz="2000" dirty="0">
                <a:effectLst/>
              </a:rPr>
              <a:t>UPRAWNIENIA PRACOWNIKÓW ZWIĄZANE Z RODZICIELSTWEM</a:t>
            </a: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dr Jacek Borowicz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6203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b="1" dirty="0" smtClean="0"/>
              <a:t>Urlopy związane z rodzicielstwem:</a:t>
            </a:r>
          </a:p>
          <a:p>
            <a:pPr marL="109728" indent="0" algn="r">
              <a:buNone/>
            </a:pPr>
            <a:r>
              <a:rPr lang="pl-PL" dirty="0" smtClean="0"/>
              <a:t>- macierzyński</a:t>
            </a:r>
          </a:p>
          <a:p>
            <a:pPr marL="109728" indent="0" algn="r">
              <a:buNone/>
            </a:pPr>
            <a:r>
              <a:rPr lang="pl-PL" dirty="0" smtClean="0"/>
              <a:t>- dodatkowy macierzyński</a:t>
            </a:r>
          </a:p>
          <a:p>
            <a:pPr marL="109728" indent="0" algn="r">
              <a:buNone/>
            </a:pPr>
            <a:r>
              <a:rPr lang="pl-PL" dirty="0" smtClean="0"/>
              <a:t>- rodzicielski</a:t>
            </a:r>
          </a:p>
          <a:p>
            <a:pPr marL="109728" indent="0" algn="r">
              <a:buNone/>
            </a:pPr>
            <a:r>
              <a:rPr lang="pl-PL" dirty="0" smtClean="0"/>
              <a:t>- ojcowski</a:t>
            </a:r>
          </a:p>
          <a:p>
            <a:pPr marL="109728" indent="0" algn="r">
              <a:buNone/>
            </a:pPr>
            <a:r>
              <a:rPr lang="pl-PL" dirty="0" smtClean="0"/>
              <a:t>- wychowawczy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effectLst/>
              </a:rPr>
              <a:t>DZIAŁ </a:t>
            </a:r>
            <a:r>
              <a:rPr lang="pl-PL" sz="2000" dirty="0" smtClean="0">
                <a:effectLst/>
              </a:rPr>
              <a:t>ÓSMY KODEKSU PRACY</a:t>
            </a:r>
            <a:r>
              <a:rPr lang="pl-PL" sz="2000" dirty="0">
                <a:effectLst/>
              </a:rPr>
              <a:t/>
            </a:r>
            <a:br>
              <a:rPr lang="pl-PL" sz="2000" dirty="0">
                <a:effectLst/>
              </a:rPr>
            </a:br>
            <a:r>
              <a:rPr lang="pl-PL" sz="2000" dirty="0">
                <a:effectLst/>
              </a:rPr>
              <a:t>UPRAWNIENIA PRACOWNIKÓW ZWIĄZANE Z RODZICIELSTWEM</a:t>
            </a: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dr Jacek Borowicz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7620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l-PL" dirty="0" smtClean="0"/>
              <a:t>Pracownicy </a:t>
            </a:r>
            <a:r>
              <a:rPr lang="pl-PL" dirty="0"/>
              <a:t>przysługuje urlop macierzyński </a:t>
            </a:r>
            <a:r>
              <a:rPr lang="pl-PL" dirty="0" smtClean="0"/>
              <a:t>                w </a:t>
            </a:r>
            <a:r>
              <a:rPr lang="pl-PL" dirty="0"/>
              <a:t>wymiarze:</a:t>
            </a:r>
          </a:p>
          <a:p>
            <a:r>
              <a:rPr lang="pl-PL" b="1" dirty="0" smtClean="0"/>
              <a:t>20 </a:t>
            </a:r>
            <a:r>
              <a:rPr lang="pl-PL" b="1" dirty="0"/>
              <a:t>tygodni </a:t>
            </a:r>
            <a:r>
              <a:rPr lang="pl-PL" dirty="0"/>
              <a:t>w przypadku urodzenia jednego dziecka przy jednym porodzie,</a:t>
            </a:r>
          </a:p>
          <a:p>
            <a:r>
              <a:rPr lang="pl-PL" b="1" dirty="0" smtClean="0"/>
              <a:t>31 </a:t>
            </a:r>
            <a:r>
              <a:rPr lang="pl-PL" b="1" dirty="0"/>
              <a:t>tygodni </a:t>
            </a:r>
            <a:r>
              <a:rPr lang="pl-PL" dirty="0"/>
              <a:t>w przypadku urodzenia dwojga dzieci przy jednym porodzie,</a:t>
            </a:r>
          </a:p>
          <a:p>
            <a:r>
              <a:rPr lang="pl-PL" dirty="0" smtClean="0"/>
              <a:t> </a:t>
            </a:r>
            <a:r>
              <a:rPr lang="pl-PL" b="1" dirty="0"/>
              <a:t>33 tygodni </a:t>
            </a:r>
            <a:r>
              <a:rPr lang="pl-PL" dirty="0"/>
              <a:t>w przypadku urodzenia trojga dzieci przy jednym porodzie,</a:t>
            </a:r>
          </a:p>
          <a:p>
            <a:r>
              <a:rPr lang="pl-PL" dirty="0" smtClean="0"/>
              <a:t> </a:t>
            </a:r>
            <a:r>
              <a:rPr lang="pl-PL" b="1" dirty="0"/>
              <a:t>35 tygodni </a:t>
            </a:r>
            <a:r>
              <a:rPr lang="pl-PL" dirty="0"/>
              <a:t>w przypadku urodzenia czworga dzieci przy jednym porodzie,</a:t>
            </a:r>
          </a:p>
          <a:p>
            <a:r>
              <a:rPr lang="pl-PL" dirty="0" smtClean="0"/>
              <a:t> </a:t>
            </a:r>
            <a:r>
              <a:rPr lang="pl-PL" b="1" dirty="0"/>
              <a:t>37 tygodni </a:t>
            </a:r>
            <a:r>
              <a:rPr lang="pl-PL" dirty="0"/>
              <a:t>w przypadku urodzenia pięciorga i więcej dzieci przy jednym porodzie.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>URLOP MACIERZYŃSKI</a:t>
            </a: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dr Jacek Borowicz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0930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Nie więcej niż 6 tygodni urlopu macierzyńskiego może przypadać przed przewidywaną datą porodu.</a:t>
            </a:r>
          </a:p>
          <a:p>
            <a:r>
              <a:rPr lang="pl-PL" dirty="0" smtClean="0"/>
              <a:t>Po </a:t>
            </a:r>
            <a:r>
              <a:rPr lang="pl-PL" dirty="0"/>
              <a:t>porodzie przysługuje urlop macierzyński niewykorzystany przed porodem aż do wyczerpania okresu ustalonego w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endParaRPr lang="pl-PL" dirty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>URLOP MACIERZYŃSKI</a:t>
            </a: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8121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b="1" dirty="0" smtClean="0"/>
              <a:t>Urlop macierzyński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Prawo czy obowiązek?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>URLOP MACIERZYŃSKI</a:t>
            </a: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9339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Dodatkowy urlop macierzyński: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 algn="r">
              <a:buNone/>
            </a:pPr>
            <a:r>
              <a:rPr lang="pl-PL" dirty="0" smtClean="0"/>
              <a:t>- </a:t>
            </a:r>
            <a:r>
              <a:rPr lang="pl-PL" dirty="0"/>
              <a:t>j</a:t>
            </a:r>
            <a:r>
              <a:rPr lang="pl-PL" dirty="0" smtClean="0"/>
              <a:t>est opcją (prawem) dla </a:t>
            </a:r>
            <a:r>
              <a:rPr lang="pl-PL" b="1" dirty="0" smtClean="0"/>
              <a:t>pracownika</a:t>
            </a:r>
            <a:r>
              <a:rPr lang="pl-PL" dirty="0" smtClean="0"/>
              <a:t> (!),</a:t>
            </a:r>
            <a:endParaRPr lang="pl-PL" dirty="0"/>
          </a:p>
          <a:p>
            <a:pPr algn="r">
              <a:buFontTx/>
              <a:buChar char="-"/>
            </a:pPr>
            <a:r>
              <a:rPr lang="pl-PL" dirty="0" smtClean="0"/>
              <a:t>bezpośrednio </a:t>
            </a:r>
            <a:r>
              <a:rPr lang="pl-PL" dirty="0"/>
              <a:t>po wykorzystaniu </a:t>
            </a:r>
            <a:r>
              <a:rPr lang="pl-PL" dirty="0" smtClean="0"/>
              <a:t>                     urlopu macierzyńskiego,</a:t>
            </a:r>
          </a:p>
          <a:p>
            <a:pPr algn="r">
              <a:buFontTx/>
              <a:buChar char="-"/>
            </a:pPr>
            <a:r>
              <a:rPr lang="pl-PL" dirty="0"/>
              <a:t>na </a:t>
            </a:r>
            <a:r>
              <a:rPr lang="pl-PL" dirty="0" smtClean="0"/>
              <a:t>wniosek uprawnionego</a:t>
            </a:r>
          </a:p>
          <a:p>
            <a:pPr algn="r">
              <a:buFontTx/>
              <a:buChar char="-"/>
            </a:pPr>
            <a:r>
              <a:rPr lang="pl-PL" dirty="0" smtClean="0"/>
              <a:t>pracodawca </a:t>
            </a:r>
            <a:r>
              <a:rPr lang="pl-PL" dirty="0"/>
              <a:t>jest obowiązany </a:t>
            </a:r>
            <a:endParaRPr lang="pl-PL" dirty="0" smtClean="0"/>
          </a:p>
          <a:p>
            <a:pPr marL="109728" indent="0" algn="r">
              <a:buNone/>
            </a:pPr>
            <a:r>
              <a:rPr lang="pl-PL" dirty="0" smtClean="0"/>
              <a:t>uwzględnić ten wniosek.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dirty="0" smtClean="0"/>
              <a:t>DODATKOWY URLOP MACIERZYŃSKI</a:t>
            </a: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dr Jacek Borowicz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C434-A32E-4B16-ABAF-124C7C5D03E7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9624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</TotalTime>
  <Words>1364</Words>
  <Application>Microsoft Office PowerPoint</Application>
  <PresentationFormat>Pokaz na ekranie (4:3)</PresentationFormat>
  <Paragraphs>250</Paragraphs>
  <Slides>33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Hol</vt:lpstr>
      <vt:lpstr>Uprawnienia rodzicielskie pracowników</vt:lpstr>
      <vt:lpstr>DZIAŁ ÓSMY KODEKSU PRACY UPRAWNIENIA PRACOWNIKÓW ZWIĄZANE Z RODZICIELSTWEM</vt:lpstr>
      <vt:lpstr>DZIAŁ ÓSMY KODEKSU PRACY UPRAWNIENIA PRACOWNIKÓW ZWIĄZANE Z RODZICIELSTWEM</vt:lpstr>
      <vt:lpstr>DZIAŁ ÓSMY KODEKSU PRACY UPRAWNIENIA PRACOWNIKÓW ZWIĄZANE Z RODZICIELSTWEM</vt:lpstr>
      <vt:lpstr>DZIAŁ ÓSMY KODEKSU PRACY UPRAWNIENIA PRACOWNIKÓW ZWIĄZANE Z RODZICIELSTWEM</vt:lpstr>
      <vt:lpstr>URLOP MACIERZYŃSKI</vt:lpstr>
      <vt:lpstr>URLOP MACIERZYŃSKI</vt:lpstr>
      <vt:lpstr>URLOP MACIERZYŃSKI</vt:lpstr>
      <vt:lpstr>DODATKOWY URLOP MACIERZYŃSKI</vt:lpstr>
      <vt:lpstr>DODATKOWY URLOP MACIERZYŃSKI</vt:lpstr>
      <vt:lpstr> DODATKOWY URLOP MACIERZYŃSKI </vt:lpstr>
      <vt:lpstr> DODATKOWY URLOP MACIERZYŃSKI </vt:lpstr>
      <vt:lpstr> URLOP RODZICIELSKI </vt:lpstr>
      <vt:lpstr> URLOP RODZICIELSKI </vt:lpstr>
      <vt:lpstr> URLOP RODZICIELSKI </vt:lpstr>
      <vt:lpstr> URLOP RODZICIELSKI </vt:lpstr>
      <vt:lpstr> URLOP RODZICIELSKI </vt:lpstr>
      <vt:lpstr> UPRAWNIENIA OJCOWSKIE </vt:lpstr>
      <vt:lpstr> URLOP OJCOWSKI </vt:lpstr>
      <vt:lpstr> URLOP OJCOWSKI </vt:lpstr>
      <vt:lpstr> URLOP OJCOWSKI </vt:lpstr>
      <vt:lpstr> Przejęcie urlopów związanych z rodzicielstwem przez ojca </vt:lpstr>
      <vt:lpstr>Przejęcie urlopów związanych z rodzicielstwem przez ojca</vt:lpstr>
      <vt:lpstr> Przejęcie urlopów związanych z rodzicielstwem przez ojca </vt:lpstr>
      <vt:lpstr>Przejęcie urlopów związanych z rodzicielstwem przez ojca</vt:lpstr>
      <vt:lpstr>Przejęcie urlopów związanych z rodzicielstwem przez ojca</vt:lpstr>
      <vt:lpstr>Przejęcie urlopów związanych z rodzicielstwem przez ojca</vt:lpstr>
      <vt:lpstr>Przejęcie urlopów związanych z rodzicielstwem przez ojca</vt:lpstr>
      <vt:lpstr>Przejęcie urlopów związanych z rodzicielstwem przez ojca</vt:lpstr>
      <vt:lpstr>Przejęcie urlopów związanych z rodzicielstwem przez ojca</vt:lpstr>
      <vt:lpstr>Sytuacja rodziców korzystających                                                           z urlopów związanych z rodzicielstwem</vt:lpstr>
      <vt:lpstr>Sytuacja rodziców korzystających                                                           z urlopów związanych z rodzicielstwem</vt:lpstr>
      <vt:lpstr> zasiłek macierzyński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Uprawnienia rodzicielskie pracowników</dc:title>
  <dc:creator>Jacek</dc:creator>
  <cp:lastModifiedBy>borowicz</cp:lastModifiedBy>
  <cp:revision>16</cp:revision>
  <dcterms:created xsi:type="dcterms:W3CDTF">2013-10-12T10:17:46Z</dcterms:created>
  <dcterms:modified xsi:type="dcterms:W3CDTF">2013-10-13T05:51:21Z</dcterms:modified>
</cp:coreProperties>
</file>