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940602-EDB3-4575-87F2-6AAFAA52E496}" type="datetimeFigureOut">
              <a:rPr lang="pl-PL" smtClean="0"/>
              <a:t>2014-12-31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8A5305-B52C-4AA4-81AA-3397A527BA9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 cz. 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339752" y="5589240"/>
            <a:ext cx="6172200" cy="513910"/>
          </a:xfrm>
        </p:spPr>
        <p:txBody>
          <a:bodyPr/>
          <a:lstStyle/>
          <a:p>
            <a:r>
              <a:rPr lang="pl-PL" dirty="0" smtClean="0"/>
              <a:t>Małgorzata Grześków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Niepełny wymiar czasu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76872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Urlop </a:t>
            </a:r>
            <a:r>
              <a:rPr lang="pl-PL" dirty="0" smtClean="0"/>
              <a:t>wypoczynkowy pracownika zatrudnionego w niepełnym </a:t>
            </a:r>
            <a:r>
              <a:rPr lang="pl-PL" dirty="0" smtClean="0"/>
              <a:t>wymiarze czasu pracy ustala </a:t>
            </a:r>
            <a:r>
              <a:rPr lang="pl-PL" dirty="0" smtClean="0"/>
              <a:t>się proporcjonalnie do wymiaru czasu jego pracy. Urlopu osobom zatrudnionym na część etatu udziela się </a:t>
            </a:r>
            <a:r>
              <a:rPr lang="pl-PL" b="1" dirty="0" smtClean="0"/>
              <a:t>w wymiarze godzinowym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Urlop uzupełniający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Pracownikowi</a:t>
            </a:r>
            <a:r>
              <a:rPr lang="pl-PL" dirty="0" smtClean="0"/>
              <a:t>, który w trakcie roku kalendarzowego uzyskuje prawo do urlopu w wyższym wymiarze, a wykorzystał już urlop </a:t>
            </a:r>
            <a:r>
              <a:rPr lang="pl-PL" dirty="0" smtClean="0"/>
              <a:t>za dany rok </a:t>
            </a:r>
            <a:r>
              <a:rPr lang="pl-PL" dirty="0" smtClean="0"/>
              <a:t>kalendarzowy w niższym wymiarze, </a:t>
            </a:r>
            <a:r>
              <a:rPr lang="pl-PL" b="1" dirty="0" smtClean="0"/>
              <a:t>przysługuje urlop uzupełniający.</a:t>
            </a:r>
          </a:p>
          <a:p>
            <a:pPr algn="just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i="1" dirty="0" smtClean="0"/>
              <a:t>Np. </a:t>
            </a:r>
            <a:r>
              <a:rPr lang="pl-PL" i="1" dirty="0" smtClean="0"/>
              <a:t>Pracownik w </a:t>
            </a:r>
            <a:r>
              <a:rPr lang="pl-PL" i="1" dirty="0" smtClean="0"/>
              <a:t>marcu 2014 </a:t>
            </a:r>
            <a:r>
              <a:rPr lang="pl-PL" i="1" dirty="0" smtClean="0"/>
              <a:t>r. osiągnął 10-letni staż urlopowy. Uzyskał zatem prawo do urlopu wypoczynkowego w wymiarze 26 dni.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w okresie wypowiedzenia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</a:t>
            </a:r>
            <a:r>
              <a:rPr lang="pl-PL" b="1" dirty="0" smtClean="0"/>
              <a:t>art. 167</a:t>
            </a:r>
            <a:r>
              <a:rPr lang="pl-PL" b="1" baseline="30000" dirty="0" smtClean="0"/>
              <a:t>1</a:t>
            </a:r>
            <a:r>
              <a:rPr lang="pl-PL" b="1" dirty="0" smtClean="0"/>
              <a:t> </a:t>
            </a:r>
            <a:r>
              <a:rPr lang="pl-PL" b="1" dirty="0" err="1" smtClean="0"/>
              <a:t>k.p</a:t>
            </a:r>
            <a:r>
              <a:rPr lang="pl-PL" b="1" dirty="0" smtClean="0"/>
              <a:t>. </a:t>
            </a:r>
          </a:p>
          <a:p>
            <a:pPr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W </a:t>
            </a:r>
            <a:r>
              <a:rPr lang="pl-PL" dirty="0" smtClean="0"/>
              <a:t>okresie wypowiedzenia umowy o pracę pracownik jest zobowiązany wykorzystać przysługujący mu urlop, jeżeli w tym </a:t>
            </a:r>
            <a:r>
              <a:rPr lang="pl-PL" dirty="0" smtClean="0"/>
              <a:t>okresie pracodawca mu </a:t>
            </a:r>
            <a:r>
              <a:rPr lang="pl-PL" dirty="0" smtClean="0"/>
              <a:t>go </a:t>
            </a:r>
            <a:r>
              <a:rPr lang="pl-PL" dirty="0" smtClean="0"/>
              <a:t>udzieli.</a:t>
            </a:r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</a:t>
            </a:r>
          </a:p>
          <a:p>
            <a:pPr algn="just">
              <a:buNone/>
            </a:pPr>
            <a:r>
              <a:rPr lang="pl-PL" dirty="0" smtClean="0"/>
              <a:t>   Pracodawca </a:t>
            </a:r>
            <a:r>
              <a:rPr lang="pl-PL" dirty="0" smtClean="0"/>
              <a:t>udziela pracownikowi urlopu wypoczynkowego w okresie wypowiedzenia </a:t>
            </a:r>
            <a:r>
              <a:rPr lang="pl-PL" b="1" dirty="0" smtClean="0"/>
              <a:t>bez</a:t>
            </a:r>
            <a:r>
              <a:rPr lang="pl-PL" b="1" u="sng" dirty="0" smtClean="0"/>
              <a:t> </a:t>
            </a:r>
            <a:r>
              <a:rPr lang="pl-PL" b="1" dirty="0" smtClean="0"/>
              <a:t>wniosku urlopowego</a:t>
            </a:r>
            <a:r>
              <a:rPr lang="pl-PL" b="1" dirty="0" smtClean="0"/>
              <a:t>, a nawet bez zgody </a:t>
            </a:r>
            <a:r>
              <a:rPr lang="pl-PL" b="1" dirty="0" smtClean="0"/>
              <a:t>zatrudnionego</a:t>
            </a:r>
            <a:r>
              <a:rPr lang="pl-PL" dirty="0" smtClean="0"/>
              <a:t> !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W </a:t>
            </a:r>
            <a:r>
              <a:rPr lang="pl-PL" dirty="0" smtClean="0"/>
              <a:t>okresie wypowiedzenia mogą zostać wykorzystane nie tylko urlopy bieżące, ale również urlopy zaległe. Urlopy bieżące przysługują pracownikowi w wymiarze proporcjonalnym do okresu przepracowanego w danym roku kalendarzowym.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Rozliczenie niewykorzystanego </a:t>
            </a:r>
            <a:r>
              <a:rPr lang="pl-PL" dirty="0" smtClean="0"/>
              <a:t>urlopu może nastąpić również w drodze wypłacenia </a:t>
            </a:r>
            <a:r>
              <a:rPr lang="pl-PL" b="1" dirty="0" smtClean="0"/>
              <a:t>ekwiwalentu. </a:t>
            </a:r>
            <a:endParaRPr lang="pl-PL" b="1" dirty="0" smtClean="0"/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  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  </a:t>
            </a:r>
            <a:r>
              <a:rPr lang="pl-PL" dirty="0" smtClean="0"/>
              <a:t>Pracodawca decyduje, </a:t>
            </a:r>
            <a:r>
              <a:rPr lang="pl-PL" dirty="0" smtClean="0"/>
              <a:t>czy za niewykorzystany urlop przed upływem terminu wypowiedzenia udzieli pracownikowi dni wolnych, czy wypłaci mu ekwiwalent pieniężny. </a:t>
            </a: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Możliwe </a:t>
            </a:r>
            <a:r>
              <a:rPr lang="pl-PL" dirty="0" smtClean="0"/>
              <a:t>jest </a:t>
            </a:r>
            <a:r>
              <a:rPr lang="pl-PL" dirty="0" smtClean="0"/>
              <a:t>także połączenie</a:t>
            </a:r>
            <a:r>
              <a:rPr lang="pl-PL" dirty="0" smtClean="0"/>
              <a:t> obu form uregulowania urlopu.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NA ŻĄDANIE PRACOWNIKA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Urlop </a:t>
            </a:r>
            <a:r>
              <a:rPr lang="pl-PL" dirty="0" smtClean="0"/>
              <a:t>na żądanie jest częścią urlopu wypoczynkowego i przysługuje w wymiarze </a:t>
            </a:r>
            <a:r>
              <a:rPr lang="pl-PL" b="1" dirty="0" smtClean="0"/>
              <a:t>4 dni </a:t>
            </a:r>
            <a:r>
              <a:rPr lang="pl-PL" dirty="0" smtClean="0"/>
              <a:t>w każdym roku kalendarzowym. </a:t>
            </a: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Pracownik </a:t>
            </a:r>
            <a:r>
              <a:rPr lang="pl-PL" dirty="0" smtClean="0"/>
              <a:t>może wystąpić o udzielenie urlopu najpóźniej w dniu jego rozpoczęcia</a:t>
            </a:r>
            <a:endParaRPr lang="pl-PL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Kiedy pracodawca może odmówić udzielenia urlopu na żądanie 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2348880"/>
            <a:ext cx="7467600" cy="2044824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Pracodawca </a:t>
            </a:r>
            <a:r>
              <a:rPr lang="pl-PL" dirty="0" smtClean="0"/>
              <a:t>ma prawo odmówić udzielenia urlopu na żądanie w przypadku wcześniej nieprzewidzianej, ważnej sytuacji lub gdy zagrożone jest dobro bądź </a:t>
            </a:r>
            <a:r>
              <a:rPr lang="pl-PL" dirty="0" smtClean="0"/>
              <a:t>mienie zakładu pracy</a:t>
            </a:r>
            <a:r>
              <a:rPr lang="pl-PL" dirty="0" smtClean="0"/>
              <a:t>. 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Wniosek o urlop na żądanie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Przepisy </a:t>
            </a:r>
            <a:r>
              <a:rPr lang="pl-PL" dirty="0" smtClean="0"/>
              <a:t>nie określają konkretnie, w jakiej formie powinno zgłosić się chęć skorzystania z urlopu na żądanie.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Dozwolone </a:t>
            </a:r>
            <a:r>
              <a:rPr lang="pl-PL" dirty="0" smtClean="0"/>
              <a:t>jest poinformowanie o tym </a:t>
            </a:r>
            <a:r>
              <a:rPr lang="pl-PL" dirty="0" smtClean="0"/>
              <a:t>fakcie telefonicznie, </a:t>
            </a:r>
            <a:r>
              <a:rPr lang="pl-PL" dirty="0" smtClean="0"/>
              <a:t>e-mailowo czy za pośrednictwem innej osoby.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  Istotny </a:t>
            </a:r>
            <a:r>
              <a:rPr lang="pl-PL" dirty="0" smtClean="0"/>
              <a:t>jest jednak fakt, aby </a:t>
            </a:r>
            <a:r>
              <a:rPr lang="pl-PL" dirty="0" smtClean="0"/>
              <a:t>ta wiadomość dotarła </a:t>
            </a:r>
            <a:r>
              <a:rPr lang="pl-PL" dirty="0" smtClean="0"/>
              <a:t>do wiadomości pracodawcy jeszcze </a:t>
            </a:r>
            <a:r>
              <a:rPr lang="pl-PL" b="1" dirty="0" smtClean="0"/>
              <a:t>przed godziną rozpoczęcia pracy.</a:t>
            </a:r>
            <a:endParaRPr lang="pl-PL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bezpłatny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Na </a:t>
            </a:r>
            <a:r>
              <a:rPr lang="pl-PL" dirty="0" smtClean="0"/>
              <a:t>pisemny wniosek </a:t>
            </a:r>
            <a:r>
              <a:rPr lang="pl-PL" dirty="0" smtClean="0"/>
              <a:t>pracownika pracodawca może </a:t>
            </a:r>
            <a:r>
              <a:rPr lang="pl-PL" dirty="0" smtClean="0"/>
              <a:t>udzielić </a:t>
            </a:r>
            <a:r>
              <a:rPr lang="pl-PL" dirty="0" smtClean="0"/>
              <a:t>mu urlopu bezpłatnego.</a:t>
            </a:r>
          </a:p>
          <a:p>
            <a:pPr algn="just">
              <a:buNone/>
            </a:pPr>
            <a:r>
              <a:rPr lang="pl-PL" dirty="0" smtClean="0"/>
              <a:t>   Pracownik </a:t>
            </a:r>
            <a:r>
              <a:rPr lang="pl-PL" b="1" dirty="0" smtClean="0"/>
              <a:t>nie musi uzasadniać </a:t>
            </a:r>
            <a:r>
              <a:rPr lang="pl-PL" dirty="0" smtClean="0"/>
              <a:t>swojego wniosku o </a:t>
            </a:r>
            <a:r>
              <a:rPr lang="pl-PL" dirty="0" smtClean="0"/>
              <a:t>urlop.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Pracownik </a:t>
            </a:r>
            <a:r>
              <a:rPr lang="pl-PL" dirty="0" smtClean="0"/>
              <a:t>może składać wniosek o </a:t>
            </a:r>
            <a:r>
              <a:rPr lang="pl-PL" dirty="0" smtClean="0"/>
              <a:t>urlop bezpłatny w celu:</a:t>
            </a:r>
          </a:p>
          <a:p>
            <a:pPr algn="just"/>
            <a:r>
              <a:rPr lang="pl-PL" dirty="0" smtClean="0"/>
              <a:t> </a:t>
            </a:r>
            <a:r>
              <a:rPr lang="pl-PL" dirty="0" smtClean="0"/>
              <a:t>podjęcia innej pracy, 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 smtClean="0"/>
              <a:t>celu sprawowania opieki </a:t>
            </a:r>
            <a:r>
              <a:rPr lang="pl-PL" dirty="0" smtClean="0"/>
              <a:t>nad dzieckiem lub</a:t>
            </a:r>
          </a:p>
          <a:p>
            <a:pPr algn="just"/>
            <a:r>
              <a:rPr lang="pl-PL" dirty="0" smtClean="0"/>
              <a:t>celu </a:t>
            </a:r>
            <a:r>
              <a:rPr lang="pl-PL" dirty="0" smtClean="0"/>
              <a:t>odpoczynku,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</a:t>
            </a:r>
            <a:r>
              <a:rPr lang="pl-PL" b="1" dirty="0" smtClean="0"/>
              <a:t>kiedy </a:t>
            </a:r>
            <a:r>
              <a:rPr lang="pl-PL" b="1" dirty="0" smtClean="0"/>
              <a:t>nie ma już prawa </a:t>
            </a:r>
            <a:r>
              <a:rPr lang="pl-PL" b="1" dirty="0" smtClean="0"/>
              <a:t>do urlopu wypoczynkowego</a:t>
            </a:r>
            <a:endParaRPr lang="pl-PL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612776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Pracodawca </a:t>
            </a:r>
            <a:r>
              <a:rPr lang="pl-PL" dirty="0" smtClean="0"/>
              <a:t>bez względu na przyczyny uzasadniające wniosek pracownika </a:t>
            </a:r>
            <a:r>
              <a:rPr lang="pl-PL" b="1" dirty="0" smtClean="0"/>
              <a:t>może odmówić pracownikowi urlopu bezpłatnego.</a:t>
            </a: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URLOP PROPORCJONALNY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   </a:t>
            </a:r>
            <a:r>
              <a:rPr lang="pl-PL" b="1" dirty="0" smtClean="0"/>
              <a:t>ZASADA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  Pracownik </a:t>
            </a:r>
            <a:r>
              <a:rPr lang="pl-PL" dirty="0" smtClean="0"/>
              <a:t>nabywa prawo do urlopu wypoczynkowego w pełnym wymiarze określonym przepisami Kodeksu pracy </a:t>
            </a:r>
            <a:r>
              <a:rPr lang="pl-PL" b="1" dirty="0" smtClean="0"/>
              <a:t>w pierwszym dniu każdego roku kalendarzowego</a:t>
            </a:r>
            <a:r>
              <a:rPr lang="pl-PL" dirty="0" smtClean="0"/>
              <a:t>, w trakcie którego trwa stosunek pracy. 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WYJĄTEK</a:t>
            </a:r>
          </a:p>
          <a:p>
            <a:pPr algn="just">
              <a:buNone/>
            </a:pPr>
            <a:r>
              <a:rPr lang="pl-PL" dirty="0" smtClean="0"/>
              <a:t>   W określonych </a:t>
            </a:r>
            <a:r>
              <a:rPr lang="pl-PL" dirty="0" smtClean="0"/>
              <a:t>przypadkach wymiar urlopu wypoczynkowego ustala się jednak proporcjonalnie do przepracowanego okresu. </a:t>
            </a: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przedawnienie roszczeń urlopowych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467600" cy="1468760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Roszczenia </a:t>
            </a:r>
            <a:r>
              <a:rPr lang="pl-PL" dirty="0" err="1" smtClean="0"/>
              <a:t>pracowicze</a:t>
            </a:r>
            <a:r>
              <a:rPr lang="pl-PL" dirty="0" smtClean="0"/>
              <a:t> przedawniają </a:t>
            </a:r>
            <a:r>
              <a:rPr lang="pl-PL" dirty="0" smtClean="0"/>
              <a:t>się po </a:t>
            </a:r>
            <a:r>
              <a:rPr lang="pl-PL" b="1" dirty="0" smtClean="0"/>
              <a:t>upływie 3 lat</a:t>
            </a:r>
            <a:r>
              <a:rPr lang="pl-PL" dirty="0" smtClean="0"/>
              <a:t>. 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 kiedy biegnie wskazany w kodeksie 3-letni termin przedawnienia 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Bieg </a:t>
            </a:r>
            <a:r>
              <a:rPr lang="pl-PL" dirty="0" smtClean="0"/>
              <a:t>przedawnienia roszczenia rozpoczyna się w dniu jego </a:t>
            </a:r>
            <a:r>
              <a:rPr lang="pl-PL" b="1" dirty="0" smtClean="0"/>
              <a:t>wymagalności. </a:t>
            </a:r>
            <a:endParaRPr lang="pl-PL" b="1" dirty="0" smtClean="0"/>
          </a:p>
          <a:p>
            <a:pPr algn="just">
              <a:buNone/>
            </a:pPr>
            <a:endParaRPr lang="pl-PL" b="1" dirty="0" smtClean="0"/>
          </a:p>
          <a:p>
            <a:pPr algn="just">
              <a:buNone/>
            </a:pPr>
            <a:r>
              <a:rPr lang="pl-PL" b="1" dirty="0" smtClean="0"/>
              <a:t>   </a:t>
            </a:r>
            <a:r>
              <a:rPr lang="pl-PL" dirty="0" smtClean="0"/>
              <a:t>Przy urlopie będzie </a:t>
            </a:r>
            <a:r>
              <a:rPr lang="pl-PL" dirty="0" smtClean="0"/>
              <a:t>to zatem bądź </a:t>
            </a:r>
            <a:r>
              <a:rPr lang="pl-PL" b="1" dirty="0" smtClean="0"/>
              <a:t>koniec roku </a:t>
            </a:r>
            <a:r>
              <a:rPr lang="pl-PL" b="1" dirty="0" smtClean="0"/>
              <a:t>kalendarzowego,</a:t>
            </a:r>
            <a:r>
              <a:rPr lang="pl-PL" dirty="0" smtClean="0"/>
              <a:t> za który należy się urlop, bądź </a:t>
            </a:r>
            <a:r>
              <a:rPr lang="pl-PL" b="1" dirty="0" smtClean="0"/>
              <a:t>koniec pierwszego kwartału roku następnego</a:t>
            </a:r>
            <a:r>
              <a:rPr lang="pl-PL" dirty="0" smtClean="0"/>
              <a:t> </a:t>
            </a:r>
            <a:r>
              <a:rPr lang="pl-PL" dirty="0" smtClean="0"/>
              <a:t>(Kodeks </a:t>
            </a:r>
            <a:r>
              <a:rPr lang="pl-PL" dirty="0" smtClean="0"/>
              <a:t>pracy dopuszcza przeniesienie urlopu na następny rok kalendarzowy i wykorzystanie go do końca pierwszego kwartału).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KIEDY PRZYSŁUGUJE URLOP PROPORCJONALNY ???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pracownik podejmuje pracę u kolejnego pracodawcy w ciągu roku kalendarzowego,</a:t>
            </a:r>
          </a:p>
          <a:p>
            <a:pPr algn="just"/>
            <a:r>
              <a:rPr lang="pl-PL" dirty="0" smtClean="0"/>
              <a:t>pracownik </a:t>
            </a:r>
            <a:r>
              <a:rPr lang="pl-PL" dirty="0" smtClean="0"/>
              <a:t>rozwiązuje umowę o </a:t>
            </a:r>
            <a:r>
              <a:rPr lang="pl-PL" dirty="0" smtClean="0"/>
              <a:t>pracę w trakcie roku kalendarzowego,</a:t>
            </a:r>
          </a:p>
          <a:p>
            <a:pPr algn="just"/>
            <a:r>
              <a:rPr lang="pl-PL" dirty="0" smtClean="0"/>
              <a:t>pracownik jest zatrudniony w niepełnym </a:t>
            </a:r>
            <a:r>
              <a:rPr lang="pl-PL" dirty="0" smtClean="0"/>
              <a:t>wymiarze czasu pracy,</a:t>
            </a:r>
            <a:endParaRPr lang="pl-PL" dirty="0" smtClean="0"/>
          </a:p>
          <a:p>
            <a:pPr algn="just"/>
            <a:r>
              <a:rPr lang="pl-PL" dirty="0" smtClean="0"/>
              <a:t>pracownik powraca do obecnego pracodawcy po przerwie trwającej </a:t>
            </a:r>
            <a:r>
              <a:rPr lang="pl-PL" b="1" dirty="0" smtClean="0"/>
              <a:t>minimum 1 miesiąc</a:t>
            </a:r>
            <a:r>
              <a:rPr lang="pl-PL" dirty="0" smtClean="0"/>
              <a:t> z </a:t>
            </a:r>
            <a:r>
              <a:rPr lang="pl-PL" dirty="0" smtClean="0"/>
              <a:t>powodu:</a:t>
            </a:r>
          </a:p>
          <a:p>
            <a:pPr algn="just">
              <a:buNone/>
            </a:pPr>
            <a:r>
              <a:rPr lang="pl-PL" dirty="0" smtClean="0"/>
              <a:t>    urlopu </a:t>
            </a:r>
            <a:r>
              <a:rPr lang="pl-PL" dirty="0" smtClean="0"/>
              <a:t>bezpłatnego, urlopu </a:t>
            </a:r>
            <a:r>
              <a:rPr lang="pl-PL" dirty="0" smtClean="0"/>
              <a:t>wychowawczego, nieusprawiedliwionej </a:t>
            </a:r>
            <a:r>
              <a:rPr lang="pl-PL" dirty="0" smtClean="0"/>
              <a:t>nieobecności w pracy, odbywania zasadniczej służby wojskowej, tymczasowego aresztowania, odbywania kary pozbawienia wolności.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Obliczanie urlopu proporcjonalnego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 smtClean="0"/>
              <a:t>   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 Miesiąc </a:t>
            </a:r>
            <a:r>
              <a:rPr lang="pl-PL" dirty="0" smtClean="0"/>
              <a:t>pracy odpowiada 1/12 części przysługującego pracownikowi urlopu, a niepełne kalendarzowe dni lub miesiące zaokrągla się </a:t>
            </a:r>
            <a:r>
              <a:rPr lang="pl-PL" b="1" dirty="0" smtClean="0"/>
              <a:t>w górę z </a:t>
            </a:r>
            <a:r>
              <a:rPr lang="pl-PL" b="1" dirty="0" smtClean="0"/>
              <a:t>korzyścią dla pracownika.</a:t>
            </a:r>
            <a:endParaRPr 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Zmiana pracodawcy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/>
              <a:t>   W </a:t>
            </a:r>
            <a:r>
              <a:rPr lang="pl-PL" dirty="0" smtClean="0"/>
              <a:t>sytuacji, gdy w ciągu roku kalendarzowego pracownik zmienia pracodawcę, u dotychczasowego pracodawcy przysługuje mu urlop w wymiarze </a:t>
            </a:r>
            <a:r>
              <a:rPr lang="pl-PL" b="1" dirty="0" smtClean="0"/>
              <a:t>proporcjonalnym do okresu przepracowanego u tego pracodawcy </a:t>
            </a:r>
            <a:r>
              <a:rPr lang="pl-PL" dirty="0" smtClean="0"/>
              <a:t>przed </a:t>
            </a:r>
            <a:r>
              <a:rPr lang="pl-PL" dirty="0" smtClean="0"/>
              <a:t>ustaniem </a:t>
            </a:r>
            <a:r>
              <a:rPr lang="pl-PL" dirty="0" smtClean="0"/>
              <a:t>stosunku </a:t>
            </a:r>
            <a:r>
              <a:rPr lang="pl-PL" dirty="0" smtClean="0"/>
              <a:t>pracy.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U </a:t>
            </a:r>
            <a:r>
              <a:rPr lang="pl-PL" dirty="0" smtClean="0"/>
              <a:t>następnego pracodawcy pracownikowi przysługuje urlop w wymiarze proporcjonalnym do okresu </a:t>
            </a:r>
            <a:r>
              <a:rPr lang="pl-PL" b="1" dirty="0" smtClean="0"/>
              <a:t>pozostałego do końca roku kalendarzowego</a:t>
            </a:r>
            <a:r>
              <a:rPr lang="pl-PL" dirty="0" smtClean="0"/>
              <a:t>, jeżeli został zatrudniony na okres co najmniej do końca danego roku kalendarzowego.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   Jeżeli </a:t>
            </a:r>
            <a:r>
              <a:rPr lang="pl-PL" dirty="0" smtClean="0"/>
              <a:t>pracownik u następnego pracodawcy został zatrudniony na okres krótszy niż do końca roku kalendarzowego, urlop proporcjonalny oblicza się w wymiarze </a:t>
            </a:r>
            <a:r>
              <a:rPr lang="pl-PL" b="1" dirty="0" smtClean="0"/>
              <a:t>odpowiadającym do końca trwania umowy.</a:t>
            </a:r>
            <a:endParaRPr lang="pl-PL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pl-PL" dirty="0" smtClean="0"/>
              <a:t>   Gdy pracownik u </a:t>
            </a:r>
            <a:r>
              <a:rPr lang="pl-PL" dirty="0" smtClean="0"/>
              <a:t>poprzedniego pracodawcy </a:t>
            </a:r>
            <a:r>
              <a:rPr lang="pl-PL" dirty="0" smtClean="0"/>
              <a:t>wykorzystał urlop w </a:t>
            </a:r>
            <a:r>
              <a:rPr lang="pl-PL" b="1" dirty="0" smtClean="0"/>
              <a:t>wyższym wymiarze </a:t>
            </a:r>
            <a:r>
              <a:rPr lang="pl-PL" dirty="0" smtClean="0"/>
              <a:t>niż mu przysługiwał w stosunku do przepracowanego okresu, urlop przysługujący u </a:t>
            </a:r>
            <a:r>
              <a:rPr lang="pl-PL" dirty="0" smtClean="0"/>
              <a:t>kolejnego pracodawcy będzie odpowiednio </a:t>
            </a:r>
            <a:r>
              <a:rPr lang="pl-PL" dirty="0" smtClean="0"/>
              <a:t>obniżony.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</a:t>
            </a:r>
            <a:r>
              <a:rPr lang="pl-PL" dirty="0" smtClean="0"/>
              <a:t>  Jeżeli </a:t>
            </a:r>
            <a:r>
              <a:rPr lang="pl-PL" dirty="0" smtClean="0"/>
              <a:t>wykorzystał </a:t>
            </a:r>
            <a:r>
              <a:rPr lang="pl-PL" b="1" dirty="0" smtClean="0"/>
              <a:t>cały</a:t>
            </a:r>
            <a:r>
              <a:rPr lang="pl-PL" dirty="0" smtClean="0"/>
              <a:t> przysługujący </a:t>
            </a:r>
            <a:r>
              <a:rPr lang="pl-PL" dirty="0" smtClean="0"/>
              <a:t>za dany rok </a:t>
            </a:r>
            <a:r>
              <a:rPr lang="pl-PL" dirty="0" smtClean="0"/>
              <a:t>urlop – u nowego pracodawcy </a:t>
            </a:r>
            <a:r>
              <a:rPr lang="pl-PL" dirty="0" smtClean="0"/>
              <a:t>urlop </a:t>
            </a:r>
            <a:r>
              <a:rPr lang="pl-PL" b="1" dirty="0" smtClean="0"/>
              <a:t>nie będzie mu przysługiwał.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Urlop </a:t>
            </a:r>
            <a:r>
              <a:rPr lang="pl-PL" b="1" dirty="0" smtClean="0"/>
              <a:t>po okresie niewykonywania pracy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7467600" cy="240486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dirty="0" smtClean="0"/>
              <a:t>   Za </a:t>
            </a:r>
            <a:r>
              <a:rPr lang="pl-PL" dirty="0" smtClean="0"/>
              <a:t>okresy nieobecności w pracy, podczas których praca nie jest świadczona, pracownik nie nabywa prawa do urlopu w pełnym wymiarze, a w odpowiednio zmniejszonym wymiarze </a:t>
            </a:r>
            <a:r>
              <a:rPr lang="pl-PL" b="1" dirty="0" smtClean="0"/>
              <a:t>proporcjonalnym. </a:t>
            </a: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   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83568" y="476672"/>
            <a:ext cx="7467600" cy="5997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   Dotyczy to nieobecności </a:t>
            </a:r>
          </a:p>
          <a:p>
            <a:pPr algn="just">
              <a:buNone/>
            </a:pPr>
            <a:r>
              <a:rPr lang="pl-PL" b="1" dirty="0" smtClean="0"/>
              <a:t> </a:t>
            </a:r>
            <a:r>
              <a:rPr lang="pl-PL" b="1" dirty="0" smtClean="0"/>
              <a:t>  dłuższych </a:t>
            </a:r>
            <a:r>
              <a:rPr lang="pl-PL" b="1" dirty="0" smtClean="0"/>
              <a:t>niż </a:t>
            </a:r>
            <a:r>
              <a:rPr lang="pl-PL" b="1" dirty="0" smtClean="0"/>
              <a:t>1 miesiąc:</a:t>
            </a:r>
          </a:p>
          <a:p>
            <a:pPr algn="just">
              <a:buNone/>
            </a:pPr>
            <a:endParaRPr lang="pl-PL" b="1" dirty="0" smtClean="0"/>
          </a:p>
          <a:p>
            <a:pPr algn="just"/>
            <a:r>
              <a:rPr lang="pl-PL" b="1" dirty="0" smtClean="0"/>
              <a:t> </a:t>
            </a:r>
            <a:r>
              <a:rPr lang="pl-PL" dirty="0" smtClean="0"/>
              <a:t>spowodowanych urlopem bezpłatnym,</a:t>
            </a:r>
          </a:p>
          <a:p>
            <a:pPr algn="just"/>
            <a:r>
              <a:rPr lang="pl-PL" dirty="0" smtClean="0"/>
              <a:t>urlopem wychowawczym,</a:t>
            </a:r>
          </a:p>
          <a:p>
            <a:pPr algn="just"/>
            <a:r>
              <a:rPr lang="pl-PL" dirty="0" smtClean="0"/>
              <a:t>odbyciem </a:t>
            </a:r>
            <a:r>
              <a:rPr lang="pl-PL" dirty="0" smtClean="0"/>
              <a:t>zasadniczej służby </a:t>
            </a:r>
            <a:r>
              <a:rPr lang="pl-PL" dirty="0" smtClean="0"/>
              <a:t>wojskowej,</a:t>
            </a:r>
          </a:p>
          <a:p>
            <a:pPr algn="just"/>
            <a:r>
              <a:rPr lang="pl-PL" dirty="0" smtClean="0"/>
              <a:t>tymczasowym aresztowaniem,</a:t>
            </a:r>
          </a:p>
          <a:p>
            <a:pPr algn="just"/>
            <a:r>
              <a:rPr lang="pl-PL" dirty="0" smtClean="0"/>
              <a:t>odbywaniem </a:t>
            </a:r>
            <a:r>
              <a:rPr lang="pl-PL" dirty="0" smtClean="0"/>
              <a:t>kary pozbawienia wolności </a:t>
            </a:r>
            <a:r>
              <a:rPr lang="pl-PL" dirty="0" smtClean="0"/>
              <a:t>lub</a:t>
            </a:r>
          </a:p>
          <a:p>
            <a:pPr algn="just"/>
            <a:r>
              <a:rPr lang="pl-PL" dirty="0" smtClean="0"/>
              <a:t>nieusprawiedliwioną </a:t>
            </a:r>
            <a:r>
              <a:rPr lang="pl-PL" dirty="0" smtClean="0"/>
              <a:t>nieobecnością w pracy. 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>
              <a:buNone/>
            </a:pPr>
            <a:r>
              <a:rPr lang="pl-PL" dirty="0" smtClean="0"/>
              <a:t>   </a:t>
            </a:r>
            <a:r>
              <a:rPr lang="pl-PL" b="1" dirty="0" smtClean="0"/>
              <a:t>Okresy </a:t>
            </a:r>
            <a:r>
              <a:rPr lang="pl-PL" b="1" dirty="0" smtClean="0"/>
              <a:t>nieobecności, podczas których pracownik nie nabywa prawa do urlopu, należy sumować.</a:t>
            </a:r>
            <a:endParaRPr lang="pl-PL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830</Words>
  <Application>Microsoft Office PowerPoint</Application>
  <PresentationFormat>Pokaz na ekranie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Wykusz</vt:lpstr>
      <vt:lpstr>Urlop wypoczynkowy cz. 2</vt:lpstr>
      <vt:lpstr>URLOP PROPORCJONALNY</vt:lpstr>
      <vt:lpstr>KIEDY PRZYSŁUGUJE URLOP PROPORCJONALNY ???</vt:lpstr>
      <vt:lpstr>Obliczanie urlopu proporcjonalnego</vt:lpstr>
      <vt:lpstr>Zmiana pracodawcy </vt:lpstr>
      <vt:lpstr>Slajd 6</vt:lpstr>
      <vt:lpstr>Slajd 7</vt:lpstr>
      <vt:lpstr>   Urlop po okresie niewykonywania pracy </vt:lpstr>
      <vt:lpstr>Slajd 9</vt:lpstr>
      <vt:lpstr>Niepełny wymiar czasu pracy</vt:lpstr>
      <vt:lpstr>Urlop uzupełniający </vt:lpstr>
      <vt:lpstr>urlop w okresie wypowiedzenia</vt:lpstr>
      <vt:lpstr>Slajd 13</vt:lpstr>
      <vt:lpstr>Slajd 14</vt:lpstr>
      <vt:lpstr>URLOP NA ŻĄDANIE PRACOWNIKA</vt:lpstr>
      <vt:lpstr>Kiedy pracodawca może odmówić udzielenia urlopu na żądanie ???</vt:lpstr>
      <vt:lpstr>Wniosek o urlop na żądanie</vt:lpstr>
      <vt:lpstr>urlop bezpłatny</vt:lpstr>
      <vt:lpstr>Slajd 19</vt:lpstr>
      <vt:lpstr>przedawnienie roszczeń urlopowych</vt:lpstr>
      <vt:lpstr>od kiedy biegnie wskazany w kodeksie 3-letni termin przedawnienia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 cz. 2</dc:title>
  <dc:creator>user</dc:creator>
  <cp:lastModifiedBy>user</cp:lastModifiedBy>
  <cp:revision>2</cp:revision>
  <dcterms:created xsi:type="dcterms:W3CDTF">2014-12-31T11:08:27Z</dcterms:created>
  <dcterms:modified xsi:type="dcterms:W3CDTF">2014-12-31T12:02:03Z</dcterms:modified>
</cp:coreProperties>
</file>