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E5A132-5E61-4B73-AA30-0AC9BA64D757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E2F325F9-0924-40FE-AA5B-DB8A4B9DB7FB}">
      <dgm:prSet/>
      <dgm:spPr/>
      <dgm:t>
        <a:bodyPr/>
        <a:lstStyle/>
        <a:p>
          <a:pPr rtl="0"/>
          <a:r>
            <a:rPr lang="pl-PL" dirty="0" smtClean="0">
              <a:latin typeface="Georgia" pitchFamily="18" charset="0"/>
            </a:rPr>
            <a:t>Dział VII </a:t>
          </a:r>
          <a:r>
            <a:rPr lang="pl-PL" dirty="0" err="1" smtClean="0">
              <a:latin typeface="Georgia" pitchFamily="18" charset="0"/>
            </a:rPr>
            <a:t>kp</a:t>
          </a:r>
          <a:r>
            <a:rPr lang="pl-PL" dirty="0" smtClean="0">
              <a:latin typeface="Georgia" pitchFamily="18" charset="0"/>
            </a:rPr>
            <a:t>  </a:t>
          </a:r>
          <a:br>
            <a:rPr lang="pl-PL" dirty="0" smtClean="0">
              <a:latin typeface="Georgia" pitchFamily="18" charset="0"/>
            </a:rPr>
          </a:br>
          <a:r>
            <a:rPr lang="pl-PL" dirty="0" smtClean="0">
              <a:latin typeface="Georgia" pitchFamily="18" charset="0"/>
            </a:rPr>
            <a:t>art. 152 – 174</a:t>
          </a:r>
          <a:r>
            <a:rPr lang="pl-PL" baseline="30000" dirty="0" smtClean="0">
              <a:latin typeface="Georgia" pitchFamily="18" charset="0"/>
            </a:rPr>
            <a:t>1</a:t>
          </a:r>
          <a:endParaRPr lang="pl-PL" dirty="0">
            <a:latin typeface="Georgia" pitchFamily="18" charset="0"/>
          </a:endParaRPr>
        </a:p>
      </dgm:t>
    </dgm:pt>
    <dgm:pt modelId="{76A23093-CBC8-4B1A-8AA9-D19ADE581F1D}" type="parTrans" cxnId="{B05BAE32-4A57-4DDC-8857-42EFA1CB4D95}">
      <dgm:prSet/>
      <dgm:spPr/>
      <dgm:t>
        <a:bodyPr/>
        <a:lstStyle/>
        <a:p>
          <a:endParaRPr lang="pl-PL"/>
        </a:p>
      </dgm:t>
    </dgm:pt>
    <dgm:pt modelId="{8777366F-3A6B-48C3-8477-56E1523FF139}" type="sibTrans" cxnId="{B05BAE32-4A57-4DDC-8857-42EFA1CB4D95}">
      <dgm:prSet/>
      <dgm:spPr/>
      <dgm:t>
        <a:bodyPr/>
        <a:lstStyle/>
        <a:p>
          <a:endParaRPr lang="pl-PL"/>
        </a:p>
      </dgm:t>
    </dgm:pt>
    <dgm:pt modelId="{0104E836-8767-4625-A456-570701A5092D}">
      <dgm:prSet/>
      <dgm:spPr/>
      <dgm:t>
        <a:bodyPr/>
        <a:lstStyle/>
        <a:p>
          <a:pPr rtl="0"/>
          <a:r>
            <a:rPr lang="pl-PL" dirty="0" smtClean="0">
              <a:latin typeface="Georgia" pitchFamily="18" charset="0"/>
            </a:rPr>
            <a:t> urlop wypoczynkowy</a:t>
          </a:r>
          <a:endParaRPr lang="pl-PL" dirty="0">
            <a:latin typeface="Georgia" pitchFamily="18" charset="0"/>
          </a:endParaRPr>
        </a:p>
      </dgm:t>
    </dgm:pt>
    <dgm:pt modelId="{A22AFD8A-A7C3-4E66-A9C4-937978A4FA83}" type="parTrans" cxnId="{2E8495DA-1FE3-408F-A516-62135E9CBC47}">
      <dgm:prSet/>
      <dgm:spPr/>
      <dgm:t>
        <a:bodyPr/>
        <a:lstStyle/>
        <a:p>
          <a:endParaRPr lang="pl-PL"/>
        </a:p>
      </dgm:t>
    </dgm:pt>
    <dgm:pt modelId="{135952D5-E925-4CDD-8434-05FAD4B606ED}" type="sibTrans" cxnId="{2E8495DA-1FE3-408F-A516-62135E9CBC47}">
      <dgm:prSet/>
      <dgm:spPr/>
      <dgm:t>
        <a:bodyPr/>
        <a:lstStyle/>
        <a:p>
          <a:endParaRPr lang="pl-PL"/>
        </a:p>
      </dgm:t>
    </dgm:pt>
    <dgm:pt modelId="{EC5FA872-ECE3-4B70-98BA-4EA6152AC816}">
      <dgm:prSet/>
      <dgm:spPr/>
      <dgm:t>
        <a:bodyPr/>
        <a:lstStyle/>
        <a:p>
          <a:pPr rtl="0"/>
          <a:r>
            <a:rPr lang="pl-PL" dirty="0" smtClean="0">
              <a:latin typeface="Georgia" pitchFamily="18" charset="0"/>
            </a:rPr>
            <a:t>urlopy bezpłatne</a:t>
          </a:r>
          <a:endParaRPr lang="pl-PL" dirty="0">
            <a:latin typeface="Georgia" pitchFamily="18" charset="0"/>
          </a:endParaRPr>
        </a:p>
      </dgm:t>
    </dgm:pt>
    <dgm:pt modelId="{3441795C-BD59-4ADE-9055-F33BBD231663}" type="parTrans" cxnId="{2327562E-1F69-4E35-8C0F-8CBA585BA1E0}">
      <dgm:prSet/>
      <dgm:spPr/>
      <dgm:t>
        <a:bodyPr/>
        <a:lstStyle/>
        <a:p>
          <a:endParaRPr lang="pl-PL"/>
        </a:p>
      </dgm:t>
    </dgm:pt>
    <dgm:pt modelId="{E811D2FE-7287-42A7-A2E1-CF1C22E431FF}" type="sibTrans" cxnId="{2327562E-1F69-4E35-8C0F-8CBA585BA1E0}">
      <dgm:prSet/>
      <dgm:spPr/>
      <dgm:t>
        <a:bodyPr/>
        <a:lstStyle/>
        <a:p>
          <a:endParaRPr lang="pl-PL"/>
        </a:p>
      </dgm:t>
    </dgm:pt>
    <dgm:pt modelId="{B2DC4D41-3BE8-4F69-B850-811A4891691D}" type="pres">
      <dgm:prSet presAssocID="{12E5A132-5E61-4B73-AA30-0AC9BA64D7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C761F8-6A52-4648-A592-43B9400B5850}" type="pres">
      <dgm:prSet presAssocID="{E2F325F9-0924-40FE-AA5B-DB8A4B9DB7FB}" presName="hierRoot1" presStyleCnt="0">
        <dgm:presLayoutVars>
          <dgm:hierBranch val="init"/>
        </dgm:presLayoutVars>
      </dgm:prSet>
      <dgm:spPr/>
    </dgm:pt>
    <dgm:pt modelId="{792C585D-802E-4604-8D10-8269D6405D24}" type="pres">
      <dgm:prSet presAssocID="{E2F325F9-0924-40FE-AA5B-DB8A4B9DB7FB}" presName="rootComposite1" presStyleCnt="0"/>
      <dgm:spPr/>
    </dgm:pt>
    <dgm:pt modelId="{AB783A2E-EFAF-4BA4-997C-257202AF4366}" type="pres">
      <dgm:prSet presAssocID="{E2F325F9-0924-40FE-AA5B-DB8A4B9DB7FB}" presName="rootText1" presStyleLbl="node0" presStyleIdx="0" presStyleCnt="1" custScaleX="11962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CD8B904-27E5-4174-9973-E1AD6F4F3972}" type="pres">
      <dgm:prSet presAssocID="{E2F325F9-0924-40FE-AA5B-DB8A4B9DB7FB}" presName="rootConnector1" presStyleLbl="node1" presStyleIdx="0" presStyleCnt="0"/>
      <dgm:spPr/>
    </dgm:pt>
    <dgm:pt modelId="{5D9BFAF9-29FD-40A4-9349-2CC02C6D0E8E}" type="pres">
      <dgm:prSet presAssocID="{E2F325F9-0924-40FE-AA5B-DB8A4B9DB7FB}" presName="hierChild2" presStyleCnt="0"/>
      <dgm:spPr/>
    </dgm:pt>
    <dgm:pt modelId="{F5BB6BE1-2EC8-462F-95F7-ECBCFB265027}" type="pres">
      <dgm:prSet presAssocID="{A22AFD8A-A7C3-4E66-A9C4-937978A4FA83}" presName="Name37" presStyleLbl="parChTrans1D2" presStyleIdx="0" presStyleCnt="2"/>
      <dgm:spPr/>
    </dgm:pt>
    <dgm:pt modelId="{C6B6A33E-6DFB-47A6-827A-6E2CB7BB1F31}" type="pres">
      <dgm:prSet presAssocID="{0104E836-8767-4625-A456-570701A5092D}" presName="hierRoot2" presStyleCnt="0">
        <dgm:presLayoutVars>
          <dgm:hierBranch val="init"/>
        </dgm:presLayoutVars>
      </dgm:prSet>
      <dgm:spPr/>
    </dgm:pt>
    <dgm:pt modelId="{D4375439-D65D-4F6D-951E-9B37647CC57A}" type="pres">
      <dgm:prSet presAssocID="{0104E836-8767-4625-A456-570701A5092D}" presName="rootComposite" presStyleCnt="0"/>
      <dgm:spPr/>
    </dgm:pt>
    <dgm:pt modelId="{AF3DD75C-9ECE-4EAD-A4B4-9C6EC3F69715}" type="pres">
      <dgm:prSet presAssocID="{0104E836-8767-4625-A456-570701A5092D}" presName="rootText" presStyleLbl="node2" presStyleIdx="0" presStyleCnt="2">
        <dgm:presLayoutVars>
          <dgm:chPref val="3"/>
        </dgm:presLayoutVars>
      </dgm:prSet>
      <dgm:spPr/>
    </dgm:pt>
    <dgm:pt modelId="{D0921E57-C669-4097-B40D-7DEC774EE75B}" type="pres">
      <dgm:prSet presAssocID="{0104E836-8767-4625-A456-570701A5092D}" presName="rootConnector" presStyleLbl="node2" presStyleIdx="0" presStyleCnt="2"/>
      <dgm:spPr/>
    </dgm:pt>
    <dgm:pt modelId="{4409F51D-B674-4637-A454-00131EC420B9}" type="pres">
      <dgm:prSet presAssocID="{0104E836-8767-4625-A456-570701A5092D}" presName="hierChild4" presStyleCnt="0"/>
      <dgm:spPr/>
    </dgm:pt>
    <dgm:pt modelId="{5DD88977-AA0E-4435-ADF7-B8C096578F8D}" type="pres">
      <dgm:prSet presAssocID="{0104E836-8767-4625-A456-570701A5092D}" presName="hierChild5" presStyleCnt="0"/>
      <dgm:spPr/>
    </dgm:pt>
    <dgm:pt modelId="{EFC680D6-90AD-4CBE-939F-6E34676324A3}" type="pres">
      <dgm:prSet presAssocID="{3441795C-BD59-4ADE-9055-F33BBD231663}" presName="Name37" presStyleLbl="parChTrans1D2" presStyleIdx="1" presStyleCnt="2"/>
      <dgm:spPr/>
    </dgm:pt>
    <dgm:pt modelId="{B2B6C156-1499-4A43-8259-2B90896AE5D6}" type="pres">
      <dgm:prSet presAssocID="{EC5FA872-ECE3-4B70-98BA-4EA6152AC816}" presName="hierRoot2" presStyleCnt="0">
        <dgm:presLayoutVars>
          <dgm:hierBranch val="init"/>
        </dgm:presLayoutVars>
      </dgm:prSet>
      <dgm:spPr/>
    </dgm:pt>
    <dgm:pt modelId="{B250E203-E49E-4135-9571-573A750A6F56}" type="pres">
      <dgm:prSet presAssocID="{EC5FA872-ECE3-4B70-98BA-4EA6152AC816}" presName="rootComposite" presStyleCnt="0"/>
      <dgm:spPr/>
    </dgm:pt>
    <dgm:pt modelId="{17FD27E7-C60E-4C65-8E21-6AFE2F3211D8}" type="pres">
      <dgm:prSet presAssocID="{EC5FA872-ECE3-4B70-98BA-4EA6152AC81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76C260F-85BC-4CEB-80C6-FC02524E0763}" type="pres">
      <dgm:prSet presAssocID="{EC5FA872-ECE3-4B70-98BA-4EA6152AC816}" presName="rootConnector" presStyleLbl="node2" presStyleIdx="1" presStyleCnt="2"/>
      <dgm:spPr/>
    </dgm:pt>
    <dgm:pt modelId="{882B60BD-6A86-4E80-8B53-853089AF1FAD}" type="pres">
      <dgm:prSet presAssocID="{EC5FA872-ECE3-4B70-98BA-4EA6152AC816}" presName="hierChild4" presStyleCnt="0"/>
      <dgm:spPr/>
    </dgm:pt>
    <dgm:pt modelId="{5652B891-6F3F-4D66-8FA3-C8D14DF139AF}" type="pres">
      <dgm:prSet presAssocID="{EC5FA872-ECE3-4B70-98BA-4EA6152AC816}" presName="hierChild5" presStyleCnt="0"/>
      <dgm:spPr/>
    </dgm:pt>
    <dgm:pt modelId="{DAFDE32D-A25E-43D1-8191-2F2F3DD91DE0}" type="pres">
      <dgm:prSet presAssocID="{E2F325F9-0924-40FE-AA5B-DB8A4B9DB7FB}" presName="hierChild3" presStyleCnt="0"/>
      <dgm:spPr/>
    </dgm:pt>
  </dgm:ptLst>
  <dgm:cxnLst>
    <dgm:cxn modelId="{B05BAE32-4A57-4DDC-8857-42EFA1CB4D95}" srcId="{12E5A132-5E61-4B73-AA30-0AC9BA64D757}" destId="{E2F325F9-0924-40FE-AA5B-DB8A4B9DB7FB}" srcOrd="0" destOrd="0" parTransId="{76A23093-CBC8-4B1A-8AA9-D19ADE581F1D}" sibTransId="{8777366F-3A6B-48C3-8477-56E1523FF139}"/>
    <dgm:cxn modelId="{34EC6546-1408-4ADA-840B-BC2AD8ED8F49}" type="presOf" srcId="{A22AFD8A-A7C3-4E66-A9C4-937978A4FA83}" destId="{F5BB6BE1-2EC8-462F-95F7-ECBCFB265027}" srcOrd="0" destOrd="0" presId="urn:microsoft.com/office/officeart/2005/8/layout/orgChart1"/>
    <dgm:cxn modelId="{585CA0E0-7280-4426-9C65-E3FBDC525E32}" type="presOf" srcId="{3441795C-BD59-4ADE-9055-F33BBD231663}" destId="{EFC680D6-90AD-4CBE-939F-6E34676324A3}" srcOrd="0" destOrd="0" presId="urn:microsoft.com/office/officeart/2005/8/layout/orgChart1"/>
    <dgm:cxn modelId="{928C6F55-44E5-42A9-950F-33565C0C0C92}" type="presOf" srcId="{0104E836-8767-4625-A456-570701A5092D}" destId="{AF3DD75C-9ECE-4EAD-A4B4-9C6EC3F69715}" srcOrd="0" destOrd="0" presId="urn:microsoft.com/office/officeart/2005/8/layout/orgChart1"/>
    <dgm:cxn modelId="{745D385A-247B-45EB-B2FD-1543ADB76303}" type="presOf" srcId="{EC5FA872-ECE3-4B70-98BA-4EA6152AC816}" destId="{976C260F-85BC-4CEB-80C6-FC02524E0763}" srcOrd="1" destOrd="0" presId="urn:microsoft.com/office/officeart/2005/8/layout/orgChart1"/>
    <dgm:cxn modelId="{4244791D-4051-4480-9E71-60AB5A133062}" type="presOf" srcId="{0104E836-8767-4625-A456-570701A5092D}" destId="{D0921E57-C669-4097-B40D-7DEC774EE75B}" srcOrd="1" destOrd="0" presId="urn:microsoft.com/office/officeart/2005/8/layout/orgChart1"/>
    <dgm:cxn modelId="{2649B24A-D8AD-4A58-9739-7C1E94304008}" type="presOf" srcId="{12E5A132-5E61-4B73-AA30-0AC9BA64D757}" destId="{B2DC4D41-3BE8-4F69-B850-811A4891691D}" srcOrd="0" destOrd="0" presId="urn:microsoft.com/office/officeart/2005/8/layout/orgChart1"/>
    <dgm:cxn modelId="{2E8495DA-1FE3-408F-A516-62135E9CBC47}" srcId="{E2F325F9-0924-40FE-AA5B-DB8A4B9DB7FB}" destId="{0104E836-8767-4625-A456-570701A5092D}" srcOrd="0" destOrd="0" parTransId="{A22AFD8A-A7C3-4E66-A9C4-937978A4FA83}" sibTransId="{135952D5-E925-4CDD-8434-05FAD4B606ED}"/>
    <dgm:cxn modelId="{2327562E-1F69-4E35-8C0F-8CBA585BA1E0}" srcId="{E2F325F9-0924-40FE-AA5B-DB8A4B9DB7FB}" destId="{EC5FA872-ECE3-4B70-98BA-4EA6152AC816}" srcOrd="1" destOrd="0" parTransId="{3441795C-BD59-4ADE-9055-F33BBD231663}" sibTransId="{E811D2FE-7287-42A7-A2E1-CF1C22E431FF}"/>
    <dgm:cxn modelId="{C5E075FF-724F-4EEB-8658-70FFBEA5F1D2}" type="presOf" srcId="{E2F325F9-0924-40FE-AA5B-DB8A4B9DB7FB}" destId="{AB783A2E-EFAF-4BA4-997C-257202AF4366}" srcOrd="0" destOrd="0" presId="urn:microsoft.com/office/officeart/2005/8/layout/orgChart1"/>
    <dgm:cxn modelId="{9CD1F1D7-0521-4BB2-AD5F-3027016728A6}" type="presOf" srcId="{E2F325F9-0924-40FE-AA5B-DB8A4B9DB7FB}" destId="{7CD8B904-27E5-4174-9973-E1AD6F4F3972}" srcOrd="1" destOrd="0" presId="urn:microsoft.com/office/officeart/2005/8/layout/orgChart1"/>
    <dgm:cxn modelId="{A1359945-F3EE-4146-A1AF-5A78899A41D6}" type="presOf" srcId="{EC5FA872-ECE3-4B70-98BA-4EA6152AC816}" destId="{17FD27E7-C60E-4C65-8E21-6AFE2F3211D8}" srcOrd="0" destOrd="0" presId="urn:microsoft.com/office/officeart/2005/8/layout/orgChart1"/>
    <dgm:cxn modelId="{857A7E62-9188-45DA-9F48-BC65161365E2}" type="presParOf" srcId="{B2DC4D41-3BE8-4F69-B850-811A4891691D}" destId="{5CC761F8-6A52-4648-A592-43B9400B5850}" srcOrd="0" destOrd="0" presId="urn:microsoft.com/office/officeart/2005/8/layout/orgChart1"/>
    <dgm:cxn modelId="{9F0A61CB-4C93-415B-8E01-9D254240E3CA}" type="presParOf" srcId="{5CC761F8-6A52-4648-A592-43B9400B5850}" destId="{792C585D-802E-4604-8D10-8269D6405D24}" srcOrd="0" destOrd="0" presId="urn:microsoft.com/office/officeart/2005/8/layout/orgChart1"/>
    <dgm:cxn modelId="{E041D3DA-FE00-43FF-8083-883E47342369}" type="presParOf" srcId="{792C585D-802E-4604-8D10-8269D6405D24}" destId="{AB783A2E-EFAF-4BA4-997C-257202AF4366}" srcOrd="0" destOrd="0" presId="urn:microsoft.com/office/officeart/2005/8/layout/orgChart1"/>
    <dgm:cxn modelId="{F37D1E58-4669-4B24-AD96-FEB44B2D5AA8}" type="presParOf" srcId="{792C585D-802E-4604-8D10-8269D6405D24}" destId="{7CD8B904-27E5-4174-9973-E1AD6F4F3972}" srcOrd="1" destOrd="0" presId="urn:microsoft.com/office/officeart/2005/8/layout/orgChart1"/>
    <dgm:cxn modelId="{57F10A82-4DD2-497E-8051-F4CC0F5993E1}" type="presParOf" srcId="{5CC761F8-6A52-4648-A592-43B9400B5850}" destId="{5D9BFAF9-29FD-40A4-9349-2CC02C6D0E8E}" srcOrd="1" destOrd="0" presId="urn:microsoft.com/office/officeart/2005/8/layout/orgChart1"/>
    <dgm:cxn modelId="{DC029C33-BC0F-49DB-9CD5-21AB93FA9C7F}" type="presParOf" srcId="{5D9BFAF9-29FD-40A4-9349-2CC02C6D0E8E}" destId="{F5BB6BE1-2EC8-462F-95F7-ECBCFB265027}" srcOrd="0" destOrd="0" presId="urn:microsoft.com/office/officeart/2005/8/layout/orgChart1"/>
    <dgm:cxn modelId="{EFD4FC6C-582D-46A8-8800-8DDED1DCE8C9}" type="presParOf" srcId="{5D9BFAF9-29FD-40A4-9349-2CC02C6D0E8E}" destId="{C6B6A33E-6DFB-47A6-827A-6E2CB7BB1F31}" srcOrd="1" destOrd="0" presId="urn:microsoft.com/office/officeart/2005/8/layout/orgChart1"/>
    <dgm:cxn modelId="{9E0FAD70-195E-4944-938D-D16052922596}" type="presParOf" srcId="{C6B6A33E-6DFB-47A6-827A-6E2CB7BB1F31}" destId="{D4375439-D65D-4F6D-951E-9B37647CC57A}" srcOrd="0" destOrd="0" presId="urn:microsoft.com/office/officeart/2005/8/layout/orgChart1"/>
    <dgm:cxn modelId="{B8C163A8-A75B-4532-AD5C-C32B7FFFFB2B}" type="presParOf" srcId="{D4375439-D65D-4F6D-951E-9B37647CC57A}" destId="{AF3DD75C-9ECE-4EAD-A4B4-9C6EC3F69715}" srcOrd="0" destOrd="0" presId="urn:microsoft.com/office/officeart/2005/8/layout/orgChart1"/>
    <dgm:cxn modelId="{D09D325A-C06C-404A-962D-E5913770BE97}" type="presParOf" srcId="{D4375439-D65D-4F6D-951E-9B37647CC57A}" destId="{D0921E57-C669-4097-B40D-7DEC774EE75B}" srcOrd="1" destOrd="0" presId="urn:microsoft.com/office/officeart/2005/8/layout/orgChart1"/>
    <dgm:cxn modelId="{51793985-764C-46C5-9688-034C618B6881}" type="presParOf" srcId="{C6B6A33E-6DFB-47A6-827A-6E2CB7BB1F31}" destId="{4409F51D-B674-4637-A454-00131EC420B9}" srcOrd="1" destOrd="0" presId="urn:microsoft.com/office/officeart/2005/8/layout/orgChart1"/>
    <dgm:cxn modelId="{2C3B1771-3BD6-4FCD-9233-25F14F618667}" type="presParOf" srcId="{C6B6A33E-6DFB-47A6-827A-6E2CB7BB1F31}" destId="{5DD88977-AA0E-4435-ADF7-B8C096578F8D}" srcOrd="2" destOrd="0" presId="urn:microsoft.com/office/officeart/2005/8/layout/orgChart1"/>
    <dgm:cxn modelId="{1A4C20AE-33B8-46BE-8E7B-C56632C44C47}" type="presParOf" srcId="{5D9BFAF9-29FD-40A4-9349-2CC02C6D0E8E}" destId="{EFC680D6-90AD-4CBE-939F-6E34676324A3}" srcOrd="2" destOrd="0" presId="urn:microsoft.com/office/officeart/2005/8/layout/orgChart1"/>
    <dgm:cxn modelId="{5836B2A4-ADC0-4858-B45B-FBB9B84A97B8}" type="presParOf" srcId="{5D9BFAF9-29FD-40A4-9349-2CC02C6D0E8E}" destId="{B2B6C156-1499-4A43-8259-2B90896AE5D6}" srcOrd="3" destOrd="0" presId="urn:microsoft.com/office/officeart/2005/8/layout/orgChart1"/>
    <dgm:cxn modelId="{C9A95D1B-95CD-42D8-8BE2-E5CE379D3AB9}" type="presParOf" srcId="{B2B6C156-1499-4A43-8259-2B90896AE5D6}" destId="{B250E203-E49E-4135-9571-573A750A6F56}" srcOrd="0" destOrd="0" presId="urn:microsoft.com/office/officeart/2005/8/layout/orgChart1"/>
    <dgm:cxn modelId="{32BC5744-8DDF-4EA4-A59C-BA849E690D12}" type="presParOf" srcId="{B250E203-E49E-4135-9571-573A750A6F56}" destId="{17FD27E7-C60E-4C65-8E21-6AFE2F3211D8}" srcOrd="0" destOrd="0" presId="urn:microsoft.com/office/officeart/2005/8/layout/orgChart1"/>
    <dgm:cxn modelId="{74AC9BB5-C8F5-46C9-AC71-AE174C38A8C1}" type="presParOf" srcId="{B250E203-E49E-4135-9571-573A750A6F56}" destId="{976C260F-85BC-4CEB-80C6-FC02524E0763}" srcOrd="1" destOrd="0" presId="urn:microsoft.com/office/officeart/2005/8/layout/orgChart1"/>
    <dgm:cxn modelId="{673C8549-F06A-4549-8A2C-8320445731A8}" type="presParOf" srcId="{B2B6C156-1499-4A43-8259-2B90896AE5D6}" destId="{882B60BD-6A86-4E80-8B53-853089AF1FAD}" srcOrd="1" destOrd="0" presId="urn:microsoft.com/office/officeart/2005/8/layout/orgChart1"/>
    <dgm:cxn modelId="{71373E03-97EA-41E4-9BCC-EDBFDF98EAFB}" type="presParOf" srcId="{B2B6C156-1499-4A43-8259-2B90896AE5D6}" destId="{5652B891-6F3F-4D66-8FA3-C8D14DF139AF}" srcOrd="2" destOrd="0" presId="urn:microsoft.com/office/officeart/2005/8/layout/orgChart1"/>
    <dgm:cxn modelId="{CFA59E59-62D7-4667-92D1-7185F189756E}" type="presParOf" srcId="{5CC761F8-6A52-4648-A592-43B9400B5850}" destId="{DAFDE32D-A25E-43D1-8191-2F2F3DD91DE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8307BE7-A1D4-49C7-98A2-BF25725505F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AC223E7-0BF6-4F6E-A66D-CC2BF8BD3FC9}">
      <dgm:prSet phldrT="[Tekst]" custT="1"/>
      <dgm:spPr/>
      <dgm:t>
        <a:bodyPr/>
        <a:lstStyle/>
        <a:p>
          <a:pPr algn="ctr"/>
          <a:r>
            <a:rPr lang="pl-PL" sz="2400" b="0" i="1" dirty="0" smtClean="0">
              <a:latin typeface="Georgia" pitchFamily="18" charset="0"/>
            </a:rPr>
            <a:t>Z dniem rozwiązania stosunku pracy prawo pracownika do urlopu wypoczynkowego w naturze przekształca się w prawo do </a:t>
          </a:r>
          <a:r>
            <a:rPr lang="pl-PL" sz="2400" b="1" i="1" dirty="0" smtClean="0">
              <a:latin typeface="Georgia" pitchFamily="18" charset="0"/>
            </a:rPr>
            <a:t>ekwiwalentu pieniężnego za niewykorzystany urlop.</a:t>
          </a:r>
          <a:r>
            <a:rPr lang="pl-PL" sz="2400" b="0" i="1" dirty="0" smtClean="0">
              <a:latin typeface="Georgia" pitchFamily="18" charset="0"/>
            </a:rPr>
            <a:t> W tym też dniu rozpoczyna bieg termin przedawnienia roszczenia o ekwiwalent pieniężny za niewykorzystane w naturze, a nieprzedawnione urlopy wypoczynkowe.</a:t>
          </a:r>
        </a:p>
        <a:p>
          <a:pPr algn="r"/>
          <a:r>
            <a:rPr lang="pl-PL" sz="1800" b="0" i="0" dirty="0" smtClean="0">
              <a:latin typeface="Georgia" pitchFamily="18" charset="0"/>
            </a:rPr>
            <a:t>SN wyrok z 29.03.2001 r. I PKN 336/00</a:t>
          </a:r>
          <a:endParaRPr lang="pl-PL" sz="1800" dirty="0">
            <a:latin typeface="Georgia" pitchFamily="18" charset="0"/>
          </a:endParaRPr>
        </a:p>
      </dgm:t>
    </dgm:pt>
    <dgm:pt modelId="{F8C4876E-7EC1-4F61-A7F4-A7FC2979238B}" type="parTrans" cxnId="{78EE45FB-D075-4D9A-87A0-37974ED8829B}">
      <dgm:prSet/>
      <dgm:spPr/>
      <dgm:t>
        <a:bodyPr/>
        <a:lstStyle/>
        <a:p>
          <a:endParaRPr lang="pl-PL"/>
        </a:p>
      </dgm:t>
    </dgm:pt>
    <dgm:pt modelId="{A099A684-C746-4342-BB56-691FBD6E1A3A}" type="sibTrans" cxnId="{78EE45FB-D075-4D9A-87A0-37974ED8829B}">
      <dgm:prSet/>
      <dgm:spPr/>
      <dgm:t>
        <a:bodyPr/>
        <a:lstStyle/>
        <a:p>
          <a:endParaRPr lang="pl-PL"/>
        </a:p>
      </dgm:t>
    </dgm:pt>
    <dgm:pt modelId="{F253BCB5-60E8-40C9-B18E-EADF8E3873FD}" type="pres">
      <dgm:prSet presAssocID="{D8307BE7-A1D4-49C7-98A2-BF25725505F4}" presName="diagram" presStyleCnt="0">
        <dgm:presLayoutVars>
          <dgm:dir/>
          <dgm:resizeHandles val="exact"/>
        </dgm:presLayoutVars>
      </dgm:prSet>
      <dgm:spPr/>
    </dgm:pt>
    <dgm:pt modelId="{985D4C75-C46C-4D27-BFBC-F3176EE14172}" type="pres">
      <dgm:prSet presAssocID="{4AC223E7-0BF6-4F6E-A66D-CC2BF8BD3FC9}" presName="node" presStyleLbl="node1" presStyleIdx="0" presStyleCnt="1" custScaleX="15900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3379987-5BFE-4FB2-AAED-EA7DDAC666F4}" type="presOf" srcId="{D8307BE7-A1D4-49C7-98A2-BF25725505F4}" destId="{F253BCB5-60E8-40C9-B18E-EADF8E3873FD}" srcOrd="0" destOrd="0" presId="urn:microsoft.com/office/officeart/2005/8/layout/default"/>
    <dgm:cxn modelId="{78EE45FB-D075-4D9A-87A0-37974ED8829B}" srcId="{D8307BE7-A1D4-49C7-98A2-BF25725505F4}" destId="{4AC223E7-0BF6-4F6E-A66D-CC2BF8BD3FC9}" srcOrd="0" destOrd="0" parTransId="{F8C4876E-7EC1-4F61-A7F4-A7FC2979238B}" sibTransId="{A099A684-C746-4342-BB56-691FBD6E1A3A}"/>
    <dgm:cxn modelId="{201D2CEC-3006-459D-B30B-3D584281DF88}" type="presOf" srcId="{4AC223E7-0BF6-4F6E-A66D-CC2BF8BD3FC9}" destId="{985D4C75-C46C-4D27-BFBC-F3176EE14172}" srcOrd="0" destOrd="0" presId="urn:microsoft.com/office/officeart/2005/8/layout/default"/>
    <dgm:cxn modelId="{698A37E1-F24C-41D5-B90A-DB58550E0781}" type="presParOf" srcId="{F253BCB5-60E8-40C9-B18E-EADF8E3873FD}" destId="{985D4C75-C46C-4D27-BFBC-F3176EE14172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4FF1CDB-FC90-44A5-B63B-144AC8C031C9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EDD59572-B8C7-4A17-B1F2-FDECD586455F}">
      <dgm:prSet phldrT="[Tekst]"/>
      <dgm:spPr/>
      <dgm:t>
        <a:bodyPr/>
        <a:lstStyle/>
        <a:p>
          <a:r>
            <a:rPr lang="pl-PL" b="1" dirty="0" smtClean="0"/>
            <a:t>wszelkie wezwania pracownika przez organy państwowe, na które musi się </a:t>
          </a:r>
          <a:r>
            <a:rPr lang="pl-PL" dirty="0" smtClean="0"/>
            <a:t>bezwzględnie stawić w trakcie trwania pracy (rekompensata od organu)</a:t>
          </a:r>
          <a:endParaRPr lang="pl-PL" dirty="0"/>
        </a:p>
      </dgm:t>
    </dgm:pt>
    <dgm:pt modelId="{6162B9E6-7139-485E-B06A-322D81AB9B57}" type="parTrans" cxnId="{827F4F89-8D32-4E76-91E9-450D4ACF9406}">
      <dgm:prSet/>
      <dgm:spPr/>
      <dgm:t>
        <a:bodyPr/>
        <a:lstStyle/>
        <a:p>
          <a:endParaRPr lang="pl-PL"/>
        </a:p>
      </dgm:t>
    </dgm:pt>
    <dgm:pt modelId="{295FE774-5747-4457-B26E-927188C11416}" type="sibTrans" cxnId="{827F4F89-8D32-4E76-91E9-450D4ACF9406}">
      <dgm:prSet/>
      <dgm:spPr/>
      <dgm:t>
        <a:bodyPr/>
        <a:lstStyle/>
        <a:p>
          <a:endParaRPr lang="pl-PL"/>
        </a:p>
      </dgm:t>
    </dgm:pt>
    <dgm:pt modelId="{DC333296-02DE-4AD9-90BF-5B39E3F5F60B}">
      <dgm:prSet phldrT="[Tekst]"/>
      <dgm:spPr/>
      <dgm:t>
        <a:bodyPr/>
        <a:lstStyle/>
        <a:p>
          <a:r>
            <a:rPr lang="pl-PL" b="1" dirty="0" smtClean="0"/>
            <a:t>okoliczności osobiste</a:t>
          </a:r>
          <a:r>
            <a:rPr lang="pl-PL" dirty="0" smtClean="0"/>
            <a:t>:</a:t>
          </a:r>
          <a:br>
            <a:rPr lang="pl-PL" dirty="0" smtClean="0"/>
          </a:br>
          <a:r>
            <a:rPr lang="pl-PL" b="0" i="0" dirty="0" smtClean="0"/>
            <a:t>2 dni - w razie ślubu pracownika lub urodzenia się jego dziecka albo zgonu i pogrzebu małżonka pracownika lub jego dziecka, ojca, matki, ojczyma lub macochy;</a:t>
          </a:r>
        </a:p>
        <a:p>
          <a:r>
            <a:rPr lang="pl-PL" b="0" i="0" dirty="0" smtClean="0"/>
            <a:t>dzień - w razie ślubu dziecka pracownika albo zgonu i pogrzebu jego siostry, brata, teściowej, teścia, babki, dziadka, a także innej osoby pozostającej na utrzymaniu pracownika lub pod jego bezpośrednią opieką,</a:t>
          </a:r>
          <a:endParaRPr lang="pl-PL" dirty="0"/>
        </a:p>
      </dgm:t>
    </dgm:pt>
    <dgm:pt modelId="{9DC32585-D45B-4610-B96D-6C11CE16B80B}" type="parTrans" cxnId="{AB7EB971-E7BA-438C-8969-83EF415E341C}">
      <dgm:prSet/>
      <dgm:spPr/>
      <dgm:t>
        <a:bodyPr/>
        <a:lstStyle/>
        <a:p>
          <a:endParaRPr lang="pl-PL"/>
        </a:p>
      </dgm:t>
    </dgm:pt>
    <dgm:pt modelId="{9F723BEB-505A-4EE0-A732-741670BA7A5C}" type="sibTrans" cxnId="{AB7EB971-E7BA-438C-8969-83EF415E341C}">
      <dgm:prSet/>
      <dgm:spPr/>
      <dgm:t>
        <a:bodyPr/>
        <a:lstStyle/>
        <a:p>
          <a:endParaRPr lang="pl-PL"/>
        </a:p>
      </dgm:t>
    </dgm:pt>
    <dgm:pt modelId="{E58E6C05-3714-4AD6-AFB4-259FB588ACF2}">
      <dgm:prSet phldrT="[Tekst]"/>
      <dgm:spPr/>
      <dgm:t>
        <a:bodyPr/>
        <a:lstStyle/>
        <a:p>
          <a:r>
            <a:rPr lang="pl-PL" b="1" dirty="0" smtClean="0"/>
            <a:t>inne przypadki, gdy zachodzi usprawiedliwiona nieobecność w pracy, wynikająca najczęściej z funkcji społecznych </a:t>
          </a:r>
          <a:r>
            <a:rPr lang="pl-PL" dirty="0" smtClean="0"/>
            <a:t>(no. OSP, GOPR,  honorowe krwiodawstwo, zajęcia dydaktyczne) </a:t>
          </a:r>
          <a:br>
            <a:rPr lang="pl-PL" dirty="0" smtClean="0"/>
          </a:br>
          <a:r>
            <a:rPr lang="pl-PL" dirty="0" smtClean="0"/>
            <a:t>(wynagrodzenie lub rekompensata)</a:t>
          </a:r>
          <a:endParaRPr lang="pl-PL" dirty="0"/>
        </a:p>
      </dgm:t>
    </dgm:pt>
    <dgm:pt modelId="{D655867B-840B-4A94-AEAB-92D4E89A5EAF}" type="parTrans" cxnId="{5AFAAD65-43D2-4D5D-9240-C2D83EA53BAF}">
      <dgm:prSet/>
      <dgm:spPr/>
      <dgm:t>
        <a:bodyPr/>
        <a:lstStyle/>
        <a:p>
          <a:endParaRPr lang="pl-PL"/>
        </a:p>
      </dgm:t>
    </dgm:pt>
    <dgm:pt modelId="{33C5915B-E0EC-4129-8F79-449A7CFAF931}" type="sibTrans" cxnId="{5AFAAD65-43D2-4D5D-9240-C2D83EA53BAF}">
      <dgm:prSet/>
      <dgm:spPr/>
      <dgm:t>
        <a:bodyPr/>
        <a:lstStyle/>
        <a:p>
          <a:endParaRPr lang="pl-PL"/>
        </a:p>
      </dgm:t>
    </dgm:pt>
    <dgm:pt modelId="{FE491E7E-557F-4A82-B6D6-3A61B7A5FB1D}" type="pres">
      <dgm:prSet presAssocID="{24FF1CDB-FC90-44A5-B63B-144AC8C031C9}" presName="diagram" presStyleCnt="0">
        <dgm:presLayoutVars>
          <dgm:dir/>
          <dgm:resizeHandles val="exact"/>
        </dgm:presLayoutVars>
      </dgm:prSet>
      <dgm:spPr/>
    </dgm:pt>
    <dgm:pt modelId="{68EC057A-FE08-4526-8B17-B9BB771A50E1}" type="pres">
      <dgm:prSet presAssocID="{EDD59572-B8C7-4A17-B1F2-FDECD586455F}" presName="node" presStyleLbl="node1" presStyleIdx="0" presStyleCnt="3" custLinFactNeighborX="-21307" custLinFactNeighborY="-8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1350DF-E6D3-492F-A19D-86E2DD6C73E6}" type="pres">
      <dgm:prSet presAssocID="{295FE774-5747-4457-B26E-927188C11416}" presName="sibTrans" presStyleCnt="0"/>
      <dgm:spPr/>
    </dgm:pt>
    <dgm:pt modelId="{84749915-4F6C-4869-AAB6-305367C0C579}" type="pres">
      <dgm:prSet presAssocID="{DC333296-02DE-4AD9-90BF-5B39E3F5F60B}" presName="node" presStyleLbl="node1" presStyleIdx="1" presStyleCnt="3" custLinFactNeighborX="14557" custLinFactNeighborY="-8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AEFF9E-176E-49AA-B584-A08F87AE8F52}" type="pres">
      <dgm:prSet presAssocID="{9F723BEB-505A-4EE0-A732-741670BA7A5C}" presName="sibTrans" presStyleCnt="0"/>
      <dgm:spPr/>
    </dgm:pt>
    <dgm:pt modelId="{31FDEB9C-92AB-4B72-AFD5-3B3F5ACB7363}" type="pres">
      <dgm:prSet presAssocID="{E58E6C05-3714-4AD6-AFB4-259FB588ACF2}" presName="node" presStyleLbl="node1" presStyleIdx="2" presStyleCnt="3" custLinFactNeighborX="792" custLinFactNeighborY="-201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E9C7340-5AF5-4EE4-93E8-2FC7DF5ADA69}" type="presOf" srcId="{EDD59572-B8C7-4A17-B1F2-FDECD586455F}" destId="{68EC057A-FE08-4526-8B17-B9BB771A50E1}" srcOrd="0" destOrd="0" presId="urn:microsoft.com/office/officeart/2005/8/layout/default"/>
    <dgm:cxn modelId="{AB7EB971-E7BA-438C-8969-83EF415E341C}" srcId="{24FF1CDB-FC90-44A5-B63B-144AC8C031C9}" destId="{DC333296-02DE-4AD9-90BF-5B39E3F5F60B}" srcOrd="1" destOrd="0" parTransId="{9DC32585-D45B-4610-B96D-6C11CE16B80B}" sibTransId="{9F723BEB-505A-4EE0-A732-741670BA7A5C}"/>
    <dgm:cxn modelId="{2C3C7BA5-0BAB-4AD1-A3FB-531A89ACB0BC}" type="presOf" srcId="{24FF1CDB-FC90-44A5-B63B-144AC8C031C9}" destId="{FE491E7E-557F-4A82-B6D6-3A61B7A5FB1D}" srcOrd="0" destOrd="0" presId="urn:microsoft.com/office/officeart/2005/8/layout/default"/>
    <dgm:cxn modelId="{5AFAAD65-43D2-4D5D-9240-C2D83EA53BAF}" srcId="{24FF1CDB-FC90-44A5-B63B-144AC8C031C9}" destId="{E58E6C05-3714-4AD6-AFB4-259FB588ACF2}" srcOrd="2" destOrd="0" parTransId="{D655867B-840B-4A94-AEAB-92D4E89A5EAF}" sibTransId="{33C5915B-E0EC-4129-8F79-449A7CFAF931}"/>
    <dgm:cxn modelId="{445B5025-CDF2-4D06-8AF1-AF54034E8247}" type="presOf" srcId="{E58E6C05-3714-4AD6-AFB4-259FB588ACF2}" destId="{31FDEB9C-92AB-4B72-AFD5-3B3F5ACB7363}" srcOrd="0" destOrd="0" presId="urn:microsoft.com/office/officeart/2005/8/layout/default"/>
    <dgm:cxn modelId="{827F4F89-8D32-4E76-91E9-450D4ACF9406}" srcId="{24FF1CDB-FC90-44A5-B63B-144AC8C031C9}" destId="{EDD59572-B8C7-4A17-B1F2-FDECD586455F}" srcOrd="0" destOrd="0" parTransId="{6162B9E6-7139-485E-B06A-322D81AB9B57}" sibTransId="{295FE774-5747-4457-B26E-927188C11416}"/>
    <dgm:cxn modelId="{71486AEA-455F-4563-90AB-28EB194E9F62}" type="presOf" srcId="{DC333296-02DE-4AD9-90BF-5B39E3F5F60B}" destId="{84749915-4F6C-4869-AAB6-305367C0C579}" srcOrd="0" destOrd="0" presId="urn:microsoft.com/office/officeart/2005/8/layout/default"/>
    <dgm:cxn modelId="{DBD89EDC-D66C-41DC-9E17-5FE8E368C811}" type="presParOf" srcId="{FE491E7E-557F-4A82-B6D6-3A61B7A5FB1D}" destId="{68EC057A-FE08-4526-8B17-B9BB771A50E1}" srcOrd="0" destOrd="0" presId="urn:microsoft.com/office/officeart/2005/8/layout/default"/>
    <dgm:cxn modelId="{D2FB9F31-9324-482E-8EDB-15E43E35A1EC}" type="presParOf" srcId="{FE491E7E-557F-4A82-B6D6-3A61B7A5FB1D}" destId="{CD1350DF-E6D3-492F-A19D-86E2DD6C73E6}" srcOrd="1" destOrd="0" presId="urn:microsoft.com/office/officeart/2005/8/layout/default"/>
    <dgm:cxn modelId="{4022DBD9-2C55-46F0-8795-16739A721760}" type="presParOf" srcId="{FE491E7E-557F-4A82-B6D6-3A61B7A5FB1D}" destId="{84749915-4F6C-4869-AAB6-305367C0C579}" srcOrd="2" destOrd="0" presId="urn:microsoft.com/office/officeart/2005/8/layout/default"/>
    <dgm:cxn modelId="{6BF3C00B-3B5A-4311-B835-EDEFC3775FB0}" type="presParOf" srcId="{FE491E7E-557F-4A82-B6D6-3A61B7A5FB1D}" destId="{E0AEFF9E-176E-49AA-B584-A08F87AE8F52}" srcOrd="3" destOrd="0" presId="urn:microsoft.com/office/officeart/2005/8/layout/default"/>
    <dgm:cxn modelId="{CF79CE53-96CD-4A60-BC74-714688372013}" type="presParOf" srcId="{FE491E7E-557F-4A82-B6D6-3A61B7A5FB1D}" destId="{31FDEB9C-92AB-4B72-AFD5-3B3F5ACB736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DDA8DB-5E49-44BF-A376-F39EB71EF9E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C9A490A-3524-45D7-B1CE-9F70B49D9489}">
      <dgm:prSet phldrT="[Tekst]" custT="1"/>
      <dgm:spPr/>
      <dgm:t>
        <a:bodyPr/>
        <a:lstStyle/>
        <a:p>
          <a:pPr algn="ctr"/>
          <a:r>
            <a:rPr lang="pl-PL" sz="1700" b="1" dirty="0" smtClean="0">
              <a:latin typeface="Georgia" pitchFamily="18" charset="0"/>
            </a:rPr>
            <a:t>Art. 66 Konstytucji RP</a:t>
          </a:r>
          <a:endParaRPr lang="pl-PL" sz="1700" dirty="0"/>
        </a:p>
      </dgm:t>
    </dgm:pt>
    <dgm:pt modelId="{29B0EAFF-5B15-4150-9853-FC0C699708EA}" type="parTrans" cxnId="{00C5135F-3233-4F97-B2F3-BFBB50AE0B1B}">
      <dgm:prSet/>
      <dgm:spPr/>
      <dgm:t>
        <a:bodyPr/>
        <a:lstStyle/>
        <a:p>
          <a:endParaRPr lang="pl-PL"/>
        </a:p>
      </dgm:t>
    </dgm:pt>
    <dgm:pt modelId="{E74D903E-D24A-4C9B-826D-D165A028EBDF}" type="sibTrans" cxnId="{00C5135F-3233-4F97-B2F3-BFBB50AE0B1B}">
      <dgm:prSet/>
      <dgm:spPr/>
      <dgm:t>
        <a:bodyPr/>
        <a:lstStyle/>
        <a:p>
          <a:endParaRPr lang="pl-PL"/>
        </a:p>
      </dgm:t>
    </dgm:pt>
    <dgm:pt modelId="{36632F6D-32B5-410C-8263-2C9B6A390EB0}">
      <dgm:prSet custT="1"/>
      <dgm:spPr/>
      <dgm:t>
        <a:bodyPr/>
        <a:lstStyle/>
        <a:p>
          <a:pPr algn="just"/>
          <a:r>
            <a:rPr lang="pl-PL" sz="1700" i="1" dirty="0" smtClean="0">
              <a:latin typeface="Georgia" pitchFamily="18" charset="0"/>
            </a:rPr>
            <a:t>1. Każdy ma prawo do bezpiecznych i higienicznych warunków pracy. Sposób realizacji tego prawa oraz obowiązki pracodawcy określa ustawa.</a:t>
          </a:r>
          <a:endParaRPr lang="pl-PL" sz="1700" i="1" dirty="0" smtClean="0">
            <a:latin typeface="Georgia" pitchFamily="18" charset="0"/>
          </a:endParaRPr>
        </a:p>
      </dgm:t>
    </dgm:pt>
    <dgm:pt modelId="{9D5F4138-4F68-4D33-8263-405507EEE675}" type="parTrans" cxnId="{F47693BC-DCDF-4FF1-B208-5476A523A14F}">
      <dgm:prSet/>
      <dgm:spPr/>
      <dgm:t>
        <a:bodyPr/>
        <a:lstStyle/>
        <a:p>
          <a:endParaRPr lang="pl-PL"/>
        </a:p>
      </dgm:t>
    </dgm:pt>
    <dgm:pt modelId="{5A941E67-525E-49DA-B2EB-48134FC7833C}" type="sibTrans" cxnId="{F47693BC-DCDF-4FF1-B208-5476A523A14F}">
      <dgm:prSet/>
      <dgm:spPr/>
      <dgm:t>
        <a:bodyPr/>
        <a:lstStyle/>
        <a:p>
          <a:endParaRPr lang="pl-PL"/>
        </a:p>
      </dgm:t>
    </dgm:pt>
    <dgm:pt modelId="{65A31CC0-0BD5-4A83-8765-84E0F7A8538C}">
      <dgm:prSet custT="1"/>
      <dgm:spPr/>
      <dgm:t>
        <a:bodyPr/>
        <a:lstStyle/>
        <a:p>
          <a:pPr algn="just"/>
          <a:r>
            <a:rPr lang="pl-PL" sz="1700" i="1" dirty="0" smtClean="0">
              <a:latin typeface="Georgia" pitchFamily="18" charset="0"/>
            </a:rPr>
            <a:t>2. Pracownik ma prawo do określonych w ustawie dni wolnych od pracy i corocznych płatnych urlopów; maksymalne normy czasu pracy określa ustawa.</a:t>
          </a:r>
          <a:endParaRPr lang="pl-PL" sz="1700" i="1" dirty="0" smtClean="0">
            <a:latin typeface="Georgia" pitchFamily="18" charset="0"/>
          </a:endParaRPr>
        </a:p>
      </dgm:t>
    </dgm:pt>
    <dgm:pt modelId="{F77514FA-4C4F-4E08-B46A-B5F92408D2F1}" type="parTrans" cxnId="{822B1863-7AFE-48EA-B445-6DC1D53A912F}">
      <dgm:prSet/>
      <dgm:spPr/>
      <dgm:t>
        <a:bodyPr/>
        <a:lstStyle/>
        <a:p>
          <a:endParaRPr lang="pl-PL"/>
        </a:p>
      </dgm:t>
    </dgm:pt>
    <dgm:pt modelId="{23BE0888-4F38-4685-B9F8-18643FE0F2E0}" type="sibTrans" cxnId="{822B1863-7AFE-48EA-B445-6DC1D53A912F}">
      <dgm:prSet/>
      <dgm:spPr/>
      <dgm:t>
        <a:bodyPr/>
        <a:lstStyle/>
        <a:p>
          <a:endParaRPr lang="pl-PL"/>
        </a:p>
      </dgm:t>
    </dgm:pt>
    <dgm:pt modelId="{B84CD9D2-661A-4416-8F3C-95E969438A29}" type="pres">
      <dgm:prSet presAssocID="{7ADDA8DB-5E49-44BF-A376-F39EB71EF9E5}" presName="diagram" presStyleCnt="0">
        <dgm:presLayoutVars>
          <dgm:dir/>
          <dgm:resizeHandles val="exact"/>
        </dgm:presLayoutVars>
      </dgm:prSet>
      <dgm:spPr/>
    </dgm:pt>
    <dgm:pt modelId="{33C20871-B5CD-489B-9697-C65B0D260329}" type="pres">
      <dgm:prSet presAssocID="{CC9A490A-3524-45D7-B1CE-9F70B49D9489}" presName="node" presStyleLbl="node1" presStyleIdx="0" presStyleCnt="1" custScaleX="100000" custScaleY="388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C3F0005-6C86-4FF8-AA12-F5262B0B411F}" type="presOf" srcId="{7ADDA8DB-5E49-44BF-A376-F39EB71EF9E5}" destId="{B84CD9D2-661A-4416-8F3C-95E969438A29}" srcOrd="0" destOrd="0" presId="urn:microsoft.com/office/officeart/2005/8/layout/default"/>
    <dgm:cxn modelId="{EB4DFB98-A1C2-473A-9DBC-76B853BA2216}" type="presOf" srcId="{36632F6D-32B5-410C-8263-2C9B6A390EB0}" destId="{33C20871-B5CD-489B-9697-C65B0D260329}" srcOrd="0" destOrd="1" presId="urn:microsoft.com/office/officeart/2005/8/layout/default"/>
    <dgm:cxn modelId="{2CBC6500-C7F6-4FA3-9D63-F2F7F50CBFE0}" type="presOf" srcId="{CC9A490A-3524-45D7-B1CE-9F70B49D9489}" destId="{33C20871-B5CD-489B-9697-C65B0D260329}" srcOrd="0" destOrd="0" presId="urn:microsoft.com/office/officeart/2005/8/layout/default"/>
    <dgm:cxn modelId="{00C5135F-3233-4F97-B2F3-BFBB50AE0B1B}" srcId="{7ADDA8DB-5E49-44BF-A376-F39EB71EF9E5}" destId="{CC9A490A-3524-45D7-B1CE-9F70B49D9489}" srcOrd="0" destOrd="0" parTransId="{29B0EAFF-5B15-4150-9853-FC0C699708EA}" sibTransId="{E74D903E-D24A-4C9B-826D-D165A028EBDF}"/>
    <dgm:cxn modelId="{822B1863-7AFE-48EA-B445-6DC1D53A912F}" srcId="{CC9A490A-3524-45D7-B1CE-9F70B49D9489}" destId="{65A31CC0-0BD5-4A83-8765-84E0F7A8538C}" srcOrd="1" destOrd="0" parTransId="{F77514FA-4C4F-4E08-B46A-B5F92408D2F1}" sibTransId="{23BE0888-4F38-4685-B9F8-18643FE0F2E0}"/>
    <dgm:cxn modelId="{DADDF483-9F8D-463A-A019-0865C3D61706}" type="presOf" srcId="{65A31CC0-0BD5-4A83-8765-84E0F7A8538C}" destId="{33C20871-B5CD-489B-9697-C65B0D260329}" srcOrd="0" destOrd="2" presId="urn:microsoft.com/office/officeart/2005/8/layout/default"/>
    <dgm:cxn modelId="{F47693BC-DCDF-4FF1-B208-5476A523A14F}" srcId="{CC9A490A-3524-45D7-B1CE-9F70B49D9489}" destId="{36632F6D-32B5-410C-8263-2C9B6A390EB0}" srcOrd="0" destOrd="0" parTransId="{9D5F4138-4F68-4D33-8263-405507EEE675}" sibTransId="{5A941E67-525E-49DA-B2EB-48134FC7833C}"/>
    <dgm:cxn modelId="{E0870D14-18A4-4DC3-B1C8-CC15688F4BD1}" type="presParOf" srcId="{B84CD9D2-661A-4416-8F3C-95E969438A29}" destId="{33C20871-B5CD-489B-9697-C65B0D26032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1FF27D-BA85-4DF7-9C0C-D710B405DCE7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11AD62D2-8C92-46E9-B80A-2338DDC203CA}">
      <dgm:prSet phldrT="[Tekst]" custT="1"/>
      <dgm:spPr/>
      <dgm:t>
        <a:bodyPr/>
        <a:lstStyle/>
        <a:p>
          <a:r>
            <a:rPr lang="pl-PL" sz="2900" b="1" dirty="0" smtClean="0">
              <a:latin typeface="Georgia" pitchFamily="18" charset="0"/>
            </a:rPr>
            <a:t>osobiste prawo pracownika do corocznego nieprzerwanego płatnego urlopu wypoczynkowego </a:t>
          </a:r>
          <a:endParaRPr lang="pl-PL" sz="2900" dirty="0"/>
        </a:p>
      </dgm:t>
    </dgm:pt>
    <dgm:pt modelId="{7BDBC4A7-B175-4B98-8719-0205D7308BBB}" type="parTrans" cxnId="{4D66BF9D-6094-4FD1-AA54-22FDC1ADC591}">
      <dgm:prSet/>
      <dgm:spPr/>
      <dgm:t>
        <a:bodyPr/>
        <a:lstStyle/>
        <a:p>
          <a:endParaRPr lang="pl-PL"/>
        </a:p>
      </dgm:t>
    </dgm:pt>
    <dgm:pt modelId="{24982674-D2FD-48B8-9CAC-0AE286B15084}" type="sibTrans" cxnId="{4D66BF9D-6094-4FD1-AA54-22FDC1ADC591}">
      <dgm:prSet/>
      <dgm:spPr/>
      <dgm:t>
        <a:bodyPr/>
        <a:lstStyle/>
        <a:p>
          <a:endParaRPr lang="pl-PL"/>
        </a:p>
      </dgm:t>
    </dgm:pt>
    <dgm:pt modelId="{DA0C26FB-DFD1-46D9-85BA-493C339AD0FD}" type="pres">
      <dgm:prSet presAssocID="{861FF27D-BA85-4DF7-9C0C-D710B405DCE7}" presName="diagram" presStyleCnt="0">
        <dgm:presLayoutVars>
          <dgm:dir/>
          <dgm:resizeHandles val="exact"/>
        </dgm:presLayoutVars>
      </dgm:prSet>
      <dgm:spPr/>
    </dgm:pt>
    <dgm:pt modelId="{5ED2304E-E346-41D9-A549-DB78336CCFAB}" type="pres">
      <dgm:prSet presAssocID="{11AD62D2-8C92-46E9-B80A-2338DDC203CA}" presName="node" presStyleLbl="node1" presStyleIdx="0" presStyleCnt="1" custScaleX="137161" custScaleY="41744" custLinFactNeighborX="-859" custLinFactNeighborY="-795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7A452CC-1148-45CE-9F14-7209CADDB7BE}" type="presOf" srcId="{11AD62D2-8C92-46E9-B80A-2338DDC203CA}" destId="{5ED2304E-E346-41D9-A549-DB78336CCFAB}" srcOrd="0" destOrd="0" presId="urn:microsoft.com/office/officeart/2005/8/layout/default"/>
    <dgm:cxn modelId="{253173F2-909D-413A-93AA-7CB2C2ED0009}" type="presOf" srcId="{861FF27D-BA85-4DF7-9C0C-D710B405DCE7}" destId="{DA0C26FB-DFD1-46D9-85BA-493C339AD0FD}" srcOrd="0" destOrd="0" presId="urn:microsoft.com/office/officeart/2005/8/layout/default"/>
    <dgm:cxn modelId="{4D66BF9D-6094-4FD1-AA54-22FDC1ADC591}" srcId="{861FF27D-BA85-4DF7-9C0C-D710B405DCE7}" destId="{11AD62D2-8C92-46E9-B80A-2338DDC203CA}" srcOrd="0" destOrd="0" parTransId="{7BDBC4A7-B175-4B98-8719-0205D7308BBB}" sibTransId="{24982674-D2FD-48B8-9CAC-0AE286B15084}"/>
    <dgm:cxn modelId="{4ED575A7-EB95-489E-81A7-9A5DAF8AC8FE}" type="presParOf" srcId="{DA0C26FB-DFD1-46D9-85BA-493C339AD0FD}" destId="{5ED2304E-E346-41D9-A549-DB78336CCFA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59CB10-2941-476E-8AAC-C12D80F0C524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A2834E87-0AD1-4ABF-A422-2EA6B6FBFE28}">
      <dgm:prSet phldrT="[Tekst]" custT="1"/>
      <dgm:spPr/>
      <dgm:t>
        <a:bodyPr/>
        <a:lstStyle/>
        <a:p>
          <a:r>
            <a:rPr lang="pl-PL" sz="2800" b="1" dirty="0" smtClean="0">
              <a:latin typeface="Georgia" pitchFamily="18" charset="0"/>
            </a:rPr>
            <a:t>coroczne</a:t>
          </a:r>
          <a:endParaRPr lang="pl-PL" sz="2800" b="1" dirty="0">
            <a:latin typeface="Georgia" pitchFamily="18" charset="0"/>
          </a:endParaRPr>
        </a:p>
      </dgm:t>
    </dgm:pt>
    <dgm:pt modelId="{C58A7A12-0ABA-4894-BA33-0A3A2BE90CF4}" type="parTrans" cxnId="{94442666-3288-46F9-882B-5FF96C440F4C}">
      <dgm:prSet/>
      <dgm:spPr/>
      <dgm:t>
        <a:bodyPr/>
        <a:lstStyle/>
        <a:p>
          <a:endParaRPr lang="pl-PL"/>
        </a:p>
      </dgm:t>
    </dgm:pt>
    <dgm:pt modelId="{ED2879BA-37F7-4D1E-8186-9D075456C4F7}" type="sibTrans" cxnId="{94442666-3288-46F9-882B-5FF96C440F4C}">
      <dgm:prSet/>
      <dgm:spPr/>
      <dgm:t>
        <a:bodyPr/>
        <a:lstStyle/>
        <a:p>
          <a:endParaRPr lang="pl-PL"/>
        </a:p>
      </dgm:t>
    </dgm:pt>
    <dgm:pt modelId="{C196AC81-1048-480A-B304-6A44BC2B8E04}">
      <dgm:prSet phldrT="[Tekst]" custT="1"/>
      <dgm:spPr/>
      <dgm:t>
        <a:bodyPr/>
        <a:lstStyle/>
        <a:p>
          <a:pPr algn="just"/>
          <a:r>
            <a:rPr lang="pl-PL" sz="1600" dirty="0" smtClean="0">
              <a:latin typeface="Georgia" pitchFamily="18" charset="0"/>
            </a:rPr>
            <a:t>pracownik nabywa prawo do urlopu co roku,</a:t>
          </a:r>
          <a:endParaRPr lang="pl-PL" sz="1600" dirty="0">
            <a:latin typeface="Georgia" pitchFamily="18" charset="0"/>
          </a:endParaRPr>
        </a:p>
      </dgm:t>
    </dgm:pt>
    <dgm:pt modelId="{31016785-E7AB-4516-9946-545A1159C52E}" type="parTrans" cxnId="{75C379C8-5159-4174-A9D0-0AB0FEC13963}">
      <dgm:prSet/>
      <dgm:spPr/>
      <dgm:t>
        <a:bodyPr/>
        <a:lstStyle/>
        <a:p>
          <a:endParaRPr lang="pl-PL"/>
        </a:p>
      </dgm:t>
    </dgm:pt>
    <dgm:pt modelId="{0C4E7273-C4B4-4D86-9284-095535790BEB}" type="sibTrans" cxnId="{75C379C8-5159-4174-A9D0-0AB0FEC13963}">
      <dgm:prSet/>
      <dgm:spPr/>
      <dgm:t>
        <a:bodyPr/>
        <a:lstStyle/>
        <a:p>
          <a:endParaRPr lang="pl-PL"/>
        </a:p>
      </dgm:t>
    </dgm:pt>
    <dgm:pt modelId="{4E9B57EB-5B0E-4120-9EE7-FB794A9DB9BA}">
      <dgm:prSet phldrT="[Tekst]" custT="1"/>
      <dgm:spPr/>
      <dgm:t>
        <a:bodyPr/>
        <a:lstStyle/>
        <a:p>
          <a:pPr algn="just"/>
          <a:r>
            <a:rPr lang="pl-PL" sz="1600" dirty="0" smtClean="0">
              <a:latin typeface="Georgia" pitchFamily="18" charset="0"/>
            </a:rPr>
            <a:t>powinno być zrealizowane w tym samym roku kalendarzowym, w którym pracownik je nabył  </a:t>
          </a:r>
          <a:br>
            <a:rPr lang="pl-PL" sz="1600" dirty="0" smtClean="0">
              <a:latin typeface="Georgia" pitchFamily="18" charset="0"/>
            </a:rPr>
          </a:br>
          <a:r>
            <a:rPr lang="pl-PL" sz="1600" dirty="0" smtClean="0">
              <a:latin typeface="Georgia" pitchFamily="18" charset="0"/>
            </a:rPr>
            <a:t>z zastrzeżeniem art. 168 </a:t>
          </a:r>
          <a:r>
            <a:rPr lang="pl-PL" sz="1600" dirty="0" err="1" smtClean="0">
              <a:latin typeface="Georgia" pitchFamily="18" charset="0"/>
            </a:rPr>
            <a:t>kp</a:t>
          </a:r>
          <a:r>
            <a:rPr lang="pl-PL" sz="1600" dirty="0" smtClean="0">
              <a:latin typeface="Georgia" pitchFamily="18" charset="0"/>
            </a:rPr>
            <a:t>,</a:t>
          </a:r>
          <a:endParaRPr lang="pl-PL" sz="1600" dirty="0">
            <a:latin typeface="Georgia" pitchFamily="18" charset="0"/>
          </a:endParaRPr>
        </a:p>
      </dgm:t>
    </dgm:pt>
    <dgm:pt modelId="{FBCDF878-6E97-410D-ACD1-F7141821430E}" type="parTrans" cxnId="{7818EA70-863A-4C8F-97A6-53B5EB01F39D}">
      <dgm:prSet/>
      <dgm:spPr/>
      <dgm:t>
        <a:bodyPr/>
        <a:lstStyle/>
        <a:p>
          <a:endParaRPr lang="pl-PL"/>
        </a:p>
      </dgm:t>
    </dgm:pt>
    <dgm:pt modelId="{6D0DEA56-B018-47BA-AAC3-0339F87089FB}" type="sibTrans" cxnId="{7818EA70-863A-4C8F-97A6-53B5EB01F39D}">
      <dgm:prSet/>
      <dgm:spPr/>
      <dgm:t>
        <a:bodyPr/>
        <a:lstStyle/>
        <a:p>
          <a:endParaRPr lang="pl-PL"/>
        </a:p>
      </dgm:t>
    </dgm:pt>
    <dgm:pt modelId="{3E63C8A1-A9E7-4B34-ACB1-8639A3AD1D12}">
      <dgm:prSet phldrT="[Tekst]" custT="1"/>
      <dgm:spPr/>
      <dgm:t>
        <a:bodyPr/>
        <a:lstStyle/>
        <a:p>
          <a:r>
            <a:rPr lang="pl-PL" sz="2800" b="1" dirty="0" smtClean="0">
              <a:latin typeface="Georgia" pitchFamily="18" charset="0"/>
            </a:rPr>
            <a:t>nieprzerwane</a:t>
          </a:r>
        </a:p>
      </dgm:t>
    </dgm:pt>
    <dgm:pt modelId="{A5703ED2-4D85-418C-A17F-97668B0EE96F}" type="parTrans" cxnId="{4E9CE132-46F4-495C-837F-F4BAAEDA75F8}">
      <dgm:prSet/>
      <dgm:spPr/>
      <dgm:t>
        <a:bodyPr/>
        <a:lstStyle/>
        <a:p>
          <a:endParaRPr lang="pl-PL"/>
        </a:p>
      </dgm:t>
    </dgm:pt>
    <dgm:pt modelId="{01AA8D88-572C-42B0-B9F1-2C393A64BF67}" type="sibTrans" cxnId="{4E9CE132-46F4-495C-837F-F4BAAEDA75F8}">
      <dgm:prSet/>
      <dgm:spPr/>
      <dgm:t>
        <a:bodyPr/>
        <a:lstStyle/>
        <a:p>
          <a:endParaRPr lang="pl-PL"/>
        </a:p>
      </dgm:t>
    </dgm:pt>
    <dgm:pt modelId="{9A2C6CE1-8911-4BC1-A701-CBD49392E057}">
      <dgm:prSet phldrT="[Tekst]" custT="1"/>
      <dgm:spPr/>
      <dgm:t>
        <a:bodyPr/>
        <a:lstStyle/>
        <a:p>
          <a:pPr algn="just"/>
          <a:r>
            <a:rPr lang="pl-PL" sz="1600" b="0" i="0" dirty="0" smtClean="0">
              <a:latin typeface="Georgia" pitchFamily="18" charset="0"/>
            </a:rPr>
            <a:t>na wniosek pracownika urlop może być podzielony na części, jedna min 14 dni, </a:t>
          </a:r>
          <a:endParaRPr lang="pl-PL" sz="1600" dirty="0">
            <a:latin typeface="Georgia" pitchFamily="18" charset="0"/>
          </a:endParaRPr>
        </a:p>
      </dgm:t>
    </dgm:pt>
    <dgm:pt modelId="{FC8D6A84-6975-45DA-8FC0-87C238B3BFCB}" type="parTrans" cxnId="{488B641B-7EE3-46C0-AFFA-B0F5F3B4371C}">
      <dgm:prSet/>
      <dgm:spPr/>
      <dgm:t>
        <a:bodyPr/>
        <a:lstStyle/>
        <a:p>
          <a:endParaRPr lang="pl-PL"/>
        </a:p>
      </dgm:t>
    </dgm:pt>
    <dgm:pt modelId="{39F2279E-30EF-43C2-8723-3E3760041AF1}" type="sibTrans" cxnId="{488B641B-7EE3-46C0-AFFA-B0F5F3B4371C}">
      <dgm:prSet/>
      <dgm:spPr/>
      <dgm:t>
        <a:bodyPr/>
        <a:lstStyle/>
        <a:p>
          <a:endParaRPr lang="pl-PL"/>
        </a:p>
      </dgm:t>
    </dgm:pt>
    <dgm:pt modelId="{A1DB77F5-FF83-4F20-8C12-15C1A1BA5FFC}">
      <dgm:prSet phldrT="[Tekst]" custT="1"/>
      <dgm:spPr/>
      <dgm:t>
        <a:bodyPr/>
        <a:lstStyle/>
        <a:p>
          <a:r>
            <a:rPr lang="pl-PL" sz="2800" b="1" dirty="0" smtClean="0">
              <a:latin typeface="Georgia" pitchFamily="18" charset="0"/>
            </a:rPr>
            <a:t>płatne</a:t>
          </a:r>
          <a:endParaRPr lang="pl-PL" sz="2800" b="1" dirty="0">
            <a:latin typeface="Georgia" pitchFamily="18" charset="0"/>
          </a:endParaRPr>
        </a:p>
      </dgm:t>
    </dgm:pt>
    <dgm:pt modelId="{F34352CE-A0A2-472A-9D68-B7FDB5AE712F}" type="parTrans" cxnId="{2B2D2D10-7044-4E9E-9056-2F866D80E619}">
      <dgm:prSet/>
      <dgm:spPr/>
      <dgm:t>
        <a:bodyPr/>
        <a:lstStyle/>
        <a:p>
          <a:endParaRPr lang="pl-PL"/>
        </a:p>
      </dgm:t>
    </dgm:pt>
    <dgm:pt modelId="{68B1DE7D-0749-406F-8800-B7AF6F1ACE3E}" type="sibTrans" cxnId="{2B2D2D10-7044-4E9E-9056-2F866D80E619}">
      <dgm:prSet/>
      <dgm:spPr/>
      <dgm:t>
        <a:bodyPr/>
        <a:lstStyle/>
        <a:p>
          <a:endParaRPr lang="pl-PL"/>
        </a:p>
      </dgm:t>
    </dgm:pt>
    <dgm:pt modelId="{82AB4CBC-1847-4738-B842-0B694EA91D6D}">
      <dgm:prSet phldrT="[Tekst]" custT="1"/>
      <dgm:spPr/>
      <dgm:t>
        <a:bodyPr/>
        <a:lstStyle/>
        <a:p>
          <a:pPr algn="just"/>
          <a:r>
            <a:rPr lang="pl-PL" sz="1600" dirty="0" smtClean="0">
              <a:latin typeface="Georgia" pitchFamily="18" charset="0"/>
            </a:rPr>
            <a:t>pracownikowi przysługuje wynagrodzenie jakie otrzymałby gdyby  w tym czasie pracował (</a:t>
          </a:r>
          <a:r>
            <a:rPr lang="pl-PL" sz="1600" i="1" dirty="0" smtClean="0">
              <a:latin typeface="Georgia" pitchFamily="18" charset="0"/>
            </a:rPr>
            <a:t>wynagrodzenie socjalne</a:t>
          </a:r>
          <a:r>
            <a:rPr lang="pl-PL" sz="1600" dirty="0" smtClean="0">
              <a:latin typeface="Georgia" pitchFamily="18" charset="0"/>
            </a:rPr>
            <a:t>),</a:t>
          </a:r>
          <a:endParaRPr lang="pl-PL" sz="1600" dirty="0">
            <a:latin typeface="Georgia" pitchFamily="18" charset="0"/>
          </a:endParaRPr>
        </a:p>
      </dgm:t>
    </dgm:pt>
    <dgm:pt modelId="{9D34468E-F79E-4A97-AB91-34F85E7A00CF}" type="parTrans" cxnId="{69A7175D-43A5-4A15-9A70-2D489354BF44}">
      <dgm:prSet/>
      <dgm:spPr/>
      <dgm:t>
        <a:bodyPr/>
        <a:lstStyle/>
        <a:p>
          <a:endParaRPr lang="pl-PL"/>
        </a:p>
      </dgm:t>
    </dgm:pt>
    <dgm:pt modelId="{44A0B30C-E78D-4ED9-B8F9-866566FB5830}" type="sibTrans" cxnId="{69A7175D-43A5-4A15-9A70-2D489354BF44}">
      <dgm:prSet/>
      <dgm:spPr/>
      <dgm:t>
        <a:bodyPr/>
        <a:lstStyle/>
        <a:p>
          <a:endParaRPr lang="pl-PL"/>
        </a:p>
      </dgm:t>
    </dgm:pt>
    <dgm:pt modelId="{A02DFF32-11AD-4223-8B70-316D2D25043D}">
      <dgm:prSet phldrT="[Tekst]" custT="1"/>
      <dgm:spPr/>
      <dgm:t>
        <a:bodyPr/>
        <a:lstStyle/>
        <a:p>
          <a:pPr algn="just"/>
          <a:r>
            <a:rPr lang="pl-PL" sz="1600" b="0" i="0" dirty="0" smtClean="0">
              <a:latin typeface="Georgia" pitchFamily="18" charset="0"/>
            </a:rPr>
            <a:t>zmienne składniki wynagrodzenia – obliczane  na podstawie przeciętnego wynagrodzenia z okresu 3 miesięcy poprzedzających, ew. 12 miesięcy,</a:t>
          </a:r>
          <a:endParaRPr lang="pl-PL" sz="1600" dirty="0">
            <a:latin typeface="Georgia" pitchFamily="18" charset="0"/>
          </a:endParaRPr>
        </a:p>
      </dgm:t>
    </dgm:pt>
    <dgm:pt modelId="{B9B98CAD-76D8-4F7F-AEDB-FA57EBFAABB2}" type="parTrans" cxnId="{5ACB0444-6D73-4E56-BE0E-78696AB6651B}">
      <dgm:prSet/>
      <dgm:spPr/>
      <dgm:t>
        <a:bodyPr/>
        <a:lstStyle/>
        <a:p>
          <a:endParaRPr lang="pl-PL"/>
        </a:p>
      </dgm:t>
    </dgm:pt>
    <dgm:pt modelId="{EBEFCA7B-7C85-41AA-88A9-883B04F67CE7}" type="sibTrans" cxnId="{5ACB0444-6D73-4E56-BE0E-78696AB6651B}">
      <dgm:prSet/>
      <dgm:spPr/>
      <dgm:t>
        <a:bodyPr/>
        <a:lstStyle/>
        <a:p>
          <a:endParaRPr lang="pl-PL"/>
        </a:p>
      </dgm:t>
    </dgm:pt>
    <dgm:pt modelId="{8BD20985-258C-4E1D-99DE-2283CB6C836B}">
      <dgm:prSet phldrT="[Tekst]" custT="1"/>
      <dgm:spPr/>
      <dgm:t>
        <a:bodyPr/>
        <a:lstStyle/>
        <a:p>
          <a:pPr algn="just"/>
          <a:r>
            <a:rPr lang="pl-PL" sz="1600" dirty="0" smtClean="0">
              <a:latin typeface="Georgia" pitchFamily="18" charset="0"/>
            </a:rPr>
            <a:t>zasada: urlop w pełnym wymiarze – celem jest odpoczynek,</a:t>
          </a:r>
          <a:endParaRPr lang="pl-PL" sz="1600" dirty="0">
            <a:latin typeface="Georgia" pitchFamily="18" charset="0"/>
          </a:endParaRPr>
        </a:p>
      </dgm:t>
    </dgm:pt>
    <dgm:pt modelId="{2C16E665-9081-4639-AF44-3090149227A2}" type="parTrans" cxnId="{FB840945-A51D-4B58-845D-CF585D41C97C}">
      <dgm:prSet/>
      <dgm:spPr/>
      <dgm:t>
        <a:bodyPr/>
        <a:lstStyle/>
        <a:p>
          <a:endParaRPr lang="pl-PL"/>
        </a:p>
      </dgm:t>
    </dgm:pt>
    <dgm:pt modelId="{A59A3C16-46EF-4D39-852B-D7433415546B}" type="sibTrans" cxnId="{FB840945-A51D-4B58-845D-CF585D41C97C}">
      <dgm:prSet/>
      <dgm:spPr/>
      <dgm:t>
        <a:bodyPr/>
        <a:lstStyle/>
        <a:p>
          <a:endParaRPr lang="pl-PL"/>
        </a:p>
      </dgm:t>
    </dgm:pt>
    <dgm:pt modelId="{A43BD3C4-99BC-424F-9A8C-9BC67ED76B8D}" type="pres">
      <dgm:prSet presAssocID="{FD59CB10-2941-476E-8AAC-C12D80F0C524}" presName="Name0" presStyleCnt="0">
        <dgm:presLayoutVars>
          <dgm:dir/>
          <dgm:animLvl val="lvl"/>
          <dgm:resizeHandles val="exact"/>
        </dgm:presLayoutVars>
      </dgm:prSet>
      <dgm:spPr/>
    </dgm:pt>
    <dgm:pt modelId="{CB09E72E-06E9-444E-A510-23680A03D2EF}" type="pres">
      <dgm:prSet presAssocID="{A2834E87-0AD1-4ABF-A422-2EA6B6FBFE28}" presName="linNode" presStyleCnt="0"/>
      <dgm:spPr/>
    </dgm:pt>
    <dgm:pt modelId="{D2818A0C-5278-48B4-A5E5-449A3ED10CCD}" type="pres">
      <dgm:prSet presAssocID="{A2834E87-0AD1-4ABF-A422-2EA6B6FBFE2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15966A5-3059-47D2-BF6A-AE78FA7C0F1D}" type="pres">
      <dgm:prSet presAssocID="{A2834E87-0AD1-4ABF-A422-2EA6B6FBFE2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F1DF81-57B1-4ACF-B77F-7E2FE7183C02}" type="pres">
      <dgm:prSet presAssocID="{ED2879BA-37F7-4D1E-8186-9D075456C4F7}" presName="sp" presStyleCnt="0"/>
      <dgm:spPr/>
    </dgm:pt>
    <dgm:pt modelId="{A25CF0FC-E472-421B-B051-39B4FFC74D21}" type="pres">
      <dgm:prSet presAssocID="{3E63C8A1-A9E7-4B34-ACB1-8639A3AD1D12}" presName="linNode" presStyleCnt="0"/>
      <dgm:spPr/>
    </dgm:pt>
    <dgm:pt modelId="{98357B1A-FEDE-42C4-91D6-82A397891873}" type="pres">
      <dgm:prSet presAssocID="{3E63C8A1-A9E7-4B34-ACB1-8639A3AD1D1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B004542-5086-4981-99F4-06029487E2ED}" type="pres">
      <dgm:prSet presAssocID="{3E63C8A1-A9E7-4B34-ACB1-8639A3AD1D1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F0D13F-0E14-4B16-9388-03AEC6D38A6B}" type="pres">
      <dgm:prSet presAssocID="{01AA8D88-572C-42B0-B9F1-2C393A64BF67}" presName="sp" presStyleCnt="0"/>
      <dgm:spPr/>
    </dgm:pt>
    <dgm:pt modelId="{2E0F0447-47B3-40D6-830E-B36EB85EC939}" type="pres">
      <dgm:prSet presAssocID="{A1DB77F5-FF83-4F20-8C12-15C1A1BA5FFC}" presName="linNode" presStyleCnt="0"/>
      <dgm:spPr/>
    </dgm:pt>
    <dgm:pt modelId="{C1A3A8B4-83EC-4DF9-90E8-95D75CE30EF2}" type="pres">
      <dgm:prSet presAssocID="{A1DB77F5-FF83-4F20-8C12-15C1A1BA5FFC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827E22A1-551E-4751-BE46-2882ACD198D2}" type="pres">
      <dgm:prSet presAssocID="{A1DB77F5-FF83-4F20-8C12-15C1A1BA5FF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E9CE132-46F4-495C-837F-F4BAAEDA75F8}" srcId="{FD59CB10-2941-476E-8AAC-C12D80F0C524}" destId="{3E63C8A1-A9E7-4B34-ACB1-8639A3AD1D12}" srcOrd="1" destOrd="0" parTransId="{A5703ED2-4D85-418C-A17F-97668B0EE96F}" sibTransId="{01AA8D88-572C-42B0-B9F1-2C393A64BF67}"/>
    <dgm:cxn modelId="{8324EED0-9D3B-4C4B-ACE2-B989866D022A}" type="presOf" srcId="{9A2C6CE1-8911-4BC1-A701-CBD49392E057}" destId="{3B004542-5086-4981-99F4-06029487E2ED}" srcOrd="0" destOrd="1" presId="urn:microsoft.com/office/officeart/2005/8/layout/vList5"/>
    <dgm:cxn modelId="{0855FE1B-BD65-42B2-AF85-73842CD8FDA9}" type="presOf" srcId="{82AB4CBC-1847-4738-B842-0B694EA91D6D}" destId="{827E22A1-551E-4751-BE46-2882ACD198D2}" srcOrd="0" destOrd="0" presId="urn:microsoft.com/office/officeart/2005/8/layout/vList5"/>
    <dgm:cxn modelId="{794116F7-76C1-4360-A433-6042A9471BFA}" type="presOf" srcId="{FD59CB10-2941-476E-8AAC-C12D80F0C524}" destId="{A43BD3C4-99BC-424F-9A8C-9BC67ED76B8D}" srcOrd="0" destOrd="0" presId="urn:microsoft.com/office/officeart/2005/8/layout/vList5"/>
    <dgm:cxn modelId="{488B641B-7EE3-46C0-AFFA-B0F5F3B4371C}" srcId="{3E63C8A1-A9E7-4B34-ACB1-8639A3AD1D12}" destId="{9A2C6CE1-8911-4BC1-A701-CBD49392E057}" srcOrd="1" destOrd="0" parTransId="{FC8D6A84-6975-45DA-8FC0-87C238B3BFCB}" sibTransId="{39F2279E-30EF-43C2-8723-3E3760041AF1}"/>
    <dgm:cxn modelId="{69A7175D-43A5-4A15-9A70-2D489354BF44}" srcId="{A1DB77F5-FF83-4F20-8C12-15C1A1BA5FFC}" destId="{82AB4CBC-1847-4738-B842-0B694EA91D6D}" srcOrd="0" destOrd="0" parTransId="{9D34468E-F79E-4A97-AB91-34F85E7A00CF}" sibTransId="{44A0B30C-E78D-4ED9-B8F9-866566FB5830}"/>
    <dgm:cxn modelId="{7818EA70-863A-4C8F-97A6-53B5EB01F39D}" srcId="{A2834E87-0AD1-4ABF-A422-2EA6B6FBFE28}" destId="{4E9B57EB-5B0E-4120-9EE7-FB794A9DB9BA}" srcOrd="1" destOrd="0" parTransId="{FBCDF878-6E97-410D-ACD1-F7141821430E}" sibTransId="{6D0DEA56-B018-47BA-AAC3-0339F87089FB}"/>
    <dgm:cxn modelId="{4F899525-89FE-4482-92B9-B74C0F0E8E12}" type="presOf" srcId="{A2834E87-0AD1-4ABF-A422-2EA6B6FBFE28}" destId="{D2818A0C-5278-48B4-A5E5-449A3ED10CCD}" srcOrd="0" destOrd="0" presId="urn:microsoft.com/office/officeart/2005/8/layout/vList5"/>
    <dgm:cxn modelId="{94442666-3288-46F9-882B-5FF96C440F4C}" srcId="{FD59CB10-2941-476E-8AAC-C12D80F0C524}" destId="{A2834E87-0AD1-4ABF-A422-2EA6B6FBFE28}" srcOrd="0" destOrd="0" parTransId="{C58A7A12-0ABA-4894-BA33-0A3A2BE90CF4}" sibTransId="{ED2879BA-37F7-4D1E-8186-9D075456C4F7}"/>
    <dgm:cxn modelId="{F514DBE4-D821-450D-BB08-1970A2A4880E}" type="presOf" srcId="{C196AC81-1048-480A-B304-6A44BC2B8E04}" destId="{A15966A5-3059-47D2-BF6A-AE78FA7C0F1D}" srcOrd="0" destOrd="0" presId="urn:microsoft.com/office/officeart/2005/8/layout/vList5"/>
    <dgm:cxn modelId="{C3ACF957-68FA-4A02-AB44-F64C6EA3DDA6}" type="presOf" srcId="{4E9B57EB-5B0E-4120-9EE7-FB794A9DB9BA}" destId="{A15966A5-3059-47D2-BF6A-AE78FA7C0F1D}" srcOrd="0" destOrd="1" presId="urn:microsoft.com/office/officeart/2005/8/layout/vList5"/>
    <dgm:cxn modelId="{0FDE70EF-B4CD-4E2F-868C-F44030C3F78A}" type="presOf" srcId="{8BD20985-258C-4E1D-99DE-2283CB6C836B}" destId="{3B004542-5086-4981-99F4-06029487E2ED}" srcOrd="0" destOrd="0" presId="urn:microsoft.com/office/officeart/2005/8/layout/vList5"/>
    <dgm:cxn modelId="{8CA6D05E-8EA1-4222-BA67-1ED198BF3DFE}" type="presOf" srcId="{A02DFF32-11AD-4223-8B70-316D2D25043D}" destId="{827E22A1-551E-4751-BE46-2882ACD198D2}" srcOrd="0" destOrd="1" presId="urn:microsoft.com/office/officeart/2005/8/layout/vList5"/>
    <dgm:cxn modelId="{13188E00-3AD2-4183-8422-E2033F0FFA8C}" type="presOf" srcId="{A1DB77F5-FF83-4F20-8C12-15C1A1BA5FFC}" destId="{C1A3A8B4-83EC-4DF9-90E8-95D75CE30EF2}" srcOrd="0" destOrd="0" presId="urn:microsoft.com/office/officeart/2005/8/layout/vList5"/>
    <dgm:cxn modelId="{75C379C8-5159-4174-A9D0-0AB0FEC13963}" srcId="{A2834E87-0AD1-4ABF-A422-2EA6B6FBFE28}" destId="{C196AC81-1048-480A-B304-6A44BC2B8E04}" srcOrd="0" destOrd="0" parTransId="{31016785-E7AB-4516-9946-545A1159C52E}" sibTransId="{0C4E7273-C4B4-4D86-9284-095535790BEB}"/>
    <dgm:cxn modelId="{FB840945-A51D-4B58-845D-CF585D41C97C}" srcId="{3E63C8A1-A9E7-4B34-ACB1-8639A3AD1D12}" destId="{8BD20985-258C-4E1D-99DE-2283CB6C836B}" srcOrd="0" destOrd="0" parTransId="{2C16E665-9081-4639-AF44-3090149227A2}" sibTransId="{A59A3C16-46EF-4D39-852B-D7433415546B}"/>
    <dgm:cxn modelId="{F3C09494-A1B0-4B83-8E57-F19567965360}" type="presOf" srcId="{3E63C8A1-A9E7-4B34-ACB1-8639A3AD1D12}" destId="{98357B1A-FEDE-42C4-91D6-82A397891873}" srcOrd="0" destOrd="0" presId="urn:microsoft.com/office/officeart/2005/8/layout/vList5"/>
    <dgm:cxn modelId="{5ACB0444-6D73-4E56-BE0E-78696AB6651B}" srcId="{A1DB77F5-FF83-4F20-8C12-15C1A1BA5FFC}" destId="{A02DFF32-11AD-4223-8B70-316D2D25043D}" srcOrd="1" destOrd="0" parTransId="{B9B98CAD-76D8-4F7F-AEDB-FA57EBFAABB2}" sibTransId="{EBEFCA7B-7C85-41AA-88A9-883B04F67CE7}"/>
    <dgm:cxn modelId="{2B2D2D10-7044-4E9E-9056-2F866D80E619}" srcId="{FD59CB10-2941-476E-8AAC-C12D80F0C524}" destId="{A1DB77F5-FF83-4F20-8C12-15C1A1BA5FFC}" srcOrd="2" destOrd="0" parTransId="{F34352CE-A0A2-472A-9D68-B7FDB5AE712F}" sibTransId="{68B1DE7D-0749-406F-8800-B7AF6F1ACE3E}"/>
    <dgm:cxn modelId="{16F3F262-2155-4261-8D15-FF4D4AADD074}" type="presParOf" srcId="{A43BD3C4-99BC-424F-9A8C-9BC67ED76B8D}" destId="{CB09E72E-06E9-444E-A510-23680A03D2EF}" srcOrd="0" destOrd="0" presId="urn:microsoft.com/office/officeart/2005/8/layout/vList5"/>
    <dgm:cxn modelId="{56E4E026-B5C7-4B7D-97E2-90C0946504FC}" type="presParOf" srcId="{CB09E72E-06E9-444E-A510-23680A03D2EF}" destId="{D2818A0C-5278-48B4-A5E5-449A3ED10CCD}" srcOrd="0" destOrd="0" presId="urn:microsoft.com/office/officeart/2005/8/layout/vList5"/>
    <dgm:cxn modelId="{B5A76D04-C603-45C2-9D3E-090AB36912EE}" type="presParOf" srcId="{CB09E72E-06E9-444E-A510-23680A03D2EF}" destId="{A15966A5-3059-47D2-BF6A-AE78FA7C0F1D}" srcOrd="1" destOrd="0" presId="urn:microsoft.com/office/officeart/2005/8/layout/vList5"/>
    <dgm:cxn modelId="{3E29179C-B15D-4394-85B0-534652881D22}" type="presParOf" srcId="{A43BD3C4-99BC-424F-9A8C-9BC67ED76B8D}" destId="{2EF1DF81-57B1-4ACF-B77F-7E2FE7183C02}" srcOrd="1" destOrd="0" presId="urn:microsoft.com/office/officeart/2005/8/layout/vList5"/>
    <dgm:cxn modelId="{611832D1-AFFF-4BBF-9DC9-925F47EEE99A}" type="presParOf" srcId="{A43BD3C4-99BC-424F-9A8C-9BC67ED76B8D}" destId="{A25CF0FC-E472-421B-B051-39B4FFC74D21}" srcOrd="2" destOrd="0" presId="urn:microsoft.com/office/officeart/2005/8/layout/vList5"/>
    <dgm:cxn modelId="{3D5F8C0F-C382-4348-B58B-1540C3BCAE1D}" type="presParOf" srcId="{A25CF0FC-E472-421B-B051-39B4FFC74D21}" destId="{98357B1A-FEDE-42C4-91D6-82A397891873}" srcOrd="0" destOrd="0" presId="urn:microsoft.com/office/officeart/2005/8/layout/vList5"/>
    <dgm:cxn modelId="{99514D3A-1520-4B05-BB97-BF4B2C7DF24F}" type="presParOf" srcId="{A25CF0FC-E472-421B-B051-39B4FFC74D21}" destId="{3B004542-5086-4981-99F4-06029487E2ED}" srcOrd="1" destOrd="0" presId="urn:microsoft.com/office/officeart/2005/8/layout/vList5"/>
    <dgm:cxn modelId="{EA11C081-AF85-479C-84A1-5CF45D97F002}" type="presParOf" srcId="{A43BD3C4-99BC-424F-9A8C-9BC67ED76B8D}" destId="{A6F0D13F-0E14-4B16-9388-03AEC6D38A6B}" srcOrd="3" destOrd="0" presId="urn:microsoft.com/office/officeart/2005/8/layout/vList5"/>
    <dgm:cxn modelId="{E0EC7F5A-74BB-45AF-8D45-0C359A33564E}" type="presParOf" srcId="{A43BD3C4-99BC-424F-9A8C-9BC67ED76B8D}" destId="{2E0F0447-47B3-40D6-830E-B36EB85EC939}" srcOrd="4" destOrd="0" presId="urn:microsoft.com/office/officeart/2005/8/layout/vList5"/>
    <dgm:cxn modelId="{0286DF71-6CC9-4126-93E4-B44DCBAA6BEE}" type="presParOf" srcId="{2E0F0447-47B3-40D6-830E-B36EB85EC939}" destId="{C1A3A8B4-83EC-4DF9-90E8-95D75CE30EF2}" srcOrd="0" destOrd="0" presId="urn:microsoft.com/office/officeart/2005/8/layout/vList5"/>
    <dgm:cxn modelId="{A75C7863-34F7-425B-9996-B46ED3E2EFFA}" type="presParOf" srcId="{2E0F0447-47B3-40D6-830E-B36EB85EC939}" destId="{827E22A1-551E-4751-BE46-2882ACD198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6ADA07-8187-4B4A-A36D-5FE4E7C97365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E4040FC1-1BFA-4504-8A8B-5BE3037120BB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Pierwszy urlop w życiu zawodowym</a:t>
          </a:r>
          <a:endParaRPr lang="pl-PL" b="1" dirty="0">
            <a:latin typeface="Georgia" pitchFamily="18" charset="0"/>
          </a:endParaRPr>
        </a:p>
      </dgm:t>
    </dgm:pt>
    <dgm:pt modelId="{486EE066-61BD-4EF6-A1F4-EDE23ED7496D}" type="parTrans" cxnId="{89972403-C5B4-45A8-97A4-A0F744D57B16}">
      <dgm:prSet/>
      <dgm:spPr/>
      <dgm:t>
        <a:bodyPr/>
        <a:lstStyle/>
        <a:p>
          <a:endParaRPr lang="pl-PL"/>
        </a:p>
      </dgm:t>
    </dgm:pt>
    <dgm:pt modelId="{0A666828-B4ED-414C-9D49-FF5141A09873}" type="sibTrans" cxnId="{89972403-C5B4-45A8-97A4-A0F744D57B16}">
      <dgm:prSet/>
      <dgm:spPr/>
      <dgm:t>
        <a:bodyPr/>
        <a:lstStyle/>
        <a:p>
          <a:endParaRPr lang="pl-PL"/>
        </a:p>
      </dgm:t>
    </dgm:pt>
    <dgm:pt modelId="{D951799F-CE18-4086-8791-1A29C299DF72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zasada proporcjonalności, pracownik nabywa prawo do urlopu wypoczynkowego za każdy miesiąc pracy w wymiarze </a:t>
          </a:r>
          <a:r>
            <a:rPr lang="pl-PL" b="1" dirty="0" smtClean="0">
              <a:latin typeface="Georgia" pitchFamily="18" charset="0"/>
            </a:rPr>
            <a:t>1/12 wymiaru </a:t>
          </a:r>
          <a:r>
            <a:rPr lang="pl-PL" dirty="0" smtClean="0">
              <a:latin typeface="Georgia" pitchFamily="18" charset="0"/>
            </a:rPr>
            <a:t>urlopu przysługującego mu po przepracowaniu roku, </a:t>
          </a:r>
          <a:r>
            <a:rPr lang="pl-PL" b="1" dirty="0" smtClean="0">
              <a:latin typeface="Georgia" pitchFamily="18" charset="0"/>
            </a:rPr>
            <a:t>nie zaokrągla się</a:t>
          </a:r>
          <a:endParaRPr lang="pl-PL" b="1" dirty="0">
            <a:latin typeface="Georgia" pitchFamily="18" charset="0"/>
          </a:endParaRPr>
        </a:p>
      </dgm:t>
    </dgm:pt>
    <dgm:pt modelId="{91A1309D-4278-41C2-A068-DE82F524A598}" type="parTrans" cxnId="{CF161204-CEA2-4F21-8DED-AA840B88F147}">
      <dgm:prSet/>
      <dgm:spPr/>
      <dgm:t>
        <a:bodyPr/>
        <a:lstStyle/>
        <a:p>
          <a:endParaRPr lang="pl-PL"/>
        </a:p>
      </dgm:t>
    </dgm:pt>
    <dgm:pt modelId="{00CE9DCE-B58D-43A2-AB18-80DA2734ADEB}" type="sibTrans" cxnId="{CF161204-CEA2-4F21-8DED-AA840B88F147}">
      <dgm:prSet/>
      <dgm:spPr/>
      <dgm:t>
        <a:bodyPr/>
        <a:lstStyle/>
        <a:p>
          <a:endParaRPr lang="pl-PL"/>
        </a:p>
      </dgm:t>
    </dgm:pt>
    <dgm:pt modelId="{5669533F-B68C-4A09-BCAA-332B1BE62F24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miesiąc kalendarzowy lub 30 dni,</a:t>
          </a:r>
          <a:endParaRPr lang="pl-PL" dirty="0">
            <a:latin typeface="Georgia" pitchFamily="18" charset="0"/>
          </a:endParaRPr>
        </a:p>
      </dgm:t>
    </dgm:pt>
    <dgm:pt modelId="{0EAF1A79-D0A9-4724-A7A3-9FFDFD9F4DAE}" type="parTrans" cxnId="{2245AA4B-0AB1-4D27-9F64-333D12DAE4C6}">
      <dgm:prSet/>
      <dgm:spPr/>
      <dgm:t>
        <a:bodyPr/>
        <a:lstStyle/>
        <a:p>
          <a:endParaRPr lang="pl-PL"/>
        </a:p>
      </dgm:t>
    </dgm:pt>
    <dgm:pt modelId="{FD499E3E-AB9C-4853-8B46-39CAC9C681F9}" type="sibTrans" cxnId="{2245AA4B-0AB1-4D27-9F64-333D12DAE4C6}">
      <dgm:prSet/>
      <dgm:spPr/>
      <dgm:t>
        <a:bodyPr/>
        <a:lstStyle/>
        <a:p>
          <a:endParaRPr lang="pl-PL"/>
        </a:p>
      </dgm:t>
    </dgm:pt>
    <dgm:pt modelId="{C6D8B975-91DE-46F3-B2D7-7431EAEBF0CF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Kolejne urlopy</a:t>
          </a:r>
          <a:endParaRPr lang="pl-PL" b="1" dirty="0">
            <a:latin typeface="Georgia" pitchFamily="18" charset="0"/>
          </a:endParaRPr>
        </a:p>
      </dgm:t>
    </dgm:pt>
    <dgm:pt modelId="{D7D80D17-40B7-45B3-83FF-B9DF4E7B6CD4}" type="parTrans" cxnId="{F7FEBF4D-EB64-4EA9-9B30-FA007A6190DB}">
      <dgm:prSet/>
      <dgm:spPr/>
      <dgm:t>
        <a:bodyPr/>
        <a:lstStyle/>
        <a:p>
          <a:endParaRPr lang="pl-PL"/>
        </a:p>
      </dgm:t>
    </dgm:pt>
    <dgm:pt modelId="{230D19DC-F255-45ED-9F2D-31E14077D2C2}" type="sibTrans" cxnId="{F7FEBF4D-EB64-4EA9-9B30-FA007A6190DB}">
      <dgm:prSet/>
      <dgm:spPr/>
      <dgm:t>
        <a:bodyPr/>
        <a:lstStyle/>
        <a:p>
          <a:endParaRPr lang="pl-PL"/>
        </a:p>
      </dgm:t>
    </dgm:pt>
    <dgm:pt modelId="{D8C66063-72BE-4114-8BE5-1C414BE00A37}">
      <dgm:prSet phldrT="[Tekst]"/>
      <dgm:spPr/>
      <dgm:t>
        <a:bodyPr/>
        <a:lstStyle/>
        <a:p>
          <a:pPr algn="l"/>
          <a:r>
            <a:rPr lang="pl-PL" dirty="0" smtClean="0">
              <a:latin typeface="Georgia" pitchFamily="18" charset="0"/>
            </a:rPr>
            <a:t>uprawnienie do kolejnych urlopów pracownik nabywa w każdym następnym roku kalendarzowym, w pełnym wymiarze od samego początku,</a:t>
          </a:r>
          <a:endParaRPr lang="pl-PL" dirty="0">
            <a:latin typeface="Georgia" pitchFamily="18" charset="0"/>
          </a:endParaRPr>
        </a:p>
      </dgm:t>
    </dgm:pt>
    <dgm:pt modelId="{91BF23DB-6C7F-48B7-B979-E9F9B71CC793}" type="parTrans" cxnId="{BF07DD4B-4850-495F-B952-65A0283F07A2}">
      <dgm:prSet/>
      <dgm:spPr/>
      <dgm:t>
        <a:bodyPr/>
        <a:lstStyle/>
        <a:p>
          <a:endParaRPr lang="pl-PL"/>
        </a:p>
      </dgm:t>
    </dgm:pt>
    <dgm:pt modelId="{508DA607-88E8-4B63-ADC0-C50DDC27FECC}" type="sibTrans" cxnId="{BF07DD4B-4850-495F-B952-65A0283F07A2}">
      <dgm:prSet/>
      <dgm:spPr/>
      <dgm:t>
        <a:bodyPr/>
        <a:lstStyle/>
        <a:p>
          <a:endParaRPr lang="pl-PL"/>
        </a:p>
      </dgm:t>
    </dgm:pt>
    <dgm:pt modelId="{DF0FAD77-1627-4A18-BE03-17D1CA9AB35A}" type="pres">
      <dgm:prSet presAssocID="{976ADA07-8187-4B4A-A36D-5FE4E7C97365}" presName="Name0" presStyleCnt="0">
        <dgm:presLayoutVars>
          <dgm:dir/>
          <dgm:animLvl val="lvl"/>
          <dgm:resizeHandles val="exact"/>
        </dgm:presLayoutVars>
      </dgm:prSet>
      <dgm:spPr/>
    </dgm:pt>
    <dgm:pt modelId="{D9D05557-B9BA-495F-976D-DBF4FDA186B9}" type="pres">
      <dgm:prSet presAssocID="{E4040FC1-1BFA-4504-8A8B-5BE3037120BB}" presName="composite" presStyleCnt="0"/>
      <dgm:spPr/>
    </dgm:pt>
    <dgm:pt modelId="{E3F88325-4686-4166-B80C-E58ABBBC53DE}" type="pres">
      <dgm:prSet presAssocID="{E4040FC1-1BFA-4504-8A8B-5BE3037120B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0EE632-C9CA-4313-A503-7508766AE014}" type="pres">
      <dgm:prSet presAssocID="{E4040FC1-1BFA-4504-8A8B-5BE3037120B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E97A10B-EBBB-4C17-86EE-56B8E831994A}" type="pres">
      <dgm:prSet presAssocID="{0A666828-B4ED-414C-9D49-FF5141A09873}" presName="space" presStyleCnt="0"/>
      <dgm:spPr/>
    </dgm:pt>
    <dgm:pt modelId="{F2E51912-C735-49B9-A6EB-49C0499370F9}" type="pres">
      <dgm:prSet presAssocID="{C6D8B975-91DE-46F3-B2D7-7431EAEBF0CF}" presName="composite" presStyleCnt="0"/>
      <dgm:spPr/>
    </dgm:pt>
    <dgm:pt modelId="{82094C8F-26C9-4D62-B300-FA806388F684}" type="pres">
      <dgm:prSet presAssocID="{C6D8B975-91DE-46F3-B2D7-7431EAEBF0C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480A1DA-BA4C-424D-BCA1-3A23F1E6BF70}" type="pres">
      <dgm:prSet presAssocID="{C6D8B975-91DE-46F3-B2D7-7431EAEBF0C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F61E321-3A57-4748-901D-219527FC4798}" type="presOf" srcId="{C6D8B975-91DE-46F3-B2D7-7431EAEBF0CF}" destId="{82094C8F-26C9-4D62-B300-FA806388F684}" srcOrd="0" destOrd="0" presId="urn:microsoft.com/office/officeart/2005/8/layout/hList1"/>
    <dgm:cxn modelId="{F7FEBF4D-EB64-4EA9-9B30-FA007A6190DB}" srcId="{976ADA07-8187-4B4A-A36D-5FE4E7C97365}" destId="{C6D8B975-91DE-46F3-B2D7-7431EAEBF0CF}" srcOrd="1" destOrd="0" parTransId="{D7D80D17-40B7-45B3-83FF-B9DF4E7B6CD4}" sibTransId="{230D19DC-F255-45ED-9F2D-31E14077D2C2}"/>
    <dgm:cxn modelId="{6B19729D-29E5-409B-BDC9-96ABE119CDF3}" type="presOf" srcId="{D951799F-CE18-4086-8791-1A29C299DF72}" destId="{890EE632-C9CA-4313-A503-7508766AE014}" srcOrd="0" destOrd="0" presId="urn:microsoft.com/office/officeart/2005/8/layout/hList1"/>
    <dgm:cxn modelId="{A855791A-F9B3-4DCE-B3E5-F7B49C0C72F9}" type="presOf" srcId="{5669533F-B68C-4A09-BCAA-332B1BE62F24}" destId="{890EE632-C9CA-4313-A503-7508766AE014}" srcOrd="0" destOrd="1" presId="urn:microsoft.com/office/officeart/2005/8/layout/hList1"/>
    <dgm:cxn modelId="{2245AA4B-0AB1-4D27-9F64-333D12DAE4C6}" srcId="{E4040FC1-1BFA-4504-8A8B-5BE3037120BB}" destId="{5669533F-B68C-4A09-BCAA-332B1BE62F24}" srcOrd="1" destOrd="0" parTransId="{0EAF1A79-D0A9-4724-A7A3-9FFDFD9F4DAE}" sibTransId="{FD499E3E-AB9C-4853-8B46-39CAC9C681F9}"/>
    <dgm:cxn modelId="{BF07DD4B-4850-495F-B952-65A0283F07A2}" srcId="{C6D8B975-91DE-46F3-B2D7-7431EAEBF0CF}" destId="{D8C66063-72BE-4114-8BE5-1C414BE00A37}" srcOrd="0" destOrd="0" parTransId="{91BF23DB-6C7F-48B7-B979-E9F9B71CC793}" sibTransId="{508DA607-88E8-4B63-ADC0-C50DDC27FECC}"/>
    <dgm:cxn modelId="{89972403-C5B4-45A8-97A4-A0F744D57B16}" srcId="{976ADA07-8187-4B4A-A36D-5FE4E7C97365}" destId="{E4040FC1-1BFA-4504-8A8B-5BE3037120BB}" srcOrd="0" destOrd="0" parTransId="{486EE066-61BD-4EF6-A1F4-EDE23ED7496D}" sibTransId="{0A666828-B4ED-414C-9D49-FF5141A09873}"/>
    <dgm:cxn modelId="{BEC52BF0-253A-4D98-9AA4-06A5EFF0E6B9}" type="presOf" srcId="{D8C66063-72BE-4114-8BE5-1C414BE00A37}" destId="{F480A1DA-BA4C-424D-BCA1-3A23F1E6BF70}" srcOrd="0" destOrd="0" presId="urn:microsoft.com/office/officeart/2005/8/layout/hList1"/>
    <dgm:cxn modelId="{CF161204-CEA2-4F21-8DED-AA840B88F147}" srcId="{E4040FC1-1BFA-4504-8A8B-5BE3037120BB}" destId="{D951799F-CE18-4086-8791-1A29C299DF72}" srcOrd="0" destOrd="0" parTransId="{91A1309D-4278-41C2-A068-DE82F524A598}" sibTransId="{00CE9DCE-B58D-43A2-AB18-80DA2734ADEB}"/>
    <dgm:cxn modelId="{A804294B-B7C0-45B6-8FC2-FB7C50C05646}" type="presOf" srcId="{E4040FC1-1BFA-4504-8A8B-5BE3037120BB}" destId="{E3F88325-4686-4166-B80C-E58ABBBC53DE}" srcOrd="0" destOrd="0" presId="urn:microsoft.com/office/officeart/2005/8/layout/hList1"/>
    <dgm:cxn modelId="{FD328D86-1D10-41E5-A5F0-8C909481D480}" type="presOf" srcId="{976ADA07-8187-4B4A-A36D-5FE4E7C97365}" destId="{DF0FAD77-1627-4A18-BE03-17D1CA9AB35A}" srcOrd="0" destOrd="0" presId="urn:microsoft.com/office/officeart/2005/8/layout/hList1"/>
    <dgm:cxn modelId="{424C320F-D7ED-40B3-B634-37BB1664081B}" type="presParOf" srcId="{DF0FAD77-1627-4A18-BE03-17D1CA9AB35A}" destId="{D9D05557-B9BA-495F-976D-DBF4FDA186B9}" srcOrd="0" destOrd="0" presId="urn:microsoft.com/office/officeart/2005/8/layout/hList1"/>
    <dgm:cxn modelId="{8F7F281A-94F2-4E1B-B14C-A57652605965}" type="presParOf" srcId="{D9D05557-B9BA-495F-976D-DBF4FDA186B9}" destId="{E3F88325-4686-4166-B80C-E58ABBBC53DE}" srcOrd="0" destOrd="0" presId="urn:microsoft.com/office/officeart/2005/8/layout/hList1"/>
    <dgm:cxn modelId="{26A1CB93-70DB-49C0-A49F-28D44FCC3DE7}" type="presParOf" srcId="{D9D05557-B9BA-495F-976D-DBF4FDA186B9}" destId="{890EE632-C9CA-4313-A503-7508766AE014}" srcOrd="1" destOrd="0" presId="urn:microsoft.com/office/officeart/2005/8/layout/hList1"/>
    <dgm:cxn modelId="{43F7FB2D-F150-4D8C-95EF-DC660BDC010D}" type="presParOf" srcId="{DF0FAD77-1627-4A18-BE03-17D1CA9AB35A}" destId="{6E97A10B-EBBB-4C17-86EE-56B8E831994A}" srcOrd="1" destOrd="0" presId="urn:microsoft.com/office/officeart/2005/8/layout/hList1"/>
    <dgm:cxn modelId="{EA205774-551D-437D-A91E-F5E074D72329}" type="presParOf" srcId="{DF0FAD77-1627-4A18-BE03-17D1CA9AB35A}" destId="{F2E51912-C735-49B9-A6EB-49C0499370F9}" srcOrd="2" destOrd="0" presId="urn:microsoft.com/office/officeart/2005/8/layout/hList1"/>
    <dgm:cxn modelId="{0C1C9A45-ECCD-4552-B0A9-ADDF1C60BE68}" type="presParOf" srcId="{F2E51912-C735-49B9-A6EB-49C0499370F9}" destId="{82094C8F-26C9-4D62-B300-FA806388F684}" srcOrd="0" destOrd="0" presId="urn:microsoft.com/office/officeart/2005/8/layout/hList1"/>
    <dgm:cxn modelId="{854DF9E0-438C-4029-8923-25D72D91D133}" type="presParOf" srcId="{F2E51912-C735-49B9-A6EB-49C0499370F9}" destId="{F480A1DA-BA4C-424D-BCA1-3A23F1E6BF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27A8B5-007A-4C73-81BE-9C7BF7E8601C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894F0F29-793C-485F-A1D5-D8E99D77F963}">
      <dgm:prSet phldrT="[Tekst]"/>
      <dgm:spPr/>
      <dgm:t>
        <a:bodyPr/>
        <a:lstStyle/>
        <a:p>
          <a:r>
            <a:rPr lang="pl-PL" b="1" i="0" dirty="0" smtClean="0">
              <a:latin typeface="Georgia" pitchFamily="18" charset="0"/>
            </a:rPr>
            <a:t>okres, za który przysługuje odszkodowanie, z powodu skrócenia okresu wypowiedzenia – art. 36</a:t>
          </a:r>
          <a:r>
            <a:rPr lang="pl-PL" b="1" i="0" baseline="30000" dirty="0" smtClean="0">
              <a:latin typeface="Georgia" pitchFamily="18" charset="0"/>
            </a:rPr>
            <a:t>1</a:t>
          </a:r>
          <a:r>
            <a:rPr lang="pl-PL" b="1" i="0" baseline="0" dirty="0" smtClean="0">
              <a:latin typeface="Georgia" pitchFamily="18" charset="0"/>
            </a:rPr>
            <a:t>kp</a:t>
          </a:r>
          <a:endParaRPr lang="pl-PL" b="1" dirty="0">
            <a:latin typeface="Georgia" pitchFamily="18" charset="0"/>
          </a:endParaRPr>
        </a:p>
      </dgm:t>
    </dgm:pt>
    <dgm:pt modelId="{5CBB07B3-F27F-4496-AA9D-2AB42B973AAC}" type="parTrans" cxnId="{DF3FEEA2-98EC-4919-B06A-0449C3D37F54}">
      <dgm:prSet/>
      <dgm:spPr/>
      <dgm:t>
        <a:bodyPr/>
        <a:lstStyle/>
        <a:p>
          <a:endParaRPr lang="pl-PL"/>
        </a:p>
      </dgm:t>
    </dgm:pt>
    <dgm:pt modelId="{0FEB9A57-76FD-498C-B638-AC0A943D54CA}" type="sibTrans" cxnId="{DF3FEEA2-98EC-4919-B06A-0449C3D37F54}">
      <dgm:prSet/>
      <dgm:spPr/>
      <dgm:t>
        <a:bodyPr/>
        <a:lstStyle/>
        <a:p>
          <a:endParaRPr lang="pl-PL"/>
        </a:p>
      </dgm:t>
    </dgm:pt>
    <dgm:pt modelId="{3675EE16-9A09-4C6A-A19D-C8D093A3ED7B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okres pozostawania bez pracy, za który przyznano pracownikowi odszkodowanie na mocy art. 51 </a:t>
          </a:r>
          <a:r>
            <a:rPr lang="pl-PL" b="1" dirty="0" err="1" smtClean="0">
              <a:latin typeface="Georgia" pitchFamily="18" charset="0"/>
            </a:rPr>
            <a:t>kp</a:t>
          </a:r>
          <a:endParaRPr lang="pl-PL" b="1" dirty="0">
            <a:latin typeface="Georgia" pitchFamily="18" charset="0"/>
          </a:endParaRPr>
        </a:p>
      </dgm:t>
    </dgm:pt>
    <dgm:pt modelId="{23791B90-96C9-4A98-BFF6-3F94615E4A4B}" type="parTrans" cxnId="{DC215ADE-DF8C-4BC0-902A-0341C02C2D98}">
      <dgm:prSet/>
      <dgm:spPr/>
      <dgm:t>
        <a:bodyPr/>
        <a:lstStyle/>
        <a:p>
          <a:endParaRPr lang="pl-PL"/>
        </a:p>
      </dgm:t>
    </dgm:pt>
    <dgm:pt modelId="{EC97BDD1-23B2-4E9E-AA21-BF08956CF647}" type="sibTrans" cxnId="{DC215ADE-DF8C-4BC0-902A-0341C02C2D98}">
      <dgm:prSet/>
      <dgm:spPr/>
      <dgm:t>
        <a:bodyPr/>
        <a:lstStyle/>
        <a:p>
          <a:endParaRPr lang="pl-PL"/>
        </a:p>
      </dgm:t>
    </dgm:pt>
    <dgm:pt modelId="{FC1F999D-2B25-45B8-A6AB-AF664B7AB39C}">
      <dgm:prSet phldrT="[Tekst]"/>
      <dgm:spPr/>
      <dgm:t>
        <a:bodyPr/>
        <a:lstStyle/>
        <a:p>
          <a:r>
            <a:rPr lang="pl-PL" b="1" i="0" dirty="0" smtClean="0">
              <a:latin typeface="Georgia" pitchFamily="18" charset="0"/>
            </a:rPr>
            <a:t>okres odbywania czynnej służby wojskowej  - art. 120 ustawy o powszechnym obowiązku obrony Rzeczypospolitej Polskiej</a:t>
          </a:r>
          <a:endParaRPr lang="pl-PL" b="1" dirty="0">
            <a:latin typeface="Georgia" pitchFamily="18" charset="0"/>
          </a:endParaRPr>
        </a:p>
      </dgm:t>
    </dgm:pt>
    <dgm:pt modelId="{E40F052E-230A-464A-A05A-9F812CB60096}" type="parTrans" cxnId="{B3264966-B69D-4DD2-AEFB-30A048A216A5}">
      <dgm:prSet/>
      <dgm:spPr/>
      <dgm:t>
        <a:bodyPr/>
        <a:lstStyle/>
        <a:p>
          <a:endParaRPr lang="pl-PL"/>
        </a:p>
      </dgm:t>
    </dgm:pt>
    <dgm:pt modelId="{51F5B88C-2C75-41D9-A0A7-819350ADFE05}" type="sibTrans" cxnId="{B3264966-B69D-4DD2-AEFB-30A048A216A5}">
      <dgm:prSet/>
      <dgm:spPr/>
      <dgm:t>
        <a:bodyPr/>
        <a:lstStyle/>
        <a:p>
          <a:endParaRPr lang="pl-PL"/>
        </a:p>
      </dgm:t>
    </dgm:pt>
    <dgm:pt modelId="{F19F720F-30A2-4A91-88FA-3475149E5685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okres urlopu bezpłatnego w celu pracy u innego pracodawcy – art. </a:t>
          </a:r>
          <a:r>
            <a:rPr lang="pl-PL" b="1" i="0" dirty="0" smtClean="0">
              <a:latin typeface="Georgia" pitchFamily="18" charset="0"/>
            </a:rPr>
            <a:t>174</a:t>
          </a:r>
          <a:r>
            <a:rPr lang="pl-PL" b="1" i="0" baseline="30000" dirty="0" smtClean="0">
              <a:latin typeface="Georgia" pitchFamily="18" charset="0"/>
            </a:rPr>
            <a:t>1</a:t>
          </a:r>
          <a:r>
            <a:rPr lang="pl-PL" b="1" i="0" baseline="0" dirty="0" smtClean="0">
              <a:latin typeface="Georgia" pitchFamily="18" charset="0"/>
            </a:rPr>
            <a:t>kp</a:t>
          </a:r>
          <a:r>
            <a:rPr lang="pl-PL" b="1" dirty="0" smtClean="0">
              <a:latin typeface="Georgia" pitchFamily="18" charset="0"/>
            </a:rPr>
            <a:t> </a:t>
          </a:r>
          <a:endParaRPr lang="pl-PL" b="1" dirty="0">
            <a:latin typeface="Georgia" pitchFamily="18" charset="0"/>
          </a:endParaRPr>
        </a:p>
      </dgm:t>
    </dgm:pt>
    <dgm:pt modelId="{96621403-CD94-4699-9B78-FB6566B572E0}" type="parTrans" cxnId="{73940AA7-3C47-4F58-B23A-190BD6006A6E}">
      <dgm:prSet/>
      <dgm:spPr/>
      <dgm:t>
        <a:bodyPr/>
        <a:lstStyle/>
        <a:p>
          <a:endParaRPr lang="pl-PL"/>
        </a:p>
      </dgm:t>
    </dgm:pt>
    <dgm:pt modelId="{BE3ACEB7-5D32-4E00-8915-85CA65FBAB9F}" type="sibTrans" cxnId="{73940AA7-3C47-4F58-B23A-190BD6006A6E}">
      <dgm:prSet/>
      <dgm:spPr/>
      <dgm:t>
        <a:bodyPr/>
        <a:lstStyle/>
        <a:p>
          <a:endParaRPr lang="pl-PL"/>
        </a:p>
      </dgm:t>
    </dgm:pt>
    <dgm:pt modelId="{512261C4-611B-4B92-A60A-32D86432991B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okresy nauki według  art. 155 </a:t>
          </a:r>
          <a:r>
            <a:rPr lang="pl-PL" b="1" dirty="0" err="1" smtClean="0">
              <a:latin typeface="Georgia" pitchFamily="18" charset="0"/>
            </a:rPr>
            <a:t>kp</a:t>
          </a:r>
          <a:r>
            <a:rPr lang="pl-PL" b="1" dirty="0" smtClean="0">
              <a:latin typeface="Georgia" pitchFamily="18" charset="0"/>
            </a:rPr>
            <a:t> </a:t>
          </a:r>
          <a:endParaRPr lang="pl-PL" b="1" dirty="0">
            <a:latin typeface="Georgia" pitchFamily="18" charset="0"/>
          </a:endParaRPr>
        </a:p>
      </dgm:t>
    </dgm:pt>
    <dgm:pt modelId="{51A86CEC-26BA-4B6D-A3E7-D35645FF2878}" type="parTrans" cxnId="{1EE9B253-31C7-47B0-BDC4-04394C5F1EB8}">
      <dgm:prSet/>
      <dgm:spPr/>
      <dgm:t>
        <a:bodyPr/>
        <a:lstStyle/>
        <a:p>
          <a:endParaRPr lang="pl-PL"/>
        </a:p>
      </dgm:t>
    </dgm:pt>
    <dgm:pt modelId="{F0EDD792-F4E6-420A-9F7B-55CD1864996F}" type="sibTrans" cxnId="{1EE9B253-31C7-47B0-BDC4-04394C5F1EB8}">
      <dgm:prSet/>
      <dgm:spPr/>
      <dgm:t>
        <a:bodyPr/>
        <a:lstStyle/>
        <a:p>
          <a:endParaRPr lang="pl-PL"/>
        </a:p>
      </dgm:t>
    </dgm:pt>
    <dgm:pt modelId="{05A76E77-AE2A-456D-8C77-B6417E42B5C8}">
      <dgm:prSet phldrT="[Tekst]"/>
      <dgm:spPr/>
      <dgm:t>
        <a:bodyPr/>
        <a:lstStyle/>
        <a:p>
          <a:r>
            <a:rPr lang="pl-PL" b="1" i="0" dirty="0" smtClean="0">
              <a:latin typeface="Georgia" pitchFamily="18" charset="0"/>
            </a:rPr>
            <a:t>okresy pobierania zasiłku i stypendium - art. 79 ustawy o promocji zatrudnienia i instytucjach rynku pracy</a:t>
          </a:r>
          <a:endParaRPr lang="pl-PL" b="1" dirty="0">
            <a:latin typeface="Georgia" pitchFamily="18" charset="0"/>
          </a:endParaRPr>
        </a:p>
      </dgm:t>
    </dgm:pt>
    <dgm:pt modelId="{C6EF7F0A-E963-4806-AB8F-685C72268D5A}" type="parTrans" cxnId="{5BE54E42-7CD9-412B-8546-EA38F2C3B44E}">
      <dgm:prSet/>
      <dgm:spPr/>
      <dgm:t>
        <a:bodyPr/>
        <a:lstStyle/>
        <a:p>
          <a:endParaRPr lang="pl-PL"/>
        </a:p>
      </dgm:t>
    </dgm:pt>
    <dgm:pt modelId="{111A22E6-916F-4BDF-B4EF-31B2184E25F3}" type="sibTrans" cxnId="{5BE54E42-7CD9-412B-8546-EA38F2C3B44E}">
      <dgm:prSet/>
      <dgm:spPr/>
      <dgm:t>
        <a:bodyPr/>
        <a:lstStyle/>
        <a:p>
          <a:endParaRPr lang="pl-PL"/>
        </a:p>
      </dgm:t>
    </dgm:pt>
    <dgm:pt modelId="{73557F94-1989-4DD9-843E-87E898DD8DCA}" type="pres">
      <dgm:prSet presAssocID="{5B27A8B5-007A-4C73-81BE-9C7BF7E8601C}" presName="diagram" presStyleCnt="0">
        <dgm:presLayoutVars>
          <dgm:dir/>
          <dgm:resizeHandles val="exact"/>
        </dgm:presLayoutVars>
      </dgm:prSet>
      <dgm:spPr/>
    </dgm:pt>
    <dgm:pt modelId="{680BD926-F55A-4390-AF0B-03F118B91276}" type="pres">
      <dgm:prSet presAssocID="{894F0F29-793C-485F-A1D5-D8E99D77F96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D5E59BA-D65A-45D6-A73E-3B759835BEA3}" type="pres">
      <dgm:prSet presAssocID="{0FEB9A57-76FD-498C-B638-AC0A943D54CA}" presName="sibTrans" presStyleCnt="0"/>
      <dgm:spPr/>
    </dgm:pt>
    <dgm:pt modelId="{30467C51-8033-4103-AE9B-063A20D4EF15}" type="pres">
      <dgm:prSet presAssocID="{3675EE16-9A09-4C6A-A19D-C8D093A3ED7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B13E378-467D-4086-A095-1D5FD70CB38D}" type="pres">
      <dgm:prSet presAssocID="{EC97BDD1-23B2-4E9E-AA21-BF08956CF647}" presName="sibTrans" presStyleCnt="0"/>
      <dgm:spPr/>
    </dgm:pt>
    <dgm:pt modelId="{A4CBDF92-FAFF-4A72-AD76-3D2CFB353B6E}" type="pres">
      <dgm:prSet presAssocID="{F19F720F-30A2-4A91-88FA-3475149E568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95B50B-AED2-45D0-866C-D42A189818D5}" type="pres">
      <dgm:prSet presAssocID="{BE3ACEB7-5D32-4E00-8915-85CA65FBAB9F}" presName="sibTrans" presStyleCnt="0"/>
      <dgm:spPr/>
    </dgm:pt>
    <dgm:pt modelId="{3CD70FFE-0222-4935-BC0F-38AC93B89212}" type="pres">
      <dgm:prSet presAssocID="{512261C4-611B-4B92-A60A-32D86432991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08AB36-DBC9-439D-9FAE-9252B4B2AF52}" type="pres">
      <dgm:prSet presAssocID="{F0EDD792-F4E6-420A-9F7B-55CD1864996F}" presName="sibTrans" presStyleCnt="0"/>
      <dgm:spPr/>
    </dgm:pt>
    <dgm:pt modelId="{85837A31-7EB9-434A-AD85-F214220C7DE0}" type="pres">
      <dgm:prSet presAssocID="{05A76E77-AE2A-456D-8C77-B6417E42B5C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B092BB-8F75-408C-A0EC-6322704192EB}" type="pres">
      <dgm:prSet presAssocID="{111A22E6-916F-4BDF-B4EF-31B2184E25F3}" presName="sibTrans" presStyleCnt="0"/>
      <dgm:spPr/>
    </dgm:pt>
    <dgm:pt modelId="{1905012E-9840-4459-B6E4-1AD89B5DEF7B}" type="pres">
      <dgm:prSet presAssocID="{FC1F999D-2B25-45B8-A6AB-AF664B7AB39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41526EA-C9B5-4077-808E-DD1D383FA986}" type="presOf" srcId="{FC1F999D-2B25-45B8-A6AB-AF664B7AB39C}" destId="{1905012E-9840-4459-B6E4-1AD89B5DEF7B}" srcOrd="0" destOrd="0" presId="urn:microsoft.com/office/officeart/2005/8/layout/default"/>
    <dgm:cxn modelId="{3CCC560F-0A78-4A9D-873B-568A6FFA2932}" type="presOf" srcId="{894F0F29-793C-485F-A1D5-D8E99D77F963}" destId="{680BD926-F55A-4390-AF0B-03F118B91276}" srcOrd="0" destOrd="0" presId="urn:microsoft.com/office/officeart/2005/8/layout/default"/>
    <dgm:cxn modelId="{1EE9B253-31C7-47B0-BDC4-04394C5F1EB8}" srcId="{5B27A8B5-007A-4C73-81BE-9C7BF7E8601C}" destId="{512261C4-611B-4B92-A60A-32D86432991B}" srcOrd="3" destOrd="0" parTransId="{51A86CEC-26BA-4B6D-A3E7-D35645FF2878}" sibTransId="{F0EDD792-F4E6-420A-9F7B-55CD1864996F}"/>
    <dgm:cxn modelId="{5BE54E42-7CD9-412B-8546-EA38F2C3B44E}" srcId="{5B27A8B5-007A-4C73-81BE-9C7BF7E8601C}" destId="{05A76E77-AE2A-456D-8C77-B6417E42B5C8}" srcOrd="4" destOrd="0" parTransId="{C6EF7F0A-E963-4806-AB8F-685C72268D5A}" sibTransId="{111A22E6-916F-4BDF-B4EF-31B2184E25F3}"/>
    <dgm:cxn modelId="{B0F15259-A1F1-4060-A19B-DD8BB7843766}" type="presOf" srcId="{F19F720F-30A2-4A91-88FA-3475149E5685}" destId="{A4CBDF92-FAFF-4A72-AD76-3D2CFB353B6E}" srcOrd="0" destOrd="0" presId="urn:microsoft.com/office/officeart/2005/8/layout/default"/>
    <dgm:cxn modelId="{73940AA7-3C47-4F58-B23A-190BD6006A6E}" srcId="{5B27A8B5-007A-4C73-81BE-9C7BF7E8601C}" destId="{F19F720F-30A2-4A91-88FA-3475149E5685}" srcOrd="2" destOrd="0" parTransId="{96621403-CD94-4699-9B78-FB6566B572E0}" sibTransId="{BE3ACEB7-5D32-4E00-8915-85CA65FBAB9F}"/>
    <dgm:cxn modelId="{DF3FEEA2-98EC-4919-B06A-0449C3D37F54}" srcId="{5B27A8B5-007A-4C73-81BE-9C7BF7E8601C}" destId="{894F0F29-793C-485F-A1D5-D8E99D77F963}" srcOrd="0" destOrd="0" parTransId="{5CBB07B3-F27F-4496-AA9D-2AB42B973AAC}" sibTransId="{0FEB9A57-76FD-498C-B638-AC0A943D54CA}"/>
    <dgm:cxn modelId="{DC215ADE-DF8C-4BC0-902A-0341C02C2D98}" srcId="{5B27A8B5-007A-4C73-81BE-9C7BF7E8601C}" destId="{3675EE16-9A09-4C6A-A19D-C8D093A3ED7B}" srcOrd="1" destOrd="0" parTransId="{23791B90-96C9-4A98-BFF6-3F94615E4A4B}" sibTransId="{EC97BDD1-23B2-4E9E-AA21-BF08956CF647}"/>
    <dgm:cxn modelId="{F4DB425C-79AE-4AAB-B825-9A5B5974CDB0}" type="presOf" srcId="{512261C4-611B-4B92-A60A-32D86432991B}" destId="{3CD70FFE-0222-4935-BC0F-38AC93B89212}" srcOrd="0" destOrd="0" presId="urn:microsoft.com/office/officeart/2005/8/layout/default"/>
    <dgm:cxn modelId="{D01AB5B5-BC12-4CF6-A771-352424A48E5B}" type="presOf" srcId="{5B27A8B5-007A-4C73-81BE-9C7BF7E8601C}" destId="{73557F94-1989-4DD9-843E-87E898DD8DCA}" srcOrd="0" destOrd="0" presId="urn:microsoft.com/office/officeart/2005/8/layout/default"/>
    <dgm:cxn modelId="{8A45FB8D-2076-4C9B-B8CD-5CEB1A734B8A}" type="presOf" srcId="{3675EE16-9A09-4C6A-A19D-C8D093A3ED7B}" destId="{30467C51-8033-4103-AE9B-063A20D4EF15}" srcOrd="0" destOrd="0" presId="urn:microsoft.com/office/officeart/2005/8/layout/default"/>
    <dgm:cxn modelId="{11E83B4F-47C8-4673-918C-9D9FF136AB3D}" type="presOf" srcId="{05A76E77-AE2A-456D-8C77-B6417E42B5C8}" destId="{85837A31-7EB9-434A-AD85-F214220C7DE0}" srcOrd="0" destOrd="0" presId="urn:microsoft.com/office/officeart/2005/8/layout/default"/>
    <dgm:cxn modelId="{B3264966-B69D-4DD2-AEFB-30A048A216A5}" srcId="{5B27A8B5-007A-4C73-81BE-9C7BF7E8601C}" destId="{FC1F999D-2B25-45B8-A6AB-AF664B7AB39C}" srcOrd="5" destOrd="0" parTransId="{E40F052E-230A-464A-A05A-9F812CB60096}" sibTransId="{51F5B88C-2C75-41D9-A0A7-819350ADFE05}"/>
    <dgm:cxn modelId="{E5504811-A592-478A-8BF1-659216676709}" type="presParOf" srcId="{73557F94-1989-4DD9-843E-87E898DD8DCA}" destId="{680BD926-F55A-4390-AF0B-03F118B91276}" srcOrd="0" destOrd="0" presId="urn:microsoft.com/office/officeart/2005/8/layout/default"/>
    <dgm:cxn modelId="{ABD2823C-EED1-4AB2-8BD6-43FBA8D7B9D9}" type="presParOf" srcId="{73557F94-1989-4DD9-843E-87E898DD8DCA}" destId="{7D5E59BA-D65A-45D6-A73E-3B759835BEA3}" srcOrd="1" destOrd="0" presId="urn:microsoft.com/office/officeart/2005/8/layout/default"/>
    <dgm:cxn modelId="{C730A687-0205-45C0-8EB7-0300A0C284F7}" type="presParOf" srcId="{73557F94-1989-4DD9-843E-87E898DD8DCA}" destId="{30467C51-8033-4103-AE9B-063A20D4EF15}" srcOrd="2" destOrd="0" presId="urn:microsoft.com/office/officeart/2005/8/layout/default"/>
    <dgm:cxn modelId="{81F75F47-D48F-4E2F-B495-395E31144997}" type="presParOf" srcId="{73557F94-1989-4DD9-843E-87E898DD8DCA}" destId="{6B13E378-467D-4086-A095-1D5FD70CB38D}" srcOrd="3" destOrd="0" presId="urn:microsoft.com/office/officeart/2005/8/layout/default"/>
    <dgm:cxn modelId="{01637BCC-C495-4E12-BFBD-2715FF9B6F72}" type="presParOf" srcId="{73557F94-1989-4DD9-843E-87E898DD8DCA}" destId="{A4CBDF92-FAFF-4A72-AD76-3D2CFB353B6E}" srcOrd="4" destOrd="0" presId="urn:microsoft.com/office/officeart/2005/8/layout/default"/>
    <dgm:cxn modelId="{49F8A6B7-C7E8-438A-BD71-FEC0025F0774}" type="presParOf" srcId="{73557F94-1989-4DD9-843E-87E898DD8DCA}" destId="{5195B50B-AED2-45D0-866C-D42A189818D5}" srcOrd="5" destOrd="0" presId="urn:microsoft.com/office/officeart/2005/8/layout/default"/>
    <dgm:cxn modelId="{47E61AF2-AB11-4B59-97BE-66EEB2062679}" type="presParOf" srcId="{73557F94-1989-4DD9-843E-87E898DD8DCA}" destId="{3CD70FFE-0222-4935-BC0F-38AC93B89212}" srcOrd="6" destOrd="0" presId="urn:microsoft.com/office/officeart/2005/8/layout/default"/>
    <dgm:cxn modelId="{55ABC90F-6092-4B88-A7CB-F35E0A8D6662}" type="presParOf" srcId="{73557F94-1989-4DD9-843E-87E898DD8DCA}" destId="{F708AB36-DBC9-439D-9FAE-9252B4B2AF52}" srcOrd="7" destOrd="0" presId="urn:microsoft.com/office/officeart/2005/8/layout/default"/>
    <dgm:cxn modelId="{602BEA60-3270-44BE-BB95-2B9293C5319C}" type="presParOf" srcId="{73557F94-1989-4DD9-843E-87E898DD8DCA}" destId="{85837A31-7EB9-434A-AD85-F214220C7DE0}" srcOrd="8" destOrd="0" presId="urn:microsoft.com/office/officeart/2005/8/layout/default"/>
    <dgm:cxn modelId="{DD436AD6-C05B-4521-B21D-874F550203A7}" type="presParOf" srcId="{73557F94-1989-4DD9-843E-87E898DD8DCA}" destId="{2FB092BB-8F75-408C-A0EC-6322704192EB}" srcOrd="9" destOrd="0" presId="urn:microsoft.com/office/officeart/2005/8/layout/default"/>
    <dgm:cxn modelId="{86728002-27F2-4FB2-AF1C-6F3DAFB055ED}" type="presParOf" srcId="{73557F94-1989-4DD9-843E-87E898DD8DCA}" destId="{1905012E-9840-4459-B6E4-1AD89B5DEF7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6CE7E6-0C12-48DD-A1CE-7F050D62418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318B989-455D-4953-8982-CDAADFA7864F}">
      <dgm:prSet phldrT="[Tekst]" custT="1"/>
      <dgm:spPr/>
      <dgm:t>
        <a:bodyPr/>
        <a:lstStyle/>
        <a:p>
          <a:pPr algn="just"/>
          <a:r>
            <a:rPr lang="pl-PL" sz="1600" b="1" i="0" dirty="0" smtClean="0">
              <a:latin typeface="Georgia" pitchFamily="18" charset="0"/>
            </a:rPr>
            <a:t>Wniosek o udzielenie urlopu "na żądanie" (…) powinien być zgłoszony najpóźniej w dniu rozpoczęcia urlopu, jednak do chwili przewidywanego rozpoczęcia pracy przez pracownika według obowiązującego go rozkładu czasu pracy. (…) Regulamin pracy albo przyjęta u pracodawcy praktyka zakładowa (zwyczaj) mogą przewidywać późniejsze zgłoszenie wniosku o udzielenie urlopu "na żądanie".</a:t>
          </a:r>
        </a:p>
        <a:p>
          <a:pPr algn="r"/>
          <a:r>
            <a:rPr lang="pl-PL" sz="1200" b="0" i="0" dirty="0" smtClean="0">
              <a:latin typeface="Georgia" pitchFamily="18" charset="0"/>
            </a:rPr>
            <a:t>SN wyrok z 15.11.2006 r.  I PK 128/06</a:t>
          </a:r>
          <a:endParaRPr lang="pl-PL" sz="1200" dirty="0">
            <a:latin typeface="Georgia" pitchFamily="18" charset="0"/>
          </a:endParaRPr>
        </a:p>
      </dgm:t>
    </dgm:pt>
    <dgm:pt modelId="{8F2F57CD-4CA6-4242-B73D-8262AF7BDBA8}" type="parTrans" cxnId="{71AB674D-51BD-4B7D-9257-07B737A1AA3B}">
      <dgm:prSet/>
      <dgm:spPr/>
      <dgm:t>
        <a:bodyPr/>
        <a:lstStyle/>
        <a:p>
          <a:endParaRPr lang="pl-PL"/>
        </a:p>
      </dgm:t>
    </dgm:pt>
    <dgm:pt modelId="{38AFD96C-8B46-4C5D-A45F-0ECFBA92D13F}" type="sibTrans" cxnId="{71AB674D-51BD-4B7D-9257-07B737A1AA3B}">
      <dgm:prSet/>
      <dgm:spPr/>
      <dgm:t>
        <a:bodyPr/>
        <a:lstStyle/>
        <a:p>
          <a:endParaRPr lang="pl-PL"/>
        </a:p>
      </dgm:t>
    </dgm:pt>
    <dgm:pt modelId="{C2C41454-0629-4432-8FBA-9164A4A9050F}" type="pres">
      <dgm:prSet presAssocID="{856CE7E6-0C12-48DD-A1CE-7F050D62418E}" presName="diagram" presStyleCnt="0">
        <dgm:presLayoutVars>
          <dgm:dir/>
          <dgm:resizeHandles val="exact"/>
        </dgm:presLayoutVars>
      </dgm:prSet>
      <dgm:spPr/>
    </dgm:pt>
    <dgm:pt modelId="{3F89B6DC-AFDF-42E2-BAC3-F68414A529E9}" type="pres">
      <dgm:prSet presAssocID="{6318B989-455D-4953-8982-CDAADFA7864F}" presName="node" presStyleLbl="node1" presStyleIdx="0" presStyleCnt="1" custScaleX="100000" custScaleY="29968" custLinFactNeighborX="-49" custLinFactNeighborY="-11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EB856A0-0927-4BB3-A015-B4A7F214D9FB}" type="presOf" srcId="{6318B989-455D-4953-8982-CDAADFA7864F}" destId="{3F89B6DC-AFDF-42E2-BAC3-F68414A529E9}" srcOrd="0" destOrd="0" presId="urn:microsoft.com/office/officeart/2005/8/layout/default"/>
    <dgm:cxn modelId="{71AB674D-51BD-4B7D-9257-07B737A1AA3B}" srcId="{856CE7E6-0C12-48DD-A1CE-7F050D62418E}" destId="{6318B989-455D-4953-8982-CDAADFA7864F}" srcOrd="0" destOrd="0" parTransId="{8F2F57CD-4CA6-4242-B73D-8262AF7BDBA8}" sibTransId="{38AFD96C-8B46-4C5D-A45F-0ECFBA92D13F}"/>
    <dgm:cxn modelId="{CFDFFE1F-1139-4411-9B49-AE346D782632}" type="presOf" srcId="{856CE7E6-0C12-48DD-A1CE-7F050D62418E}" destId="{C2C41454-0629-4432-8FBA-9164A4A9050F}" srcOrd="0" destOrd="0" presId="urn:microsoft.com/office/officeart/2005/8/layout/default"/>
    <dgm:cxn modelId="{1027BA87-04DC-49E8-9FB1-6C7A85393D37}" type="presParOf" srcId="{C2C41454-0629-4432-8FBA-9164A4A9050F}" destId="{3F89B6DC-AFDF-42E2-BAC3-F68414A529E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0B4AD8B-5E24-414C-B1A5-DDBF46A4344C}" type="doc">
      <dgm:prSet loTypeId="urn:microsoft.com/office/officeart/2005/8/layout/radial4" loCatId="relationship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296BCCB7-ADC2-4D09-9BE6-9E4ED238013F}">
      <dgm:prSet phldrT="[Tekst]" custT="1"/>
      <dgm:spPr/>
      <dgm:t>
        <a:bodyPr/>
        <a:lstStyle/>
        <a:p>
          <a:r>
            <a:rPr lang="pl-PL" sz="2000" b="1" dirty="0" smtClean="0">
              <a:latin typeface="Georgia" pitchFamily="18" charset="0"/>
            </a:rPr>
            <a:t>Przesunięcie terminu urlopu</a:t>
          </a:r>
          <a:endParaRPr lang="pl-PL" sz="2000" b="1" dirty="0">
            <a:latin typeface="Georgia" pitchFamily="18" charset="0"/>
          </a:endParaRPr>
        </a:p>
      </dgm:t>
    </dgm:pt>
    <dgm:pt modelId="{0146B966-19CB-4997-BE2A-68F755C5E978}" type="parTrans" cxnId="{15BA2305-3460-475F-BB44-6048817581D1}">
      <dgm:prSet/>
      <dgm:spPr/>
      <dgm:t>
        <a:bodyPr/>
        <a:lstStyle/>
        <a:p>
          <a:endParaRPr lang="pl-PL"/>
        </a:p>
      </dgm:t>
    </dgm:pt>
    <dgm:pt modelId="{2872B6D2-B313-4202-92DB-FB902E37F604}" type="sibTrans" cxnId="{15BA2305-3460-475F-BB44-6048817581D1}">
      <dgm:prSet/>
      <dgm:spPr/>
      <dgm:t>
        <a:bodyPr/>
        <a:lstStyle/>
        <a:p>
          <a:endParaRPr lang="pl-PL"/>
        </a:p>
      </dgm:t>
    </dgm:pt>
    <dgm:pt modelId="{081AF3CB-4901-4F90-8F34-04045C537887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fakultatywne </a:t>
          </a:r>
          <a:endParaRPr lang="pl-PL" b="1" dirty="0">
            <a:latin typeface="Georgia" pitchFamily="18" charset="0"/>
          </a:endParaRPr>
        </a:p>
      </dgm:t>
    </dgm:pt>
    <dgm:pt modelId="{CFC05A39-0E81-4F01-AED0-B1898D0E346C}" type="parTrans" cxnId="{28A0E221-F333-46D3-AFE9-2D9EA9AD9AF4}">
      <dgm:prSet/>
      <dgm:spPr/>
      <dgm:t>
        <a:bodyPr/>
        <a:lstStyle/>
        <a:p>
          <a:endParaRPr lang="pl-PL"/>
        </a:p>
      </dgm:t>
    </dgm:pt>
    <dgm:pt modelId="{D3F826F5-EEC1-48B6-BD5E-6FCE9E4C5CF8}" type="sibTrans" cxnId="{28A0E221-F333-46D3-AFE9-2D9EA9AD9AF4}">
      <dgm:prSet/>
      <dgm:spPr/>
      <dgm:t>
        <a:bodyPr/>
        <a:lstStyle/>
        <a:p>
          <a:endParaRPr lang="pl-PL"/>
        </a:p>
      </dgm:t>
    </dgm:pt>
    <dgm:pt modelId="{DB8A17ED-E292-4A6E-85D7-FF0500455CE1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obligatoryjne </a:t>
          </a:r>
          <a:endParaRPr lang="pl-PL" b="1" dirty="0">
            <a:latin typeface="Georgia" pitchFamily="18" charset="0"/>
          </a:endParaRPr>
        </a:p>
      </dgm:t>
    </dgm:pt>
    <dgm:pt modelId="{01123641-B891-4468-990F-A6D5211210C2}" type="parTrans" cxnId="{2440FAEE-85D3-453B-BDCF-D0BC4FA1B06B}">
      <dgm:prSet/>
      <dgm:spPr/>
      <dgm:t>
        <a:bodyPr/>
        <a:lstStyle/>
        <a:p>
          <a:endParaRPr lang="pl-PL"/>
        </a:p>
      </dgm:t>
    </dgm:pt>
    <dgm:pt modelId="{3A5CC46A-617C-4F3A-BED3-3840E8EB49F9}" type="sibTrans" cxnId="{2440FAEE-85D3-453B-BDCF-D0BC4FA1B06B}">
      <dgm:prSet/>
      <dgm:spPr/>
      <dgm:t>
        <a:bodyPr/>
        <a:lstStyle/>
        <a:p>
          <a:endParaRPr lang="pl-PL"/>
        </a:p>
      </dgm:t>
    </dgm:pt>
    <dgm:pt modelId="{1786D1BB-EBB7-4FCF-ABBD-A6B69A7191D2}">
      <dgm:prSet phldrT="[Tekst]"/>
      <dgm:spPr/>
      <dgm:t>
        <a:bodyPr/>
        <a:lstStyle/>
        <a:p>
          <a:endParaRPr lang="pl-PL" dirty="0"/>
        </a:p>
      </dgm:t>
    </dgm:pt>
    <dgm:pt modelId="{AA0DEC5F-6C21-4E01-80EC-7BCA991764F2}" type="parTrans" cxnId="{CD2629F4-4890-4FE9-8D71-23015541D955}">
      <dgm:prSet/>
      <dgm:spPr/>
      <dgm:t>
        <a:bodyPr/>
        <a:lstStyle/>
        <a:p>
          <a:endParaRPr lang="pl-PL"/>
        </a:p>
      </dgm:t>
    </dgm:pt>
    <dgm:pt modelId="{DAE7B180-600D-4951-B7B2-24E2250C3378}" type="sibTrans" cxnId="{CD2629F4-4890-4FE9-8D71-23015541D955}">
      <dgm:prSet/>
      <dgm:spPr/>
      <dgm:t>
        <a:bodyPr/>
        <a:lstStyle/>
        <a:p>
          <a:endParaRPr lang="pl-PL"/>
        </a:p>
      </dgm:t>
    </dgm:pt>
    <dgm:pt modelId="{FD40B20E-410C-4A09-8F8F-88B34F46F112}" type="pres">
      <dgm:prSet presAssocID="{50B4AD8B-5E24-414C-B1A5-DDBF46A4344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823E15F-2AF1-4E1D-B695-BB9C89653E7B}" type="pres">
      <dgm:prSet presAssocID="{296BCCB7-ADC2-4D09-9BE6-9E4ED238013F}" presName="centerShape" presStyleLbl="node0" presStyleIdx="0" presStyleCnt="1" custScaleX="126952" custScaleY="117695"/>
      <dgm:spPr/>
      <dgm:t>
        <a:bodyPr/>
        <a:lstStyle/>
        <a:p>
          <a:endParaRPr lang="pl-PL"/>
        </a:p>
      </dgm:t>
    </dgm:pt>
    <dgm:pt modelId="{99477FED-F210-4247-81B2-C4F42A5C95C8}" type="pres">
      <dgm:prSet presAssocID="{CFC05A39-0E81-4F01-AED0-B1898D0E346C}" presName="parTrans" presStyleLbl="bgSibTrans2D1" presStyleIdx="0" presStyleCnt="2" custAng="10372437" custScaleX="33298" custLinFactNeighborX="25768" custLinFactNeighborY="69168"/>
      <dgm:spPr/>
    </dgm:pt>
    <dgm:pt modelId="{87A5B8C1-9E72-4AB0-A320-16704CC916DD}" type="pres">
      <dgm:prSet presAssocID="{081AF3CB-4901-4F90-8F34-04045C537887}" presName="node" presStyleLbl="node1" presStyleIdx="0" presStyleCnt="2" custRadScaleRad="110068" custRadScaleInc="-17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13CE524-6F64-4A95-9E71-6CDD3C0724D3}" type="pres">
      <dgm:prSet presAssocID="{01123641-B891-4468-990F-A6D5211210C2}" presName="parTrans" presStyleLbl="bgSibTrans2D1" presStyleIdx="1" presStyleCnt="2" custAng="4748977" custFlipHor="1" custScaleX="30734" custLinFactNeighborX="-34065" custLinFactNeighborY="47866"/>
      <dgm:spPr/>
    </dgm:pt>
    <dgm:pt modelId="{28113A70-DC9C-4BD8-A9FB-9E4664BB732A}" type="pres">
      <dgm:prSet presAssocID="{DB8A17ED-E292-4A6E-85D7-FF0500455CE1}" presName="node" presStyleLbl="node1" presStyleIdx="1" presStyleCnt="2" custRadScaleRad="111417" custRadScaleInc="256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A570705-1D4D-44E1-851C-322360506967}" type="presOf" srcId="{50B4AD8B-5E24-414C-B1A5-DDBF46A4344C}" destId="{FD40B20E-410C-4A09-8F8F-88B34F46F112}" srcOrd="0" destOrd="0" presId="urn:microsoft.com/office/officeart/2005/8/layout/radial4"/>
    <dgm:cxn modelId="{2440FAEE-85D3-453B-BDCF-D0BC4FA1B06B}" srcId="{296BCCB7-ADC2-4D09-9BE6-9E4ED238013F}" destId="{DB8A17ED-E292-4A6E-85D7-FF0500455CE1}" srcOrd="1" destOrd="0" parTransId="{01123641-B891-4468-990F-A6D5211210C2}" sibTransId="{3A5CC46A-617C-4F3A-BED3-3840E8EB49F9}"/>
    <dgm:cxn modelId="{17BD01C1-7346-40C8-94F7-4724C4C63413}" type="presOf" srcId="{CFC05A39-0E81-4F01-AED0-B1898D0E346C}" destId="{99477FED-F210-4247-81B2-C4F42A5C95C8}" srcOrd="0" destOrd="0" presId="urn:microsoft.com/office/officeart/2005/8/layout/radial4"/>
    <dgm:cxn modelId="{CD2629F4-4890-4FE9-8D71-23015541D955}" srcId="{50B4AD8B-5E24-414C-B1A5-DDBF46A4344C}" destId="{1786D1BB-EBB7-4FCF-ABBD-A6B69A7191D2}" srcOrd="1" destOrd="0" parTransId="{AA0DEC5F-6C21-4E01-80EC-7BCA991764F2}" sibTransId="{DAE7B180-600D-4951-B7B2-24E2250C3378}"/>
    <dgm:cxn modelId="{71F181B3-2BE5-400A-A43D-548C062306B6}" type="presOf" srcId="{DB8A17ED-E292-4A6E-85D7-FF0500455CE1}" destId="{28113A70-DC9C-4BD8-A9FB-9E4664BB732A}" srcOrd="0" destOrd="0" presId="urn:microsoft.com/office/officeart/2005/8/layout/radial4"/>
    <dgm:cxn modelId="{28A0E221-F333-46D3-AFE9-2D9EA9AD9AF4}" srcId="{296BCCB7-ADC2-4D09-9BE6-9E4ED238013F}" destId="{081AF3CB-4901-4F90-8F34-04045C537887}" srcOrd="0" destOrd="0" parTransId="{CFC05A39-0E81-4F01-AED0-B1898D0E346C}" sibTransId="{D3F826F5-EEC1-48B6-BD5E-6FCE9E4C5CF8}"/>
    <dgm:cxn modelId="{33C1180A-99C3-4DCB-8555-6EF627AEFA93}" type="presOf" srcId="{296BCCB7-ADC2-4D09-9BE6-9E4ED238013F}" destId="{8823E15F-2AF1-4E1D-B695-BB9C89653E7B}" srcOrd="0" destOrd="0" presId="urn:microsoft.com/office/officeart/2005/8/layout/radial4"/>
    <dgm:cxn modelId="{D911EA35-C49D-45BC-BE31-F2B056F3F45C}" type="presOf" srcId="{01123641-B891-4468-990F-A6D5211210C2}" destId="{E13CE524-6F64-4A95-9E71-6CDD3C0724D3}" srcOrd="0" destOrd="0" presId="urn:microsoft.com/office/officeart/2005/8/layout/radial4"/>
    <dgm:cxn modelId="{D7B1E66B-625E-47A4-848D-78C2195D1E2A}" type="presOf" srcId="{081AF3CB-4901-4F90-8F34-04045C537887}" destId="{87A5B8C1-9E72-4AB0-A320-16704CC916DD}" srcOrd="0" destOrd="0" presId="urn:microsoft.com/office/officeart/2005/8/layout/radial4"/>
    <dgm:cxn modelId="{15BA2305-3460-475F-BB44-6048817581D1}" srcId="{50B4AD8B-5E24-414C-B1A5-DDBF46A4344C}" destId="{296BCCB7-ADC2-4D09-9BE6-9E4ED238013F}" srcOrd="0" destOrd="0" parTransId="{0146B966-19CB-4997-BE2A-68F755C5E978}" sibTransId="{2872B6D2-B313-4202-92DB-FB902E37F604}"/>
    <dgm:cxn modelId="{A694E033-B65D-4220-9246-4CD265600DD4}" type="presParOf" srcId="{FD40B20E-410C-4A09-8F8F-88B34F46F112}" destId="{8823E15F-2AF1-4E1D-B695-BB9C89653E7B}" srcOrd="0" destOrd="0" presId="urn:microsoft.com/office/officeart/2005/8/layout/radial4"/>
    <dgm:cxn modelId="{04970679-656B-47AD-AA9C-F966407567F1}" type="presParOf" srcId="{FD40B20E-410C-4A09-8F8F-88B34F46F112}" destId="{99477FED-F210-4247-81B2-C4F42A5C95C8}" srcOrd="1" destOrd="0" presId="urn:microsoft.com/office/officeart/2005/8/layout/radial4"/>
    <dgm:cxn modelId="{43A277FC-DA81-4791-8F3F-C335CF8129C9}" type="presParOf" srcId="{FD40B20E-410C-4A09-8F8F-88B34F46F112}" destId="{87A5B8C1-9E72-4AB0-A320-16704CC916DD}" srcOrd="2" destOrd="0" presId="urn:microsoft.com/office/officeart/2005/8/layout/radial4"/>
    <dgm:cxn modelId="{54460998-7A84-42DA-B7AC-A2AB6DBFB24E}" type="presParOf" srcId="{FD40B20E-410C-4A09-8F8F-88B34F46F112}" destId="{E13CE524-6F64-4A95-9E71-6CDD3C0724D3}" srcOrd="3" destOrd="0" presId="urn:microsoft.com/office/officeart/2005/8/layout/radial4"/>
    <dgm:cxn modelId="{B30AAF96-C73D-4424-B6F7-588519EB59C7}" type="presParOf" srcId="{FD40B20E-410C-4A09-8F8F-88B34F46F112}" destId="{28113A70-DC9C-4BD8-A9FB-9E4664BB732A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A2A0CCD-569B-4B00-BEFC-B964F79FA99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F255519-A83E-445C-8D23-FA5FFD3BFA76}">
      <dgm:prSet phldrT="[Tekst]" custT="1"/>
      <dgm:spPr/>
      <dgm:t>
        <a:bodyPr/>
        <a:lstStyle/>
        <a:p>
          <a:pPr algn="ctr"/>
          <a:r>
            <a:rPr lang="pl-PL" sz="1600" b="1" i="1" dirty="0" smtClean="0">
              <a:latin typeface="Georgia" pitchFamily="18" charset="0"/>
            </a:rPr>
            <a:t>W przypadku rozwiązania stosunku pracy i niewykorzystania z tego powodu urlopu wypoczynkowego nabytego w pełnym wymiarze (art. 153 § 3 KP) pracownikowi przysługuje od dotychczasowego pracodawcy ekwiwalent pieniężny odpowiadający urlopowi w wymiarze proporcjonalnym do okresu przepracowanego u tego pracodawcy w roku, w którym rozwiązano stosunek pracy, także w sytuacji, gdy nastąpiło to w związku z nabyciem przez pracownika uprawnień emerytalnych (art. 171 § 1 KP w związku z art. 155</a:t>
          </a:r>
          <a:r>
            <a:rPr lang="pl-PL" sz="1600" b="1" i="1" baseline="30000" dirty="0" smtClean="0">
              <a:latin typeface="Georgia" pitchFamily="18" charset="0"/>
            </a:rPr>
            <a:t>1</a:t>
          </a:r>
          <a:r>
            <a:rPr lang="pl-PL" sz="1600" b="1" i="1" dirty="0" smtClean="0">
              <a:latin typeface="Georgia" pitchFamily="18" charset="0"/>
            </a:rPr>
            <a:t> § 1 </a:t>
          </a:r>
          <a:r>
            <a:rPr lang="pl-PL" sz="1600" b="1" i="1" dirty="0" err="1" smtClean="0">
              <a:latin typeface="Georgia" pitchFamily="18" charset="0"/>
            </a:rPr>
            <a:t>pkt</a:t>
          </a:r>
          <a:r>
            <a:rPr lang="pl-PL" sz="1600" b="1" i="1" dirty="0" smtClean="0">
              <a:latin typeface="Georgia" pitchFamily="18" charset="0"/>
            </a:rPr>
            <a:t> 1 KP).</a:t>
          </a:r>
        </a:p>
        <a:p>
          <a:pPr algn="just"/>
          <a:r>
            <a:rPr lang="pl-PL" sz="1600" b="0" i="0" dirty="0" smtClean="0">
              <a:latin typeface="Georgia" pitchFamily="18" charset="0"/>
            </a:rPr>
            <a:t>SN postanowienie z 20.08.1997 r. III ZP 26/97</a:t>
          </a:r>
          <a:endParaRPr lang="pl-PL" sz="1600" dirty="0">
            <a:latin typeface="Georgia" pitchFamily="18" charset="0"/>
          </a:endParaRPr>
        </a:p>
      </dgm:t>
    </dgm:pt>
    <dgm:pt modelId="{09C5D500-D985-4143-800A-E0639FC1B5D4}" type="parTrans" cxnId="{E7916C09-2935-409A-B870-7F49C3D59A17}">
      <dgm:prSet/>
      <dgm:spPr/>
      <dgm:t>
        <a:bodyPr/>
        <a:lstStyle/>
        <a:p>
          <a:endParaRPr lang="pl-PL"/>
        </a:p>
      </dgm:t>
    </dgm:pt>
    <dgm:pt modelId="{7CC82A57-DE1C-4431-841E-BD74BA86CE02}" type="sibTrans" cxnId="{E7916C09-2935-409A-B870-7F49C3D59A17}">
      <dgm:prSet/>
      <dgm:spPr/>
      <dgm:t>
        <a:bodyPr/>
        <a:lstStyle/>
        <a:p>
          <a:endParaRPr lang="pl-PL"/>
        </a:p>
      </dgm:t>
    </dgm:pt>
    <dgm:pt modelId="{FBC6AA9D-0EC0-463F-AC9D-9C689319C48B}" type="pres">
      <dgm:prSet presAssocID="{AA2A0CCD-569B-4B00-BEFC-B964F79FA991}" presName="diagram" presStyleCnt="0">
        <dgm:presLayoutVars>
          <dgm:dir/>
          <dgm:resizeHandles val="exact"/>
        </dgm:presLayoutVars>
      </dgm:prSet>
      <dgm:spPr/>
    </dgm:pt>
    <dgm:pt modelId="{A591FB2E-3F53-45A2-8F2C-BFA2BC9B3CF3}" type="pres">
      <dgm:prSet presAssocID="{BF255519-A83E-445C-8D23-FA5FFD3BFA76}" presName="node" presStyleLbl="node1" presStyleIdx="0" presStyleCnt="1" custScaleX="100098" custScaleY="4830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CDF9538-14A9-4685-B791-DFF88D3F2300}" type="presOf" srcId="{BF255519-A83E-445C-8D23-FA5FFD3BFA76}" destId="{A591FB2E-3F53-45A2-8F2C-BFA2BC9B3CF3}" srcOrd="0" destOrd="0" presId="urn:microsoft.com/office/officeart/2005/8/layout/default"/>
    <dgm:cxn modelId="{50A6631B-ED78-4308-805C-A95D4FEEC9F4}" type="presOf" srcId="{AA2A0CCD-569B-4B00-BEFC-B964F79FA991}" destId="{FBC6AA9D-0EC0-463F-AC9D-9C689319C48B}" srcOrd="0" destOrd="0" presId="urn:microsoft.com/office/officeart/2005/8/layout/default"/>
    <dgm:cxn modelId="{E7916C09-2935-409A-B870-7F49C3D59A17}" srcId="{AA2A0CCD-569B-4B00-BEFC-B964F79FA991}" destId="{BF255519-A83E-445C-8D23-FA5FFD3BFA76}" srcOrd="0" destOrd="0" parTransId="{09C5D500-D985-4143-800A-E0639FC1B5D4}" sibTransId="{7CC82A57-DE1C-4431-841E-BD74BA86CE02}"/>
    <dgm:cxn modelId="{824DDB53-050D-4379-9163-5E54EE56D647}" type="presParOf" srcId="{FBC6AA9D-0EC0-463F-AC9D-9C689319C48B}" destId="{A591FB2E-3F53-45A2-8F2C-BFA2BC9B3CF3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680D6-90AD-4CBE-939F-6E34676324A3}">
      <dsp:nvSpPr>
        <dsp:cNvPr id="0" name=""/>
        <dsp:cNvSpPr/>
      </dsp:nvSpPr>
      <dsp:spPr>
        <a:xfrm>
          <a:off x="3060340" y="2013594"/>
          <a:ext cx="1674762" cy="581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661"/>
              </a:lnTo>
              <a:lnTo>
                <a:pt x="1674762" y="290661"/>
              </a:lnTo>
              <a:lnTo>
                <a:pt x="1674762" y="581322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B6BE1-2EC8-462F-95F7-ECBCFB265027}">
      <dsp:nvSpPr>
        <dsp:cNvPr id="0" name=""/>
        <dsp:cNvSpPr/>
      </dsp:nvSpPr>
      <dsp:spPr>
        <a:xfrm>
          <a:off x="1385577" y="2013594"/>
          <a:ext cx="1674762" cy="581322"/>
        </a:xfrm>
        <a:custGeom>
          <a:avLst/>
          <a:gdLst/>
          <a:ahLst/>
          <a:cxnLst/>
          <a:rect l="0" t="0" r="0" b="0"/>
          <a:pathLst>
            <a:path>
              <a:moveTo>
                <a:pt x="1674762" y="0"/>
              </a:moveTo>
              <a:lnTo>
                <a:pt x="1674762" y="290661"/>
              </a:lnTo>
              <a:lnTo>
                <a:pt x="0" y="290661"/>
              </a:lnTo>
              <a:lnTo>
                <a:pt x="0" y="581322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83A2E-EFAF-4BA4-997C-257202AF4366}">
      <dsp:nvSpPr>
        <dsp:cNvPr id="0" name=""/>
        <dsp:cNvSpPr/>
      </dsp:nvSpPr>
      <dsp:spPr>
        <a:xfrm>
          <a:off x="1404636" y="629493"/>
          <a:ext cx="3311407" cy="13841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latin typeface="Georgia" pitchFamily="18" charset="0"/>
            </a:rPr>
            <a:t>Dział VII </a:t>
          </a:r>
          <a:r>
            <a:rPr lang="pl-PL" sz="3200" kern="1200" dirty="0" err="1" smtClean="0">
              <a:latin typeface="Georgia" pitchFamily="18" charset="0"/>
            </a:rPr>
            <a:t>kp</a:t>
          </a:r>
          <a:r>
            <a:rPr lang="pl-PL" sz="3200" kern="1200" dirty="0" smtClean="0">
              <a:latin typeface="Georgia" pitchFamily="18" charset="0"/>
            </a:rPr>
            <a:t>  </a:t>
          </a:r>
          <a:br>
            <a:rPr lang="pl-PL" sz="3200" kern="1200" dirty="0" smtClean="0">
              <a:latin typeface="Georgia" pitchFamily="18" charset="0"/>
            </a:rPr>
          </a:br>
          <a:r>
            <a:rPr lang="pl-PL" sz="3200" kern="1200" dirty="0" smtClean="0">
              <a:latin typeface="Georgia" pitchFamily="18" charset="0"/>
            </a:rPr>
            <a:t>art. 152 – 174</a:t>
          </a:r>
          <a:r>
            <a:rPr lang="pl-PL" sz="3200" kern="1200" baseline="30000" dirty="0" smtClean="0">
              <a:latin typeface="Georgia" pitchFamily="18" charset="0"/>
            </a:rPr>
            <a:t>1</a:t>
          </a:r>
          <a:endParaRPr lang="pl-PL" sz="3200" kern="1200" dirty="0">
            <a:latin typeface="Georgia" pitchFamily="18" charset="0"/>
          </a:endParaRPr>
        </a:p>
      </dsp:txBody>
      <dsp:txXfrm>
        <a:off x="1404636" y="629493"/>
        <a:ext cx="3311407" cy="1384101"/>
      </dsp:txXfrm>
    </dsp:sp>
    <dsp:sp modelId="{AF3DD75C-9ECE-4EAD-A4B4-9C6EC3F69715}">
      <dsp:nvSpPr>
        <dsp:cNvPr id="0" name=""/>
        <dsp:cNvSpPr/>
      </dsp:nvSpPr>
      <dsp:spPr>
        <a:xfrm>
          <a:off x="1475" y="2594917"/>
          <a:ext cx="2768203" cy="13841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latin typeface="Georgia" pitchFamily="18" charset="0"/>
            </a:rPr>
            <a:t> urlop wypoczynkowy</a:t>
          </a:r>
          <a:endParaRPr lang="pl-PL" sz="3200" kern="1200" dirty="0">
            <a:latin typeface="Georgia" pitchFamily="18" charset="0"/>
          </a:endParaRPr>
        </a:p>
      </dsp:txBody>
      <dsp:txXfrm>
        <a:off x="1475" y="2594917"/>
        <a:ext cx="2768203" cy="1384101"/>
      </dsp:txXfrm>
    </dsp:sp>
    <dsp:sp modelId="{17FD27E7-C60E-4C65-8E21-6AFE2F3211D8}">
      <dsp:nvSpPr>
        <dsp:cNvPr id="0" name=""/>
        <dsp:cNvSpPr/>
      </dsp:nvSpPr>
      <dsp:spPr>
        <a:xfrm>
          <a:off x="3351001" y="2594917"/>
          <a:ext cx="2768203" cy="13841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latin typeface="Georgia" pitchFamily="18" charset="0"/>
            </a:rPr>
            <a:t>urlopy bezpłatne</a:t>
          </a:r>
          <a:endParaRPr lang="pl-PL" sz="3200" kern="1200" dirty="0">
            <a:latin typeface="Georgia" pitchFamily="18" charset="0"/>
          </a:endParaRPr>
        </a:p>
      </dsp:txBody>
      <dsp:txXfrm>
        <a:off x="3351001" y="2594917"/>
        <a:ext cx="2768203" cy="138410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5D4C75-C46C-4D27-BFBC-F3176EE14172}">
      <dsp:nvSpPr>
        <dsp:cNvPr id="0" name=""/>
        <dsp:cNvSpPr/>
      </dsp:nvSpPr>
      <dsp:spPr>
        <a:xfrm>
          <a:off x="5" y="324"/>
          <a:ext cx="8279694" cy="31242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0" i="1" kern="1200" dirty="0" smtClean="0">
              <a:latin typeface="Georgia" pitchFamily="18" charset="0"/>
            </a:rPr>
            <a:t>Z dniem rozwiązania stosunku pracy prawo pracownika do urlopu wypoczynkowego w naturze przekształca się w prawo do </a:t>
          </a:r>
          <a:r>
            <a:rPr lang="pl-PL" sz="2400" b="1" i="1" kern="1200" dirty="0" smtClean="0">
              <a:latin typeface="Georgia" pitchFamily="18" charset="0"/>
            </a:rPr>
            <a:t>ekwiwalentu pieniężnego za niewykorzystany urlop.</a:t>
          </a:r>
          <a:r>
            <a:rPr lang="pl-PL" sz="2400" b="0" i="1" kern="1200" dirty="0" smtClean="0">
              <a:latin typeface="Georgia" pitchFamily="18" charset="0"/>
            </a:rPr>
            <a:t> W tym też dniu rozpoczyna bieg termin przedawnienia roszczenia o ekwiwalent pieniężny za niewykorzystane w naturze, a nieprzedawnione urlopy wypoczynkowe.</a:t>
          </a:r>
        </a:p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i="0" kern="1200" dirty="0" smtClean="0">
              <a:latin typeface="Georgia" pitchFamily="18" charset="0"/>
            </a:rPr>
            <a:t>SN wyrok z 29.03.2001 r. I PKN 336/00</a:t>
          </a:r>
          <a:endParaRPr lang="pl-PL" sz="1800" kern="1200" dirty="0">
            <a:latin typeface="Georgia" pitchFamily="18" charset="0"/>
          </a:endParaRPr>
        </a:p>
      </dsp:txBody>
      <dsp:txXfrm>
        <a:off x="5" y="324"/>
        <a:ext cx="8279694" cy="3124294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EC057A-FE08-4526-8B17-B9BB771A50E1}">
      <dsp:nvSpPr>
        <dsp:cNvPr id="0" name=""/>
        <dsp:cNvSpPr/>
      </dsp:nvSpPr>
      <dsp:spPr>
        <a:xfrm>
          <a:off x="0" y="0"/>
          <a:ext cx="3455640" cy="207338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wszelkie wezwania pracownika przez organy państwowe, na które musi się </a:t>
          </a:r>
          <a:r>
            <a:rPr lang="pl-PL" sz="1400" kern="1200" dirty="0" smtClean="0"/>
            <a:t>bezwzględnie stawić w trakcie trwania pracy (rekompensata od organu)</a:t>
          </a:r>
          <a:endParaRPr lang="pl-PL" sz="1400" kern="1200" dirty="0"/>
        </a:p>
      </dsp:txBody>
      <dsp:txXfrm>
        <a:off x="0" y="0"/>
        <a:ext cx="3455640" cy="2073384"/>
      </dsp:txXfrm>
    </dsp:sp>
    <dsp:sp modelId="{84749915-4F6C-4869-AAB6-305367C0C579}">
      <dsp:nvSpPr>
        <dsp:cNvPr id="0" name=""/>
        <dsp:cNvSpPr/>
      </dsp:nvSpPr>
      <dsp:spPr>
        <a:xfrm>
          <a:off x="4697759" y="0"/>
          <a:ext cx="3455640" cy="207338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okoliczności osobiste</a:t>
          </a:r>
          <a:r>
            <a:rPr lang="pl-PL" sz="1400" kern="1200" dirty="0" smtClean="0"/>
            <a:t>:</a:t>
          </a:r>
          <a:br>
            <a:rPr lang="pl-PL" sz="1400" kern="1200" dirty="0" smtClean="0"/>
          </a:br>
          <a:r>
            <a:rPr lang="pl-PL" sz="1400" b="0" i="0" kern="1200" dirty="0" smtClean="0"/>
            <a:t>2 dni - w razie ślubu pracownika lub urodzenia się jego dziecka albo zgonu i pogrzebu małżonka pracownika lub jego dziecka, ojca, matki, ojczyma lub macochy;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i="0" kern="1200" dirty="0" smtClean="0"/>
            <a:t>dzień - w razie ślubu dziecka pracownika albo zgonu i pogrzebu jego siostry, brata, teściowej, teścia, babki, dziadka, a także innej osoby pozostającej na utrzymaniu pracownika lub pod jego bezpośrednią opieką,</a:t>
          </a:r>
          <a:endParaRPr lang="pl-PL" sz="1400" kern="1200" dirty="0"/>
        </a:p>
      </dsp:txBody>
      <dsp:txXfrm>
        <a:off x="4697759" y="0"/>
        <a:ext cx="3455640" cy="2073384"/>
      </dsp:txXfrm>
    </dsp:sp>
    <dsp:sp modelId="{31FDEB9C-92AB-4B72-AFD5-3B3F5ACB7363}">
      <dsp:nvSpPr>
        <dsp:cNvPr id="0" name=""/>
        <dsp:cNvSpPr/>
      </dsp:nvSpPr>
      <dsp:spPr>
        <a:xfrm>
          <a:off x="2376248" y="2003682"/>
          <a:ext cx="3455640" cy="207338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inne przypadki, gdy zachodzi usprawiedliwiona nieobecność w pracy, wynikająca najczęściej z funkcji społecznych </a:t>
          </a:r>
          <a:r>
            <a:rPr lang="pl-PL" sz="1400" kern="1200" dirty="0" smtClean="0"/>
            <a:t>(no. OSP, GOPR,  honorowe krwiodawstwo, zajęcia dydaktyczne) </a:t>
          </a:r>
          <a:br>
            <a:rPr lang="pl-PL" sz="1400" kern="1200" dirty="0" smtClean="0"/>
          </a:br>
          <a:r>
            <a:rPr lang="pl-PL" sz="1400" kern="1200" dirty="0" smtClean="0"/>
            <a:t>(wynagrodzenie lub rekompensata)</a:t>
          </a:r>
          <a:endParaRPr lang="pl-PL" sz="1400" kern="1200" dirty="0"/>
        </a:p>
      </dsp:txBody>
      <dsp:txXfrm>
        <a:off x="2376248" y="2003682"/>
        <a:ext cx="3455640" cy="20733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C20871-B5CD-489B-9697-C65B0D260329}">
      <dsp:nvSpPr>
        <dsp:cNvPr id="0" name=""/>
        <dsp:cNvSpPr/>
      </dsp:nvSpPr>
      <dsp:spPr>
        <a:xfrm>
          <a:off x="177596" y="628"/>
          <a:ext cx="7727414" cy="1798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latin typeface="Georgia" pitchFamily="18" charset="0"/>
            </a:rPr>
            <a:t>Art. 66 Konstytucji RP</a:t>
          </a:r>
          <a:endParaRPr lang="pl-PL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i="1" kern="1200" dirty="0" smtClean="0">
              <a:latin typeface="Georgia" pitchFamily="18" charset="0"/>
            </a:rPr>
            <a:t>1. Każdy ma prawo do bezpiecznych i higienicznych warunków pracy. Sposób realizacji tego prawa oraz obowiązki pracodawcy określa ustawa.</a:t>
          </a:r>
          <a:endParaRPr lang="pl-PL" sz="1700" i="1" kern="1200" dirty="0" smtClean="0">
            <a:latin typeface="Georgia" pitchFamily="18" charset="0"/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i="1" kern="1200" dirty="0" smtClean="0">
              <a:latin typeface="Georgia" pitchFamily="18" charset="0"/>
            </a:rPr>
            <a:t>2. Pracownik ma prawo do określonych w ustawie dni wolnych od pracy i corocznych płatnych urlopów; maksymalne normy czasu pracy określa ustawa.</a:t>
          </a:r>
          <a:endParaRPr lang="pl-PL" sz="1700" i="1" kern="1200" dirty="0" smtClean="0">
            <a:latin typeface="Georgia" pitchFamily="18" charset="0"/>
          </a:endParaRPr>
        </a:p>
      </dsp:txBody>
      <dsp:txXfrm>
        <a:off x="177596" y="628"/>
        <a:ext cx="7727414" cy="179894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D2304E-E346-41D9-A549-DB78336CCFAB}">
      <dsp:nvSpPr>
        <dsp:cNvPr id="0" name=""/>
        <dsp:cNvSpPr/>
      </dsp:nvSpPr>
      <dsp:spPr>
        <a:xfrm>
          <a:off x="584930" y="0"/>
          <a:ext cx="7875495" cy="143811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b="1" kern="1200" dirty="0" smtClean="0">
              <a:latin typeface="Georgia" pitchFamily="18" charset="0"/>
            </a:rPr>
            <a:t>osobiste prawo pracownika do corocznego nieprzerwanego płatnego urlopu wypoczynkowego </a:t>
          </a:r>
          <a:endParaRPr lang="pl-PL" sz="2900" kern="1200" dirty="0"/>
        </a:p>
      </dsp:txBody>
      <dsp:txXfrm>
        <a:off x="584930" y="0"/>
        <a:ext cx="7875495" cy="143811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5966A5-3059-47D2-BF6A-AE78FA7C0F1D}">
      <dsp:nvSpPr>
        <dsp:cNvPr id="0" name=""/>
        <dsp:cNvSpPr/>
      </dsp:nvSpPr>
      <dsp:spPr>
        <a:xfrm rot="5400000">
          <a:off x="4952436" y="-1799734"/>
          <a:ext cx="1355526" cy="5299011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Georgia" pitchFamily="18" charset="0"/>
            </a:rPr>
            <a:t>pracownik nabywa prawo do urlopu co roku,</a:t>
          </a:r>
          <a:endParaRPr lang="pl-PL" sz="1600" kern="1200" dirty="0">
            <a:latin typeface="Georgia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Georgia" pitchFamily="18" charset="0"/>
            </a:rPr>
            <a:t>powinno być zrealizowane w tym samym roku kalendarzowym, w którym pracownik je nabył  </a:t>
          </a:r>
          <a:br>
            <a:rPr lang="pl-PL" sz="1600" kern="1200" dirty="0" smtClean="0">
              <a:latin typeface="Georgia" pitchFamily="18" charset="0"/>
            </a:rPr>
          </a:br>
          <a:r>
            <a:rPr lang="pl-PL" sz="1600" kern="1200" dirty="0" smtClean="0">
              <a:latin typeface="Georgia" pitchFamily="18" charset="0"/>
            </a:rPr>
            <a:t>z zastrzeżeniem art. 168 </a:t>
          </a:r>
          <a:r>
            <a:rPr lang="pl-PL" sz="1600" kern="1200" dirty="0" err="1" smtClean="0">
              <a:latin typeface="Georgia" pitchFamily="18" charset="0"/>
            </a:rPr>
            <a:t>kp</a:t>
          </a:r>
          <a:r>
            <a:rPr lang="pl-PL" sz="1600" kern="1200" dirty="0" smtClean="0">
              <a:latin typeface="Georgia" pitchFamily="18" charset="0"/>
            </a:rPr>
            <a:t>,</a:t>
          </a:r>
          <a:endParaRPr lang="pl-PL" sz="1600" kern="1200" dirty="0">
            <a:latin typeface="Georgia" pitchFamily="18" charset="0"/>
          </a:endParaRPr>
        </a:p>
      </dsp:txBody>
      <dsp:txXfrm rot="5400000">
        <a:off x="4952436" y="-1799734"/>
        <a:ext cx="1355526" cy="5299011"/>
      </dsp:txXfrm>
    </dsp:sp>
    <dsp:sp modelId="{D2818A0C-5278-48B4-A5E5-449A3ED10CCD}">
      <dsp:nvSpPr>
        <dsp:cNvPr id="0" name=""/>
        <dsp:cNvSpPr/>
      </dsp:nvSpPr>
      <dsp:spPr>
        <a:xfrm>
          <a:off x="0" y="2567"/>
          <a:ext cx="2980694" cy="169440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Georgia" pitchFamily="18" charset="0"/>
            </a:rPr>
            <a:t>coroczne</a:t>
          </a:r>
          <a:endParaRPr lang="pl-PL" sz="2800" b="1" kern="1200" dirty="0">
            <a:latin typeface="Georgia" pitchFamily="18" charset="0"/>
          </a:endParaRPr>
        </a:p>
      </dsp:txBody>
      <dsp:txXfrm>
        <a:off x="0" y="2567"/>
        <a:ext cx="2980694" cy="1694408"/>
      </dsp:txXfrm>
    </dsp:sp>
    <dsp:sp modelId="{3B004542-5086-4981-99F4-06029487E2ED}">
      <dsp:nvSpPr>
        <dsp:cNvPr id="0" name=""/>
        <dsp:cNvSpPr/>
      </dsp:nvSpPr>
      <dsp:spPr>
        <a:xfrm rot="5400000">
          <a:off x="4952436" y="-20605"/>
          <a:ext cx="1355526" cy="5299011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Georgia" pitchFamily="18" charset="0"/>
            </a:rPr>
            <a:t>zasada: urlop w pełnym wymiarze – celem jest odpoczynek,</a:t>
          </a:r>
          <a:endParaRPr lang="pl-PL" sz="1600" kern="1200" dirty="0">
            <a:latin typeface="Georgia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b="0" i="0" kern="1200" dirty="0" smtClean="0">
              <a:latin typeface="Georgia" pitchFamily="18" charset="0"/>
            </a:rPr>
            <a:t>na wniosek pracownika urlop może być podzielony na części, jedna min 14 dni, </a:t>
          </a:r>
          <a:endParaRPr lang="pl-PL" sz="1600" kern="1200" dirty="0">
            <a:latin typeface="Georgia" pitchFamily="18" charset="0"/>
          </a:endParaRPr>
        </a:p>
      </dsp:txBody>
      <dsp:txXfrm rot="5400000">
        <a:off x="4952436" y="-20605"/>
        <a:ext cx="1355526" cy="5299011"/>
      </dsp:txXfrm>
    </dsp:sp>
    <dsp:sp modelId="{98357B1A-FEDE-42C4-91D6-82A397891873}">
      <dsp:nvSpPr>
        <dsp:cNvPr id="0" name=""/>
        <dsp:cNvSpPr/>
      </dsp:nvSpPr>
      <dsp:spPr>
        <a:xfrm>
          <a:off x="0" y="1781695"/>
          <a:ext cx="2980694" cy="169440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Georgia" pitchFamily="18" charset="0"/>
            </a:rPr>
            <a:t>nieprzerwane</a:t>
          </a:r>
        </a:p>
      </dsp:txBody>
      <dsp:txXfrm>
        <a:off x="0" y="1781695"/>
        <a:ext cx="2980694" cy="1694408"/>
      </dsp:txXfrm>
    </dsp:sp>
    <dsp:sp modelId="{827E22A1-551E-4751-BE46-2882ACD198D2}">
      <dsp:nvSpPr>
        <dsp:cNvPr id="0" name=""/>
        <dsp:cNvSpPr/>
      </dsp:nvSpPr>
      <dsp:spPr>
        <a:xfrm rot="5400000">
          <a:off x="4952436" y="1758522"/>
          <a:ext cx="1355526" cy="5299011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Georgia" pitchFamily="18" charset="0"/>
            </a:rPr>
            <a:t>pracownikowi przysługuje wynagrodzenie jakie otrzymałby gdyby  w tym czasie pracował (</a:t>
          </a:r>
          <a:r>
            <a:rPr lang="pl-PL" sz="1600" i="1" kern="1200" dirty="0" smtClean="0">
              <a:latin typeface="Georgia" pitchFamily="18" charset="0"/>
            </a:rPr>
            <a:t>wynagrodzenie socjalne</a:t>
          </a:r>
          <a:r>
            <a:rPr lang="pl-PL" sz="1600" kern="1200" dirty="0" smtClean="0">
              <a:latin typeface="Georgia" pitchFamily="18" charset="0"/>
            </a:rPr>
            <a:t>),</a:t>
          </a:r>
          <a:endParaRPr lang="pl-PL" sz="1600" kern="1200" dirty="0">
            <a:latin typeface="Georgia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b="0" i="0" kern="1200" dirty="0" smtClean="0">
              <a:latin typeface="Georgia" pitchFamily="18" charset="0"/>
            </a:rPr>
            <a:t>zmienne składniki wynagrodzenia – obliczane  na podstawie przeciętnego wynagrodzenia z okresu 3 miesięcy poprzedzających, ew. 12 miesięcy,</a:t>
          </a:r>
          <a:endParaRPr lang="pl-PL" sz="1600" kern="1200" dirty="0">
            <a:latin typeface="Georgia" pitchFamily="18" charset="0"/>
          </a:endParaRPr>
        </a:p>
      </dsp:txBody>
      <dsp:txXfrm rot="5400000">
        <a:off x="4952436" y="1758522"/>
        <a:ext cx="1355526" cy="5299011"/>
      </dsp:txXfrm>
    </dsp:sp>
    <dsp:sp modelId="{C1A3A8B4-83EC-4DF9-90E8-95D75CE30EF2}">
      <dsp:nvSpPr>
        <dsp:cNvPr id="0" name=""/>
        <dsp:cNvSpPr/>
      </dsp:nvSpPr>
      <dsp:spPr>
        <a:xfrm>
          <a:off x="0" y="3560824"/>
          <a:ext cx="2980694" cy="169440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Georgia" pitchFamily="18" charset="0"/>
            </a:rPr>
            <a:t>płatne</a:t>
          </a:r>
          <a:endParaRPr lang="pl-PL" sz="2800" b="1" kern="1200" dirty="0">
            <a:latin typeface="Georgia" pitchFamily="18" charset="0"/>
          </a:endParaRPr>
        </a:p>
      </dsp:txBody>
      <dsp:txXfrm>
        <a:off x="0" y="3560824"/>
        <a:ext cx="2980694" cy="169440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F88325-4686-4166-B80C-E58ABBBC53DE}">
      <dsp:nvSpPr>
        <dsp:cNvPr id="0" name=""/>
        <dsp:cNvSpPr/>
      </dsp:nvSpPr>
      <dsp:spPr>
        <a:xfrm>
          <a:off x="39" y="110228"/>
          <a:ext cx="3809962" cy="77272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Georgia" pitchFamily="18" charset="0"/>
            </a:rPr>
            <a:t>Pierwszy urlop w życiu zawodowym</a:t>
          </a:r>
          <a:endParaRPr lang="pl-PL" sz="2200" b="1" kern="1200" dirty="0">
            <a:latin typeface="Georgia" pitchFamily="18" charset="0"/>
          </a:endParaRPr>
        </a:p>
      </dsp:txBody>
      <dsp:txXfrm>
        <a:off x="39" y="110228"/>
        <a:ext cx="3809962" cy="772722"/>
      </dsp:txXfrm>
    </dsp:sp>
    <dsp:sp modelId="{890EE632-C9CA-4313-A503-7508766AE014}">
      <dsp:nvSpPr>
        <dsp:cNvPr id="0" name=""/>
        <dsp:cNvSpPr/>
      </dsp:nvSpPr>
      <dsp:spPr>
        <a:xfrm>
          <a:off x="39" y="882951"/>
          <a:ext cx="3809962" cy="350261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200" kern="1200" dirty="0" smtClean="0">
              <a:latin typeface="Georgia" pitchFamily="18" charset="0"/>
            </a:rPr>
            <a:t>zasada proporcjonalności, pracownik nabywa prawo do urlopu wypoczynkowego za każdy miesiąc pracy w wymiarze </a:t>
          </a:r>
          <a:r>
            <a:rPr lang="pl-PL" sz="2200" b="1" kern="1200" dirty="0" smtClean="0">
              <a:latin typeface="Georgia" pitchFamily="18" charset="0"/>
            </a:rPr>
            <a:t>1/12 wymiaru </a:t>
          </a:r>
          <a:r>
            <a:rPr lang="pl-PL" sz="2200" kern="1200" dirty="0" smtClean="0">
              <a:latin typeface="Georgia" pitchFamily="18" charset="0"/>
            </a:rPr>
            <a:t>urlopu przysługującego mu po przepracowaniu roku, </a:t>
          </a:r>
          <a:r>
            <a:rPr lang="pl-PL" sz="2200" b="1" kern="1200" dirty="0" smtClean="0">
              <a:latin typeface="Georgia" pitchFamily="18" charset="0"/>
            </a:rPr>
            <a:t>nie zaokrągla się</a:t>
          </a:r>
          <a:endParaRPr lang="pl-PL" sz="2200" b="1" kern="1200" dirty="0">
            <a:latin typeface="Georg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200" kern="1200" dirty="0" smtClean="0">
              <a:latin typeface="Georgia" pitchFamily="18" charset="0"/>
            </a:rPr>
            <a:t>miesiąc kalendarzowy lub 30 dni,</a:t>
          </a:r>
          <a:endParaRPr lang="pl-PL" sz="2200" kern="1200" dirty="0">
            <a:latin typeface="Georgia" pitchFamily="18" charset="0"/>
          </a:endParaRPr>
        </a:p>
      </dsp:txBody>
      <dsp:txXfrm>
        <a:off x="39" y="882951"/>
        <a:ext cx="3809962" cy="3502619"/>
      </dsp:txXfrm>
    </dsp:sp>
    <dsp:sp modelId="{82094C8F-26C9-4D62-B300-FA806388F684}">
      <dsp:nvSpPr>
        <dsp:cNvPr id="0" name=""/>
        <dsp:cNvSpPr/>
      </dsp:nvSpPr>
      <dsp:spPr>
        <a:xfrm>
          <a:off x="4343397" y="110228"/>
          <a:ext cx="3809962" cy="77272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Georgia" pitchFamily="18" charset="0"/>
            </a:rPr>
            <a:t>Kolejne urlopy</a:t>
          </a:r>
          <a:endParaRPr lang="pl-PL" sz="2200" b="1" kern="1200" dirty="0">
            <a:latin typeface="Georgia" pitchFamily="18" charset="0"/>
          </a:endParaRPr>
        </a:p>
      </dsp:txBody>
      <dsp:txXfrm>
        <a:off x="4343397" y="110228"/>
        <a:ext cx="3809962" cy="772722"/>
      </dsp:txXfrm>
    </dsp:sp>
    <dsp:sp modelId="{F480A1DA-BA4C-424D-BCA1-3A23F1E6BF70}">
      <dsp:nvSpPr>
        <dsp:cNvPr id="0" name=""/>
        <dsp:cNvSpPr/>
      </dsp:nvSpPr>
      <dsp:spPr>
        <a:xfrm>
          <a:off x="4343397" y="882951"/>
          <a:ext cx="3809962" cy="350261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200" kern="1200" dirty="0" smtClean="0">
              <a:latin typeface="Georgia" pitchFamily="18" charset="0"/>
            </a:rPr>
            <a:t>uprawnienie do kolejnych urlopów pracownik nabywa w każdym następnym roku kalendarzowym, w pełnym wymiarze od samego początku,</a:t>
          </a:r>
          <a:endParaRPr lang="pl-PL" sz="2200" kern="1200" dirty="0">
            <a:latin typeface="Georgia" pitchFamily="18" charset="0"/>
          </a:endParaRPr>
        </a:p>
      </dsp:txBody>
      <dsp:txXfrm>
        <a:off x="4343397" y="882951"/>
        <a:ext cx="3809962" cy="350261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0BD926-F55A-4390-AF0B-03F118B91276}">
      <dsp:nvSpPr>
        <dsp:cNvPr id="0" name=""/>
        <dsp:cNvSpPr/>
      </dsp:nvSpPr>
      <dsp:spPr>
        <a:xfrm>
          <a:off x="0" y="591740"/>
          <a:ext cx="2547937" cy="1528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i="0" kern="1200" dirty="0" smtClean="0">
              <a:latin typeface="Georgia" pitchFamily="18" charset="0"/>
            </a:rPr>
            <a:t>okres, za który przysługuje odszkodowanie, z powodu skrócenia okresu wypowiedzenia – art. 36</a:t>
          </a:r>
          <a:r>
            <a:rPr lang="pl-PL" sz="1500" b="1" i="0" kern="1200" baseline="30000" dirty="0" smtClean="0">
              <a:latin typeface="Georgia" pitchFamily="18" charset="0"/>
            </a:rPr>
            <a:t>1</a:t>
          </a:r>
          <a:r>
            <a:rPr lang="pl-PL" sz="1500" b="1" i="0" kern="1200" baseline="0" dirty="0" smtClean="0">
              <a:latin typeface="Georgia" pitchFamily="18" charset="0"/>
            </a:rPr>
            <a:t>kp</a:t>
          </a:r>
          <a:endParaRPr lang="pl-PL" sz="1500" b="1" kern="1200" dirty="0">
            <a:latin typeface="Georgia" pitchFamily="18" charset="0"/>
          </a:endParaRPr>
        </a:p>
      </dsp:txBody>
      <dsp:txXfrm>
        <a:off x="0" y="591740"/>
        <a:ext cx="2547937" cy="1528762"/>
      </dsp:txXfrm>
    </dsp:sp>
    <dsp:sp modelId="{30467C51-8033-4103-AE9B-063A20D4EF15}">
      <dsp:nvSpPr>
        <dsp:cNvPr id="0" name=""/>
        <dsp:cNvSpPr/>
      </dsp:nvSpPr>
      <dsp:spPr>
        <a:xfrm>
          <a:off x="2802731" y="591740"/>
          <a:ext cx="2547937" cy="1528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>
              <a:latin typeface="Georgia" pitchFamily="18" charset="0"/>
            </a:rPr>
            <a:t>okres pozostawania bez pracy, za który przyznano pracownikowi odszkodowanie na mocy art. 51 </a:t>
          </a:r>
          <a:r>
            <a:rPr lang="pl-PL" sz="1500" b="1" kern="1200" dirty="0" err="1" smtClean="0">
              <a:latin typeface="Georgia" pitchFamily="18" charset="0"/>
            </a:rPr>
            <a:t>kp</a:t>
          </a:r>
          <a:endParaRPr lang="pl-PL" sz="1500" b="1" kern="1200" dirty="0">
            <a:latin typeface="Georgia" pitchFamily="18" charset="0"/>
          </a:endParaRPr>
        </a:p>
      </dsp:txBody>
      <dsp:txXfrm>
        <a:off x="2802731" y="591740"/>
        <a:ext cx="2547937" cy="1528762"/>
      </dsp:txXfrm>
    </dsp:sp>
    <dsp:sp modelId="{A4CBDF92-FAFF-4A72-AD76-3D2CFB353B6E}">
      <dsp:nvSpPr>
        <dsp:cNvPr id="0" name=""/>
        <dsp:cNvSpPr/>
      </dsp:nvSpPr>
      <dsp:spPr>
        <a:xfrm>
          <a:off x="5605462" y="591740"/>
          <a:ext cx="2547937" cy="1528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>
              <a:latin typeface="Georgia" pitchFamily="18" charset="0"/>
            </a:rPr>
            <a:t>okres urlopu bezpłatnego w celu pracy u innego pracodawcy – art. </a:t>
          </a:r>
          <a:r>
            <a:rPr lang="pl-PL" sz="1500" b="1" i="0" kern="1200" dirty="0" smtClean="0">
              <a:latin typeface="Georgia" pitchFamily="18" charset="0"/>
            </a:rPr>
            <a:t>174</a:t>
          </a:r>
          <a:r>
            <a:rPr lang="pl-PL" sz="1500" b="1" i="0" kern="1200" baseline="30000" dirty="0" smtClean="0">
              <a:latin typeface="Georgia" pitchFamily="18" charset="0"/>
            </a:rPr>
            <a:t>1</a:t>
          </a:r>
          <a:r>
            <a:rPr lang="pl-PL" sz="1500" b="1" i="0" kern="1200" baseline="0" dirty="0" smtClean="0">
              <a:latin typeface="Georgia" pitchFamily="18" charset="0"/>
            </a:rPr>
            <a:t>kp</a:t>
          </a:r>
          <a:r>
            <a:rPr lang="pl-PL" sz="1500" b="1" kern="1200" dirty="0" smtClean="0">
              <a:latin typeface="Georgia" pitchFamily="18" charset="0"/>
            </a:rPr>
            <a:t> </a:t>
          </a:r>
          <a:endParaRPr lang="pl-PL" sz="1500" b="1" kern="1200" dirty="0">
            <a:latin typeface="Georgia" pitchFamily="18" charset="0"/>
          </a:endParaRPr>
        </a:p>
      </dsp:txBody>
      <dsp:txXfrm>
        <a:off x="5605462" y="591740"/>
        <a:ext cx="2547937" cy="1528762"/>
      </dsp:txXfrm>
    </dsp:sp>
    <dsp:sp modelId="{3CD70FFE-0222-4935-BC0F-38AC93B89212}">
      <dsp:nvSpPr>
        <dsp:cNvPr id="0" name=""/>
        <dsp:cNvSpPr/>
      </dsp:nvSpPr>
      <dsp:spPr>
        <a:xfrm>
          <a:off x="0" y="2375296"/>
          <a:ext cx="2547937" cy="1528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>
              <a:latin typeface="Georgia" pitchFamily="18" charset="0"/>
            </a:rPr>
            <a:t>okresy nauki według  art. 155 </a:t>
          </a:r>
          <a:r>
            <a:rPr lang="pl-PL" sz="1500" b="1" kern="1200" dirty="0" err="1" smtClean="0">
              <a:latin typeface="Georgia" pitchFamily="18" charset="0"/>
            </a:rPr>
            <a:t>kp</a:t>
          </a:r>
          <a:r>
            <a:rPr lang="pl-PL" sz="1500" b="1" kern="1200" dirty="0" smtClean="0">
              <a:latin typeface="Georgia" pitchFamily="18" charset="0"/>
            </a:rPr>
            <a:t> </a:t>
          </a:r>
          <a:endParaRPr lang="pl-PL" sz="1500" b="1" kern="1200" dirty="0">
            <a:latin typeface="Georgia" pitchFamily="18" charset="0"/>
          </a:endParaRPr>
        </a:p>
      </dsp:txBody>
      <dsp:txXfrm>
        <a:off x="0" y="2375296"/>
        <a:ext cx="2547937" cy="1528762"/>
      </dsp:txXfrm>
    </dsp:sp>
    <dsp:sp modelId="{85837A31-7EB9-434A-AD85-F214220C7DE0}">
      <dsp:nvSpPr>
        <dsp:cNvPr id="0" name=""/>
        <dsp:cNvSpPr/>
      </dsp:nvSpPr>
      <dsp:spPr>
        <a:xfrm>
          <a:off x="2802731" y="2375296"/>
          <a:ext cx="2547937" cy="1528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i="0" kern="1200" dirty="0" smtClean="0">
              <a:latin typeface="Georgia" pitchFamily="18" charset="0"/>
            </a:rPr>
            <a:t>okresy pobierania zasiłku i stypendium - art. 79 ustawy o promocji zatrudnienia i instytucjach rynku pracy</a:t>
          </a:r>
          <a:endParaRPr lang="pl-PL" sz="1500" b="1" kern="1200" dirty="0">
            <a:latin typeface="Georgia" pitchFamily="18" charset="0"/>
          </a:endParaRPr>
        </a:p>
      </dsp:txBody>
      <dsp:txXfrm>
        <a:off x="2802731" y="2375296"/>
        <a:ext cx="2547937" cy="1528762"/>
      </dsp:txXfrm>
    </dsp:sp>
    <dsp:sp modelId="{1905012E-9840-4459-B6E4-1AD89B5DEF7B}">
      <dsp:nvSpPr>
        <dsp:cNvPr id="0" name=""/>
        <dsp:cNvSpPr/>
      </dsp:nvSpPr>
      <dsp:spPr>
        <a:xfrm>
          <a:off x="5605462" y="2375296"/>
          <a:ext cx="2547937" cy="1528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i="0" kern="1200" dirty="0" smtClean="0">
              <a:latin typeface="Georgia" pitchFamily="18" charset="0"/>
            </a:rPr>
            <a:t>okres odbywania czynnej służby wojskowej  - art. 120 ustawy o powszechnym obowiązku obrony Rzeczypospolitej Polskiej</a:t>
          </a:r>
          <a:endParaRPr lang="pl-PL" sz="1500" b="1" kern="1200" dirty="0">
            <a:latin typeface="Georgia" pitchFamily="18" charset="0"/>
          </a:endParaRPr>
        </a:p>
      </dsp:txBody>
      <dsp:txXfrm>
        <a:off x="5605462" y="2375296"/>
        <a:ext cx="2547937" cy="152876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89B6DC-AFDF-42E2-BAC3-F68414A529E9}">
      <dsp:nvSpPr>
        <dsp:cNvPr id="0" name=""/>
        <dsp:cNvSpPr/>
      </dsp:nvSpPr>
      <dsp:spPr>
        <a:xfrm>
          <a:off x="0" y="0"/>
          <a:ext cx="8199682" cy="1474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i="0" kern="1200" dirty="0" smtClean="0">
              <a:latin typeface="Georgia" pitchFamily="18" charset="0"/>
            </a:rPr>
            <a:t>Wniosek o udzielenie urlopu "na żądanie" (…) powinien być zgłoszony najpóźniej w dniu rozpoczęcia urlopu, jednak do chwili przewidywanego rozpoczęcia pracy przez pracownika według obowiązującego go rozkładu czasu pracy. (…) Regulamin pracy albo przyjęta u pracodawcy praktyka zakładowa (zwyczaj) mogą przewidywać późniejsze zgłoszenie wniosku o udzielenie urlopu "na żądanie".</a:t>
          </a: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i="0" kern="1200" dirty="0" smtClean="0">
              <a:latin typeface="Georgia" pitchFamily="18" charset="0"/>
            </a:rPr>
            <a:t>SN wyrok z 15.11.2006 r.  I PK 128/06</a:t>
          </a:r>
          <a:endParaRPr lang="pl-PL" sz="1200" kern="1200" dirty="0">
            <a:latin typeface="Georgia" pitchFamily="18" charset="0"/>
          </a:endParaRPr>
        </a:p>
      </dsp:txBody>
      <dsp:txXfrm>
        <a:off x="0" y="0"/>
        <a:ext cx="8199682" cy="147436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3E15F-2AF1-4E1D-B695-BB9C89653E7B}">
      <dsp:nvSpPr>
        <dsp:cNvPr id="0" name=""/>
        <dsp:cNvSpPr/>
      </dsp:nvSpPr>
      <dsp:spPr>
        <a:xfrm>
          <a:off x="2808311" y="992345"/>
          <a:ext cx="2519065" cy="233538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Przesunięcie terminu urlopu</a:t>
          </a:r>
          <a:endParaRPr lang="pl-PL" sz="2000" b="1" kern="1200" dirty="0">
            <a:latin typeface="Georgia" pitchFamily="18" charset="0"/>
          </a:endParaRPr>
        </a:p>
      </dsp:txBody>
      <dsp:txXfrm>
        <a:off x="2808311" y="992345"/>
        <a:ext cx="2519065" cy="2335381"/>
      </dsp:txXfrm>
    </dsp:sp>
    <dsp:sp modelId="{99477FED-F210-4247-81B2-C4F42A5C95C8}">
      <dsp:nvSpPr>
        <dsp:cNvPr id="0" name=""/>
        <dsp:cNvSpPr/>
      </dsp:nvSpPr>
      <dsp:spPr>
        <a:xfrm rot="1491399">
          <a:off x="2449553" y="1172446"/>
          <a:ext cx="499655" cy="565515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5B8C1-9E72-4AB0-A320-16704CC916DD}">
      <dsp:nvSpPr>
        <dsp:cNvPr id="0" name=""/>
        <dsp:cNvSpPr/>
      </dsp:nvSpPr>
      <dsp:spPr>
        <a:xfrm>
          <a:off x="733800" y="-87367"/>
          <a:ext cx="1885052" cy="150804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latin typeface="Georgia" pitchFamily="18" charset="0"/>
            </a:rPr>
            <a:t>fakultatywne </a:t>
          </a:r>
          <a:endParaRPr lang="pl-PL" sz="1900" b="1" kern="1200" dirty="0">
            <a:latin typeface="Georgia" pitchFamily="18" charset="0"/>
          </a:endParaRPr>
        </a:p>
      </dsp:txBody>
      <dsp:txXfrm>
        <a:off x="733800" y="-87367"/>
        <a:ext cx="1885052" cy="1508042"/>
      </dsp:txXfrm>
    </dsp:sp>
    <dsp:sp modelId="{E13CE524-6F64-4A95-9E71-6CDD3C0724D3}">
      <dsp:nvSpPr>
        <dsp:cNvPr id="0" name=""/>
        <dsp:cNvSpPr/>
      </dsp:nvSpPr>
      <dsp:spPr>
        <a:xfrm rot="18738318" flipH="1">
          <a:off x="5091201" y="1056344"/>
          <a:ext cx="473246" cy="565515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113A70-DC9C-4BD8-A9FB-9E4664BB732A}">
      <dsp:nvSpPr>
        <dsp:cNvPr id="0" name=""/>
        <dsp:cNvSpPr/>
      </dsp:nvSpPr>
      <dsp:spPr>
        <a:xfrm>
          <a:off x="5566607" y="-87367"/>
          <a:ext cx="1885052" cy="150804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>
              <a:latin typeface="Georgia" pitchFamily="18" charset="0"/>
            </a:rPr>
            <a:t>obligatoryjne </a:t>
          </a:r>
          <a:endParaRPr lang="pl-PL" sz="1900" b="1" kern="1200" dirty="0">
            <a:latin typeface="Georgia" pitchFamily="18" charset="0"/>
          </a:endParaRPr>
        </a:p>
      </dsp:txBody>
      <dsp:txXfrm>
        <a:off x="5566607" y="-87367"/>
        <a:ext cx="1885052" cy="150804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91FB2E-3F53-45A2-8F2C-BFA2BC9B3CF3}">
      <dsp:nvSpPr>
        <dsp:cNvPr id="0" name=""/>
        <dsp:cNvSpPr/>
      </dsp:nvSpPr>
      <dsp:spPr>
        <a:xfrm>
          <a:off x="110202" y="646"/>
          <a:ext cx="7555243" cy="21875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i="1" kern="1200" dirty="0" smtClean="0">
              <a:latin typeface="Georgia" pitchFamily="18" charset="0"/>
            </a:rPr>
            <a:t>W przypadku rozwiązania stosunku pracy i niewykorzystania z tego powodu urlopu wypoczynkowego nabytego w pełnym wymiarze (art. 153 § 3 KP) pracownikowi przysługuje od dotychczasowego pracodawcy ekwiwalent pieniężny odpowiadający urlopowi w wymiarze proporcjonalnym do okresu przepracowanego u tego pracodawcy w roku, w którym rozwiązano stosunek pracy, także w sytuacji, gdy nastąpiło to w związku z nabyciem przez pracownika uprawnień emerytalnych (art. 171 § 1 KP w związku z art. 155</a:t>
          </a:r>
          <a:r>
            <a:rPr lang="pl-PL" sz="1600" b="1" i="1" kern="1200" baseline="30000" dirty="0" smtClean="0">
              <a:latin typeface="Georgia" pitchFamily="18" charset="0"/>
            </a:rPr>
            <a:t>1</a:t>
          </a:r>
          <a:r>
            <a:rPr lang="pl-PL" sz="1600" b="1" i="1" kern="1200" dirty="0" smtClean="0">
              <a:latin typeface="Georgia" pitchFamily="18" charset="0"/>
            </a:rPr>
            <a:t> § 1 </a:t>
          </a:r>
          <a:r>
            <a:rPr lang="pl-PL" sz="1600" b="1" i="1" kern="1200" dirty="0" err="1" smtClean="0">
              <a:latin typeface="Georgia" pitchFamily="18" charset="0"/>
            </a:rPr>
            <a:t>pkt</a:t>
          </a:r>
          <a:r>
            <a:rPr lang="pl-PL" sz="1600" b="1" i="1" kern="1200" dirty="0" smtClean="0">
              <a:latin typeface="Georgia" pitchFamily="18" charset="0"/>
            </a:rPr>
            <a:t> 1 KP).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i="0" kern="1200" dirty="0" smtClean="0">
              <a:latin typeface="Georgia" pitchFamily="18" charset="0"/>
            </a:rPr>
            <a:t>SN postanowienie z 20.08.1997 r. III ZP 26/97</a:t>
          </a:r>
          <a:endParaRPr lang="pl-PL" sz="1600" kern="1200" dirty="0">
            <a:latin typeface="Georgia" pitchFamily="18" charset="0"/>
          </a:endParaRPr>
        </a:p>
      </dsp:txBody>
      <dsp:txXfrm>
        <a:off x="110202" y="646"/>
        <a:ext cx="7555243" cy="2187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CEDFB-D605-4F06-BCA8-6134D37EEA54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07BDA-22C7-4699-B4E0-4FBB11D31F4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07BDA-22C7-4699-B4E0-4FBB11D31F43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07BDA-22C7-4699-B4E0-4FBB11D31F43}" type="slidenum">
              <a:rPr lang="pl-PL" smtClean="0"/>
              <a:t>8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07C0FC-A471-4B9B-8983-6E52410F34BC}" type="datetimeFigureOut">
              <a:rPr lang="pl-PL" smtClean="0"/>
              <a:t>2017-03-31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B0CDF1-56EC-4419-85A3-4DD28FD2F23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828800"/>
          </a:xfrm>
        </p:spPr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Urlopy</a:t>
            </a:r>
            <a:r>
              <a:rPr lang="pl-PL" dirty="0" smtClean="0"/>
              <a:t> </a:t>
            </a:r>
            <a:r>
              <a:rPr lang="pl-PL" dirty="0" smtClean="0">
                <a:latin typeface="Georgia" pitchFamily="18" charset="0"/>
              </a:rPr>
              <a:t>pracownicze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Georgia" pitchFamily="18" charset="0"/>
              </a:rPr>
              <a:t>Kamila </a:t>
            </a:r>
            <a:r>
              <a:rPr lang="pl-PL" dirty="0" err="1" smtClean="0">
                <a:latin typeface="Georgia" pitchFamily="18" charset="0"/>
              </a:rPr>
              <a:t>Siejka</a:t>
            </a:r>
            <a:endParaRPr lang="pl-PL" dirty="0">
              <a:latin typeface="Georgia" pitchFamily="18" charset="0"/>
            </a:endParaRPr>
          </a:p>
        </p:txBody>
      </p:sp>
      <p:pic>
        <p:nvPicPr>
          <p:cNvPr id="1026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933056"/>
            <a:ext cx="1794967" cy="1811426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764704"/>
            <a:ext cx="1851025" cy="1762125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19553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789040"/>
            <a:ext cx="1475842" cy="1817827"/>
          </a:xfrm>
          <a:prstGeom prst="rect">
            <a:avLst/>
          </a:prstGeom>
          <a:noFill/>
        </p:spPr>
      </p:pic>
      <p:pic>
        <p:nvPicPr>
          <p:cNvPr id="1031" name="Picture 7" descr="C:\Program Files\Microsoft Office\MEDIA\CAGCAT10\j030091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3861048"/>
            <a:ext cx="1798625" cy="1707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pracodawca ma obowiązek udzielenia urlopu </a:t>
            </a:r>
            <a:r>
              <a:rPr lang="pl-PL" b="1" dirty="0" smtClean="0">
                <a:latin typeface="Georgia" pitchFamily="18" charset="0"/>
              </a:rPr>
              <a:t>w danym roku kalendarzowym</a:t>
            </a:r>
            <a:r>
              <a:rPr lang="pl-PL" dirty="0" smtClean="0">
                <a:latin typeface="Georgia" pitchFamily="18" charset="0"/>
              </a:rPr>
              <a:t>, a maksymalnie </a:t>
            </a:r>
            <a:r>
              <a:rPr lang="pl-PL" b="1" dirty="0" smtClean="0">
                <a:latin typeface="Georgia" pitchFamily="18" charset="0"/>
              </a:rPr>
              <a:t>do 30 września następnego roku</a:t>
            </a:r>
            <a:r>
              <a:rPr lang="pl-PL" dirty="0" smtClean="0">
                <a:latin typeface="Georgia" pitchFamily="18" charset="0"/>
              </a:rPr>
              <a:t>, </a:t>
            </a:r>
          </a:p>
          <a:p>
            <a:pPr algn="just"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obowiązuje 3 letni okres przedawnienia roszczenia,</a:t>
            </a:r>
          </a:p>
          <a:p>
            <a:pPr algn="just"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urlop  przyznaje się </a:t>
            </a:r>
            <a:r>
              <a:rPr lang="pl-PL" b="1" dirty="0" smtClean="0">
                <a:latin typeface="Georgia" pitchFamily="18" charset="0"/>
              </a:rPr>
              <a:t>w dni pracy</a:t>
            </a:r>
            <a:r>
              <a:rPr lang="pl-PL" dirty="0" smtClean="0">
                <a:latin typeface="Georgia" pitchFamily="18" charset="0"/>
              </a:rPr>
              <a:t>, zgodnie z obowiązującym pracownika rozkładem czasu pracy,</a:t>
            </a:r>
          </a:p>
          <a:p>
            <a:pPr algn="just"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u</a:t>
            </a:r>
            <a:r>
              <a:rPr lang="pl-PL" dirty="0" smtClean="0">
                <a:latin typeface="Georgia" pitchFamily="18" charset="0"/>
              </a:rPr>
              <a:t>rlop przyznaje się </a:t>
            </a:r>
            <a:r>
              <a:rPr lang="pl-PL" b="1" dirty="0" smtClean="0">
                <a:latin typeface="Georgia" pitchFamily="18" charset="0"/>
              </a:rPr>
              <a:t>zgodnie z planem urlopów</a:t>
            </a:r>
            <a:r>
              <a:rPr lang="pl-PL" dirty="0" smtClean="0">
                <a:latin typeface="Georgia" pitchFamily="18" charset="0"/>
              </a:rPr>
              <a:t>, chyba, że takiego planu nie ma (na co ZOZ wyraziła zgodę lub jeżeli ZOZ nie działa u pracodawcy), wtedy pracodawca w </a:t>
            </a:r>
            <a:r>
              <a:rPr lang="pl-PL" dirty="0" smtClean="0">
                <a:latin typeface="Georgia" pitchFamily="18" charset="0"/>
              </a:rPr>
              <a:t>porozumieniu z pracownikiem</a:t>
            </a:r>
            <a:r>
              <a:rPr lang="pl-PL" dirty="0" smtClean="0">
                <a:latin typeface="Georgia" pitchFamily="18" charset="0"/>
              </a:rPr>
              <a:t> decyduje o udzieleniu urlopu,  jednak to do niego należy ostateczna decyzja,</a:t>
            </a:r>
          </a:p>
          <a:p>
            <a:pPr algn="just">
              <a:lnSpc>
                <a:spcPct val="120000"/>
              </a:lnSpc>
            </a:pPr>
            <a:r>
              <a:rPr lang="pl-PL" b="1" dirty="0" smtClean="0">
                <a:latin typeface="Georgia" pitchFamily="18" charset="0"/>
              </a:rPr>
              <a:t>samowolne udanie się na urlop</a:t>
            </a:r>
            <a:r>
              <a:rPr lang="pl-PL" dirty="0" smtClean="0">
                <a:latin typeface="Georgia" pitchFamily="18" charset="0"/>
              </a:rPr>
              <a:t>, bez udzielenia go przez pracodawcę, stanowi </a:t>
            </a:r>
            <a:r>
              <a:rPr lang="pl-PL" b="1" dirty="0" smtClean="0">
                <a:latin typeface="Georgia" pitchFamily="18" charset="0"/>
              </a:rPr>
              <a:t>naruszenie obowiązków pracowniczych</a:t>
            </a:r>
            <a:r>
              <a:rPr lang="pl-PL" dirty="0" smtClean="0">
                <a:latin typeface="Georgia" pitchFamily="18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>
                <a:latin typeface="Georgia" pitchFamily="18" charset="0"/>
              </a:rPr>
              <a:t>pracownik decyduje o terminie </a:t>
            </a:r>
            <a:r>
              <a:rPr lang="pl-PL" b="1" dirty="0" smtClean="0">
                <a:latin typeface="Georgia" pitchFamily="18" charset="0"/>
              </a:rPr>
              <a:t>urlopu na żądanie </a:t>
            </a:r>
            <a:r>
              <a:rPr lang="pl-PL" dirty="0" smtClean="0">
                <a:latin typeface="Georgia" pitchFamily="18" charset="0"/>
              </a:rPr>
              <a:t>– </a:t>
            </a:r>
            <a:r>
              <a:rPr lang="pl-PL" b="1" dirty="0" smtClean="0">
                <a:latin typeface="Georgia" pitchFamily="18" charset="0"/>
              </a:rPr>
              <a:t>4 dni </a:t>
            </a:r>
            <a:r>
              <a:rPr lang="pl-PL" dirty="0" smtClean="0">
                <a:latin typeface="Georgia" pitchFamily="18" charset="0"/>
              </a:rPr>
              <a:t>w </a:t>
            </a:r>
            <a:r>
              <a:rPr lang="pl-PL" dirty="0" smtClean="0">
                <a:latin typeface="Georgia" pitchFamily="18" charset="0"/>
              </a:rPr>
              <a:t>roku kalendarzowym,  nie umieszcza się go w planie urlopów,</a:t>
            </a:r>
            <a:endParaRPr lang="pl-PL" dirty="0" smtClean="0">
              <a:latin typeface="Georgia" pitchFamily="18" charset="0"/>
            </a:endParaRPr>
          </a:p>
          <a:p>
            <a:pPr algn="just"/>
            <a:r>
              <a:rPr lang="pl-PL" dirty="0" smtClean="0">
                <a:latin typeface="Georgia" pitchFamily="18" charset="0"/>
              </a:rPr>
              <a:t>obowiązują do niego </a:t>
            </a:r>
            <a:r>
              <a:rPr lang="pl-PL" dirty="0" smtClean="0">
                <a:latin typeface="Georgia" pitchFamily="18" charset="0"/>
              </a:rPr>
              <a:t>i</a:t>
            </a:r>
            <a:r>
              <a:rPr lang="pl-PL" dirty="0" smtClean="0">
                <a:latin typeface="Georgia" pitchFamily="18" charset="0"/>
              </a:rPr>
              <a:t>nne zasady udzielania, ale jest częścią „normalnego”  urlopu wypoczynkowego,</a:t>
            </a:r>
          </a:p>
          <a:p>
            <a:pPr algn="just"/>
            <a:r>
              <a:rPr lang="pl-PL" b="1" dirty="0" smtClean="0">
                <a:latin typeface="Georgia" pitchFamily="18" charset="0"/>
              </a:rPr>
              <a:t>p</a:t>
            </a:r>
            <a:r>
              <a:rPr lang="pl-PL" b="1" dirty="0" smtClean="0">
                <a:latin typeface="Georgia" pitchFamily="18" charset="0"/>
              </a:rPr>
              <a:t>racownik </a:t>
            </a:r>
            <a:r>
              <a:rPr lang="pl-PL" dirty="0" smtClean="0">
                <a:latin typeface="Georgia" pitchFamily="18" charset="0"/>
              </a:rPr>
              <a:t>składa </a:t>
            </a:r>
            <a:r>
              <a:rPr lang="pl-PL" b="1" dirty="0" smtClean="0">
                <a:latin typeface="Georgia" pitchFamily="18" charset="0"/>
              </a:rPr>
              <a:t>żądanie</a:t>
            </a:r>
            <a:r>
              <a:rPr lang="pl-PL" dirty="0" smtClean="0">
                <a:latin typeface="Georgia" pitchFamily="18" charset="0"/>
              </a:rPr>
              <a:t> urlopu (brak określonej formy), a </a:t>
            </a:r>
            <a:r>
              <a:rPr lang="pl-PL" b="1" dirty="0" smtClean="0">
                <a:latin typeface="Georgia" pitchFamily="18" charset="0"/>
              </a:rPr>
              <a:t>pracodawca</a:t>
            </a:r>
            <a:r>
              <a:rPr lang="pl-PL" dirty="0" smtClean="0">
                <a:latin typeface="Georgia" pitchFamily="18" charset="0"/>
              </a:rPr>
              <a:t> ma </a:t>
            </a:r>
            <a:r>
              <a:rPr lang="pl-PL" b="1" dirty="0" smtClean="0">
                <a:latin typeface="Georgia" pitchFamily="18" charset="0"/>
              </a:rPr>
              <a:t>obowiązek </a:t>
            </a:r>
            <a:r>
              <a:rPr lang="pl-PL" dirty="0" smtClean="0">
                <a:latin typeface="Georgia" pitchFamily="18" charset="0"/>
              </a:rPr>
              <a:t>go udzielić,</a:t>
            </a:r>
          </a:p>
          <a:p>
            <a:pPr algn="just"/>
            <a:endParaRPr lang="pl-PL" dirty="0" smtClean="0">
              <a:latin typeface="Georgia" pitchFamily="18" charset="0"/>
            </a:endParaRPr>
          </a:p>
          <a:p>
            <a:pPr algn="just"/>
            <a:endParaRPr lang="pl-PL" dirty="0" smtClean="0">
              <a:latin typeface="Georgia" pitchFamily="18" charset="0"/>
            </a:endParaRPr>
          </a:p>
          <a:p>
            <a:pPr algn="just"/>
            <a:endParaRPr lang="pl-PL" dirty="0" smtClean="0">
              <a:latin typeface="Georgia" pitchFamily="18" charset="0"/>
            </a:endParaRPr>
          </a:p>
          <a:p>
            <a:pPr algn="just">
              <a:buNone/>
            </a:pPr>
            <a:endParaRPr lang="pl-PL" dirty="0" smtClean="0">
              <a:latin typeface="Georgia" pitchFamily="18" charset="0"/>
            </a:endParaRPr>
          </a:p>
          <a:p>
            <a:pPr algn="just"/>
            <a:r>
              <a:rPr lang="pl-PL" dirty="0" smtClean="0">
                <a:latin typeface="Georgia" pitchFamily="18" charset="0"/>
              </a:rPr>
              <a:t>urlop na żądanie, którego pracownik nie wykorzystał, przechodzi na kolejny rok, ale jako „normalny” urlop wypoczynkowy,</a:t>
            </a:r>
          </a:p>
          <a:p>
            <a:pPr algn="just"/>
            <a:endParaRPr lang="pl-PL" dirty="0">
              <a:latin typeface="Georg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683568" y="4005064"/>
          <a:ext cx="8207698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251520" y="1628800"/>
          <a:ext cx="8135689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23528" y="3717032"/>
            <a:ext cx="273630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" dirty="0" smtClean="0">
                <a:latin typeface="Georgia" pitchFamily="18" charset="0"/>
              </a:rPr>
              <a:t>1) </a:t>
            </a:r>
            <a:r>
              <a:rPr lang="pl-PL" sz="1700" dirty="0">
                <a:latin typeface="Georgia" pitchFamily="18" charset="0"/>
              </a:rPr>
              <a:t>na wniosek pracownika umotywowany ważnymi </a:t>
            </a:r>
            <a:r>
              <a:rPr lang="pl-PL" sz="1700" dirty="0" smtClean="0">
                <a:latin typeface="Georgia" pitchFamily="18" charset="0"/>
              </a:rPr>
              <a:t>przyczynami,</a:t>
            </a:r>
          </a:p>
          <a:p>
            <a:r>
              <a:rPr lang="pl-PL" sz="1700" dirty="0" smtClean="0">
                <a:latin typeface="Georgia" pitchFamily="18" charset="0"/>
              </a:rPr>
              <a:t>2)</a:t>
            </a:r>
            <a:r>
              <a:rPr lang="pl-PL" sz="1700" dirty="0">
                <a:latin typeface="Georgia" pitchFamily="18" charset="0"/>
              </a:rPr>
              <a:t>  z powodu szczególnych potrzeb pracodawcy, jeżeli nieobecność pracownika spowodowałaby poważne zakłócenia toku </a:t>
            </a:r>
            <a:r>
              <a:rPr lang="pl-PL" sz="1700" dirty="0" smtClean="0">
                <a:latin typeface="Georgia" pitchFamily="18" charset="0"/>
              </a:rPr>
              <a:t>pracy,</a:t>
            </a:r>
            <a:endParaRPr lang="pl-PL" sz="1700" dirty="0">
              <a:latin typeface="Georgia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508104" y="3318570"/>
            <a:ext cx="3635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latin typeface="Georgia" pitchFamily="18" charset="0"/>
              </a:rPr>
              <a:t>1) jeżeli </a:t>
            </a:r>
            <a:r>
              <a:rPr lang="pl-PL" sz="1600" dirty="0">
                <a:latin typeface="Georgia" pitchFamily="18" charset="0"/>
              </a:rPr>
              <a:t>pracownik nie może rozpocząć urlopu w ustalonym terminie z przyczyn usprawiedliwiających nieobecność w </a:t>
            </a:r>
            <a:r>
              <a:rPr lang="pl-PL" sz="1600" dirty="0" smtClean="0">
                <a:latin typeface="Georgia" pitchFamily="18" charset="0"/>
              </a:rPr>
              <a:t>pracy – katalog otwarty</a:t>
            </a:r>
          </a:p>
          <a:p>
            <a:r>
              <a:rPr lang="pl-PL" sz="1600" dirty="0" smtClean="0">
                <a:latin typeface="Georgia" pitchFamily="18" charset="0"/>
              </a:rPr>
              <a:t>2) jeśli nastąpią</a:t>
            </a:r>
            <a:r>
              <a:rPr lang="pl-PL" sz="1600" dirty="0">
                <a:latin typeface="Georgia" pitchFamily="18" charset="0"/>
              </a:rPr>
              <a:t>:</a:t>
            </a:r>
            <a:r>
              <a:rPr lang="pl-PL" sz="1600" dirty="0" smtClean="0">
                <a:latin typeface="Georgia" pitchFamily="18" charset="0"/>
              </a:rPr>
              <a:t> czasowa niezdolność </a:t>
            </a:r>
            <a:r>
              <a:rPr lang="pl-PL" sz="1600" dirty="0">
                <a:latin typeface="Georgia" pitchFamily="18" charset="0"/>
              </a:rPr>
              <a:t>do pracy wskutek choroby</a:t>
            </a:r>
            <a:r>
              <a:rPr lang="pl-PL" sz="1600" dirty="0" smtClean="0">
                <a:latin typeface="Georgia" pitchFamily="18" charset="0"/>
              </a:rPr>
              <a:t>,  odosobnienie </a:t>
            </a:r>
            <a:r>
              <a:rPr lang="pl-PL" sz="1600" dirty="0">
                <a:latin typeface="Georgia" pitchFamily="18" charset="0"/>
              </a:rPr>
              <a:t>w związku z chorobą zakaźną</a:t>
            </a:r>
            <a:r>
              <a:rPr lang="pl-PL" sz="1600" dirty="0" smtClean="0">
                <a:latin typeface="Georgia" pitchFamily="18" charset="0"/>
              </a:rPr>
              <a:t>,</a:t>
            </a:r>
            <a:r>
              <a:rPr lang="pl-PL" sz="1600" dirty="0">
                <a:latin typeface="Georgia" pitchFamily="18" charset="0"/>
              </a:rPr>
              <a:t> </a:t>
            </a:r>
            <a:r>
              <a:rPr lang="pl-PL" sz="1600" dirty="0" smtClean="0">
                <a:latin typeface="Georgia" pitchFamily="18" charset="0"/>
              </a:rPr>
              <a:t>ćwiczenia wojskowe lub przeszkolenie albo pełnienie </a:t>
            </a:r>
            <a:r>
              <a:rPr lang="pl-PL" sz="1600" dirty="0">
                <a:latin typeface="Georgia" pitchFamily="18" charset="0"/>
              </a:rPr>
              <a:t>terytorialnej służby wojskowej </a:t>
            </a:r>
            <a:r>
              <a:rPr lang="pl-PL" sz="1600" dirty="0" smtClean="0">
                <a:latin typeface="Georgia" pitchFamily="18" charset="0"/>
              </a:rPr>
              <a:t>rotacyjnie do </a:t>
            </a:r>
            <a:r>
              <a:rPr lang="pl-PL" sz="1600" dirty="0">
                <a:latin typeface="Georgia" pitchFamily="18" charset="0"/>
              </a:rPr>
              <a:t>3 miesięcy</a:t>
            </a:r>
            <a:r>
              <a:rPr lang="pl-PL" sz="1600" dirty="0" smtClean="0">
                <a:latin typeface="Georgia" pitchFamily="18" charset="0"/>
              </a:rPr>
              <a:t>,</a:t>
            </a:r>
            <a:r>
              <a:rPr lang="pl-PL" sz="1600" dirty="0">
                <a:latin typeface="Georgia" pitchFamily="18" charset="0"/>
              </a:rPr>
              <a:t> </a:t>
            </a:r>
            <a:r>
              <a:rPr lang="pl-PL" sz="1600" dirty="0" smtClean="0">
                <a:latin typeface="Georgia" pitchFamily="18" charset="0"/>
              </a:rPr>
              <a:t>urlop macierzyński</a:t>
            </a:r>
            <a:r>
              <a:rPr lang="pl-PL" sz="1600" dirty="0">
                <a:latin typeface="Georgia" pitchFamily="18" charset="0"/>
              </a:rPr>
              <a:t> </a:t>
            </a:r>
            <a:r>
              <a:rPr lang="pl-PL" sz="1600" dirty="0" smtClean="0">
                <a:latin typeface="Georgia" pitchFamily="18" charset="0"/>
              </a:rPr>
              <a:t> - w trakcie urlopu – katalog zamknięty,</a:t>
            </a:r>
            <a:endParaRPr lang="pl-PL" sz="1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pracodawca </a:t>
            </a:r>
            <a:r>
              <a:rPr lang="pl-PL" dirty="0" smtClean="0">
                <a:latin typeface="Georgia" pitchFamily="18" charset="0"/>
              </a:rPr>
              <a:t>może </a:t>
            </a:r>
            <a:r>
              <a:rPr lang="pl-PL" b="1" dirty="0" smtClean="0">
                <a:latin typeface="Georgia" pitchFamily="18" charset="0"/>
              </a:rPr>
              <a:t>odwołać pracownika z urlopu </a:t>
            </a:r>
            <a:r>
              <a:rPr lang="pl-PL" dirty="0" smtClean="0">
                <a:latin typeface="Georgia" pitchFamily="18" charset="0"/>
              </a:rPr>
              <a:t>gdy </a:t>
            </a:r>
            <a:r>
              <a:rPr lang="pl-PL" dirty="0" smtClean="0">
                <a:latin typeface="Georgia" pitchFamily="18" charset="0"/>
              </a:rPr>
              <a:t>jego obecności w zakładzie wymagają okoliczności nieprzewidziane w chwili rozpoczynania </a:t>
            </a:r>
            <a:r>
              <a:rPr lang="pl-PL" dirty="0" smtClean="0">
                <a:latin typeface="Georgia" pitchFamily="18" charset="0"/>
              </a:rPr>
              <a:t>urlopu, np. konieczność usunięcia awarii, niezapowiedziana kontrola dotycząca stanowiska pracy danego pracownika, nieplanowany przyjazd delegacji zagranicznej ,</a:t>
            </a:r>
          </a:p>
          <a:p>
            <a:pPr algn="just"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p</a:t>
            </a:r>
            <a:r>
              <a:rPr lang="pl-PL" dirty="0" smtClean="0">
                <a:latin typeface="Georgia" pitchFamily="18" charset="0"/>
              </a:rPr>
              <a:t>racodawca ma obowiązek </a:t>
            </a:r>
            <a:r>
              <a:rPr lang="pl-PL" b="1" dirty="0" smtClean="0">
                <a:latin typeface="Georgia" pitchFamily="18" charset="0"/>
              </a:rPr>
              <a:t>pokryć </a:t>
            </a:r>
            <a:r>
              <a:rPr lang="pl-PL" b="1" dirty="0" smtClean="0">
                <a:latin typeface="Georgia" pitchFamily="18" charset="0"/>
              </a:rPr>
              <a:t>koszty </a:t>
            </a:r>
            <a:r>
              <a:rPr lang="pl-PL" dirty="0" smtClean="0">
                <a:latin typeface="Georgia" pitchFamily="18" charset="0"/>
              </a:rPr>
              <a:t>poniesione przez pracownika </a:t>
            </a:r>
            <a:r>
              <a:rPr lang="pl-PL" b="1" dirty="0" smtClean="0">
                <a:latin typeface="Georgia" pitchFamily="18" charset="0"/>
              </a:rPr>
              <a:t>w bezpośrednim związku z odwołaniem </a:t>
            </a:r>
            <a:r>
              <a:rPr lang="pl-PL" dirty="0" smtClean="0">
                <a:latin typeface="Georgia" pitchFamily="18" charset="0"/>
              </a:rPr>
              <a:t>go z </a:t>
            </a:r>
            <a:r>
              <a:rPr lang="pl-PL" dirty="0" smtClean="0">
                <a:latin typeface="Georgia" pitchFamily="18" charset="0"/>
              </a:rPr>
              <a:t>urlopu,</a:t>
            </a:r>
          </a:p>
          <a:p>
            <a:pPr algn="just"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zadośćuczynienie pracodawca zapłaci tylko w przypadku nieuzasadnionego odwołania z urlopu,</a:t>
            </a:r>
            <a:endParaRPr lang="pl-PL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153400" cy="475523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pl-PL" sz="2000" b="1" dirty="0" smtClean="0">
                <a:latin typeface="Georgia" pitchFamily="18" charset="0"/>
              </a:rPr>
              <a:t>w roku, w którym pracownik  zmienia pracodawcę </a:t>
            </a:r>
            <a:r>
              <a:rPr lang="pl-PL" sz="2000" dirty="0" smtClean="0">
                <a:latin typeface="Georgia" pitchFamily="18" charset="0"/>
              </a:rPr>
              <a:t>- przysługuje mu </a:t>
            </a:r>
            <a:r>
              <a:rPr lang="pl-PL" sz="2000" b="1" dirty="0" smtClean="0">
                <a:latin typeface="Georgia" pitchFamily="18" charset="0"/>
              </a:rPr>
              <a:t>urlop w wymiarze proporcjonalnym do okresu przepracowanego</a:t>
            </a:r>
            <a:r>
              <a:rPr lang="pl-PL" sz="2000" dirty="0" smtClean="0">
                <a:latin typeface="Georgia" pitchFamily="18" charset="0"/>
              </a:rPr>
              <a:t> u dotychczasowego pracodawcy  w tym roku, chyba, że wykorzystał urlop w przysługującym mu wyższym wymiarze, </a:t>
            </a:r>
          </a:p>
          <a:p>
            <a:pPr algn="just">
              <a:lnSpc>
                <a:spcPct val="110000"/>
              </a:lnSpc>
            </a:pPr>
            <a:r>
              <a:rPr lang="pl-PL" sz="2000" dirty="0" smtClean="0">
                <a:latin typeface="Georgia" pitchFamily="18" charset="0"/>
              </a:rPr>
              <a:t>także </a:t>
            </a:r>
            <a:r>
              <a:rPr lang="pl-PL" sz="2000" b="1" dirty="0" smtClean="0">
                <a:latin typeface="Georgia" pitchFamily="18" charset="0"/>
              </a:rPr>
              <a:t>gdy rozpoczyna pracę u nowego pracodawcy, a nie był zatrudniony w danym roku </a:t>
            </a:r>
            <a:r>
              <a:rPr lang="pl-PL" sz="2000" dirty="0" smtClean="0">
                <a:latin typeface="Georgia" pitchFamily="18" charset="0"/>
              </a:rPr>
              <a:t>kalendarzowym i w </a:t>
            </a:r>
            <a:r>
              <a:rPr lang="pl-PL" sz="2000" dirty="0" err="1" smtClean="0">
                <a:latin typeface="Georgia" pitchFamily="18" charset="0"/>
              </a:rPr>
              <a:t>syt</a:t>
            </a:r>
            <a:r>
              <a:rPr lang="pl-PL" sz="2000" dirty="0" smtClean="0">
                <a:latin typeface="Georgia" pitchFamily="18" charset="0"/>
              </a:rPr>
              <a:t>. </a:t>
            </a:r>
            <a:r>
              <a:rPr lang="pl-PL" sz="2000" b="1" dirty="0" smtClean="0">
                <a:latin typeface="Georgia" pitchFamily="18" charset="0"/>
              </a:rPr>
              <a:t>a</a:t>
            </a:r>
            <a:r>
              <a:rPr lang="pl-PL" sz="2000" b="1" dirty="0" smtClean="0">
                <a:latin typeface="Georgia" pitchFamily="18" charset="0"/>
              </a:rPr>
              <a:t>rt</a:t>
            </a:r>
            <a:r>
              <a:rPr lang="pl-PL" sz="2000" b="1" dirty="0" smtClean="0">
                <a:latin typeface="Georgia" pitchFamily="18" charset="0"/>
              </a:rPr>
              <a:t>. </a:t>
            </a:r>
            <a:r>
              <a:rPr lang="pl-PL" sz="2000" b="1" dirty="0" smtClean="0">
                <a:latin typeface="Georgia" pitchFamily="18" charset="0"/>
              </a:rPr>
              <a:t>155</a:t>
            </a:r>
            <a:r>
              <a:rPr lang="pl-PL" sz="2000" b="1" baseline="30000" dirty="0" smtClean="0">
                <a:latin typeface="Georgia" pitchFamily="18" charset="0"/>
              </a:rPr>
              <a:t>2</a:t>
            </a:r>
            <a:r>
              <a:rPr lang="pl-PL" sz="2000" dirty="0" smtClean="0">
                <a:latin typeface="Georgia" pitchFamily="18" charset="0"/>
              </a:rPr>
              <a:t>,</a:t>
            </a:r>
          </a:p>
          <a:p>
            <a:pPr algn="just">
              <a:lnSpc>
                <a:spcPct val="110000"/>
              </a:lnSpc>
            </a:pPr>
            <a:r>
              <a:rPr lang="pl-PL" sz="2000" dirty="0" smtClean="0">
                <a:latin typeface="Georgia" pitchFamily="18" charset="0"/>
              </a:rPr>
              <a:t> pracownikowi należy się urlop, </a:t>
            </a:r>
            <a:r>
              <a:rPr lang="pl-PL" sz="2000" b="1" dirty="0" smtClean="0">
                <a:latin typeface="Georgia" pitchFamily="18" charset="0"/>
              </a:rPr>
              <a:t>bez względu na to , czy po odejściu będzie kontynuował zatrudnienie</a:t>
            </a:r>
            <a:r>
              <a:rPr lang="pl-PL" sz="2000" dirty="0" smtClean="0">
                <a:latin typeface="Georgia" pitchFamily="18" charset="0"/>
              </a:rPr>
              <a:t>,</a:t>
            </a:r>
            <a:endParaRPr lang="pl-PL" sz="2000" dirty="0" smtClean="0">
              <a:latin typeface="Georgia" pitchFamily="18" charset="0"/>
            </a:endParaRPr>
          </a:p>
          <a:p>
            <a:pPr algn="just">
              <a:lnSpc>
                <a:spcPct val="110000"/>
              </a:lnSpc>
            </a:pPr>
            <a:endParaRPr lang="pl-PL" sz="2000" dirty="0" smtClean="0">
              <a:latin typeface="Georg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827584" y="4669160"/>
          <a:ext cx="7775649" cy="21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przy obliczaniu </a:t>
            </a:r>
            <a:r>
              <a:rPr lang="pl-PL" b="1" dirty="0" smtClean="0">
                <a:latin typeface="Georgia" pitchFamily="18" charset="0"/>
              </a:rPr>
              <a:t>urlopu proporcjonalnego kalendarzowy </a:t>
            </a:r>
            <a:r>
              <a:rPr lang="pl-PL" b="1" dirty="0" smtClean="0">
                <a:latin typeface="Georgia" pitchFamily="18" charset="0"/>
              </a:rPr>
              <a:t>miesiąc pracy odpowiada 1/12 wymiaru </a:t>
            </a:r>
            <a:r>
              <a:rPr lang="pl-PL" dirty="0" smtClean="0">
                <a:latin typeface="Georgia" pitchFamily="18" charset="0"/>
              </a:rPr>
              <a:t>urlopu przysługującego </a:t>
            </a:r>
            <a:r>
              <a:rPr lang="pl-PL" dirty="0" smtClean="0">
                <a:latin typeface="Georgia" pitchFamily="18" charset="0"/>
              </a:rPr>
              <a:t>pracownikowi, </a:t>
            </a:r>
            <a:r>
              <a:rPr lang="pl-PL" b="1" dirty="0" smtClean="0">
                <a:latin typeface="Georgia" pitchFamily="18" charset="0"/>
              </a:rPr>
              <a:t>niepełny </a:t>
            </a:r>
            <a:r>
              <a:rPr lang="pl-PL" b="1" dirty="0" smtClean="0">
                <a:latin typeface="Georgia" pitchFamily="18" charset="0"/>
              </a:rPr>
              <a:t>kalendarzowy miesiąc pracy zaokrągla się w górę </a:t>
            </a:r>
            <a:r>
              <a:rPr lang="pl-PL" dirty="0" smtClean="0">
                <a:latin typeface="Georgia" pitchFamily="18" charset="0"/>
              </a:rPr>
              <a:t>do pełnego </a:t>
            </a:r>
            <a:r>
              <a:rPr lang="pl-PL" dirty="0" smtClean="0">
                <a:latin typeface="Georgia" pitchFamily="18" charset="0"/>
              </a:rPr>
              <a:t>miesiąca, jeżeli </a:t>
            </a:r>
            <a:r>
              <a:rPr lang="pl-PL" dirty="0" smtClean="0">
                <a:latin typeface="Georgia" pitchFamily="18" charset="0"/>
              </a:rPr>
              <a:t>ustanie </a:t>
            </a:r>
            <a:r>
              <a:rPr lang="pl-PL" dirty="0" smtClean="0">
                <a:latin typeface="Georgia" pitchFamily="18" charset="0"/>
              </a:rPr>
              <a:t>u </a:t>
            </a:r>
            <a:r>
              <a:rPr lang="pl-PL" dirty="0" smtClean="0">
                <a:latin typeface="Georgia" pitchFamily="18" charset="0"/>
              </a:rPr>
              <a:t>dotychczasowego pracodawcy i nawiązanie </a:t>
            </a:r>
            <a:r>
              <a:rPr lang="pl-PL" dirty="0" smtClean="0">
                <a:latin typeface="Georgia" pitchFamily="18" charset="0"/>
              </a:rPr>
              <a:t>stosunku pracy </a:t>
            </a:r>
            <a:r>
              <a:rPr lang="pl-PL" dirty="0" smtClean="0">
                <a:latin typeface="Georgia" pitchFamily="18" charset="0"/>
              </a:rPr>
              <a:t>u kolejnego </a:t>
            </a:r>
            <a:r>
              <a:rPr lang="pl-PL" dirty="0" smtClean="0">
                <a:latin typeface="Georgia" pitchFamily="18" charset="0"/>
              </a:rPr>
              <a:t>następuje </a:t>
            </a:r>
            <a:r>
              <a:rPr lang="pl-PL" dirty="0" smtClean="0">
                <a:latin typeface="Georgia" pitchFamily="18" charset="0"/>
              </a:rPr>
              <a:t>w tym samym miesiącu kalendarzowym, zaokrąglenia </a:t>
            </a:r>
            <a:r>
              <a:rPr lang="pl-PL" dirty="0" smtClean="0">
                <a:latin typeface="Georgia" pitchFamily="18" charset="0"/>
              </a:rPr>
              <a:t>dokonuje </a:t>
            </a:r>
            <a:r>
              <a:rPr lang="pl-PL" dirty="0" smtClean="0">
                <a:latin typeface="Georgia" pitchFamily="18" charset="0"/>
              </a:rPr>
              <a:t>dotychczasowy </a:t>
            </a:r>
            <a:r>
              <a:rPr lang="pl-PL" dirty="0" smtClean="0">
                <a:latin typeface="Georgia" pitchFamily="18" charset="0"/>
              </a:rPr>
              <a:t>pracodawca,</a:t>
            </a:r>
          </a:p>
          <a:p>
            <a:pPr algn="just">
              <a:lnSpc>
                <a:spcPct val="120000"/>
              </a:lnSpc>
            </a:pPr>
            <a:r>
              <a:rPr lang="pl-PL" b="1" dirty="0" smtClean="0">
                <a:latin typeface="Georgia" pitchFamily="18" charset="0"/>
              </a:rPr>
              <a:t>niepełny dzień urlopu zaokrągla się w górę </a:t>
            </a:r>
            <a:r>
              <a:rPr lang="pl-PL" dirty="0" smtClean="0">
                <a:latin typeface="Georgia" pitchFamily="18" charset="0"/>
              </a:rPr>
              <a:t>do pełnego </a:t>
            </a:r>
            <a:r>
              <a:rPr lang="pl-PL" dirty="0" smtClean="0">
                <a:latin typeface="Georgia" pitchFamily="18" charset="0"/>
              </a:rPr>
              <a:t>dnia, przy czym wymiar nie może przekroczyć odpowiednio 20 lub 26 dni w roku,</a:t>
            </a:r>
          </a:p>
          <a:p>
            <a:pPr algn="just">
              <a:lnSpc>
                <a:spcPct val="120000"/>
              </a:lnSpc>
            </a:pPr>
            <a:r>
              <a:rPr lang="pl-PL" b="1" dirty="0" smtClean="0">
                <a:latin typeface="Georgia" pitchFamily="18" charset="0"/>
              </a:rPr>
              <a:t>w okresie </a:t>
            </a:r>
            <a:r>
              <a:rPr lang="pl-PL" b="1" dirty="0" smtClean="0">
                <a:latin typeface="Georgia" pitchFamily="18" charset="0"/>
              </a:rPr>
              <a:t>wypowiedzenia</a:t>
            </a:r>
            <a:r>
              <a:rPr lang="pl-PL" dirty="0" smtClean="0">
                <a:latin typeface="Georgia" pitchFamily="18" charset="0"/>
              </a:rPr>
              <a:t> umowy o pracę pracownik jest </a:t>
            </a:r>
            <a:r>
              <a:rPr lang="pl-PL" b="1" dirty="0" smtClean="0">
                <a:latin typeface="Georgia" pitchFamily="18" charset="0"/>
              </a:rPr>
              <a:t>obowiązany wykorzystać </a:t>
            </a:r>
            <a:r>
              <a:rPr lang="pl-PL" dirty="0" smtClean="0">
                <a:latin typeface="Georgia" pitchFamily="18" charset="0"/>
              </a:rPr>
              <a:t>przysługujący mu </a:t>
            </a:r>
            <a:r>
              <a:rPr lang="pl-PL" b="1" dirty="0" smtClean="0">
                <a:latin typeface="Georgia" pitchFamily="18" charset="0"/>
              </a:rPr>
              <a:t>proporcjonalny urlop</a:t>
            </a:r>
            <a:r>
              <a:rPr lang="pl-PL" dirty="0" smtClean="0">
                <a:latin typeface="Georgia" pitchFamily="18" charset="0"/>
              </a:rPr>
              <a:t>, jeżeli w tym okresie pracodawca udzieli mu </a:t>
            </a:r>
            <a:r>
              <a:rPr lang="pl-PL" dirty="0" smtClean="0">
                <a:latin typeface="Georgia" pitchFamily="18" charset="0"/>
              </a:rPr>
              <a:t>urlopu</a:t>
            </a:r>
            <a:r>
              <a:rPr lang="pl-PL" dirty="0" smtClean="0">
                <a:latin typeface="Georgia" pitchFamily="18" charset="0"/>
              </a:rPr>
              <a:t> </a:t>
            </a:r>
          </a:p>
          <a:p>
            <a:pPr>
              <a:lnSpc>
                <a:spcPct val="120000"/>
              </a:lnSpc>
            </a:pPr>
            <a:endParaRPr lang="pl-PL" dirty="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612774" y="1600200"/>
          <a:ext cx="8279705" cy="31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79512" y="5013176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latin typeface="Georgia" pitchFamily="18" charset="0"/>
              </a:rPr>
              <a:t>i</a:t>
            </a:r>
            <a:r>
              <a:rPr lang="pl-PL" dirty="0" smtClean="0">
                <a:latin typeface="Georgia" pitchFamily="18" charset="0"/>
              </a:rPr>
              <a:t>stnieje </a:t>
            </a:r>
            <a:r>
              <a:rPr lang="pl-PL" b="1" dirty="0" smtClean="0">
                <a:latin typeface="Georgia" pitchFamily="18" charset="0"/>
              </a:rPr>
              <a:t>jeden przypadek, gdy </a:t>
            </a:r>
            <a:r>
              <a:rPr lang="pl-PL" dirty="0" smtClean="0">
                <a:latin typeface="Georgia" pitchFamily="18" charset="0"/>
              </a:rPr>
              <a:t>mimo ustania stosunku pracy </a:t>
            </a:r>
            <a:r>
              <a:rPr lang="pl-PL" b="1" dirty="0" smtClean="0">
                <a:latin typeface="Georgia" pitchFamily="18" charset="0"/>
              </a:rPr>
              <a:t>pracodawca nie ma obowiązku wypłacić ekwiwalentu</a:t>
            </a:r>
            <a:r>
              <a:rPr lang="pl-PL" dirty="0" smtClean="0">
                <a:latin typeface="Georgia" pitchFamily="18" charset="0"/>
              </a:rPr>
              <a:t>: </a:t>
            </a:r>
            <a:r>
              <a:rPr lang="pl-PL" dirty="0">
                <a:latin typeface="Georgia" pitchFamily="18" charset="0"/>
              </a:rPr>
              <a:t>gdy strony postanowią o wykorzystaniu urlopu w czasie pozostawania pracownika w stosunku pracy na podstawie kolejnej umowy o pracę zawartej z tym samym pracodawcą bezpośrednio po rozwiązaniu lub wygaśnięciu poprzedniej umowy o pracę z tym </a:t>
            </a:r>
            <a:r>
              <a:rPr lang="pl-PL" dirty="0" smtClean="0">
                <a:latin typeface="Georgia" pitchFamily="18" charset="0"/>
              </a:rPr>
              <a:t>pracodawcą,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pl-PL" sz="1600" b="1" dirty="0" smtClean="0">
                <a:latin typeface="Georgia" pitchFamily="18" charset="0"/>
              </a:rPr>
              <a:t>Szczególna regulacja dotycząca pracownika młodocianego</a:t>
            </a:r>
          </a:p>
          <a:p>
            <a:pPr algn="just">
              <a:buNone/>
            </a:pPr>
            <a:r>
              <a:rPr lang="pl-PL" sz="1600" b="1" dirty="0" smtClean="0">
                <a:latin typeface="Georgia" pitchFamily="18" charset="0"/>
              </a:rPr>
              <a:t>	Art</a:t>
            </a:r>
            <a:r>
              <a:rPr lang="pl-PL" sz="1600" b="1" dirty="0" smtClean="0">
                <a:latin typeface="Georgia" pitchFamily="18" charset="0"/>
              </a:rPr>
              <a:t>. 205 </a:t>
            </a:r>
            <a:r>
              <a:rPr lang="pl-PL" sz="1600" b="1" dirty="0" err="1" smtClean="0">
                <a:latin typeface="Georgia" pitchFamily="18" charset="0"/>
              </a:rPr>
              <a:t>kp</a:t>
            </a:r>
            <a:endParaRPr lang="pl-PL" sz="1600" dirty="0" smtClean="0">
              <a:latin typeface="Georgia" pitchFamily="18" charset="0"/>
            </a:endParaRPr>
          </a:p>
          <a:p>
            <a:pPr algn="just">
              <a:buNone/>
            </a:pPr>
            <a:r>
              <a:rPr lang="pl-PL" sz="1600" dirty="0" smtClean="0">
                <a:latin typeface="Georgia" pitchFamily="18" charset="0"/>
              </a:rPr>
              <a:t>§ 1. Młodociany uzyskuje z upływem 6 miesięcy od rozpoczęcia pierwszej pracy prawo do urlopu w wymiarze 12 dni roboczych.</a:t>
            </a:r>
          </a:p>
          <a:p>
            <a:pPr algn="just">
              <a:buNone/>
            </a:pPr>
            <a:r>
              <a:rPr lang="pl-PL" sz="1600" dirty="0" smtClean="0">
                <a:latin typeface="Georgia" pitchFamily="18" charset="0"/>
              </a:rPr>
              <a:t>§ 2. Z upływem roku pracy młodociany uzyskuje prawo do urlopu w wymiarze 26 dni roboczych. Jednakże w roku kalendarzowym, w którym kończy on 18 lat, ma prawo do urlopu w wymiarze 20 dni roboczych, jeżeli prawo do urlopu uzyskał przed ukończeniem 18 lat.</a:t>
            </a:r>
          </a:p>
          <a:p>
            <a:pPr algn="just">
              <a:buNone/>
            </a:pPr>
            <a:r>
              <a:rPr lang="pl-PL" sz="1600" dirty="0" smtClean="0">
                <a:latin typeface="Georgia" pitchFamily="18" charset="0"/>
              </a:rPr>
              <a:t>§ 3. Młodocianemu uczęszczającemu do szkoły należy udzielić urlopu w okresie ferii szkolnych. Młodocianemu, który nie nabył prawa do urlopu, o którym mowa w § 1 i 2, pracodawca może, na jego wniosek, udzielić zaliczkowo urlopu w okresie ferii szkolnych.</a:t>
            </a:r>
          </a:p>
          <a:p>
            <a:pPr algn="just">
              <a:buNone/>
            </a:pPr>
            <a:r>
              <a:rPr lang="pl-PL" sz="1600" dirty="0" smtClean="0">
                <a:latin typeface="Georgia" pitchFamily="18" charset="0"/>
              </a:rPr>
              <a:t>§ 4. Pracodawca jest obowiązany na wniosek młodocianego, ucznia szkoły dla pracujących, udzielić mu w okresie ferii szkolnych urlopu bezpłatnego w wymiarze nieprzekraczającym łącznie z urlopem wypoczynkowym 2 miesięcy. Okres urlopu bezpłatnego wlicza się do okresu pracy, od którego zależą uprawnienia pracownicze.</a:t>
            </a:r>
          </a:p>
          <a:p>
            <a:pPr algn="just">
              <a:buNone/>
            </a:pPr>
            <a:r>
              <a:rPr lang="pl-PL" sz="1600" dirty="0" smtClean="0">
                <a:latin typeface="Georgia" pitchFamily="18" charset="0"/>
              </a:rPr>
              <a:t>§ 5. W sprawach nieuregulowanych przepisami niniejszego rozdziału do urlopów przysługujących młodocianym stosuje się przepisy działu </a:t>
            </a:r>
            <a:r>
              <a:rPr lang="pl-PL" sz="1600" dirty="0" smtClean="0">
                <a:latin typeface="Georgia" pitchFamily="18" charset="0"/>
              </a:rPr>
              <a:t>siódmego.</a:t>
            </a:r>
            <a:endParaRPr lang="pl-PL" sz="1600" dirty="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</a:t>
            </a:r>
            <a:r>
              <a:rPr lang="pl-PL" dirty="0" smtClean="0">
                <a:latin typeface="Georgia" pitchFamily="18" charset="0"/>
              </a:rPr>
              <a:t>bezpłatny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>
                <a:latin typeface="Georgia" pitchFamily="18" charset="0"/>
              </a:rPr>
              <a:t>może być udzielony i wykorzystany tylko w przypadku obopólnej zgody pracownika i pracodawcy – </a:t>
            </a:r>
            <a:r>
              <a:rPr lang="pl-PL" b="1" dirty="0" smtClean="0">
                <a:latin typeface="Georgia" pitchFamily="18" charset="0"/>
              </a:rPr>
              <a:t>udzielany fakultatywnie</a:t>
            </a:r>
            <a:r>
              <a:rPr lang="pl-PL" dirty="0" smtClean="0">
                <a:latin typeface="Georgia" pitchFamily="18" charset="0"/>
              </a:rPr>
              <a:t>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udziela się go </a:t>
            </a:r>
            <a:r>
              <a:rPr lang="pl-PL" b="1" dirty="0" smtClean="0">
                <a:latin typeface="Georgia" pitchFamily="18" charset="0"/>
              </a:rPr>
              <a:t>na pisemny wniosek pracownika</a:t>
            </a:r>
            <a:r>
              <a:rPr lang="pl-PL" dirty="0" smtClean="0">
                <a:latin typeface="Georgia" pitchFamily="18" charset="0"/>
              </a:rPr>
              <a:t>, nie jest dopuszczalne udzielenie go bez wniosku np. z przyczyn trudności ekonomicznych,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okresu tego urlopu </a:t>
            </a:r>
            <a:r>
              <a:rPr lang="pl-PL" b="1" dirty="0" smtClean="0">
                <a:latin typeface="Georgia" pitchFamily="18" charset="0"/>
              </a:rPr>
              <a:t>nie wlicza się do okresu pracy</a:t>
            </a:r>
            <a:r>
              <a:rPr lang="pl-PL" dirty="0" smtClean="0">
                <a:latin typeface="Georgia" pitchFamily="18" charset="0"/>
              </a:rPr>
              <a:t>, od którego zależą uprawnienia pracownicze,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przy udzielaniu urlopu bezpłatnego strony zawierają klauzulę autonomiczna, w której przy urlopie </a:t>
            </a:r>
            <a:r>
              <a:rPr lang="pl-PL" b="1" dirty="0" smtClean="0">
                <a:latin typeface="Georgia" pitchFamily="18" charset="0"/>
              </a:rPr>
              <a:t>dłuższym niż 3 miesiące</a:t>
            </a:r>
            <a:r>
              <a:rPr lang="pl-PL" dirty="0" smtClean="0">
                <a:latin typeface="Georgia" pitchFamily="18" charset="0"/>
              </a:rPr>
              <a:t>, </a:t>
            </a:r>
            <a:r>
              <a:rPr lang="pl-PL" b="1" dirty="0" smtClean="0">
                <a:latin typeface="Georgia" pitchFamily="18" charset="0"/>
              </a:rPr>
              <a:t>mogą przewidzieć dopuszczalność odwołania </a:t>
            </a:r>
            <a:r>
              <a:rPr lang="pl-PL" dirty="0" smtClean="0">
                <a:latin typeface="Georgia" pitchFamily="18" charset="0"/>
              </a:rPr>
              <a:t>pracownika z urlopu z ważnych przyczyn,</a:t>
            </a:r>
          </a:p>
          <a:p>
            <a:pPr algn="just"/>
            <a:endParaRPr lang="pl-PL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bezpłatny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 smtClean="0">
                <a:latin typeface="Georgia" pitchFamily="18" charset="0"/>
              </a:rPr>
              <a:t>za pisemną zgodą pracownika</a:t>
            </a:r>
            <a:r>
              <a:rPr lang="pl-PL" dirty="0" smtClean="0">
                <a:latin typeface="Georgia" pitchFamily="18" charset="0"/>
              </a:rPr>
              <a:t>, </a:t>
            </a:r>
            <a:r>
              <a:rPr lang="pl-PL" b="1" dirty="0" smtClean="0">
                <a:latin typeface="Georgia" pitchFamily="18" charset="0"/>
              </a:rPr>
              <a:t>pracodawca może udzielić </a:t>
            </a:r>
            <a:r>
              <a:rPr lang="pl-PL" dirty="0" smtClean="0">
                <a:latin typeface="Georgia" pitchFamily="18" charset="0"/>
              </a:rPr>
              <a:t>pracownikowi u</a:t>
            </a:r>
            <a:r>
              <a:rPr lang="pl-PL" b="1" dirty="0" smtClean="0">
                <a:latin typeface="Georgia" pitchFamily="18" charset="0"/>
              </a:rPr>
              <a:t>rlopu bezpłatnego w celu wykonywania pracy u innego pracodawcy </a:t>
            </a:r>
            <a:r>
              <a:rPr lang="pl-PL" dirty="0" smtClean="0">
                <a:latin typeface="Georgia" pitchFamily="18" charset="0"/>
              </a:rPr>
              <a:t>przez okres ustalony w zawartym w tej sprawie porozumieniu między </a:t>
            </a:r>
            <a:r>
              <a:rPr lang="pl-PL" dirty="0" smtClean="0">
                <a:latin typeface="Georgia" pitchFamily="18" charset="0"/>
              </a:rPr>
              <a:t>pracodawcami,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c</a:t>
            </a:r>
            <a:r>
              <a:rPr lang="pl-PL" dirty="0" smtClean="0">
                <a:latin typeface="Georgia" pitchFamily="18" charset="0"/>
              </a:rPr>
              <a:t>zas tego urlopu </a:t>
            </a:r>
            <a:r>
              <a:rPr lang="pl-PL" b="1" dirty="0" smtClean="0">
                <a:latin typeface="Georgia" pitchFamily="18" charset="0"/>
              </a:rPr>
              <a:t>jest zaliczany d</a:t>
            </a:r>
            <a:r>
              <a:rPr lang="pl-PL" b="1" dirty="0" smtClean="0">
                <a:latin typeface="Georgia" pitchFamily="18" charset="0"/>
              </a:rPr>
              <a:t>o okresu pracy</a:t>
            </a:r>
            <a:r>
              <a:rPr lang="pl-PL" dirty="0" smtClean="0">
                <a:latin typeface="Georgia" pitchFamily="18" charset="0"/>
              </a:rPr>
              <a:t>, od którego zależą uprawnienia pracownicze u dotychczasowego </a:t>
            </a:r>
            <a:r>
              <a:rPr lang="pl-PL" dirty="0" smtClean="0">
                <a:latin typeface="Georgia" pitchFamily="18" charset="0"/>
              </a:rPr>
              <a:t>pracodawcy,</a:t>
            </a:r>
          </a:p>
          <a:p>
            <a:pPr algn="just">
              <a:lnSpc>
                <a:spcPct val="110000"/>
              </a:lnSpc>
            </a:pPr>
            <a:r>
              <a:rPr lang="pl-PL" dirty="0" smtClean="0">
                <a:latin typeface="Georgia" pitchFamily="18" charset="0"/>
              </a:rPr>
              <a:t>i</a:t>
            </a:r>
            <a:r>
              <a:rPr lang="pl-PL" dirty="0" smtClean="0">
                <a:latin typeface="Georgia" pitchFamily="18" charset="0"/>
              </a:rPr>
              <a:t>stnieją </a:t>
            </a:r>
            <a:r>
              <a:rPr lang="pl-PL" b="1" dirty="0" smtClean="0">
                <a:latin typeface="Georgia" pitchFamily="18" charset="0"/>
              </a:rPr>
              <a:t>szczególne przypadki urlopów bezpłatnych </a:t>
            </a:r>
            <a:r>
              <a:rPr lang="pl-PL" dirty="0" smtClean="0">
                <a:latin typeface="Georgia" pitchFamily="18" charset="0"/>
              </a:rPr>
              <a:t>przewidzianych w </a:t>
            </a:r>
            <a:r>
              <a:rPr lang="pl-PL" dirty="0" err="1" smtClean="0">
                <a:latin typeface="Georgia" pitchFamily="18" charset="0"/>
              </a:rPr>
              <a:t>kp</a:t>
            </a:r>
            <a:r>
              <a:rPr lang="pl-PL" dirty="0" smtClean="0">
                <a:latin typeface="Georgia" pitchFamily="18" charset="0"/>
              </a:rPr>
              <a:t> </a:t>
            </a:r>
            <a:r>
              <a:rPr lang="pl-PL" dirty="0" smtClean="0">
                <a:latin typeface="Georgia" pitchFamily="18" charset="0"/>
              </a:rPr>
              <a:t>(np. art. 205) oraz ustawach szczególnych (np. art. 25 ustawy o związkach zawodowych),</a:t>
            </a:r>
            <a:endParaRPr lang="pl-PL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Urlopy</a:t>
            </a:r>
            <a:r>
              <a:rPr lang="pl-PL" dirty="0" smtClean="0"/>
              <a:t> </a:t>
            </a:r>
            <a:r>
              <a:rPr lang="pl-PL" dirty="0" smtClean="0">
                <a:latin typeface="Georgia" pitchFamily="18" charset="0"/>
              </a:rPr>
              <a:t>pracownicze</a:t>
            </a:r>
            <a:r>
              <a:rPr lang="pl-PL" dirty="0" smtClean="0"/>
              <a:t> </a:t>
            </a:r>
            <a:endParaRPr lang="pl-PL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1"/>
          </p:nvPr>
        </p:nvGraphicFramePr>
        <p:xfrm>
          <a:off x="611560" y="1628800"/>
          <a:ext cx="61206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0" y="623731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/>
                </a:solidFill>
                <a:latin typeface="Georgia" pitchFamily="18" charset="0"/>
              </a:rPr>
              <a:t>w</a:t>
            </a:r>
            <a:r>
              <a:rPr lang="pl-PL" sz="2000" b="1" dirty="0" smtClean="0">
                <a:solidFill>
                  <a:schemeClr val="tx2"/>
                </a:solidFill>
                <a:latin typeface="Georgia" pitchFamily="18" charset="0"/>
              </a:rPr>
              <a:t> </a:t>
            </a:r>
            <a:r>
              <a:rPr lang="pl-PL" sz="2000" b="1" dirty="0" err="1" smtClean="0">
                <a:solidFill>
                  <a:schemeClr val="tx2"/>
                </a:solidFill>
                <a:latin typeface="Georgia" pitchFamily="18" charset="0"/>
              </a:rPr>
              <a:t>kp</a:t>
            </a:r>
            <a:r>
              <a:rPr lang="pl-PL" sz="2000" b="1" dirty="0" smtClean="0">
                <a:solidFill>
                  <a:schemeClr val="tx2"/>
                </a:solidFill>
                <a:latin typeface="Georgia" pitchFamily="18" charset="0"/>
              </a:rPr>
              <a:t> pojawiają się także inne świadczenia noszące nazwę  urlopów</a:t>
            </a:r>
            <a:endParaRPr lang="pl-PL" sz="20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732240" y="1988840"/>
            <a:ext cx="24117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Georgia" pitchFamily="18" charset="0"/>
              </a:rPr>
              <a:t>R</a:t>
            </a:r>
            <a:r>
              <a:rPr lang="pl-PL" sz="1600" dirty="0" smtClean="0">
                <a:latin typeface="Georgia" pitchFamily="18" charset="0"/>
              </a:rPr>
              <a:t>ozporządzenie Ministra </a:t>
            </a:r>
            <a:r>
              <a:rPr lang="pl-PL" sz="1600" dirty="0">
                <a:latin typeface="Georgia" pitchFamily="18" charset="0"/>
              </a:rPr>
              <a:t>P</a:t>
            </a:r>
            <a:r>
              <a:rPr lang="pl-PL" sz="1600" dirty="0" smtClean="0">
                <a:latin typeface="Georgia" pitchFamily="18" charset="0"/>
              </a:rPr>
              <a:t>racy i Polityki </a:t>
            </a:r>
            <a:r>
              <a:rPr lang="pl-PL" sz="1600" dirty="0">
                <a:latin typeface="Georgia" pitchFamily="18" charset="0"/>
              </a:rPr>
              <a:t>S</a:t>
            </a:r>
            <a:r>
              <a:rPr lang="pl-PL" sz="1600" dirty="0" smtClean="0">
                <a:latin typeface="Georgia" pitchFamily="18" charset="0"/>
              </a:rPr>
              <a:t>ocjalnej w sprawie szczegółowych zasad </a:t>
            </a:r>
            <a:br>
              <a:rPr lang="pl-PL" sz="1600" dirty="0" smtClean="0">
                <a:latin typeface="Georgia" pitchFamily="18" charset="0"/>
              </a:rPr>
            </a:br>
            <a:r>
              <a:rPr lang="pl-PL" sz="1600" dirty="0" smtClean="0">
                <a:latin typeface="Georgia" pitchFamily="18" charset="0"/>
              </a:rPr>
              <a:t>udzielania urlopu </a:t>
            </a:r>
            <a:br>
              <a:rPr lang="pl-PL" sz="1600" dirty="0" smtClean="0">
                <a:latin typeface="Georgia" pitchFamily="18" charset="0"/>
              </a:rPr>
            </a:br>
            <a:r>
              <a:rPr lang="pl-PL" sz="1600" dirty="0" smtClean="0">
                <a:latin typeface="Georgia" pitchFamily="18" charset="0"/>
              </a:rPr>
              <a:t>wypoczynkowego, ustalania i wypłacania wynagrodzenia za czas urlopu oraz ekwiwalentu pieniężnego za urlop</a:t>
            </a:r>
          </a:p>
          <a:p>
            <a:r>
              <a:rPr lang="pl-PL" sz="1600" dirty="0" smtClean="0">
                <a:latin typeface="Georgia" pitchFamily="18" charset="0"/>
              </a:rPr>
              <a:t>z </a:t>
            </a:r>
            <a:r>
              <a:rPr lang="pl-PL" dirty="0" smtClean="0">
                <a:latin typeface="Georgia" pitchFamily="18" charset="0"/>
              </a:rPr>
              <a:t>dnia</a:t>
            </a:r>
            <a:r>
              <a:rPr lang="pl-PL" sz="1600" dirty="0" smtClean="0">
                <a:latin typeface="Georgia" pitchFamily="18" charset="0"/>
              </a:rPr>
              <a:t> 8 stycznia 1997 r. (</a:t>
            </a:r>
            <a:r>
              <a:rPr lang="pl-PL" sz="1600" dirty="0" err="1" smtClean="0">
                <a:latin typeface="Georgia" pitchFamily="18" charset="0"/>
              </a:rPr>
              <a:t>Dz.U</a:t>
            </a:r>
            <a:r>
              <a:rPr lang="pl-PL" sz="1600" dirty="0" smtClean="0">
                <a:latin typeface="Georgia" pitchFamily="18" charset="0"/>
              </a:rPr>
              <a:t>. nr 2, poz. 14 ze zm.)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</a:rPr>
              <a:t>Inne zwolnienia z obowiązku świadczenia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1800" dirty="0" smtClean="0">
                <a:latin typeface="Georgia" pitchFamily="18" charset="0"/>
              </a:rPr>
              <a:t>rozporządzenie Ministra </a:t>
            </a:r>
            <a:r>
              <a:rPr lang="pl-PL" sz="1800" dirty="0" smtClean="0">
                <a:latin typeface="Georgia" pitchFamily="18" charset="0"/>
              </a:rPr>
              <a:t>P</a:t>
            </a:r>
            <a:r>
              <a:rPr lang="pl-PL" sz="1800" dirty="0" smtClean="0">
                <a:latin typeface="Georgia" pitchFamily="18" charset="0"/>
              </a:rPr>
              <a:t>racy i Polityki </a:t>
            </a:r>
            <a:r>
              <a:rPr lang="pl-PL" sz="1800" dirty="0" smtClean="0">
                <a:latin typeface="Georgia" pitchFamily="18" charset="0"/>
              </a:rPr>
              <a:t>S</a:t>
            </a:r>
            <a:r>
              <a:rPr lang="pl-PL" sz="1800" dirty="0" smtClean="0">
                <a:latin typeface="Georgia" pitchFamily="18" charset="0"/>
              </a:rPr>
              <a:t>ocjalnej w sprawie sposobu usprawiedliwiania nieobecności w pracy oraz udzielania pracownikom zwolnień od pracy z dnia 15 maja 1996 r. </a:t>
            </a:r>
            <a:r>
              <a:rPr lang="pl-PL" sz="1800" dirty="0" smtClean="0">
                <a:latin typeface="Georgia" pitchFamily="18" charset="0"/>
              </a:rPr>
              <a:t>(</a:t>
            </a:r>
            <a:r>
              <a:rPr lang="pl-PL" sz="1800" dirty="0" smtClean="0">
                <a:latin typeface="Georgia" pitchFamily="18" charset="0"/>
              </a:rPr>
              <a:t>tekst jednolity: </a:t>
            </a:r>
            <a:r>
              <a:rPr lang="pl-PL" sz="1800" dirty="0" err="1" smtClean="0">
                <a:latin typeface="Georgia" pitchFamily="18" charset="0"/>
              </a:rPr>
              <a:t>Dz.U</a:t>
            </a:r>
            <a:r>
              <a:rPr lang="pl-PL" sz="1800" dirty="0" smtClean="0">
                <a:latin typeface="Georgia" pitchFamily="18" charset="0"/>
              </a:rPr>
              <a:t>. z 2014 r. poz. 1632)</a:t>
            </a:r>
          </a:p>
          <a:p>
            <a:pPr algn="just"/>
            <a:endParaRPr lang="pl-PL" sz="1800" dirty="0" smtClean="0">
              <a:latin typeface="Georgia" pitchFamily="18" charset="0"/>
            </a:endParaRPr>
          </a:p>
          <a:p>
            <a:endParaRPr lang="pl-PL" sz="1800" dirty="0">
              <a:latin typeface="Georgia" pitchFamily="18" charset="0"/>
            </a:endParaRPr>
          </a:p>
        </p:txBody>
      </p:sp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683568" y="2780928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9998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>
                <a:latin typeface="Georgia" pitchFamily="18" charset="0"/>
              </a:rPr>
              <a:t>p</a:t>
            </a:r>
            <a:r>
              <a:rPr lang="pl-PL" dirty="0" smtClean="0">
                <a:latin typeface="Georgia" pitchFamily="18" charset="0"/>
              </a:rPr>
              <a:t>odstawę wyraźnego odróżnienia  urlopu wypoczynkowego od innych tak nazwanych przerw w świadczeni pracy stanowią</a:t>
            </a:r>
            <a:r>
              <a:rPr lang="pl-PL" b="1" dirty="0" smtClean="0">
                <a:latin typeface="Georgia" pitchFamily="18" charset="0"/>
              </a:rPr>
              <a:t> art. 66 ust 2 Konstytucji RP </a:t>
            </a:r>
            <a:r>
              <a:rPr lang="pl-PL" dirty="0" smtClean="0">
                <a:latin typeface="Georgia" pitchFamily="18" charset="0"/>
              </a:rPr>
              <a:t>i </a:t>
            </a:r>
            <a:r>
              <a:rPr lang="pl-PL" b="1" dirty="0" smtClean="0">
                <a:latin typeface="Georgia" pitchFamily="18" charset="0"/>
              </a:rPr>
              <a:t>art. 14 </a:t>
            </a:r>
            <a:r>
              <a:rPr lang="pl-PL" b="1" dirty="0" err="1" smtClean="0">
                <a:latin typeface="Georgia" pitchFamily="18" charset="0"/>
              </a:rPr>
              <a:t>kp</a:t>
            </a:r>
            <a:r>
              <a:rPr lang="pl-PL" b="1" dirty="0" smtClean="0">
                <a:latin typeface="Georgia" pitchFamily="18" charset="0"/>
              </a:rPr>
              <a:t>,</a:t>
            </a:r>
          </a:p>
          <a:p>
            <a:pPr algn="just"/>
            <a:endParaRPr lang="pl-PL" dirty="0" smtClean="0">
              <a:latin typeface="Georgia" pitchFamily="18" charset="0"/>
            </a:endParaRPr>
          </a:p>
          <a:p>
            <a:pPr algn="just"/>
            <a:endParaRPr lang="pl-PL" dirty="0" smtClean="0">
              <a:latin typeface="Georgia" pitchFamily="18" charset="0"/>
            </a:endParaRPr>
          </a:p>
          <a:p>
            <a:pPr algn="just"/>
            <a:endParaRPr lang="pl-PL" dirty="0" smtClean="0">
              <a:latin typeface="Georgia" pitchFamily="18" charset="0"/>
            </a:endParaRPr>
          </a:p>
          <a:p>
            <a:pPr algn="just">
              <a:buNone/>
            </a:pPr>
            <a:endParaRPr lang="pl-PL" dirty="0" smtClean="0">
              <a:latin typeface="Georgia" pitchFamily="18" charset="0"/>
            </a:endParaRPr>
          </a:p>
          <a:p>
            <a:pPr algn="just"/>
            <a:endParaRPr lang="pl-PL" dirty="0" smtClean="0">
              <a:latin typeface="Georgia" pitchFamily="18" charset="0"/>
            </a:endParaRPr>
          </a:p>
          <a:p>
            <a:pPr algn="just"/>
            <a:r>
              <a:rPr lang="pl-PL" dirty="0" smtClean="0">
                <a:latin typeface="Georgia" pitchFamily="18" charset="0"/>
              </a:rPr>
              <a:t>urlop jako podstawowy element </a:t>
            </a:r>
            <a:r>
              <a:rPr lang="pl-PL" b="1" dirty="0" smtClean="0">
                <a:latin typeface="Georgia" pitchFamily="18" charset="0"/>
              </a:rPr>
              <a:t>gwarancji prawa do wypoczynku</a:t>
            </a:r>
            <a:r>
              <a:rPr lang="pl-PL" dirty="0" smtClean="0">
                <a:latin typeface="Georgia" pitchFamily="18" charset="0"/>
              </a:rPr>
              <a:t>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jego podstawowy cel przesądza jego formę – urlop musi być </a:t>
            </a:r>
            <a:r>
              <a:rPr lang="pl-PL" b="1" dirty="0" smtClean="0">
                <a:latin typeface="Georgia" pitchFamily="18" charset="0"/>
              </a:rPr>
              <a:t>udzielony w naturze</a:t>
            </a:r>
            <a:r>
              <a:rPr lang="pl-PL" dirty="0" smtClean="0">
                <a:latin typeface="Georgia" pitchFamily="18" charset="0"/>
              </a:rPr>
              <a:t>,</a:t>
            </a:r>
            <a:endParaRPr lang="pl-PL" dirty="0">
              <a:latin typeface="Georg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611560" y="3212976"/>
          <a:ext cx="8082607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>
                <a:latin typeface="Georgia" pitchFamily="18" charset="0"/>
              </a:rPr>
              <a:t>na podstawie przepisów urlop wypoczynkowy definiuje się jako:</a:t>
            </a:r>
          </a:p>
          <a:p>
            <a:pPr algn="ctr">
              <a:buNone/>
            </a:pPr>
            <a:endParaRPr lang="pl-PL" b="1" dirty="0" smtClean="0">
              <a:latin typeface="Georgia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pl-PL" b="1" dirty="0" smtClean="0">
              <a:latin typeface="Georgia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pl-PL" dirty="0" smtClean="0">
              <a:latin typeface="Georgia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l-PL" dirty="0" smtClean="0">
                <a:latin typeface="Georgia" pitchFamily="18" charset="0"/>
              </a:rPr>
              <a:t>korelatem uprawnienia pracownika jest </a:t>
            </a:r>
            <a:r>
              <a:rPr lang="pl-PL" b="1" dirty="0" smtClean="0">
                <a:latin typeface="Georgia" pitchFamily="18" charset="0"/>
              </a:rPr>
              <a:t>obowiązek pracodawcy – </a:t>
            </a:r>
            <a:r>
              <a:rPr lang="pl-PL" dirty="0" smtClean="0">
                <a:latin typeface="Georgia" pitchFamily="18" charset="0"/>
              </a:rPr>
              <a:t>nieudzielenie urlopu to</a:t>
            </a:r>
            <a:r>
              <a:rPr lang="pl-PL" b="1" dirty="0" smtClean="0">
                <a:latin typeface="Georgia" pitchFamily="18" charset="0"/>
              </a:rPr>
              <a:t> </a:t>
            </a:r>
            <a:r>
              <a:rPr lang="pl-PL" dirty="0" smtClean="0">
                <a:latin typeface="Georgia" pitchFamily="18" charset="0"/>
              </a:rPr>
              <a:t>wykroczenie karane grzywną,</a:t>
            </a:r>
          </a:p>
          <a:p>
            <a:pPr algn="just">
              <a:buFont typeface="Wingdings" pitchFamily="2" charset="2"/>
              <a:buChar char="q"/>
            </a:pPr>
            <a:r>
              <a:rPr lang="pl-PL" dirty="0" smtClean="0">
                <a:latin typeface="Georgia" pitchFamily="18" charset="0"/>
              </a:rPr>
              <a:t>p</a:t>
            </a:r>
            <a:r>
              <a:rPr lang="pl-PL" dirty="0" smtClean="0">
                <a:latin typeface="Georgia" pitchFamily="18" charset="0"/>
              </a:rPr>
              <a:t>rawo do urlopu jest </a:t>
            </a:r>
            <a:r>
              <a:rPr lang="pl-PL" b="1" dirty="0" smtClean="0">
                <a:latin typeface="Georgia" pitchFamily="18" charset="0"/>
              </a:rPr>
              <a:t>powszechne</a:t>
            </a:r>
            <a:r>
              <a:rPr lang="pl-PL" dirty="0" smtClean="0">
                <a:latin typeface="Georgia" pitchFamily="18" charset="0"/>
              </a:rPr>
              <a:t>, </a:t>
            </a:r>
            <a:r>
              <a:rPr lang="pl-PL" b="1" dirty="0" smtClean="0">
                <a:latin typeface="Georgia" pitchFamily="18" charset="0"/>
              </a:rPr>
              <a:t>niezbywalne </a:t>
            </a:r>
            <a:r>
              <a:rPr lang="pl-PL" dirty="0" smtClean="0">
                <a:latin typeface="Georgia" pitchFamily="18" charset="0"/>
              </a:rPr>
              <a:t>i </a:t>
            </a:r>
            <a:r>
              <a:rPr lang="pl-PL" b="1" dirty="0" smtClean="0">
                <a:latin typeface="Georgia" pitchFamily="18" charset="0"/>
              </a:rPr>
              <a:t>osobiste,</a:t>
            </a:r>
          </a:p>
          <a:p>
            <a:pPr algn="just">
              <a:buFont typeface="Wingdings" pitchFamily="2" charset="2"/>
              <a:buChar char="q"/>
            </a:pPr>
            <a:r>
              <a:rPr lang="pl-PL" dirty="0" smtClean="0">
                <a:latin typeface="Georgia" pitchFamily="18" charset="0"/>
              </a:rPr>
              <a:t>przepisy o charakterze </a:t>
            </a:r>
            <a:r>
              <a:rPr lang="pl-PL" b="1" dirty="0" smtClean="0">
                <a:latin typeface="Georgia" pitchFamily="18" charset="0"/>
              </a:rPr>
              <a:t>jednostronnie bezwzględnie obowiązującym</a:t>
            </a:r>
            <a:r>
              <a:rPr lang="pl-PL" dirty="0" smtClean="0">
                <a:latin typeface="Georgia" pitchFamily="18" charset="0"/>
              </a:rPr>
              <a:t>,</a:t>
            </a:r>
            <a:endParaRPr lang="pl-PL" b="1" dirty="0">
              <a:latin typeface="Georgia" pitchFamily="18" charset="0"/>
            </a:endParaRPr>
          </a:p>
        </p:txBody>
      </p:sp>
      <p:graphicFrame>
        <p:nvGraphicFramePr>
          <p:cNvPr id="6" name="Symbol zastępczy zawartości 3"/>
          <p:cNvGraphicFramePr>
            <a:graphicFrameLocks/>
          </p:cNvGraphicFramePr>
          <p:nvPr/>
        </p:nvGraphicFramePr>
        <p:xfrm>
          <a:off x="323528" y="2420888"/>
          <a:ext cx="914400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612774" y="1600200"/>
          <a:ext cx="8279706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39552" y="5934670"/>
            <a:ext cx="8271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dirty="0" smtClean="0">
                <a:solidFill>
                  <a:schemeClr val="tx1"/>
                </a:solidFill>
                <a:latin typeface="Georgia" pitchFamily="18" charset="0"/>
              </a:rPr>
              <a:t>NABYCIE PRAWA DO URLOPU JEST </a:t>
            </a:r>
            <a:r>
              <a:rPr lang="pl-PL" b="1" dirty="0" smtClean="0">
                <a:solidFill>
                  <a:schemeClr val="tx1"/>
                </a:solidFill>
                <a:latin typeface="Georgia" pitchFamily="18" charset="0"/>
              </a:rPr>
              <a:t>KONIECZNĄ, ALE NIEWYSTARCZAJĄCĄ PRZESŁANKĄ REALIZACJI </a:t>
            </a:r>
            <a:r>
              <a:rPr lang="pl-PL" dirty="0" smtClean="0">
                <a:solidFill>
                  <a:schemeClr val="tx1"/>
                </a:solidFill>
                <a:latin typeface="Georgia" pitchFamily="18" charset="0"/>
              </a:rPr>
              <a:t>TEGO PRAWA,</a:t>
            </a:r>
          </a:p>
          <a:p>
            <a:pPr lvl="0" algn="ctr"/>
            <a:r>
              <a:rPr lang="pl-PL" b="1" dirty="0" smtClean="0">
                <a:latin typeface="Georgia" pitchFamily="18" charset="0"/>
              </a:rPr>
              <a:t>NIEZBĘDNE </a:t>
            </a:r>
            <a:r>
              <a:rPr lang="pl-PL" dirty="0" smtClean="0">
                <a:latin typeface="Georgia" pitchFamily="18" charset="0"/>
              </a:rPr>
              <a:t>JEST</a:t>
            </a:r>
            <a:r>
              <a:rPr lang="pl-PL" b="1" dirty="0" smtClean="0">
                <a:latin typeface="Georgia" pitchFamily="18" charset="0"/>
              </a:rPr>
              <a:t> UDZIELENIE URLOPU </a:t>
            </a:r>
            <a:endParaRPr lang="pl-PL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968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>
                <a:latin typeface="Georgia" pitchFamily="18" charset="0"/>
              </a:rPr>
              <a:t>wymiar urlopu pracownika pełnoetatowego wynikający z </a:t>
            </a:r>
            <a:r>
              <a:rPr lang="pl-PL" dirty="0" err="1" smtClean="0">
                <a:latin typeface="Georgia" pitchFamily="18" charset="0"/>
              </a:rPr>
              <a:t>kp</a:t>
            </a:r>
            <a:r>
              <a:rPr lang="pl-PL" dirty="0" smtClean="0">
                <a:latin typeface="Georgia" pitchFamily="18" charset="0"/>
              </a:rPr>
              <a:t> wynosi:</a:t>
            </a:r>
          </a:p>
          <a:p>
            <a:pPr algn="just">
              <a:buFont typeface="Wingdings" pitchFamily="2" charset="2"/>
              <a:buChar char="v"/>
            </a:pPr>
            <a:r>
              <a:rPr lang="pl-PL" dirty="0" smtClean="0">
                <a:latin typeface="Georgia" pitchFamily="18" charset="0"/>
              </a:rPr>
              <a:t> </a:t>
            </a:r>
            <a:r>
              <a:rPr lang="pl-PL" b="1" dirty="0" smtClean="0">
                <a:latin typeface="Georgia" pitchFamily="18" charset="0"/>
              </a:rPr>
              <a:t>20 dni </a:t>
            </a:r>
            <a:r>
              <a:rPr lang="pl-PL" dirty="0" smtClean="0">
                <a:latin typeface="Georgia" pitchFamily="18" charset="0"/>
              </a:rPr>
              <a:t>– jeżeli pracownik jest zatrudniony krócej niż 10 lat,</a:t>
            </a:r>
          </a:p>
          <a:p>
            <a:pPr algn="just">
              <a:buFont typeface="Wingdings" pitchFamily="2" charset="2"/>
              <a:buChar char="v"/>
            </a:pPr>
            <a:r>
              <a:rPr lang="pl-PL" b="1" dirty="0" smtClean="0">
                <a:latin typeface="Georgia" pitchFamily="18" charset="0"/>
              </a:rPr>
              <a:t>26 dni </a:t>
            </a:r>
            <a:r>
              <a:rPr lang="pl-PL" dirty="0" smtClean="0">
                <a:latin typeface="Georgia" pitchFamily="18" charset="0"/>
              </a:rPr>
              <a:t>– jeżeli pracownik jest zatrudniony </a:t>
            </a:r>
            <a:r>
              <a:rPr lang="pl-PL" dirty="0" smtClean="0">
                <a:latin typeface="Georgia" pitchFamily="18" charset="0"/>
              </a:rPr>
              <a:t>co najmniej 10 lat (</a:t>
            </a:r>
            <a:r>
              <a:rPr lang="pl-PL" i="1" dirty="0" smtClean="0">
                <a:latin typeface="Georgia" pitchFamily="18" charset="0"/>
              </a:rPr>
              <a:t>urlop uzupełniający</a:t>
            </a:r>
            <a:r>
              <a:rPr lang="pl-PL" dirty="0" smtClean="0">
                <a:latin typeface="Georgia" pitchFamily="18" charset="0"/>
              </a:rPr>
              <a:t>), </a:t>
            </a:r>
          </a:p>
          <a:p>
            <a:pPr algn="just">
              <a:buFont typeface="Wingdings" pitchFamily="2" charset="2"/>
              <a:buChar char="q"/>
            </a:pPr>
            <a:r>
              <a:rPr lang="pl-PL" dirty="0" smtClean="0">
                <a:latin typeface="Georgia" pitchFamily="18" charset="0"/>
              </a:rPr>
              <a:t>p</a:t>
            </a:r>
            <a:r>
              <a:rPr lang="pl-PL" dirty="0" smtClean="0">
                <a:latin typeface="Georgia" pitchFamily="18" charset="0"/>
              </a:rPr>
              <a:t>rzy niepełnym wymiarze czasu pracy wymiar urlopu oblicza się proporcjonalnie, przy czym ułamek zaokrągla się w górę,</a:t>
            </a:r>
          </a:p>
          <a:p>
            <a:pPr algn="just">
              <a:buFont typeface="Wingdings" pitchFamily="2" charset="2"/>
              <a:buChar char="q"/>
            </a:pPr>
            <a:r>
              <a:rPr lang="pl-PL" dirty="0" smtClean="0">
                <a:latin typeface="Georgia" pitchFamily="18" charset="0"/>
              </a:rPr>
              <a:t>w</a:t>
            </a:r>
            <a:r>
              <a:rPr lang="pl-PL" dirty="0" smtClean="0">
                <a:latin typeface="Georgia" pitchFamily="18" charset="0"/>
              </a:rPr>
              <a:t> niektórych przepisach szczególnych ustawodawca przewiduje dłuższy wymiar urlopu,</a:t>
            </a:r>
          </a:p>
          <a:p>
            <a:pPr algn="just">
              <a:buFont typeface="Wingdings" pitchFamily="2" charset="2"/>
              <a:buChar char="q"/>
            </a:pPr>
            <a:r>
              <a:rPr lang="pl-PL" dirty="0" smtClean="0">
                <a:latin typeface="Georgia" pitchFamily="18" charset="0"/>
              </a:rPr>
              <a:t>wymiar urlopu zależy od </a:t>
            </a:r>
            <a:r>
              <a:rPr lang="pl-PL" b="1" dirty="0" smtClean="0">
                <a:latin typeface="Georgia" pitchFamily="18" charset="0"/>
              </a:rPr>
              <a:t>ogólnego stażu pracy</a:t>
            </a:r>
            <a:r>
              <a:rPr lang="pl-PL" dirty="0" smtClean="0">
                <a:latin typeface="Georgia" pitchFamily="18" charset="0"/>
              </a:rPr>
              <a:t>,</a:t>
            </a:r>
            <a:endParaRPr lang="pl-PL" b="1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5229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pl-PL" b="1" dirty="0" smtClean="0">
                <a:latin typeface="Georgia" pitchFamily="18" charset="0"/>
              </a:rPr>
              <a:t>ogólny staż pracy</a:t>
            </a:r>
            <a:r>
              <a:rPr lang="pl-PL" dirty="0" smtClean="0">
                <a:latin typeface="Georgia" pitchFamily="18" charset="0"/>
              </a:rPr>
              <a:t> -  bez względu na podstawę stosunku pracy, wymiar etatu, przerwy w zatrudnieniu oraz sposób ustania stosunku pracy,</a:t>
            </a:r>
          </a:p>
          <a:p>
            <a:pPr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równoległe okresy zatrudnienia nie sumują się, wlicza się tylko część przypadającą przed nawiązaniem drugiego lub kolejnego stosunku pracy,</a:t>
            </a:r>
          </a:p>
          <a:p>
            <a:pPr>
              <a:lnSpc>
                <a:spcPct val="120000"/>
              </a:lnSpc>
            </a:pPr>
            <a:r>
              <a:rPr lang="pl-PL" dirty="0" smtClean="0">
                <a:latin typeface="Georgia" pitchFamily="18" charset="0"/>
              </a:rPr>
              <a:t>do stażu pracy wlicza się z tytułu ukończenia:</a:t>
            </a:r>
            <a:endParaRPr lang="pl-PL" b="1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pl-PL" dirty="0" smtClean="0">
                <a:latin typeface="Georgia" pitchFamily="18" charset="0"/>
              </a:rPr>
              <a:t>zasadniczej lub innej równorzędnej szkoły zawodowej - przewidziany programem nauczania czas trwania nauki, nie więcej niż </a:t>
            </a:r>
            <a:r>
              <a:rPr lang="pl-PL" b="1" dirty="0" smtClean="0">
                <a:latin typeface="Georgia" pitchFamily="18" charset="0"/>
              </a:rPr>
              <a:t>3 lata</a:t>
            </a:r>
            <a:r>
              <a:rPr lang="pl-PL" dirty="0" smtClean="0">
                <a:latin typeface="Georgia" pitchFamily="18" charset="0"/>
              </a:rPr>
              <a:t>,</a:t>
            </a:r>
            <a:endParaRPr lang="pl-PL" b="1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pl-PL" dirty="0" smtClean="0">
                <a:latin typeface="Georgia" pitchFamily="18" charset="0"/>
              </a:rPr>
              <a:t> średniej szkoły zawodowej - przewidziany programem nauczania czas trwania nauki, nie więcej niż </a:t>
            </a:r>
            <a:r>
              <a:rPr lang="pl-PL" b="1" dirty="0" smtClean="0">
                <a:latin typeface="Georgia" pitchFamily="18" charset="0"/>
              </a:rPr>
              <a:t>5 lat</a:t>
            </a:r>
            <a:r>
              <a:rPr lang="pl-PL" dirty="0" smtClean="0">
                <a:latin typeface="Georgia" pitchFamily="18" charset="0"/>
              </a:rPr>
              <a:t>,</a:t>
            </a:r>
            <a:endParaRPr lang="pl-PL" b="1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pl-PL" dirty="0" smtClean="0">
                <a:latin typeface="Georgia" pitchFamily="18" charset="0"/>
              </a:rPr>
              <a:t> średniej szkoły zawodowej dla absolwentów zasadniczych (równorzędnych) szkół zawodowych - </a:t>
            </a:r>
            <a:r>
              <a:rPr lang="pl-PL" b="1" dirty="0" smtClean="0">
                <a:latin typeface="Georgia" pitchFamily="18" charset="0"/>
              </a:rPr>
              <a:t>5 lat</a:t>
            </a:r>
            <a:r>
              <a:rPr lang="pl-PL" dirty="0" smtClean="0">
                <a:latin typeface="Georgia" pitchFamily="18" charset="0"/>
              </a:rPr>
              <a:t>,</a:t>
            </a:r>
            <a:endParaRPr lang="pl-PL" b="1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pl-PL" dirty="0" smtClean="0">
                <a:latin typeface="Georgia" pitchFamily="18" charset="0"/>
              </a:rPr>
              <a:t> średniej szkoły ogólnokształcącej - </a:t>
            </a:r>
            <a:r>
              <a:rPr lang="pl-PL" b="1" dirty="0" smtClean="0">
                <a:latin typeface="Georgia" pitchFamily="18" charset="0"/>
              </a:rPr>
              <a:t>4 lata</a:t>
            </a:r>
            <a:r>
              <a:rPr lang="pl-PL" dirty="0" smtClean="0">
                <a:latin typeface="Georgia" pitchFamily="18" charset="0"/>
              </a:rPr>
              <a:t>,</a:t>
            </a:r>
            <a:endParaRPr lang="pl-PL" b="1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pl-PL" dirty="0" smtClean="0">
                <a:latin typeface="Georgia" pitchFamily="18" charset="0"/>
              </a:rPr>
              <a:t> szkoły policealnej - </a:t>
            </a:r>
            <a:r>
              <a:rPr lang="pl-PL" b="1" dirty="0" smtClean="0">
                <a:latin typeface="Georgia" pitchFamily="18" charset="0"/>
              </a:rPr>
              <a:t>6 lat</a:t>
            </a:r>
            <a:r>
              <a:rPr lang="pl-PL" dirty="0" smtClean="0">
                <a:latin typeface="Georgia" pitchFamily="18" charset="0"/>
              </a:rPr>
              <a:t>,</a:t>
            </a:r>
            <a:endParaRPr lang="pl-PL" b="1" dirty="0" smtClean="0">
              <a:latin typeface="Georgia" pitchFamily="18" charset="0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pl-PL" dirty="0" smtClean="0">
                <a:latin typeface="Georgia" pitchFamily="18" charset="0"/>
              </a:rPr>
              <a:t> szkoły wyższej - </a:t>
            </a:r>
            <a:r>
              <a:rPr lang="pl-PL" b="1" dirty="0" smtClean="0">
                <a:latin typeface="Georgia" pitchFamily="18" charset="0"/>
              </a:rPr>
              <a:t>8 lat</a:t>
            </a:r>
            <a:r>
              <a:rPr lang="pl-PL" dirty="0" smtClean="0">
                <a:latin typeface="Georgia" pitchFamily="18" charset="0"/>
              </a:rPr>
              <a:t>,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wymienione okresy nauki </a:t>
            </a:r>
            <a:r>
              <a:rPr lang="pl-PL" b="1" dirty="0" smtClean="0">
                <a:latin typeface="Georgia" pitchFamily="18" charset="0"/>
              </a:rPr>
              <a:t>nie podlegają sumowaniu, </a:t>
            </a:r>
            <a:r>
              <a:rPr lang="pl-PL" dirty="0" smtClean="0">
                <a:latin typeface="Georgia" pitchFamily="18" charset="0"/>
              </a:rPr>
              <a:t>uwzględnia się najdłuższy,</a:t>
            </a:r>
            <a:endParaRPr lang="pl-PL" b="1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Georgia" pitchFamily="18" charset="0"/>
              </a:rPr>
              <a:t>Urlop wypoczynkowy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539552" y="198884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611560" y="148478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>
                <a:latin typeface="Georgia" pitchFamily="18" charset="0"/>
              </a:rPr>
              <a:t>Okresy wliczane do okresu zatrudnienia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317</TotalTime>
  <Words>1501</Words>
  <Application>Microsoft Office PowerPoint</Application>
  <PresentationFormat>Pokaz na ekranie (4:3)</PresentationFormat>
  <Paragraphs>141</Paragraphs>
  <Slides>20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Średni</vt:lpstr>
      <vt:lpstr>Urlopy pracownicze </vt:lpstr>
      <vt:lpstr>Urlopy pracownicze 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bezpłatny</vt:lpstr>
      <vt:lpstr>Urlop bezpłatny</vt:lpstr>
      <vt:lpstr>Inne zwolnienia z obowiązku świadczenia pracy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Urlopy pracownicze </dc:title>
  <dc:creator>Kamila</dc:creator>
  <cp:lastModifiedBy>Kamila</cp:lastModifiedBy>
  <cp:revision>32</cp:revision>
  <dcterms:created xsi:type="dcterms:W3CDTF">2017-03-31T20:10:50Z</dcterms:created>
  <dcterms:modified xsi:type="dcterms:W3CDTF">2017-04-01T01:28:25Z</dcterms:modified>
</cp:coreProperties>
</file>