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Trójkąt prostokątny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ytuł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17" name="Podtytuł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grpSp>
        <p:nvGrpSpPr>
          <p:cNvPr id="2" name="Grupa 1"/>
          <p:cNvGrpSpPr/>
          <p:nvPr/>
        </p:nvGrpSpPr>
        <p:grpSpPr>
          <a:xfrm>
            <a:off x="-3765" y="4953000"/>
            <a:ext cx="9147765" cy="1912088"/>
            <a:chOff x="-3765" y="4832896"/>
            <a:chExt cx="9147765" cy="2032192"/>
          </a:xfrm>
        </p:grpSpPr>
        <p:sp>
          <p:nvSpPr>
            <p:cNvPr id="7" name="Dowolny kształt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Dowolny kształt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Dowolny kształt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Łącznik prosty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ymbol zastępczy daty 29"/>
          <p:cNvSpPr>
            <a:spLocks noGrp="1"/>
          </p:cNvSpPr>
          <p:nvPr>
            <p:ph type="dt" sz="half" idx="10"/>
          </p:nvPr>
        </p:nvSpPr>
        <p:spPr/>
        <p:txBody>
          <a:bodyPr/>
          <a:lstStyle>
            <a:lvl1pPr>
              <a:defRPr>
                <a:solidFill>
                  <a:srgbClr val="FFFFFF"/>
                </a:solidFill>
              </a:defRPr>
            </a:lvl1pPr>
            <a:extLst/>
          </a:lstStyle>
          <a:p>
            <a:fld id="{A6A7356E-7ED9-4C3B-BAC4-4361C06E50C0}" type="datetimeFigureOut">
              <a:rPr lang="pl-PL" smtClean="0"/>
              <a:pPr/>
              <a:t>2015-04-30</a:t>
            </a:fld>
            <a:endParaRPr lang="pl-PL"/>
          </a:p>
        </p:txBody>
      </p:sp>
      <p:sp>
        <p:nvSpPr>
          <p:cNvPr id="19" name="Symbol zastępczy stopki 18"/>
          <p:cNvSpPr>
            <a:spLocks noGrp="1"/>
          </p:cNvSpPr>
          <p:nvPr>
            <p:ph type="ftr" sz="quarter" idx="11"/>
          </p:nvPr>
        </p:nvSpPr>
        <p:spPr/>
        <p:txBody>
          <a:bodyPr/>
          <a:lstStyle>
            <a:lvl1pPr>
              <a:defRPr>
                <a:solidFill>
                  <a:schemeClr val="accent1">
                    <a:tint val="20000"/>
                  </a:schemeClr>
                </a:solidFill>
              </a:defRPr>
            </a:lvl1pPr>
            <a:extLst/>
          </a:lstStyle>
          <a:p>
            <a:endParaRPr lang="pl-PL"/>
          </a:p>
        </p:txBody>
      </p:sp>
      <p:sp>
        <p:nvSpPr>
          <p:cNvPr id="27" name="Symbol zastępczy numeru slajdu 26"/>
          <p:cNvSpPr>
            <a:spLocks noGrp="1"/>
          </p:cNvSpPr>
          <p:nvPr>
            <p:ph type="sldNum" sz="quarter" idx="12"/>
          </p:nvPr>
        </p:nvSpPr>
        <p:spPr/>
        <p:txBody>
          <a:bodyPr/>
          <a:lstStyle>
            <a:lvl1pPr>
              <a:defRPr>
                <a:solidFill>
                  <a:srgbClr val="FFFFFF"/>
                </a:solidFill>
              </a:defRPr>
            </a:lvl1pPr>
            <a:extLst/>
          </a:lstStyle>
          <a:p>
            <a:fld id="{CB3489ED-237D-489D-9B43-F3CA38238452}"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1481329"/>
            <a:ext cx="8229600" cy="4386071"/>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A6A7356E-7ED9-4C3B-BAC4-4361C06E50C0}" type="datetimeFigureOut">
              <a:rPr lang="pl-PL" smtClean="0"/>
              <a:pPr/>
              <a:t>2015-04-30</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CB3489ED-237D-489D-9B43-F3CA38238452}"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44013" y="274640"/>
            <a:ext cx="1777470" cy="5592761"/>
          </a:xfrm>
        </p:spPr>
        <p:txBody>
          <a:bodyPr vert="eaVe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1"/>
            <a:ext cx="6324600" cy="5592760"/>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A6A7356E-7ED9-4C3B-BAC4-4361C06E50C0}" type="datetimeFigureOut">
              <a:rPr lang="pl-PL" smtClean="0"/>
              <a:pPr/>
              <a:t>2015-04-30</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CB3489ED-237D-489D-9B43-F3CA38238452}"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A6A7356E-7ED9-4C3B-BAC4-4361C06E50C0}" type="datetimeFigureOut">
              <a:rPr lang="pl-PL" smtClean="0"/>
              <a:pPr/>
              <a:t>2015-04-30</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CB3489ED-237D-489D-9B43-F3CA38238452}" type="slidenum">
              <a:rPr lang="pl-PL" smtClean="0"/>
              <a:pPr/>
              <a:t>‹#›</a:t>
            </a:fld>
            <a:endParaRPr lang="pl-PL"/>
          </a:p>
        </p:txBody>
      </p:sp>
      <p:sp>
        <p:nvSpPr>
          <p:cNvPr id="7" name="Tytuł 6"/>
          <p:cNvSpPr>
            <a:spLocks noGrp="1"/>
          </p:cNvSpPr>
          <p:nvPr>
            <p:ph type="title"/>
          </p:nvPr>
        </p:nvSpPr>
        <p:spPr/>
        <p:txBody>
          <a:bodyPr rtlCol="0"/>
          <a:lstStyle>
            <a:extLst/>
          </a:lstStyle>
          <a:p>
            <a:r>
              <a:rPr kumimoji="0" lang="pl-PL" smtClean="0"/>
              <a:t>Kliknij, aby edytować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extLst/>
          </a:lstStyle>
          <a:p>
            <a:fld id="{A6A7356E-7ED9-4C3B-BAC4-4361C06E50C0}" type="datetimeFigureOut">
              <a:rPr lang="pl-PL" smtClean="0"/>
              <a:pPr/>
              <a:t>2015-04-30</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CB3489ED-237D-489D-9B43-F3CA38238452}" type="slidenum">
              <a:rPr lang="pl-PL" smtClean="0"/>
              <a:pPr/>
              <a:t>‹#›</a:t>
            </a:fld>
            <a:endParaRPr lang="pl-PL"/>
          </a:p>
        </p:txBody>
      </p:sp>
      <p:sp>
        <p:nvSpPr>
          <p:cNvPr id="7" name="Pag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ag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bg>
      <p:bgRef idx="1002">
        <a:schemeClr val="bg1"/>
      </p:bgRef>
    </p:bg>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A6A7356E-7ED9-4C3B-BAC4-4361C06E50C0}" type="datetimeFigureOut">
              <a:rPr lang="pl-PL" smtClean="0"/>
              <a:pPr/>
              <a:t>2015-04-30</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CB3489ED-237D-489D-9B43-F3CA38238452}" type="slidenum">
              <a:rPr lang="pl-PL" smtClean="0"/>
              <a:pPr/>
              <a:t>‹#›</a:t>
            </a:fld>
            <a:endParaRPr lang="pl-PL"/>
          </a:p>
        </p:txBody>
      </p:sp>
      <p:sp>
        <p:nvSpPr>
          <p:cNvPr id="8" name="Tytuł 7"/>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A6A7356E-7ED9-4C3B-BAC4-4361C06E50C0}" type="datetimeFigureOut">
              <a:rPr lang="pl-PL" smtClean="0"/>
              <a:pPr/>
              <a:t>2015-04-30</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CB3489ED-237D-489D-9B43-F3CA38238452}"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bg>
      <p:bgRef idx="1002">
        <a:schemeClr val="bg1"/>
      </p:bgRef>
    </p:bg>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extLst/>
          </a:lstStyle>
          <a:p>
            <a:fld id="{A6A7356E-7ED9-4C3B-BAC4-4361C06E50C0}" type="datetimeFigureOut">
              <a:rPr lang="pl-PL" smtClean="0"/>
              <a:pPr/>
              <a:t>2015-04-30</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CB3489ED-237D-489D-9B43-F3CA38238452}" type="slidenum">
              <a:rPr lang="pl-PL" smtClean="0"/>
              <a:pPr/>
              <a:t>‹#›</a:t>
            </a:fld>
            <a:endParaRPr lang="pl-PL"/>
          </a:p>
        </p:txBody>
      </p:sp>
      <p:sp>
        <p:nvSpPr>
          <p:cNvPr id="6" name="Tytuł 5"/>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extLst/>
          </a:lstStyle>
          <a:p>
            <a:fld id="{A6A7356E-7ED9-4C3B-BAC4-4361C06E50C0}" type="datetimeFigureOut">
              <a:rPr lang="pl-PL" smtClean="0"/>
              <a:pPr/>
              <a:t>2015-04-30</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CB3489ED-237D-489D-9B43-F3CA38238452}"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6727032" y="6407944"/>
            <a:ext cx="1920240" cy="365760"/>
          </a:xfrm>
        </p:spPr>
        <p:txBody>
          <a:bodyPr/>
          <a:lstStyle>
            <a:extLst/>
          </a:lstStyle>
          <a:p>
            <a:fld id="{A6A7356E-7ED9-4C3B-BAC4-4361C06E50C0}" type="datetimeFigureOut">
              <a:rPr lang="pl-PL" smtClean="0"/>
              <a:pPr/>
              <a:t>2015-04-30</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CB3489ED-237D-489D-9B43-F3CA38238452}"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1"/>
      </p:bgRef>
    </p:bg>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l-PL" smtClean="0"/>
              <a:t>Kliknij, aby edytować style wzorca tekstu</a:t>
            </a:r>
          </a:p>
        </p:txBody>
      </p:sp>
      <p:sp>
        <p:nvSpPr>
          <p:cNvPr id="3" name="Symbol zastępczy obraz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l-PL" smtClean="0"/>
              <a:t>Kliknij ikonę, aby dodać obraz</a:t>
            </a:r>
            <a:endParaRPr kumimoji="0" lang="en-US" dirty="0"/>
          </a:p>
        </p:txBody>
      </p:sp>
      <p:sp>
        <p:nvSpPr>
          <p:cNvPr id="5" name="Symbol zastępczy daty 4"/>
          <p:cNvSpPr>
            <a:spLocks noGrp="1"/>
          </p:cNvSpPr>
          <p:nvPr>
            <p:ph type="dt" sz="half" idx="10"/>
          </p:nvPr>
        </p:nvSpPr>
        <p:spPr/>
        <p:txBody>
          <a:bodyPr/>
          <a:lstStyle>
            <a:lvl1pPr>
              <a:defRPr>
                <a:solidFill>
                  <a:schemeClr val="tx1"/>
                </a:solidFill>
              </a:defRPr>
            </a:lvl1pPr>
            <a:extLst/>
          </a:lstStyle>
          <a:p>
            <a:fld id="{A6A7356E-7ED9-4C3B-BAC4-4361C06E50C0}" type="datetimeFigureOut">
              <a:rPr lang="pl-PL" smtClean="0"/>
              <a:pPr/>
              <a:t>2015-04-30</a:t>
            </a:fld>
            <a:endParaRPr lang="pl-PL"/>
          </a:p>
        </p:txBody>
      </p:sp>
      <p:sp>
        <p:nvSpPr>
          <p:cNvPr id="6" name="Symbol zastępczy stopki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l-PL"/>
          </a:p>
        </p:txBody>
      </p:sp>
      <p:sp>
        <p:nvSpPr>
          <p:cNvPr id="7" name="Symbol zastępczy numeru slajdu 6"/>
          <p:cNvSpPr>
            <a:spLocks noGrp="1"/>
          </p:cNvSpPr>
          <p:nvPr>
            <p:ph type="sldNum" sz="quarter" idx="12"/>
          </p:nvPr>
        </p:nvSpPr>
        <p:spPr/>
        <p:txBody>
          <a:bodyPr/>
          <a:lstStyle>
            <a:lvl1pPr>
              <a:defRPr>
                <a:solidFill>
                  <a:schemeClr val="tx1"/>
                </a:solidFill>
              </a:defRPr>
            </a:lvl1pPr>
            <a:extLst/>
          </a:lstStyle>
          <a:p>
            <a:fld id="{CB3489ED-237D-489D-9B43-F3CA38238452}" type="slidenum">
              <a:rPr lang="pl-PL" smtClean="0"/>
              <a:pPr/>
              <a:t>‹#›</a:t>
            </a:fld>
            <a:endParaRPr lang="pl-PL"/>
          </a:p>
        </p:txBody>
      </p:sp>
      <p:sp>
        <p:nvSpPr>
          <p:cNvPr id="2" name="Tytuł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l-PL" smtClean="0"/>
              <a:t>Kliknij, aby edytować styl</a:t>
            </a:r>
            <a:endParaRPr kumimoji="0" lang="en-US"/>
          </a:p>
        </p:txBody>
      </p:sp>
      <p:sp>
        <p:nvSpPr>
          <p:cNvPr id="8" name="Dowolny kształt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Dowolny kształt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ójkąt prostokątny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Łącznik prosty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ag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ag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Dowolny kształt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Dowolny kształt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ójkąt prostokątny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Łącznik prosty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ymbol zastępczy tytuł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6A7356E-7ED9-4C3B-BAC4-4361C06E50C0}" type="datetimeFigureOut">
              <a:rPr lang="pl-PL" smtClean="0"/>
              <a:pPr/>
              <a:t>2015-04-30</a:t>
            </a:fld>
            <a:endParaRPr lang="pl-PL"/>
          </a:p>
        </p:txBody>
      </p:sp>
      <p:sp>
        <p:nvSpPr>
          <p:cNvPr id="22" name="Symbol zastępczy stopki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l-PL"/>
          </a:p>
        </p:txBody>
      </p:sp>
      <p:sp>
        <p:nvSpPr>
          <p:cNvPr id="18" name="Symbol zastępczy numeru slajd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B3489ED-237D-489D-9B43-F3CA38238452}"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Ustrój samorządu terytorialnego</a:t>
            </a:r>
            <a:endParaRPr lang="pl-PL" dirty="0"/>
          </a:p>
        </p:txBody>
      </p:sp>
      <p:sp>
        <p:nvSpPr>
          <p:cNvPr id="3" name="Podtytuł 2"/>
          <p:cNvSpPr>
            <a:spLocks noGrp="1"/>
          </p:cNvSpPr>
          <p:nvPr>
            <p:ph type="subTitle" idx="1"/>
          </p:nvPr>
        </p:nvSpPr>
        <p:spPr/>
        <p:txBody>
          <a:bodyPr>
            <a:normAutofit/>
          </a:bodyPr>
          <a:lstStyle/>
          <a:p>
            <a:endParaRPr lang="pl-PL" sz="2000" dirty="0" smtClean="0"/>
          </a:p>
          <a:p>
            <a:endParaRPr lang="pl-PL" sz="2000" dirty="0" smtClean="0"/>
          </a:p>
          <a:p>
            <a:r>
              <a:rPr lang="pl-PL" sz="2000" dirty="0" smtClean="0"/>
              <a:t>Mgr Michał </a:t>
            </a:r>
            <a:r>
              <a:rPr lang="pl-PL" sz="2000" dirty="0" err="1" smtClean="0"/>
              <a:t>Kiedrzynek</a:t>
            </a:r>
            <a:r>
              <a:rPr lang="pl-PL" sz="2000" dirty="0" smtClean="0"/>
              <a:t>, SNA</a:t>
            </a:r>
            <a:endParaRPr lang="pl-PL"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0000" lnSpcReduction="20000"/>
          </a:bodyPr>
          <a:lstStyle/>
          <a:p>
            <a:r>
              <a:rPr lang="pl-PL" dirty="0" smtClean="0"/>
              <a:t>W </a:t>
            </a:r>
            <a:r>
              <a:rPr lang="pl-PL" dirty="0" smtClean="0"/>
              <a:t>przypadku tworzenia nowej gminy Prezes Rady Ministrów na wniosek wojewody zgłoszony za pośrednictwem ministra właściwego do spraw administracji publicznej wyznacza pełnomocnika do spraw utworzenia gminy spośród pracowników podległych wojewodzie albo pracowników urzędu gminy, której obszar wchodzi w skład nowo tworzonej gminy</a:t>
            </a:r>
            <a:r>
              <a:rPr lang="pl-PL" dirty="0" smtClean="0"/>
              <a:t>.</a:t>
            </a:r>
          </a:p>
          <a:p>
            <a:endParaRPr lang="pl-PL" dirty="0" smtClean="0"/>
          </a:p>
          <a:p>
            <a:endParaRPr lang="pl-PL" dirty="0" smtClean="0"/>
          </a:p>
          <a:p>
            <a:r>
              <a:rPr lang="pl-PL" dirty="0" smtClean="0"/>
              <a:t>Do </a:t>
            </a:r>
            <a:r>
              <a:rPr lang="pl-PL" dirty="0" smtClean="0"/>
              <a:t>czasu utworzenia nowej gminy zadaniem </a:t>
            </a:r>
            <a:r>
              <a:rPr lang="pl-PL" dirty="0" smtClean="0"/>
              <a:t>pełnomocnika jest </a:t>
            </a:r>
            <a:r>
              <a:rPr lang="pl-PL" dirty="0" smtClean="0"/>
              <a:t>przygotowanie organizacyjne i prawne gminy do wykonywania zadań publicznych</a:t>
            </a:r>
            <a:r>
              <a:rPr lang="pl-PL" dirty="0" smtClean="0"/>
              <a:t>.</a:t>
            </a:r>
          </a:p>
          <a:p>
            <a:endParaRPr lang="pl-PL" dirty="0" smtClean="0"/>
          </a:p>
          <a:p>
            <a:endParaRPr lang="pl-PL" dirty="0" smtClean="0"/>
          </a:p>
          <a:p>
            <a:r>
              <a:rPr lang="pl-PL" dirty="0" smtClean="0"/>
              <a:t>Z </a:t>
            </a:r>
            <a:r>
              <a:rPr lang="pl-PL" dirty="0" smtClean="0"/>
              <a:t>dniem utworzenia gminy </a:t>
            </a:r>
            <a:r>
              <a:rPr lang="pl-PL" dirty="0" smtClean="0"/>
              <a:t>pełnomocnik przejmuje </a:t>
            </a:r>
            <a:r>
              <a:rPr lang="pl-PL" dirty="0" smtClean="0"/>
              <a:t>wykonywanie zadań i kompetencji jej organów do czasu wyboru nowych organów gminy.</a:t>
            </a:r>
          </a:p>
          <a:p>
            <a:endParaRPr lang="pl-PL" dirty="0"/>
          </a:p>
        </p:txBody>
      </p:sp>
      <p:sp>
        <p:nvSpPr>
          <p:cNvPr id="3" name="Tytuł 2"/>
          <p:cNvSpPr>
            <a:spLocks noGrp="1"/>
          </p:cNvSpPr>
          <p:nvPr>
            <p:ph type="title"/>
          </p:nvPr>
        </p:nvSpPr>
        <p:spPr/>
        <p:txBody>
          <a:bodyPr>
            <a:normAutofit fontScale="90000"/>
          </a:bodyPr>
          <a:lstStyle/>
          <a:p>
            <a:r>
              <a:rPr lang="pl-PL" dirty="0" smtClean="0"/>
              <a:t>Tworzenie, łączenie i znoszenie gmin (c.d.)</a:t>
            </a:r>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Rada Ministrów, w drodze rozporządzenia:</a:t>
            </a:r>
          </a:p>
          <a:p>
            <a:endParaRPr lang="pl-PL" dirty="0" smtClean="0"/>
          </a:p>
          <a:p>
            <a:r>
              <a:rPr lang="pl-PL" dirty="0" smtClean="0"/>
              <a:t>1</a:t>
            </a:r>
            <a:r>
              <a:rPr lang="pl-PL" dirty="0" smtClean="0"/>
              <a:t>) tworzy, łączy, dzieli i znosi powiaty oraz ustala ich granice;</a:t>
            </a:r>
          </a:p>
          <a:p>
            <a:endParaRPr lang="pl-PL" dirty="0" smtClean="0"/>
          </a:p>
          <a:p>
            <a:r>
              <a:rPr lang="pl-PL" dirty="0" smtClean="0"/>
              <a:t>2</a:t>
            </a:r>
            <a:r>
              <a:rPr lang="pl-PL" dirty="0" smtClean="0"/>
              <a:t>) ustala i zmienia nazwy powiatów oraz siedziby ich władz.</a:t>
            </a:r>
          </a:p>
          <a:p>
            <a:endParaRPr lang="pl-PL" dirty="0"/>
          </a:p>
        </p:txBody>
      </p:sp>
      <p:sp>
        <p:nvSpPr>
          <p:cNvPr id="3" name="Tytuł 2"/>
          <p:cNvSpPr>
            <a:spLocks noGrp="1"/>
          </p:cNvSpPr>
          <p:nvPr>
            <p:ph type="title"/>
          </p:nvPr>
        </p:nvSpPr>
        <p:spPr/>
        <p:txBody>
          <a:bodyPr>
            <a:normAutofit fontScale="90000"/>
          </a:bodyPr>
          <a:lstStyle/>
          <a:p>
            <a:r>
              <a:rPr lang="pl-PL" dirty="0" smtClean="0"/>
              <a:t>Tworzenie, łączenie i znoszenie powiatów</a:t>
            </a:r>
            <a:endParaRPr lang="pl-P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7500" lnSpcReduction="20000"/>
          </a:bodyPr>
          <a:lstStyle/>
          <a:p>
            <a:pPr>
              <a:buNone/>
            </a:pPr>
            <a:endParaRPr lang="pl-PL" dirty="0" smtClean="0"/>
          </a:p>
          <a:p>
            <a:r>
              <a:rPr lang="pl-PL" dirty="0" smtClean="0"/>
              <a:t>Ustalenie </a:t>
            </a:r>
            <a:r>
              <a:rPr lang="pl-PL" dirty="0" smtClean="0"/>
              <a:t>granic powiatu następuje poprzez wskazanie gmin wchodzących w skład powiatu, a zmiana jego granic dokonywana jest w sposób zapewniający powiatowi terytorium możliwie jednorodne ze względu na układ osadniczy i przestrzenny, uwzględniający więzi społeczne, gospodarcze i kulturowe oraz zapewniający zdolność wykonywania zadań publicznych</a:t>
            </a:r>
            <a:r>
              <a:rPr lang="pl-PL" dirty="0" smtClean="0"/>
              <a:t>.</a:t>
            </a:r>
          </a:p>
          <a:p>
            <a:endParaRPr lang="pl-PL" dirty="0" smtClean="0"/>
          </a:p>
          <a:p>
            <a:endParaRPr lang="pl-PL" dirty="0" smtClean="0"/>
          </a:p>
          <a:p>
            <a:r>
              <a:rPr lang="pl-PL" dirty="0" smtClean="0"/>
              <a:t>Przez </a:t>
            </a:r>
            <a:r>
              <a:rPr lang="pl-PL" dirty="0" smtClean="0"/>
              <a:t>łączenie powiatów należy również rozumieć połączenie miasta na prawach powiatu z powiatem mającym siedzibę władz w tym mieście. Z dniem połączenia wygasają prawa powiatu posiadane dotychczas przez miasto.</a:t>
            </a:r>
          </a:p>
          <a:p>
            <a:endParaRPr lang="pl-PL" dirty="0"/>
          </a:p>
        </p:txBody>
      </p:sp>
      <p:sp>
        <p:nvSpPr>
          <p:cNvPr id="3" name="Tytuł 2"/>
          <p:cNvSpPr>
            <a:spLocks noGrp="1"/>
          </p:cNvSpPr>
          <p:nvPr>
            <p:ph type="title"/>
          </p:nvPr>
        </p:nvSpPr>
        <p:spPr/>
        <p:txBody>
          <a:bodyPr>
            <a:normAutofit fontScale="90000"/>
          </a:bodyPr>
          <a:lstStyle/>
          <a:p>
            <a:r>
              <a:rPr lang="pl-PL" dirty="0" smtClean="0"/>
              <a:t>Tworzenie, łączenie i znoszenie powiatów (c.d.)</a:t>
            </a:r>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0000" lnSpcReduction="20000"/>
          </a:bodyPr>
          <a:lstStyle/>
          <a:p>
            <a:r>
              <a:rPr lang="pl-PL" dirty="0" smtClean="0"/>
              <a:t>Przez dzielenie powiatów należy również rozumieć wyłączenie jednej lub więcej gmin z terytorium powiatu z jednoczesnym</a:t>
            </a:r>
            <a:r>
              <a:rPr lang="pl-PL" dirty="0" smtClean="0"/>
              <a:t>:</a:t>
            </a:r>
          </a:p>
          <a:p>
            <a:pPr>
              <a:buNone/>
            </a:pPr>
            <a:endParaRPr lang="pl-PL" dirty="0" smtClean="0"/>
          </a:p>
          <a:p>
            <a:r>
              <a:rPr lang="pl-PL" dirty="0" smtClean="0"/>
              <a:t>1) włączeniem tej gminy lub gmin do innego powiatu</a:t>
            </a:r>
            <a:r>
              <a:rPr lang="pl-PL" dirty="0" smtClean="0"/>
              <a:t>;</a:t>
            </a:r>
          </a:p>
          <a:p>
            <a:endParaRPr lang="pl-PL" dirty="0" smtClean="0"/>
          </a:p>
          <a:p>
            <a:r>
              <a:rPr lang="pl-PL" dirty="0" smtClean="0"/>
              <a:t>2) utworzeniem powiatu z tych gmin albo z tych gmin i miasta na prawach powiatu; z dniem utworzenia powiatu wygasają prawa powiatu posiadane dotychczas przez miasto</a:t>
            </a:r>
            <a:r>
              <a:rPr lang="pl-PL" dirty="0" smtClean="0"/>
              <a:t>;</a:t>
            </a:r>
          </a:p>
          <a:p>
            <a:endParaRPr lang="pl-PL" dirty="0" smtClean="0"/>
          </a:p>
          <a:p>
            <a:r>
              <a:rPr lang="pl-PL" dirty="0" smtClean="0"/>
              <a:t>3) przywróceniem statusu miasta na prawach powiatu miastu, które w trybie ust. 4 zostało połączone z powiatem mającym siedzibę władz w tym mieście</a:t>
            </a:r>
            <a:r>
              <a:rPr lang="pl-PL" dirty="0" smtClean="0"/>
              <a:t>.</a:t>
            </a:r>
          </a:p>
          <a:p>
            <a:endParaRPr lang="pl-PL" dirty="0" smtClean="0"/>
          </a:p>
          <a:p>
            <a:r>
              <a:rPr lang="pl-PL" dirty="0" smtClean="0"/>
              <a:t>Zmiany następują </a:t>
            </a:r>
            <a:r>
              <a:rPr lang="pl-PL" dirty="0" smtClean="0"/>
              <a:t>z dniem 1 stycznia</a:t>
            </a:r>
            <a:r>
              <a:rPr lang="pl-PL" dirty="0" smtClean="0"/>
              <a:t>.</a:t>
            </a:r>
            <a:endParaRPr lang="pl-PL" dirty="0" smtClean="0"/>
          </a:p>
        </p:txBody>
      </p:sp>
      <p:sp>
        <p:nvSpPr>
          <p:cNvPr id="3" name="Tytuł 2"/>
          <p:cNvSpPr>
            <a:spLocks noGrp="1"/>
          </p:cNvSpPr>
          <p:nvPr>
            <p:ph type="title"/>
          </p:nvPr>
        </p:nvSpPr>
        <p:spPr/>
        <p:txBody>
          <a:bodyPr>
            <a:normAutofit fontScale="90000"/>
          </a:bodyPr>
          <a:lstStyle/>
          <a:p>
            <a:r>
              <a:rPr lang="pl-PL" dirty="0" smtClean="0"/>
              <a:t>Tworzenie, łączenie i znoszenie powiatów (c.d.)</a:t>
            </a:r>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0000" lnSpcReduction="20000"/>
          </a:bodyPr>
          <a:lstStyle/>
          <a:p>
            <a:r>
              <a:rPr lang="pl-PL" dirty="0" smtClean="0"/>
              <a:t>Wydanie </a:t>
            </a:r>
            <a:r>
              <a:rPr lang="pl-PL" dirty="0" smtClean="0"/>
              <a:t>rozporządzenia </a:t>
            </a:r>
            <a:r>
              <a:rPr lang="pl-PL" dirty="0" smtClean="0"/>
              <a:t>wymaga zasięgnięcia przez ministra właściwego do spraw administracji publicznej opinii zainteresowanych rad powiatów albo rady miasta na prawach powiatu i rady powiatu - poprzedzonych przeprowadzeniem przez te rady konsultacji z mieszkańcami, a w przypadku zmian granic powiatów naruszających granice województw - dodatkowo opinii odpowiednich sejmików województw. </a:t>
            </a:r>
            <a:endParaRPr lang="pl-PL" dirty="0" smtClean="0"/>
          </a:p>
          <a:p>
            <a:endParaRPr lang="pl-PL" dirty="0" smtClean="0"/>
          </a:p>
          <a:p>
            <a:r>
              <a:rPr lang="pl-PL" dirty="0" smtClean="0"/>
              <a:t>Minister </a:t>
            </a:r>
            <a:r>
              <a:rPr lang="pl-PL" dirty="0" smtClean="0"/>
              <a:t>właściwy do spraw administracji publicznej może wystąpić także o opinie zainteresowanych rad gmin; w tym przypadku nie jest konieczne przeprowadzenie konsultacji z mieszkańcami gminy.</a:t>
            </a:r>
          </a:p>
          <a:p>
            <a:endParaRPr lang="pl-PL" dirty="0" smtClean="0"/>
          </a:p>
          <a:p>
            <a:r>
              <a:rPr lang="pl-PL" dirty="0" smtClean="0"/>
              <a:t>Konsultacje </a:t>
            </a:r>
            <a:r>
              <a:rPr lang="pl-PL" dirty="0" smtClean="0"/>
              <a:t>z mieszkańcami </a:t>
            </a:r>
            <a:r>
              <a:rPr lang="pl-PL" dirty="0" smtClean="0"/>
              <a:t>naruszającej </a:t>
            </a:r>
            <a:r>
              <a:rPr lang="pl-PL" dirty="0" smtClean="0"/>
              <a:t>granice województw, zmiany granic powiatów albo powiatu i miasta na prawach powiatu </a:t>
            </a:r>
            <a:r>
              <a:rPr lang="pl-PL" dirty="0" smtClean="0"/>
              <a:t>mogą </a:t>
            </a:r>
            <a:r>
              <a:rPr lang="pl-PL" dirty="0" smtClean="0"/>
              <a:t>zostać ograniczone przez sejmiki województw do mieszkańców odpowiedniego powiatu lub miasta na prawach powiatu objętego zmianą.</a:t>
            </a:r>
          </a:p>
          <a:p>
            <a:endParaRPr lang="pl-PL" dirty="0"/>
          </a:p>
        </p:txBody>
      </p:sp>
      <p:sp>
        <p:nvSpPr>
          <p:cNvPr id="3" name="Tytuł 2"/>
          <p:cNvSpPr>
            <a:spLocks noGrp="1"/>
          </p:cNvSpPr>
          <p:nvPr>
            <p:ph type="title"/>
          </p:nvPr>
        </p:nvSpPr>
        <p:spPr/>
        <p:txBody>
          <a:bodyPr>
            <a:normAutofit fontScale="90000"/>
          </a:bodyPr>
          <a:lstStyle/>
          <a:p>
            <a:r>
              <a:rPr lang="pl-PL" dirty="0" smtClean="0"/>
              <a:t>Tworzenie, łączenie i znoszenie powiatów (c.d.)</a:t>
            </a:r>
            <a:endParaRPr lang="pl-P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62500" lnSpcReduction="20000"/>
          </a:bodyPr>
          <a:lstStyle/>
          <a:p>
            <a:r>
              <a:rPr lang="pl-PL" dirty="0" smtClean="0"/>
              <a:t>Wydanie </a:t>
            </a:r>
            <a:r>
              <a:rPr lang="pl-PL" dirty="0" smtClean="0"/>
              <a:t>rozporządzenia </a:t>
            </a:r>
            <a:r>
              <a:rPr lang="pl-PL" dirty="0" smtClean="0"/>
              <a:t>na wniosek odpowiednio rady powiatu, rady miasta na prawach powiatu lub rady gminy wymaga</a:t>
            </a:r>
            <a:r>
              <a:rPr lang="pl-PL" dirty="0" smtClean="0"/>
              <a:t>:</a:t>
            </a:r>
          </a:p>
          <a:p>
            <a:endParaRPr lang="pl-PL" dirty="0" smtClean="0"/>
          </a:p>
          <a:p>
            <a:r>
              <a:rPr lang="pl-PL" dirty="0" smtClean="0"/>
              <a:t>1) wniosku rady powiatu, rady miasta na prawach powiatu lub rady gminy poprzedzonego przeprowadzeniem przez tę radę konsultacji z mieszkańcami, wraz z uzasadnieniem oraz niezbędnymi dokumentami, mapami i informacjami potwierdzającymi zasadność wniosku</a:t>
            </a:r>
            <a:r>
              <a:rPr lang="pl-PL" dirty="0" smtClean="0"/>
              <a:t>;</a:t>
            </a:r>
          </a:p>
          <a:p>
            <a:endParaRPr lang="pl-PL" dirty="0" smtClean="0"/>
          </a:p>
          <a:p>
            <a:r>
              <a:rPr lang="pl-PL" dirty="0" smtClean="0"/>
              <a:t>2) opinii odpowiednio rad powiatów lub rady miasta na prawach powiatu objętych wnioskiem, poprzedzonych przeprowadzeniem przez te rady konsultacji z mieszkańcami, a w przypadku zmiany granic powiatu naruszającej granice województw - opinii sejmików województw</a:t>
            </a:r>
            <a:r>
              <a:rPr lang="pl-PL" dirty="0" smtClean="0"/>
              <a:t>;</a:t>
            </a:r>
          </a:p>
          <a:p>
            <a:endParaRPr lang="pl-PL" dirty="0" smtClean="0"/>
          </a:p>
          <a:p>
            <a:r>
              <a:rPr lang="pl-PL" dirty="0" smtClean="0"/>
              <a:t>3) opinii rad gmin, których dotyczy wniosek</a:t>
            </a:r>
            <a:r>
              <a:rPr lang="pl-PL" dirty="0" smtClean="0"/>
              <a:t>;</a:t>
            </a:r>
          </a:p>
          <a:p>
            <a:endParaRPr lang="pl-PL" dirty="0" smtClean="0"/>
          </a:p>
          <a:p>
            <a:r>
              <a:rPr lang="pl-PL" dirty="0" smtClean="0"/>
              <a:t>4) opinii wojewody właściwego dla powiatu lub miasta na prawach powiatu objętego wnioskiem.</a:t>
            </a:r>
          </a:p>
          <a:p>
            <a:endParaRPr lang="pl-PL" dirty="0"/>
          </a:p>
        </p:txBody>
      </p:sp>
      <p:sp>
        <p:nvSpPr>
          <p:cNvPr id="3" name="Tytuł 2"/>
          <p:cNvSpPr>
            <a:spLocks noGrp="1"/>
          </p:cNvSpPr>
          <p:nvPr>
            <p:ph type="title"/>
          </p:nvPr>
        </p:nvSpPr>
        <p:spPr/>
        <p:txBody>
          <a:bodyPr>
            <a:normAutofit fontScale="90000"/>
          </a:bodyPr>
          <a:lstStyle/>
          <a:p>
            <a:r>
              <a:rPr lang="pl-PL" dirty="0" smtClean="0"/>
              <a:t>Tworzenie, łączenie i znoszenie powiatów (c.d.)</a:t>
            </a:r>
            <a:endParaRPr lang="pl-P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endParaRPr lang="pl-PL" dirty="0" smtClean="0"/>
          </a:p>
          <a:p>
            <a:r>
              <a:rPr lang="pl-PL" sz="2000" dirty="0" smtClean="0"/>
              <a:t>W </a:t>
            </a:r>
            <a:r>
              <a:rPr lang="pl-PL" sz="2000" dirty="0" smtClean="0"/>
              <a:t>przypadku uzyskania zgody na połączenie miasta na prawach powiatu z powiatem mającym siedzibę władz w tym mieście lub utworzenie powiatu, w którego skład wejdzie dotychczasowe miasto na prawach powiatu, wyrażonej we wniosku lub opinii rady powiatu lub rady miasta na prawach powiatu oraz w wyniku przeprowadzonych przez te rady konsultacji z mieszkańcami, Rada Ministrów obowiązana jest dokonać tego połączenia lub utworzenia </a:t>
            </a:r>
            <a:r>
              <a:rPr lang="pl-PL" sz="2000" dirty="0" smtClean="0"/>
              <a:t>powiatu </a:t>
            </a:r>
            <a:r>
              <a:rPr lang="pl-PL" sz="2000" dirty="0" smtClean="0"/>
              <a:t>w drodze </a:t>
            </a:r>
            <a:r>
              <a:rPr lang="pl-PL" sz="2000" dirty="0" smtClean="0"/>
              <a:t>rozporządzenia.</a:t>
            </a:r>
          </a:p>
          <a:p>
            <a:endParaRPr lang="pl-PL" dirty="0"/>
          </a:p>
        </p:txBody>
      </p:sp>
      <p:sp>
        <p:nvSpPr>
          <p:cNvPr id="3" name="Tytuł 2"/>
          <p:cNvSpPr>
            <a:spLocks noGrp="1"/>
          </p:cNvSpPr>
          <p:nvPr>
            <p:ph type="title"/>
          </p:nvPr>
        </p:nvSpPr>
        <p:spPr/>
        <p:txBody>
          <a:bodyPr>
            <a:normAutofit fontScale="90000"/>
          </a:bodyPr>
          <a:lstStyle/>
          <a:p>
            <a:r>
              <a:rPr lang="pl-PL" dirty="0" smtClean="0"/>
              <a:t>Tworzenie, łączenie i znoszenie powiatów c.d.</a:t>
            </a:r>
            <a:endParaRPr lang="pl-P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Obecne województwa zostały utworzone w oparciu o ustawę z dnia 24 lipca 1998 r. o wprowadzeniu zasadniczego trójstopniowego podziału terytorialnego państwa.</a:t>
            </a:r>
          </a:p>
          <a:p>
            <a:endParaRPr lang="pl-PL" dirty="0" smtClean="0"/>
          </a:p>
          <a:p>
            <a:r>
              <a:rPr lang="pl-PL" dirty="0" smtClean="0"/>
              <a:t>Załącznik do ustawy określa które gminy wchodzą w skład danego województwa.</a:t>
            </a:r>
            <a:endParaRPr lang="pl-PL" dirty="0"/>
          </a:p>
        </p:txBody>
      </p:sp>
      <p:sp>
        <p:nvSpPr>
          <p:cNvPr id="3" name="Tytuł 2"/>
          <p:cNvSpPr>
            <a:spLocks noGrp="1"/>
          </p:cNvSpPr>
          <p:nvPr>
            <p:ph type="title"/>
          </p:nvPr>
        </p:nvSpPr>
        <p:spPr/>
        <p:txBody>
          <a:bodyPr>
            <a:normAutofit fontScale="90000"/>
          </a:bodyPr>
          <a:lstStyle/>
          <a:p>
            <a:r>
              <a:rPr lang="pl-PL" dirty="0" smtClean="0"/>
              <a:t>Tworzenie, łączenie i znoszenie województw</a:t>
            </a:r>
            <a:endParaRPr lang="pl-P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endParaRPr lang="pl-PL" dirty="0" smtClean="0"/>
          </a:p>
          <a:p>
            <a:endParaRPr lang="pl-PL" smtClean="0"/>
          </a:p>
          <a:p>
            <a:r>
              <a:rPr lang="pl-PL" smtClean="0"/>
              <a:t>Utworzenie</a:t>
            </a:r>
            <a:r>
              <a:rPr lang="pl-PL" dirty="0" smtClean="0"/>
              <a:t>, połączenie lub zniesienie województwa następuje poprzez nowelizację </a:t>
            </a:r>
            <a:r>
              <a:rPr lang="pl-PL" smtClean="0"/>
              <a:t>wspomnianej ustawy.</a:t>
            </a:r>
            <a:endParaRPr lang="pl-PL"/>
          </a:p>
        </p:txBody>
      </p:sp>
      <p:sp>
        <p:nvSpPr>
          <p:cNvPr id="3" name="Tytuł 2"/>
          <p:cNvSpPr>
            <a:spLocks noGrp="1"/>
          </p:cNvSpPr>
          <p:nvPr>
            <p:ph type="title"/>
          </p:nvPr>
        </p:nvSpPr>
        <p:spPr/>
        <p:txBody>
          <a:bodyPr>
            <a:normAutofit fontScale="90000"/>
          </a:bodyPr>
          <a:lstStyle/>
          <a:p>
            <a:r>
              <a:rPr lang="pl-PL" dirty="0" smtClean="0"/>
              <a:t>Tworzenie, łączenie i znoszenie województw (c.d.)</a:t>
            </a:r>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Mieszkańcy gminy tworzą z mocy prawa wspólnotę samorządową (art. 1 ust. 1 </a:t>
            </a:r>
            <a:r>
              <a:rPr lang="pl-PL" dirty="0" err="1" smtClean="0"/>
              <a:t>u.s.g</a:t>
            </a:r>
            <a:r>
              <a:rPr lang="pl-PL" dirty="0" smtClean="0"/>
              <a:t>.)</a:t>
            </a:r>
          </a:p>
          <a:p>
            <a:endParaRPr lang="pl-PL" dirty="0" smtClean="0"/>
          </a:p>
          <a:p>
            <a:r>
              <a:rPr lang="pl-PL" dirty="0" smtClean="0"/>
              <a:t>Mieszkańcy powiatu tworzą z mocy prawa lokalną wspólnotę samorządową (art. 1 ust. 1 </a:t>
            </a:r>
            <a:r>
              <a:rPr lang="pl-PL" dirty="0" err="1" smtClean="0"/>
              <a:t>u.s.p</a:t>
            </a:r>
            <a:r>
              <a:rPr lang="pl-PL" dirty="0" smtClean="0"/>
              <a:t>.)</a:t>
            </a:r>
          </a:p>
          <a:p>
            <a:endParaRPr lang="pl-PL" dirty="0" smtClean="0"/>
          </a:p>
          <a:p>
            <a:r>
              <a:rPr lang="pl-PL" dirty="0" smtClean="0"/>
              <a:t>Mieszkańcy województwa tworzą z mocy prawa regionalną wspólnotę samorządową (art. 1 ust. 1 </a:t>
            </a:r>
            <a:r>
              <a:rPr lang="pl-PL" dirty="0" err="1" smtClean="0"/>
              <a:t>u.s.w</a:t>
            </a:r>
            <a:r>
              <a:rPr lang="pl-PL" dirty="0" smtClean="0"/>
              <a:t>.)</a:t>
            </a:r>
          </a:p>
        </p:txBody>
      </p:sp>
      <p:sp>
        <p:nvSpPr>
          <p:cNvPr id="3" name="Tytuł 2"/>
          <p:cNvSpPr>
            <a:spLocks noGrp="1"/>
          </p:cNvSpPr>
          <p:nvPr>
            <p:ph type="title"/>
          </p:nvPr>
        </p:nvSpPr>
        <p:spPr/>
        <p:txBody>
          <a:bodyPr/>
          <a:lstStyle/>
          <a:p>
            <a:r>
              <a:rPr lang="pl-PL" dirty="0" smtClean="0"/>
              <a:t>Wspólnota samorządowa</a:t>
            </a:r>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Ilekroć w ustawie jest mowa o gminie, należy przez to rozumieć wspólnotę samorządową oraz odpowiednie terytorium (art. 1 ust. 2 </a:t>
            </a:r>
            <a:r>
              <a:rPr lang="pl-PL" dirty="0" err="1" smtClean="0"/>
              <a:t>u.s.g</a:t>
            </a:r>
            <a:r>
              <a:rPr lang="pl-PL" dirty="0" smtClean="0"/>
              <a:t>.)</a:t>
            </a:r>
          </a:p>
          <a:p>
            <a:endParaRPr lang="pl-PL" dirty="0" smtClean="0"/>
          </a:p>
          <a:p>
            <a:r>
              <a:rPr lang="pl-PL" dirty="0" smtClean="0"/>
              <a:t>Ilekroć w ustawie jest mowa o powiecie, należy przez to rozumieć lokalną wspólnotę samorządową oraz odpowiednie terytorium (art. 1 ust. 2 </a:t>
            </a:r>
            <a:r>
              <a:rPr lang="pl-PL" dirty="0" err="1" smtClean="0"/>
              <a:t>u.s.p</a:t>
            </a:r>
            <a:r>
              <a:rPr lang="pl-PL" dirty="0" smtClean="0"/>
              <a:t>.)</a:t>
            </a:r>
            <a:endParaRPr lang="pl-PL" dirty="0"/>
          </a:p>
        </p:txBody>
      </p:sp>
      <p:sp>
        <p:nvSpPr>
          <p:cNvPr id="3" name="Tytuł 2"/>
          <p:cNvSpPr>
            <a:spLocks noGrp="1"/>
          </p:cNvSpPr>
          <p:nvPr>
            <p:ph type="title"/>
          </p:nvPr>
        </p:nvSpPr>
        <p:spPr/>
        <p:txBody>
          <a:bodyPr>
            <a:normAutofit fontScale="90000"/>
          </a:bodyPr>
          <a:lstStyle/>
          <a:p>
            <a:r>
              <a:rPr lang="pl-PL" dirty="0" smtClean="0"/>
              <a:t>Ustawowa definicja gminy, powiatu i województwa samorządowego</a:t>
            </a:r>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700808"/>
            <a:ext cx="8229600" cy="4306483"/>
          </a:xfrm>
        </p:spPr>
        <p:txBody>
          <a:bodyPr/>
          <a:lstStyle/>
          <a:p>
            <a:endParaRPr lang="pl-PL" dirty="0" smtClean="0"/>
          </a:p>
          <a:p>
            <a:r>
              <a:rPr lang="pl-PL" dirty="0" smtClean="0"/>
              <a:t>Ilekroć w ustawie jest mowa o województwie lub samorządzie województwa, należy przez to rozumieć regionalną wspólnotę samorządową oraz odpowiednie terytorium (art. 1 ust. 2 </a:t>
            </a:r>
            <a:r>
              <a:rPr lang="pl-PL" dirty="0" err="1" smtClean="0"/>
              <a:t>u.s.w</a:t>
            </a:r>
            <a:r>
              <a:rPr lang="pl-PL" dirty="0" smtClean="0"/>
              <a:t>.)</a:t>
            </a:r>
          </a:p>
        </p:txBody>
      </p:sp>
      <p:sp>
        <p:nvSpPr>
          <p:cNvPr id="3" name="Tytuł 2"/>
          <p:cNvSpPr>
            <a:spLocks noGrp="1"/>
          </p:cNvSpPr>
          <p:nvPr>
            <p:ph type="title"/>
          </p:nvPr>
        </p:nvSpPr>
        <p:spPr/>
        <p:txBody>
          <a:bodyPr>
            <a:normAutofit fontScale="90000"/>
          </a:bodyPr>
          <a:lstStyle/>
          <a:p>
            <a:r>
              <a:rPr lang="pl-PL" dirty="0" smtClean="0"/>
              <a:t>Ustawowa definicja gminy, powiatu i województwa samorządowego (c.d.)</a:t>
            </a:r>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62500" lnSpcReduction="20000"/>
          </a:bodyPr>
          <a:lstStyle/>
          <a:p>
            <a:r>
              <a:rPr lang="pl-PL" dirty="0" smtClean="0">
                <a:latin typeface="+mj-lt"/>
              </a:rPr>
              <a:t>Rada Ministrów, w drodze </a:t>
            </a:r>
            <a:r>
              <a:rPr lang="pl-PL" dirty="0" smtClean="0">
                <a:latin typeface="+mj-lt"/>
              </a:rPr>
              <a:t>rozporządzenia: 1</a:t>
            </a:r>
            <a:r>
              <a:rPr lang="pl-PL" dirty="0" smtClean="0">
                <a:latin typeface="+mj-lt"/>
              </a:rPr>
              <a:t>) tworzy, łączy, dzieli i znosi gminy oraz ustala ich </a:t>
            </a:r>
            <a:r>
              <a:rPr lang="pl-PL" dirty="0" smtClean="0">
                <a:latin typeface="+mj-lt"/>
              </a:rPr>
              <a:t>granice; 2</a:t>
            </a:r>
            <a:r>
              <a:rPr lang="pl-PL" dirty="0" smtClean="0">
                <a:latin typeface="+mj-lt"/>
              </a:rPr>
              <a:t>) nadaje gminie lub miejscowości status miasta i ustala jego </a:t>
            </a:r>
            <a:r>
              <a:rPr lang="pl-PL" dirty="0" smtClean="0">
                <a:latin typeface="+mj-lt"/>
              </a:rPr>
              <a:t>granice;3</a:t>
            </a:r>
            <a:r>
              <a:rPr lang="pl-PL" dirty="0" smtClean="0">
                <a:latin typeface="+mj-lt"/>
              </a:rPr>
              <a:t>) ustala i zmienia nazwy gmin oraz siedziby ich władz.</a:t>
            </a:r>
          </a:p>
          <a:p>
            <a:endParaRPr lang="pl-PL" dirty="0" smtClean="0">
              <a:latin typeface="+mj-lt"/>
            </a:endParaRPr>
          </a:p>
          <a:p>
            <a:r>
              <a:rPr lang="pl-PL" dirty="0" smtClean="0">
                <a:latin typeface="+mj-lt"/>
              </a:rPr>
              <a:t>Rozporządzenie może </a:t>
            </a:r>
            <a:r>
              <a:rPr lang="pl-PL" dirty="0" smtClean="0">
                <a:latin typeface="+mj-lt"/>
              </a:rPr>
              <a:t>być wydane także na wniosek zainteresowanej rady gminy.</a:t>
            </a:r>
          </a:p>
          <a:p>
            <a:endParaRPr lang="pl-PL" dirty="0" smtClean="0">
              <a:latin typeface="+mj-lt"/>
            </a:endParaRPr>
          </a:p>
          <a:p>
            <a:r>
              <a:rPr lang="pl-PL" dirty="0" smtClean="0">
                <a:latin typeface="+mj-lt"/>
              </a:rPr>
              <a:t>Ustalenie </a:t>
            </a:r>
            <a:r>
              <a:rPr lang="pl-PL" dirty="0" smtClean="0">
                <a:latin typeface="+mj-lt"/>
              </a:rPr>
              <a:t>i zmiana granic gmin dokonywane są w sposób zapewniający gminie terytorium możliwie jednorodne ze względu na układ osadniczy i przestrzenny, uwzględniający więzi społeczne, gospodarcze i kulturowe oraz zapewniający zdolność wykonywania zadań publicznych.</a:t>
            </a:r>
          </a:p>
          <a:p>
            <a:endParaRPr lang="pl-PL" dirty="0" smtClean="0">
              <a:latin typeface="+mj-lt"/>
            </a:endParaRPr>
          </a:p>
          <a:p>
            <a:r>
              <a:rPr lang="pl-PL" dirty="0" smtClean="0">
                <a:latin typeface="+mj-lt"/>
              </a:rPr>
              <a:t>Nadanie </a:t>
            </a:r>
            <a:r>
              <a:rPr lang="pl-PL" dirty="0" smtClean="0">
                <a:latin typeface="+mj-lt"/>
              </a:rPr>
              <a:t>gminie lub miejscowości statusu miasta, ustalenie jego granic i ich zmiana dokonywane są w sposób uwzględniający infrastrukturę społeczną i techniczną oraz układ urbanistyczny i charakter zabudowy.</a:t>
            </a:r>
          </a:p>
          <a:p>
            <a:endParaRPr lang="pl-PL" dirty="0" smtClean="0">
              <a:latin typeface="+mj-lt"/>
            </a:endParaRPr>
          </a:p>
          <a:p>
            <a:r>
              <a:rPr lang="pl-PL" dirty="0" smtClean="0">
                <a:latin typeface="+mj-lt"/>
              </a:rPr>
              <a:t>Zmiany </a:t>
            </a:r>
            <a:r>
              <a:rPr lang="pl-PL" dirty="0" smtClean="0">
                <a:latin typeface="+mj-lt"/>
              </a:rPr>
              <a:t>następują z dniem 1 stycznia.</a:t>
            </a:r>
          </a:p>
          <a:p>
            <a:endParaRPr lang="pl-PL" dirty="0"/>
          </a:p>
        </p:txBody>
      </p:sp>
      <p:sp>
        <p:nvSpPr>
          <p:cNvPr id="3" name="Tytuł 2"/>
          <p:cNvSpPr>
            <a:spLocks noGrp="1"/>
          </p:cNvSpPr>
          <p:nvPr>
            <p:ph type="title"/>
          </p:nvPr>
        </p:nvSpPr>
        <p:spPr/>
        <p:txBody>
          <a:bodyPr>
            <a:normAutofit fontScale="90000"/>
          </a:bodyPr>
          <a:lstStyle/>
          <a:p>
            <a:r>
              <a:rPr lang="pl-PL" dirty="0" smtClean="0"/>
              <a:t>Tworzenie, łączenie i znoszenie gmin</a:t>
            </a:r>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0000" lnSpcReduction="20000"/>
          </a:bodyPr>
          <a:lstStyle/>
          <a:p>
            <a:r>
              <a:rPr lang="pl-PL" dirty="0" smtClean="0"/>
              <a:t>Wydanie </a:t>
            </a:r>
            <a:r>
              <a:rPr lang="pl-PL" dirty="0" smtClean="0"/>
              <a:t>rozporządzenia, </a:t>
            </a:r>
            <a:r>
              <a:rPr lang="pl-PL" dirty="0" smtClean="0"/>
              <a:t>wymaga zasięgnięcia przez ministra właściwego do spraw administracji publicznej opinii zainteresowanych rad gmin, poprzedzonych przeprowadzeniem przez te rady konsultacji z mieszkańcami, a w przypadku zmian granic gmin naruszających granice powiatów lub województw - dodatkowo opinii odpowiednich rad powiatów lub sejmików </a:t>
            </a:r>
            <a:r>
              <a:rPr lang="pl-PL" dirty="0" smtClean="0"/>
              <a:t>województw.</a:t>
            </a:r>
            <a:endParaRPr lang="pl-PL" dirty="0" smtClean="0"/>
          </a:p>
          <a:p>
            <a:endParaRPr lang="pl-PL" dirty="0" smtClean="0"/>
          </a:p>
          <a:p>
            <a:endParaRPr lang="pl-PL" dirty="0" smtClean="0"/>
          </a:p>
          <a:p>
            <a:r>
              <a:rPr lang="pl-PL" dirty="0" smtClean="0"/>
              <a:t>Konsultacje </a:t>
            </a:r>
            <a:r>
              <a:rPr lang="pl-PL" dirty="0" smtClean="0"/>
              <a:t>z mieszkańcami w sprawach zmiany granic gmin lub granic miasta polegającej na wyłączeniu obszaru lub części obszaru jednostki pomocniczej gminy i jego włączeniu do sąsiedniej jednostki pomocniczej tej gminy lub do sąsiedniej gminy mogą zostać ograniczone </a:t>
            </a:r>
            <a:r>
              <a:rPr lang="pl-PL" dirty="0" smtClean="0"/>
              <a:t>do:1</a:t>
            </a:r>
            <a:r>
              <a:rPr lang="pl-PL" dirty="0" smtClean="0"/>
              <a:t>) mieszkańców jednostki pomocniczej gminy objętych zmianą - przez odpowiednie rady </a:t>
            </a:r>
            <a:r>
              <a:rPr lang="pl-PL" dirty="0" smtClean="0"/>
              <a:t>gmin; 2</a:t>
            </a:r>
            <a:r>
              <a:rPr lang="pl-PL" dirty="0" smtClean="0"/>
              <a:t>) mieszkańców gmin objętych zmianą naruszającą granice powiatów lub województw - przez odpowiednie rady powiatów lub sejmiki województw.</a:t>
            </a:r>
          </a:p>
          <a:p>
            <a:endParaRPr lang="pl-PL" dirty="0"/>
          </a:p>
        </p:txBody>
      </p:sp>
      <p:sp>
        <p:nvSpPr>
          <p:cNvPr id="3" name="Tytuł 2"/>
          <p:cNvSpPr>
            <a:spLocks noGrp="1"/>
          </p:cNvSpPr>
          <p:nvPr>
            <p:ph type="title"/>
          </p:nvPr>
        </p:nvSpPr>
        <p:spPr/>
        <p:txBody>
          <a:bodyPr>
            <a:normAutofit fontScale="90000"/>
          </a:bodyPr>
          <a:lstStyle/>
          <a:p>
            <a:r>
              <a:rPr lang="pl-PL" dirty="0" smtClean="0"/>
              <a:t>Tworzenie, łączenie i znoszenie gmin (c.d.)</a:t>
            </a:r>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7500" lnSpcReduction="20000"/>
          </a:bodyPr>
          <a:lstStyle/>
          <a:p>
            <a:r>
              <a:rPr lang="pl-PL" dirty="0" smtClean="0"/>
              <a:t>Wydanie </a:t>
            </a:r>
            <a:r>
              <a:rPr lang="pl-PL" dirty="0" smtClean="0"/>
              <a:t>rozporządzenia na </a:t>
            </a:r>
            <a:r>
              <a:rPr lang="pl-PL" dirty="0" smtClean="0"/>
              <a:t>wniosek rady gminy wymaga</a:t>
            </a:r>
            <a:r>
              <a:rPr lang="pl-PL" dirty="0" smtClean="0"/>
              <a:t>:</a:t>
            </a:r>
          </a:p>
          <a:p>
            <a:endParaRPr lang="pl-PL" dirty="0" smtClean="0"/>
          </a:p>
          <a:p>
            <a:r>
              <a:rPr lang="pl-PL" dirty="0" smtClean="0"/>
              <a:t>1) wniosku rady gminy poprzedzonego przeprowadzeniem przez tę radę konsultacji z mieszkańcami, wraz z uzasadnieniem oraz niezbędnymi dokumentami, mapami i informacjami potwierdzającymi zasadność wniosku</a:t>
            </a:r>
            <a:r>
              <a:rPr lang="pl-PL" dirty="0" smtClean="0"/>
              <a:t>;</a:t>
            </a:r>
          </a:p>
          <a:p>
            <a:endParaRPr lang="pl-PL" dirty="0" smtClean="0"/>
          </a:p>
          <a:p>
            <a:r>
              <a:rPr lang="pl-PL" dirty="0" smtClean="0"/>
              <a:t>2) opinii rad gmin objętych wnioskiem, poprzedzonych przeprowadzeniem przez te rady konsultacji z mieszkańcami, a w przypadku zmiany granic gminy naruszającej granice powiatów lub województw - opinii odpowiednich rad powiatów lub sejmików województw</a:t>
            </a:r>
            <a:r>
              <a:rPr lang="pl-PL" dirty="0" smtClean="0"/>
              <a:t>;</a:t>
            </a:r>
          </a:p>
          <a:p>
            <a:endParaRPr lang="pl-PL" dirty="0" smtClean="0"/>
          </a:p>
          <a:p>
            <a:r>
              <a:rPr lang="pl-PL" dirty="0" smtClean="0"/>
              <a:t>3) opinii wojewody właściwego dla gminy lub gmin objętych wnioskiem.</a:t>
            </a:r>
          </a:p>
          <a:p>
            <a:endParaRPr lang="pl-PL" dirty="0"/>
          </a:p>
        </p:txBody>
      </p:sp>
      <p:sp>
        <p:nvSpPr>
          <p:cNvPr id="3" name="Tytuł 2"/>
          <p:cNvSpPr>
            <a:spLocks noGrp="1"/>
          </p:cNvSpPr>
          <p:nvPr>
            <p:ph type="title"/>
          </p:nvPr>
        </p:nvSpPr>
        <p:spPr/>
        <p:txBody>
          <a:bodyPr>
            <a:normAutofit fontScale="90000"/>
          </a:bodyPr>
          <a:lstStyle/>
          <a:p>
            <a:r>
              <a:rPr lang="pl-PL" dirty="0" smtClean="0"/>
              <a:t>Tworzenie, łączenie i znoszenie gmin (c.d.)</a:t>
            </a:r>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20000"/>
          </a:bodyPr>
          <a:lstStyle/>
          <a:p>
            <a:endParaRPr lang="pl-PL" dirty="0" smtClean="0"/>
          </a:p>
          <a:p>
            <a:r>
              <a:rPr lang="pl-PL" dirty="0" smtClean="0"/>
              <a:t>W </a:t>
            </a:r>
            <a:r>
              <a:rPr lang="pl-PL" dirty="0" smtClean="0"/>
              <a:t>sprawie utworzenia, połączenia, podziału i zniesienia gminy oraz ustalenia granic gminy może być przeprowadzone referendum lokalne z inicjatywy mieszkańców.</a:t>
            </a:r>
          </a:p>
          <a:p>
            <a:endParaRPr lang="pl-PL" dirty="0" smtClean="0"/>
          </a:p>
          <a:p>
            <a:endParaRPr lang="pl-PL" dirty="0" smtClean="0"/>
          </a:p>
          <a:p>
            <a:r>
              <a:rPr lang="pl-PL" dirty="0" smtClean="0"/>
              <a:t>Z </a:t>
            </a:r>
            <a:r>
              <a:rPr lang="pl-PL" dirty="0" smtClean="0"/>
              <a:t>inicjatywą przeprowadzenia </a:t>
            </a:r>
            <a:r>
              <a:rPr lang="pl-PL" dirty="0" smtClean="0"/>
              <a:t>referendum </a:t>
            </a:r>
            <a:r>
              <a:rPr lang="pl-PL" dirty="0" smtClean="0"/>
              <a:t>wystąpić może jedynie grupa co najmniej 15 obywateli, o której mowa w art. 11 ust. </a:t>
            </a:r>
            <a:r>
              <a:rPr lang="pl-PL" dirty="0" smtClean="0"/>
              <a:t>1a ustawy </a:t>
            </a:r>
            <a:r>
              <a:rPr lang="pl-PL" dirty="0" smtClean="0"/>
              <a:t>z dnia 15 września 2000 r. o referendum lokalnym (</a:t>
            </a:r>
            <a:r>
              <a:rPr lang="pl-PL" dirty="0" err="1" smtClean="0"/>
              <a:t>Dz.U</a:t>
            </a:r>
            <a:r>
              <a:rPr lang="pl-PL" dirty="0" smtClean="0"/>
              <a:t>. Nr 88, poz. 985, z </a:t>
            </a:r>
            <a:r>
              <a:rPr lang="pl-PL" dirty="0" err="1" smtClean="0"/>
              <a:t>późn</a:t>
            </a:r>
            <a:r>
              <a:rPr lang="pl-PL" dirty="0" smtClean="0"/>
              <a:t>. </a:t>
            </a:r>
            <a:r>
              <a:rPr lang="pl-PL" dirty="0" smtClean="0"/>
              <a:t>zm.).</a:t>
            </a:r>
          </a:p>
          <a:p>
            <a:pPr>
              <a:buNone/>
            </a:pPr>
            <a:r>
              <a:rPr lang="pl-PL" dirty="0" smtClean="0"/>
              <a:t> </a:t>
            </a:r>
            <a:endParaRPr lang="pl-PL" dirty="0" smtClean="0"/>
          </a:p>
          <a:p>
            <a:endParaRPr lang="pl-PL" dirty="0"/>
          </a:p>
        </p:txBody>
      </p:sp>
      <p:sp>
        <p:nvSpPr>
          <p:cNvPr id="3" name="Tytuł 2"/>
          <p:cNvSpPr>
            <a:spLocks noGrp="1"/>
          </p:cNvSpPr>
          <p:nvPr>
            <p:ph type="title"/>
          </p:nvPr>
        </p:nvSpPr>
        <p:spPr/>
        <p:txBody>
          <a:bodyPr>
            <a:normAutofit fontScale="90000"/>
          </a:bodyPr>
          <a:lstStyle/>
          <a:p>
            <a:r>
              <a:rPr lang="pl-PL" dirty="0" smtClean="0"/>
              <a:t>Tworzenie, łączenie i znoszenie gmin (c.d.)</a:t>
            </a:r>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0000" lnSpcReduction="20000"/>
          </a:bodyPr>
          <a:lstStyle/>
          <a:p>
            <a:r>
              <a:rPr lang="pl-PL" dirty="0" smtClean="0"/>
              <a:t>Referendum, o którym mowa w ust. 1, nie przeprowadza się, jeżeli z analizy przeprowadzonej przed referendum wynika, iż na skutek podziału lub ustalenia nowych granic gminy</a:t>
            </a:r>
            <a:r>
              <a:rPr lang="pl-PL" dirty="0" smtClean="0"/>
              <a:t>:</a:t>
            </a:r>
          </a:p>
          <a:p>
            <a:endParaRPr lang="pl-PL" dirty="0" smtClean="0"/>
          </a:p>
          <a:p>
            <a:r>
              <a:rPr lang="pl-PL" dirty="0" smtClean="0"/>
              <a:t>1) dochody podatkowe na mieszkańca gminy w zmienionych granicach lub gminy utworzonej byłyby niższe od najniższych dochodów podatkowych na mieszkańca ustalonych dla poszczególnych gmin zgodnie z ustawą z dnia 13 listopada 2003 r. o dochodach jednostek samorządu terytorialnego (</a:t>
            </a:r>
            <a:r>
              <a:rPr lang="pl-PL" dirty="0" err="1" smtClean="0"/>
              <a:t>Dz.U</a:t>
            </a:r>
            <a:r>
              <a:rPr lang="pl-PL" dirty="0" smtClean="0"/>
              <a:t>. z 2010 r. Nr 80, poz. 526, z </a:t>
            </a:r>
            <a:r>
              <a:rPr lang="pl-PL" dirty="0" err="1" smtClean="0"/>
              <a:t>późn</a:t>
            </a:r>
            <a:r>
              <a:rPr lang="pl-PL" dirty="0" smtClean="0"/>
              <a:t>. </a:t>
            </a:r>
            <a:r>
              <a:rPr lang="pl-PL" dirty="0" smtClean="0"/>
              <a:t>Zm.); </a:t>
            </a:r>
          </a:p>
          <a:p>
            <a:endParaRPr lang="pl-PL" dirty="0" smtClean="0"/>
          </a:p>
          <a:p>
            <a:r>
              <a:rPr lang="pl-PL" dirty="0" smtClean="0"/>
              <a:t>2) gmina w zmienionych granicach lub gmina utworzona byłaby mniejsza od najmniejszej pod względem liczby mieszkańców gminy w Polsce według stanu na dzień 31 grudnia roku poprzedzającego ogłoszenie </a:t>
            </a:r>
            <a:r>
              <a:rPr lang="pl-PL" dirty="0" smtClean="0"/>
              <a:t>rozporządzenia.</a:t>
            </a:r>
            <a:endParaRPr lang="pl-PL" dirty="0" smtClean="0"/>
          </a:p>
          <a:p>
            <a:endParaRPr lang="pl-PL" dirty="0"/>
          </a:p>
        </p:txBody>
      </p:sp>
      <p:sp>
        <p:nvSpPr>
          <p:cNvPr id="3" name="Tytuł 2"/>
          <p:cNvSpPr>
            <a:spLocks noGrp="1"/>
          </p:cNvSpPr>
          <p:nvPr>
            <p:ph type="title"/>
          </p:nvPr>
        </p:nvSpPr>
        <p:spPr/>
        <p:txBody>
          <a:bodyPr>
            <a:normAutofit fontScale="90000"/>
          </a:bodyPr>
          <a:lstStyle/>
          <a:p>
            <a:r>
              <a:rPr lang="pl-PL" dirty="0" smtClean="0"/>
              <a:t>Tworzenie, łączenie i znoszenie gmin (c.d.)</a:t>
            </a:r>
            <a:endParaRPr lang="pl-PL"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
  <a:themeElements>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Hol">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Hol">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124</TotalTime>
  <Words>1438</Words>
  <Application>Microsoft Office PowerPoint</Application>
  <PresentationFormat>Pokaz na ekranie (4:3)</PresentationFormat>
  <Paragraphs>110</Paragraphs>
  <Slides>18</Slides>
  <Notes>0</Notes>
  <HiddenSlides>0</HiddenSlides>
  <MMClips>0</MMClips>
  <ScaleCrop>false</ScaleCrop>
  <HeadingPairs>
    <vt:vector size="4" baseType="variant">
      <vt:variant>
        <vt:lpstr>Motyw</vt:lpstr>
      </vt:variant>
      <vt:variant>
        <vt:i4>1</vt:i4>
      </vt:variant>
      <vt:variant>
        <vt:lpstr>Tytuły slajdów</vt:lpstr>
      </vt:variant>
      <vt:variant>
        <vt:i4>18</vt:i4>
      </vt:variant>
    </vt:vector>
  </HeadingPairs>
  <TitlesOfParts>
    <vt:vector size="19" baseType="lpstr">
      <vt:lpstr>Hol</vt:lpstr>
      <vt:lpstr>Ustrój samorządu terytorialnego</vt:lpstr>
      <vt:lpstr>Wspólnota samorządowa</vt:lpstr>
      <vt:lpstr>Ustawowa definicja gminy, powiatu i województwa samorządowego</vt:lpstr>
      <vt:lpstr>Ustawowa definicja gminy, powiatu i województwa samorządowego (c.d.)</vt:lpstr>
      <vt:lpstr>Tworzenie, łączenie i znoszenie gmin</vt:lpstr>
      <vt:lpstr>Tworzenie, łączenie i znoszenie gmin (c.d.)</vt:lpstr>
      <vt:lpstr>Tworzenie, łączenie i znoszenie gmin (c.d.)</vt:lpstr>
      <vt:lpstr>Tworzenie, łączenie i znoszenie gmin (c.d.)</vt:lpstr>
      <vt:lpstr>Tworzenie, łączenie i znoszenie gmin (c.d.)</vt:lpstr>
      <vt:lpstr>Tworzenie, łączenie i znoszenie gmin (c.d.)</vt:lpstr>
      <vt:lpstr>Tworzenie, łączenie i znoszenie powiatów</vt:lpstr>
      <vt:lpstr>Tworzenie, łączenie i znoszenie powiatów (c.d.)</vt:lpstr>
      <vt:lpstr>Tworzenie, łączenie i znoszenie powiatów (c.d.)</vt:lpstr>
      <vt:lpstr>Tworzenie, łączenie i znoszenie powiatów (c.d.)</vt:lpstr>
      <vt:lpstr>Tworzenie, łączenie i znoszenie powiatów (c.d.)</vt:lpstr>
      <vt:lpstr>Tworzenie, łączenie i znoszenie powiatów c.d.</vt:lpstr>
      <vt:lpstr>Tworzenie, łączenie i znoszenie województw</vt:lpstr>
      <vt:lpstr>Tworzenie, łączenie i znoszenie województw (c.d.)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Ustrój samorządu terytorialnego</dc:title>
  <dc:creator>Ja</dc:creator>
  <cp:lastModifiedBy>Ja</cp:lastModifiedBy>
  <cp:revision>13</cp:revision>
  <dcterms:created xsi:type="dcterms:W3CDTF">2015-04-29T20:27:37Z</dcterms:created>
  <dcterms:modified xsi:type="dcterms:W3CDTF">2015-04-30T16:56:43Z</dcterms:modified>
</cp:coreProperties>
</file>