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74" r:id="rId8"/>
    <p:sldId id="275" r:id="rId9"/>
    <p:sldId id="276"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Łącznik prost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EA11642E-808E-4D76-B344-DBB490FFBFED}" type="datetimeFigureOut">
              <a:rPr lang="pl-PL" smtClean="0"/>
              <a:t>2015-04-29</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E26048B1-D962-4C50-92A6-9A7B2687E080}"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EA11642E-808E-4D76-B344-DBB490FFBFED}" type="datetimeFigureOut">
              <a:rPr lang="pl-PL" smtClean="0"/>
              <a:t>2015-04-29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E26048B1-D962-4C50-92A6-9A7B2687E080}"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EA11642E-808E-4D76-B344-DBB490FFBFED}" type="datetimeFigureOut">
              <a:rPr lang="pl-PL" smtClean="0"/>
              <a:t>2015-04-29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E26048B1-D962-4C50-92A6-9A7B2687E080}"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EA11642E-808E-4D76-B344-DBB490FFBFED}" type="datetimeFigureOut">
              <a:rPr lang="pl-PL" smtClean="0"/>
              <a:t>2015-04-29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E26048B1-D962-4C50-92A6-9A7B2687E080}" type="slidenum">
              <a:rPr lang="pl-PL" smtClean="0"/>
              <a:t>‹#›</a:t>
            </a:fld>
            <a:endParaRPr lang="pl-PL"/>
          </a:p>
        </p:txBody>
      </p:sp>
      <p:sp>
        <p:nvSpPr>
          <p:cNvPr id="7" name="Tytuł 6"/>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EA11642E-808E-4D76-B344-DBB490FFBFED}" type="datetimeFigureOut">
              <a:rPr lang="pl-PL" smtClean="0"/>
              <a:t>2015-04-29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E26048B1-D962-4C50-92A6-9A7B2687E080}" type="slidenum">
              <a:rPr lang="pl-PL" smtClean="0"/>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EA11642E-808E-4D76-B344-DBB490FFBFED}" type="datetimeFigureOut">
              <a:rPr lang="pl-PL" smtClean="0"/>
              <a:t>2015-04-29</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E26048B1-D962-4C50-92A6-9A7B2687E080}" type="slidenum">
              <a:rPr lang="pl-PL" smtClean="0"/>
              <a:t>‹#›</a:t>
            </a:fld>
            <a:endParaRPr lang="pl-PL"/>
          </a:p>
        </p:txBody>
      </p:sp>
      <p:sp>
        <p:nvSpPr>
          <p:cNvPr id="8" name="Tytuł 7"/>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EA11642E-808E-4D76-B344-DBB490FFBFED}" type="datetimeFigureOut">
              <a:rPr lang="pl-PL" smtClean="0"/>
              <a:t>2015-04-29</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E26048B1-D962-4C50-92A6-9A7B2687E080}"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extLst/>
          </a:lstStyle>
          <a:p>
            <a:fld id="{EA11642E-808E-4D76-B344-DBB490FFBFED}" type="datetimeFigureOut">
              <a:rPr lang="pl-PL" smtClean="0"/>
              <a:t>2015-04-29</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E26048B1-D962-4C50-92A6-9A7B2687E080}" type="slidenum">
              <a:rPr lang="pl-PL" smtClean="0"/>
              <a:t>‹#›</a:t>
            </a:fld>
            <a:endParaRPr lang="pl-PL"/>
          </a:p>
        </p:txBody>
      </p:sp>
      <p:sp>
        <p:nvSpPr>
          <p:cNvPr id="6" name="Tytuł 5"/>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EA11642E-808E-4D76-B344-DBB490FFBFED}" type="datetimeFigureOut">
              <a:rPr lang="pl-PL" smtClean="0"/>
              <a:t>2015-04-29</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E26048B1-D962-4C50-92A6-9A7B2687E080}"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extLst/>
          </a:lstStyle>
          <a:p>
            <a:fld id="{EA11642E-808E-4D76-B344-DBB490FFBFED}" type="datetimeFigureOut">
              <a:rPr lang="pl-PL" smtClean="0"/>
              <a:t>2015-04-29</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E26048B1-D962-4C50-92A6-9A7B2687E080}"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EA11642E-808E-4D76-B344-DBB490FFBFED}" type="datetimeFigureOut">
              <a:rPr lang="pl-PL" smtClean="0"/>
              <a:t>2015-04-29</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E26048B1-D962-4C50-92A6-9A7B2687E080}" type="slidenum">
              <a:rPr lang="pl-PL" smtClean="0"/>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Łącznik prost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Łącznik prost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A11642E-808E-4D76-B344-DBB490FFBFED}" type="datetimeFigureOut">
              <a:rPr lang="pl-PL" smtClean="0"/>
              <a:t>2015-04-29</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26048B1-D962-4C50-92A6-9A7B2687E080}"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Ustrój samorządu terytorialnego</a:t>
            </a:r>
            <a:endParaRPr lang="pl-PL" dirty="0"/>
          </a:p>
        </p:txBody>
      </p:sp>
      <p:sp>
        <p:nvSpPr>
          <p:cNvPr id="3" name="Podtytuł 2"/>
          <p:cNvSpPr>
            <a:spLocks noGrp="1"/>
          </p:cNvSpPr>
          <p:nvPr>
            <p:ph type="subTitle" idx="1"/>
          </p:nvPr>
        </p:nvSpPr>
        <p:spPr/>
        <p:txBody>
          <a:bodyPr/>
          <a:lstStyle/>
          <a:p>
            <a:endParaRPr lang="pl-PL" dirty="0" smtClean="0"/>
          </a:p>
          <a:p>
            <a:r>
              <a:rPr lang="pl-PL" dirty="0" smtClean="0"/>
              <a:t>Mgr Michał </a:t>
            </a:r>
            <a:r>
              <a:rPr lang="pl-PL" dirty="0" err="1" smtClean="0"/>
              <a:t>Kiedrzynek</a:t>
            </a:r>
            <a:endParaRPr lang="pl-PL"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Mieszkańcy powiatu podejmują rozstrzygnięcia w głosowaniu powszechnym – poprzez wybory i referendum powiatowe – lub za pośrednictwem organów powiatu.</a:t>
            </a:r>
          </a:p>
          <a:p>
            <a:endParaRPr lang="pl-PL" dirty="0" smtClean="0"/>
          </a:p>
          <a:p>
            <a:r>
              <a:rPr lang="pl-PL" sz="3200" dirty="0" smtClean="0">
                <a:solidFill>
                  <a:srgbClr val="FF0000"/>
                </a:solidFill>
              </a:rPr>
              <a:t>Organami powiatu są:</a:t>
            </a:r>
          </a:p>
          <a:p>
            <a:pPr>
              <a:buFontTx/>
              <a:buChar char="-"/>
            </a:pPr>
            <a:r>
              <a:rPr lang="pl-PL" sz="3200" dirty="0" smtClean="0">
                <a:solidFill>
                  <a:srgbClr val="FF0000"/>
                </a:solidFill>
              </a:rPr>
              <a:t>r</a:t>
            </a:r>
            <a:r>
              <a:rPr lang="pl-PL" sz="3200" dirty="0" smtClean="0">
                <a:solidFill>
                  <a:srgbClr val="FF0000"/>
                </a:solidFill>
              </a:rPr>
              <a:t>ada powiatu,</a:t>
            </a:r>
          </a:p>
          <a:p>
            <a:pPr>
              <a:buFontTx/>
              <a:buChar char="-"/>
            </a:pPr>
            <a:r>
              <a:rPr lang="pl-PL" sz="3200" dirty="0" smtClean="0">
                <a:solidFill>
                  <a:srgbClr val="FF0000"/>
                </a:solidFill>
              </a:rPr>
              <a:t>zarząd powiatu.</a:t>
            </a:r>
            <a:endParaRPr lang="pl-PL" sz="3200" dirty="0">
              <a:solidFill>
                <a:srgbClr val="FF0000"/>
              </a:solidFill>
            </a:endParaRPr>
          </a:p>
        </p:txBody>
      </p:sp>
      <p:sp>
        <p:nvSpPr>
          <p:cNvPr id="3" name="Tytuł 2"/>
          <p:cNvSpPr>
            <a:spLocks noGrp="1"/>
          </p:cNvSpPr>
          <p:nvPr>
            <p:ph type="title"/>
          </p:nvPr>
        </p:nvSpPr>
        <p:spPr/>
        <p:txBody>
          <a:bodyPr/>
          <a:lstStyle/>
          <a:p>
            <a:r>
              <a:rPr lang="pl-PL" dirty="0" smtClean="0"/>
              <a:t>Władze powiatu</a:t>
            </a: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r>
              <a:rPr lang="pl-PL" sz="3600" dirty="0" smtClean="0">
                <a:solidFill>
                  <a:srgbClr val="FF0000"/>
                </a:solidFill>
              </a:rPr>
              <a:t>Rada powiatu jest organem stanowiącym i kontrolnym powiatu</a:t>
            </a:r>
          </a:p>
          <a:p>
            <a:endParaRPr lang="pl-PL" sz="3600" dirty="0" smtClean="0">
              <a:solidFill>
                <a:srgbClr val="FF0000"/>
              </a:solidFill>
            </a:endParaRPr>
          </a:p>
          <a:p>
            <a:r>
              <a:rPr lang="pl-PL" sz="2800" dirty="0" smtClean="0"/>
              <a:t>w skład rady powiatu wchodzą radni w liczbie piętnastu w powiatach liczących do 40 000 mieszkańców oraz po dwóch na każde kolejne rozpoczęte 20 000 mieszkańców, ale nie więcej niż dwudziestu dziewięciu radnych.</a:t>
            </a:r>
            <a:endParaRPr lang="pl-PL" sz="2800" dirty="0"/>
          </a:p>
        </p:txBody>
      </p:sp>
      <p:sp>
        <p:nvSpPr>
          <p:cNvPr id="3" name="Tytuł 2"/>
          <p:cNvSpPr>
            <a:spLocks noGrp="1"/>
          </p:cNvSpPr>
          <p:nvPr>
            <p:ph type="title"/>
          </p:nvPr>
        </p:nvSpPr>
        <p:spPr/>
        <p:txBody>
          <a:bodyPr/>
          <a:lstStyle/>
          <a:p>
            <a:r>
              <a:rPr lang="pl-PL" dirty="0" smtClean="0"/>
              <a:t>Władze powiatu (c.d.)</a:t>
            </a: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Kadencja rady powiatu trwa 4 lata, licząc od dnia wyborów.</a:t>
            </a:r>
          </a:p>
          <a:p>
            <a:endParaRPr lang="pl-PL" dirty="0" smtClean="0"/>
          </a:p>
          <a:p>
            <a:r>
              <a:rPr lang="pl-PL" dirty="0" smtClean="0"/>
              <a:t>Radni wybierani są w wyborach bezpośrednich.</a:t>
            </a:r>
          </a:p>
          <a:p>
            <a:endParaRPr lang="pl-PL" dirty="0" smtClean="0"/>
          </a:p>
          <a:p>
            <a:r>
              <a:rPr lang="pl-PL" dirty="0" smtClean="0"/>
              <a:t>Odwołanie rady powiatu przed upływem kadencji następuje w drodze referendum powiatowego.</a:t>
            </a:r>
            <a:endParaRPr lang="pl-PL" dirty="0"/>
          </a:p>
        </p:txBody>
      </p:sp>
      <p:sp>
        <p:nvSpPr>
          <p:cNvPr id="3" name="Tytuł 2"/>
          <p:cNvSpPr>
            <a:spLocks noGrp="1"/>
          </p:cNvSpPr>
          <p:nvPr>
            <p:ph type="title"/>
          </p:nvPr>
        </p:nvSpPr>
        <p:spPr/>
        <p:txBody>
          <a:bodyPr/>
          <a:lstStyle/>
          <a:p>
            <a:r>
              <a:rPr lang="pl-PL" dirty="0" smtClean="0"/>
              <a:t>Władze powiatu (c.d.)</a:t>
            </a:r>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r>
              <a:rPr lang="pl-PL" sz="4000" dirty="0" smtClean="0">
                <a:solidFill>
                  <a:srgbClr val="FF0000"/>
                </a:solidFill>
                <a:latin typeface="+mj-lt"/>
              </a:rPr>
              <a:t>Zarząd powiatu jest organem wykonawczym powiatu</a:t>
            </a:r>
          </a:p>
          <a:p>
            <a:endParaRPr lang="pl-PL" sz="4000" dirty="0" smtClean="0">
              <a:solidFill>
                <a:srgbClr val="FF0000"/>
              </a:solidFill>
              <a:latin typeface="+mj-lt"/>
            </a:endParaRPr>
          </a:p>
          <a:p>
            <a:r>
              <a:rPr lang="pl-PL" sz="4000" dirty="0" smtClean="0">
                <a:solidFill>
                  <a:srgbClr val="FF0000"/>
                </a:solidFill>
                <a:latin typeface="+mj-lt"/>
              </a:rPr>
              <a:t>W skład zarządu powiatu wchodzą starosta jako jego przewodniczący, wicestarosta i pozostali </a:t>
            </a:r>
            <a:r>
              <a:rPr lang="pl-PL" sz="4000" dirty="0" err="1" smtClean="0">
                <a:solidFill>
                  <a:srgbClr val="FF0000"/>
                </a:solidFill>
                <a:latin typeface="+mj-lt"/>
              </a:rPr>
              <a:t>członowie</a:t>
            </a:r>
            <a:r>
              <a:rPr lang="pl-PL" sz="4000" dirty="0" smtClean="0">
                <a:solidFill>
                  <a:srgbClr val="FF0000"/>
                </a:solidFill>
                <a:latin typeface="+mj-lt"/>
              </a:rPr>
              <a:t>.</a:t>
            </a:r>
            <a:endParaRPr lang="pl-PL" sz="4000" dirty="0">
              <a:solidFill>
                <a:srgbClr val="FF0000"/>
              </a:solidFill>
              <a:latin typeface="+mj-lt"/>
            </a:endParaRPr>
          </a:p>
        </p:txBody>
      </p:sp>
      <p:sp>
        <p:nvSpPr>
          <p:cNvPr id="3" name="Tytuł 2"/>
          <p:cNvSpPr>
            <a:spLocks noGrp="1"/>
          </p:cNvSpPr>
          <p:nvPr>
            <p:ph type="title"/>
          </p:nvPr>
        </p:nvSpPr>
        <p:spPr/>
        <p:txBody>
          <a:bodyPr/>
          <a:lstStyle/>
          <a:p>
            <a:r>
              <a:rPr lang="pl-PL" dirty="0" smtClean="0"/>
              <a:t>Władze powiatu (c.d.)</a:t>
            </a: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r>
              <a:rPr lang="pl-PL" dirty="0" smtClean="0"/>
              <a:t>Rada powiatu wybiera zarząd w liczbie od 3 do 5 osób, w tym starostę i wicestarostę, w ciągu 3 miesięcy od dnia ogłoszenia wyników wyborów przez właściwy organ wyborczy. Liczbę członków zarządu określa w statucie rada powiatu.</a:t>
            </a:r>
          </a:p>
          <a:p>
            <a:r>
              <a:rPr lang="pl-PL" dirty="0" smtClean="0"/>
              <a:t>Rada powiatu wybiera starostę bezwzględną większością głosów ustawowego składu rady, w głosowaniu tajnym.</a:t>
            </a:r>
          </a:p>
          <a:p>
            <a:r>
              <a:rPr lang="pl-PL" dirty="0" smtClean="0"/>
              <a:t>Rada powiatu wybiera wicestarostę oraz pozostałych członków zarządu na wniosek starosty zwykłą większością głosów w obecności co najmniej połowy ustawowego składu rady, w głosowaniu tajnym.</a:t>
            </a:r>
            <a:endParaRPr lang="pl-PL" dirty="0"/>
          </a:p>
        </p:txBody>
      </p:sp>
      <p:sp>
        <p:nvSpPr>
          <p:cNvPr id="3" name="Tytuł 2"/>
          <p:cNvSpPr>
            <a:spLocks noGrp="1"/>
          </p:cNvSpPr>
          <p:nvPr>
            <p:ph type="title"/>
          </p:nvPr>
        </p:nvSpPr>
        <p:spPr/>
        <p:txBody>
          <a:bodyPr/>
          <a:lstStyle/>
          <a:p>
            <a:r>
              <a:rPr lang="pl-PL" dirty="0" smtClean="0"/>
              <a:t>Władze powiatu (c.d.)</a:t>
            </a:r>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r>
              <a:rPr lang="pl-PL" sz="3200" dirty="0" smtClean="0">
                <a:solidFill>
                  <a:srgbClr val="FF0000"/>
                </a:solidFill>
              </a:rPr>
              <a:t>W indywidualnych sprawach z zakresu administracji publicznej należących do właściwości powiatu decyzje wydaje starosta, chyba że przepisy szczególne przewidują wydawanie decyzji przez zarząd powiatu.</a:t>
            </a:r>
          </a:p>
          <a:p>
            <a:r>
              <a:rPr lang="pl-PL" sz="2400" dirty="0" smtClean="0"/>
              <a:t>Starosta może upoważnić poszczególnych członków zarządu powiatu, pracowników starostwa, powiatowych służb, inspekcji i straży oraz kierowników jednostek organizacyjnych powiatu do wydawania w jego imieniu decyzji. Decyzje wydane przez zarząd powiatu z zakresu administracji publicznej podpisuje starosta. </a:t>
            </a:r>
            <a:endParaRPr lang="pl-PL" sz="2400" dirty="0"/>
          </a:p>
        </p:txBody>
      </p:sp>
      <p:sp>
        <p:nvSpPr>
          <p:cNvPr id="3" name="Tytuł 2"/>
          <p:cNvSpPr>
            <a:spLocks noGrp="1"/>
          </p:cNvSpPr>
          <p:nvPr>
            <p:ph type="title"/>
          </p:nvPr>
        </p:nvSpPr>
        <p:spPr/>
        <p:txBody>
          <a:bodyPr/>
          <a:lstStyle/>
          <a:p>
            <a:r>
              <a:rPr lang="pl-PL" dirty="0" smtClean="0"/>
              <a:t>Władze powiatu (c.d.)</a:t>
            </a:r>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endParaRPr lang="pl-PL" sz="4000" dirty="0" smtClean="0">
              <a:solidFill>
                <a:srgbClr val="FF0000"/>
              </a:solidFill>
            </a:endParaRPr>
          </a:p>
          <a:p>
            <a:r>
              <a:rPr lang="pl-PL" sz="4000" dirty="0" smtClean="0">
                <a:solidFill>
                  <a:srgbClr val="FF0000"/>
                </a:solidFill>
              </a:rPr>
              <a:t>Organami samorządu województwa są:</a:t>
            </a:r>
          </a:p>
          <a:p>
            <a:r>
              <a:rPr lang="pl-PL" sz="4000" dirty="0" smtClean="0">
                <a:solidFill>
                  <a:srgbClr val="FF0000"/>
                </a:solidFill>
              </a:rPr>
              <a:t>- sejmik województwa,</a:t>
            </a:r>
          </a:p>
          <a:p>
            <a:r>
              <a:rPr lang="pl-PL" sz="4000" dirty="0" smtClean="0">
                <a:solidFill>
                  <a:srgbClr val="FF0000"/>
                </a:solidFill>
              </a:rPr>
              <a:t>- zarząd województwa.</a:t>
            </a:r>
            <a:endParaRPr lang="pl-PL" sz="4000" dirty="0">
              <a:solidFill>
                <a:srgbClr val="FF0000"/>
              </a:solidFill>
            </a:endParaRPr>
          </a:p>
        </p:txBody>
      </p:sp>
      <p:sp>
        <p:nvSpPr>
          <p:cNvPr id="3" name="Tytuł 2"/>
          <p:cNvSpPr>
            <a:spLocks noGrp="1"/>
          </p:cNvSpPr>
          <p:nvPr>
            <p:ph type="title"/>
          </p:nvPr>
        </p:nvSpPr>
        <p:spPr/>
        <p:txBody>
          <a:bodyPr>
            <a:normAutofit fontScale="90000"/>
          </a:bodyPr>
          <a:lstStyle/>
          <a:p>
            <a:r>
              <a:rPr lang="pl-PL" dirty="0" smtClean="0"/>
              <a:t>Władze samorządu województwa</a:t>
            </a:r>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r>
              <a:rPr lang="pl-PL" sz="4000" dirty="0" smtClean="0">
                <a:solidFill>
                  <a:srgbClr val="FF0000"/>
                </a:solidFill>
              </a:rPr>
              <a:t>Sejmik województwa jest organem stanowiącym i kontrolnym województwa,</a:t>
            </a:r>
          </a:p>
          <a:p>
            <a:endParaRPr lang="pl-PL" sz="3200" dirty="0" smtClean="0">
              <a:solidFill>
                <a:srgbClr val="FF0000"/>
              </a:solidFill>
            </a:endParaRPr>
          </a:p>
          <a:p>
            <a:r>
              <a:rPr lang="pl-PL" sz="2400" dirty="0" smtClean="0"/>
              <a:t>Kadencja sejmiku województwa trwa 4 lata, licząc od dnia wyborów.</a:t>
            </a:r>
            <a:endParaRPr lang="pl-PL" sz="2400" dirty="0"/>
          </a:p>
        </p:txBody>
      </p:sp>
      <p:sp>
        <p:nvSpPr>
          <p:cNvPr id="3" name="Tytuł 2"/>
          <p:cNvSpPr>
            <a:spLocks noGrp="1"/>
          </p:cNvSpPr>
          <p:nvPr>
            <p:ph type="title"/>
          </p:nvPr>
        </p:nvSpPr>
        <p:spPr/>
        <p:txBody>
          <a:bodyPr>
            <a:normAutofit fontScale="90000"/>
          </a:bodyPr>
          <a:lstStyle/>
          <a:p>
            <a:r>
              <a:rPr lang="pl-PL" dirty="0" smtClean="0"/>
              <a:t>Władze samorządu województwa (c.d.)</a:t>
            </a:r>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endParaRPr lang="pl-PL" sz="2800" dirty="0" smtClean="0"/>
          </a:p>
          <a:p>
            <a:r>
              <a:rPr lang="pl-PL" sz="2800" dirty="0" smtClean="0"/>
              <a:t>W skład sejmiku województwa wchodzą radni wybierani w wyborach bezpośrednich w liczbie trzydziestu w województwach liczących do 2 000 </a:t>
            </a:r>
            <a:r>
              <a:rPr lang="pl-PL" sz="2800" dirty="0" err="1" smtClean="0"/>
              <a:t>000</a:t>
            </a:r>
            <a:r>
              <a:rPr lang="pl-PL" sz="2800" dirty="0" smtClean="0"/>
              <a:t> mieszkańców oraz po trzech radnych na każde kolejne rozpoczęte 500 000 mieszkańców.</a:t>
            </a:r>
            <a:endParaRPr lang="pl-PL" sz="2800" dirty="0"/>
          </a:p>
        </p:txBody>
      </p:sp>
      <p:sp>
        <p:nvSpPr>
          <p:cNvPr id="3" name="Tytuł 2"/>
          <p:cNvSpPr>
            <a:spLocks noGrp="1"/>
          </p:cNvSpPr>
          <p:nvPr>
            <p:ph type="title"/>
          </p:nvPr>
        </p:nvSpPr>
        <p:spPr/>
        <p:txBody>
          <a:bodyPr>
            <a:normAutofit fontScale="90000"/>
          </a:bodyPr>
          <a:lstStyle/>
          <a:p>
            <a:r>
              <a:rPr lang="pl-PL" dirty="0" smtClean="0"/>
              <a:t>Władze samorządu województwa (c.d.)</a:t>
            </a: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r>
              <a:rPr lang="pl-PL" sz="4000" dirty="0" smtClean="0">
                <a:solidFill>
                  <a:srgbClr val="FF0000"/>
                </a:solidFill>
              </a:rPr>
              <a:t>Organem wykonawczym województwa jest zarząd województwa,</a:t>
            </a:r>
          </a:p>
          <a:p>
            <a:endParaRPr lang="pl-PL" sz="4000" dirty="0" smtClean="0">
              <a:solidFill>
                <a:srgbClr val="FF0000"/>
              </a:solidFill>
            </a:endParaRPr>
          </a:p>
          <a:p>
            <a:r>
              <a:rPr lang="pl-PL" sz="2800" dirty="0" smtClean="0">
                <a:solidFill>
                  <a:srgbClr val="FF0000"/>
                </a:solidFill>
              </a:rPr>
              <a:t>W skład zarządu województwa, liczącego 5 osób, wchodzi marszałek województwa jako jego przewodniczący, wicemarszałek lub 2 wicemarszałków i pozostali członkowie</a:t>
            </a:r>
            <a:endParaRPr lang="pl-PL" sz="2800" dirty="0">
              <a:solidFill>
                <a:srgbClr val="FF0000"/>
              </a:solidFill>
            </a:endParaRPr>
          </a:p>
        </p:txBody>
      </p:sp>
      <p:sp>
        <p:nvSpPr>
          <p:cNvPr id="3" name="Tytuł 2"/>
          <p:cNvSpPr>
            <a:spLocks noGrp="1"/>
          </p:cNvSpPr>
          <p:nvPr>
            <p:ph type="title"/>
          </p:nvPr>
        </p:nvSpPr>
        <p:spPr/>
        <p:txBody>
          <a:bodyPr>
            <a:normAutofit fontScale="90000"/>
          </a:bodyPr>
          <a:lstStyle/>
          <a:p>
            <a:r>
              <a:rPr lang="pl-PL" dirty="0" smtClean="0"/>
              <a:t>Władze samorządu województwa (c.d.)</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Mieszkańcy gminy podejmują rozstrzygnięcia w głosowaniu powszechnym (poprzez wybory i referendum) lub za pośrednictwem organów gminy (art. 11 ust. 1 </a:t>
            </a:r>
            <a:r>
              <a:rPr lang="pl-PL" dirty="0" err="1" smtClean="0"/>
              <a:t>u.s.g</a:t>
            </a:r>
            <a:r>
              <a:rPr lang="pl-PL" dirty="0" smtClean="0"/>
              <a:t>.)</a:t>
            </a:r>
          </a:p>
          <a:p>
            <a:endParaRPr lang="pl-PL" dirty="0" smtClean="0"/>
          </a:p>
          <a:p>
            <a:r>
              <a:rPr lang="pl-PL" sz="4000" dirty="0" smtClean="0">
                <a:solidFill>
                  <a:srgbClr val="FF0000"/>
                </a:solidFill>
              </a:rPr>
              <a:t>Organami gminy są:</a:t>
            </a:r>
          </a:p>
          <a:p>
            <a:r>
              <a:rPr lang="pl-PL" sz="4000" dirty="0" smtClean="0">
                <a:solidFill>
                  <a:srgbClr val="FF0000"/>
                </a:solidFill>
              </a:rPr>
              <a:t>- rada gminy</a:t>
            </a:r>
          </a:p>
          <a:p>
            <a:r>
              <a:rPr lang="pl-PL" sz="4000" dirty="0" smtClean="0">
                <a:solidFill>
                  <a:srgbClr val="FF0000"/>
                </a:solidFill>
              </a:rPr>
              <a:t>- wójt (burmistrz, prezydent)</a:t>
            </a:r>
          </a:p>
          <a:p>
            <a:endParaRPr lang="pl-PL" dirty="0" smtClean="0">
              <a:solidFill>
                <a:srgbClr val="FF0000"/>
              </a:solidFill>
            </a:endParaRPr>
          </a:p>
        </p:txBody>
      </p:sp>
      <p:sp>
        <p:nvSpPr>
          <p:cNvPr id="3" name="Tytuł 2"/>
          <p:cNvSpPr>
            <a:spLocks noGrp="1"/>
          </p:cNvSpPr>
          <p:nvPr>
            <p:ph type="title"/>
          </p:nvPr>
        </p:nvSpPr>
        <p:spPr/>
        <p:txBody>
          <a:bodyPr/>
          <a:lstStyle/>
          <a:p>
            <a:r>
              <a:rPr lang="pl-PL" dirty="0" smtClean="0"/>
              <a:t>Władze gminy</a:t>
            </a: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Sejmik województwa wybiera zarząd województwa, w tym marszałka województwa i nie więcej niż 2 wicemarszałków, w ciągu 3 miesięcy od dnia ogłoszenia wyników wyborów przez właściwy organ wyborczy.</a:t>
            </a:r>
          </a:p>
          <a:p>
            <a:r>
              <a:rPr lang="pl-PL" dirty="0" smtClean="0"/>
              <a:t>Sejmik województwa wybiera marszałka województwa bezwzględną większością głosów ustawowego składu sejmiku, w głosowaniu tajnym. </a:t>
            </a:r>
            <a:endParaRPr lang="pl-PL" dirty="0"/>
          </a:p>
        </p:txBody>
      </p:sp>
      <p:sp>
        <p:nvSpPr>
          <p:cNvPr id="3" name="Tytuł 2"/>
          <p:cNvSpPr>
            <a:spLocks noGrp="1"/>
          </p:cNvSpPr>
          <p:nvPr>
            <p:ph type="title"/>
          </p:nvPr>
        </p:nvSpPr>
        <p:spPr/>
        <p:txBody>
          <a:bodyPr>
            <a:normAutofit fontScale="90000"/>
          </a:bodyPr>
          <a:lstStyle/>
          <a:p>
            <a:r>
              <a:rPr lang="pl-PL" dirty="0" smtClean="0"/>
              <a:t>Władze samorządu województwa (c.d.)</a:t>
            </a:r>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Sejmik województwa wybiera wicemarszałków oraz pozostałych członków zarządu na wniosek marszałka zwykła większością głosów w obecności co najmniej połowy ustawowego składu sejmiku, w głosowaniu tajnym.</a:t>
            </a:r>
          </a:p>
          <a:p>
            <a:endParaRPr lang="pl-PL" dirty="0" smtClean="0"/>
          </a:p>
          <a:p>
            <a:r>
              <a:rPr lang="pl-PL" dirty="0" smtClean="0"/>
              <a:t>Marszałek, wicemarszałkowie i pozostali członkowie zarządu województwa mogą być wybrani spoza składu sejmiku województwa.</a:t>
            </a:r>
            <a:endParaRPr lang="pl-PL" dirty="0"/>
          </a:p>
        </p:txBody>
      </p:sp>
      <p:sp>
        <p:nvSpPr>
          <p:cNvPr id="3" name="Tytuł 2"/>
          <p:cNvSpPr>
            <a:spLocks noGrp="1"/>
          </p:cNvSpPr>
          <p:nvPr>
            <p:ph type="title"/>
          </p:nvPr>
        </p:nvSpPr>
        <p:spPr/>
        <p:txBody>
          <a:bodyPr>
            <a:normAutofit fontScale="90000"/>
          </a:bodyPr>
          <a:lstStyle/>
          <a:p>
            <a:r>
              <a:rPr lang="pl-PL" dirty="0" smtClean="0"/>
              <a:t>Władze samorządu województwa (c.d.)</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r>
              <a:rPr lang="pl-PL" sz="3200" dirty="0" smtClean="0">
                <a:solidFill>
                  <a:srgbClr val="FF0000"/>
                </a:solidFill>
              </a:rPr>
              <a:t>Organem stanowiącym i kontrolnym w gminie jest rada gminy</a:t>
            </a:r>
          </a:p>
          <a:p>
            <a:endParaRPr lang="pl-PL" sz="3200" dirty="0" smtClean="0">
              <a:solidFill>
                <a:srgbClr val="FF0000"/>
              </a:solidFill>
            </a:endParaRPr>
          </a:p>
          <a:p>
            <a:endParaRPr lang="pl-PL" sz="3200" dirty="0" smtClean="0">
              <a:solidFill>
                <a:srgbClr val="FF0000"/>
              </a:solidFill>
            </a:endParaRPr>
          </a:p>
          <a:p>
            <a:r>
              <a:rPr lang="pl-PL" sz="2400" dirty="0" smtClean="0"/>
              <a:t>Jeżeli siedziba rady gminy znajduje się w mieście położonym na terytorium tej gminy, rada nosi nazwę rady miejskiej.</a:t>
            </a:r>
            <a:endParaRPr lang="pl-PL" sz="2400" dirty="0"/>
          </a:p>
        </p:txBody>
      </p:sp>
      <p:sp>
        <p:nvSpPr>
          <p:cNvPr id="3" name="Tytuł 2"/>
          <p:cNvSpPr>
            <a:spLocks noGrp="1"/>
          </p:cNvSpPr>
          <p:nvPr>
            <p:ph type="title"/>
          </p:nvPr>
        </p:nvSpPr>
        <p:spPr/>
        <p:txBody>
          <a:bodyPr/>
          <a:lstStyle/>
          <a:p>
            <a:r>
              <a:rPr lang="pl-PL" dirty="0" smtClean="0"/>
              <a:t>Władze gminy (c.d.)</a:t>
            </a: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Kadencja rady gminy trwa 4 lata </a:t>
            </a:r>
          </a:p>
          <a:p>
            <a:endParaRPr lang="pl-PL" dirty="0" smtClean="0"/>
          </a:p>
          <a:p>
            <a:r>
              <a:rPr lang="pl-PL" sz="2000" dirty="0" smtClean="0"/>
              <a:t>W skład rady gminy wchodzą radni w liczbie:</a:t>
            </a:r>
          </a:p>
          <a:p>
            <a:pPr>
              <a:buFontTx/>
              <a:buChar char="-"/>
            </a:pPr>
            <a:r>
              <a:rPr lang="pl-PL" sz="2000" dirty="0" smtClean="0"/>
              <a:t>p</a:t>
            </a:r>
            <a:r>
              <a:rPr lang="pl-PL" sz="2000" dirty="0" smtClean="0"/>
              <a:t>iętnastu w gminach do 20 000 mieszkańców,</a:t>
            </a:r>
          </a:p>
          <a:p>
            <a:pPr>
              <a:buFontTx/>
              <a:buChar char="-"/>
            </a:pPr>
            <a:r>
              <a:rPr lang="pl-PL" sz="2000" dirty="0" smtClean="0"/>
              <a:t>d</a:t>
            </a:r>
            <a:r>
              <a:rPr lang="pl-PL" sz="2000" dirty="0" smtClean="0"/>
              <a:t>wudziestu jeden w gminach do 50 000 mieszkańców,</a:t>
            </a:r>
          </a:p>
          <a:p>
            <a:pPr>
              <a:buFontTx/>
              <a:buChar char="-"/>
            </a:pPr>
            <a:r>
              <a:rPr lang="pl-PL" sz="2000" dirty="0" smtClean="0"/>
              <a:t>dwudziestu trzech w gminach do 100 000 mieszkańców,</a:t>
            </a:r>
          </a:p>
          <a:p>
            <a:pPr>
              <a:buFontTx/>
              <a:buChar char="-"/>
            </a:pPr>
            <a:r>
              <a:rPr lang="pl-PL" sz="2000" dirty="0" smtClean="0"/>
              <a:t>dwudziestu pięciu w gminach do 200 000 mieszkańców,</a:t>
            </a:r>
          </a:p>
          <a:p>
            <a:pPr>
              <a:buFontTx/>
              <a:buChar char="-"/>
            </a:pPr>
            <a:r>
              <a:rPr lang="pl-PL" sz="2000" dirty="0" smtClean="0"/>
              <a:t>p</a:t>
            </a:r>
            <a:r>
              <a:rPr lang="pl-PL" sz="2000" dirty="0" smtClean="0"/>
              <a:t>owyżej 200 000 mieszkańców – po trzech na każde rozpoczęte 100 000 mieszkańców, nie więcej niż czterdziestu pięciu radnych.</a:t>
            </a:r>
          </a:p>
          <a:p>
            <a:pPr>
              <a:buFontTx/>
              <a:buChar char="-"/>
            </a:pPr>
            <a:endParaRPr lang="pl-PL" sz="2000" dirty="0" smtClean="0"/>
          </a:p>
        </p:txBody>
      </p:sp>
      <p:sp>
        <p:nvSpPr>
          <p:cNvPr id="3" name="Tytuł 2"/>
          <p:cNvSpPr>
            <a:spLocks noGrp="1"/>
          </p:cNvSpPr>
          <p:nvPr>
            <p:ph type="title"/>
          </p:nvPr>
        </p:nvSpPr>
        <p:spPr/>
        <p:txBody>
          <a:bodyPr/>
          <a:lstStyle/>
          <a:p>
            <a:r>
              <a:rPr lang="pl-PL" dirty="0" smtClean="0"/>
              <a:t>Władze gminy (c.d.)</a:t>
            </a:r>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r>
              <a:rPr lang="pl-PL" sz="4400" dirty="0" smtClean="0">
                <a:solidFill>
                  <a:srgbClr val="FF0000"/>
                </a:solidFill>
              </a:rPr>
              <a:t>Organem wykonawczym gminy jest wójt.</a:t>
            </a:r>
          </a:p>
          <a:p>
            <a:endParaRPr lang="pl-PL" sz="4000" dirty="0" smtClean="0">
              <a:solidFill>
                <a:srgbClr val="FF0000"/>
              </a:solidFill>
            </a:endParaRPr>
          </a:p>
          <a:p>
            <a:r>
              <a:rPr lang="pl-PL" sz="2200" dirty="0" smtClean="0"/>
              <a:t>Burmistrz jest organem wykonawczym w gminie, w której siedziba władz znajduje się w mieście położonym na terytorium tej gminy.</a:t>
            </a:r>
          </a:p>
          <a:p>
            <a:r>
              <a:rPr lang="pl-PL" sz="2200" dirty="0" smtClean="0"/>
              <a:t>W miastach powyżej 100 000 mieszkańców organem wykonawczym jest prezydent miasta. Do tyczy to również miast, w których do dnia wejścia w życie niniejszej ustawy prezydent miasta był organem wykonawczo-zarządzającym.</a:t>
            </a:r>
            <a:endParaRPr lang="pl-PL" sz="2200" dirty="0"/>
          </a:p>
        </p:txBody>
      </p:sp>
      <p:sp>
        <p:nvSpPr>
          <p:cNvPr id="3" name="Tytuł 2"/>
          <p:cNvSpPr>
            <a:spLocks noGrp="1"/>
          </p:cNvSpPr>
          <p:nvPr>
            <p:ph type="title"/>
          </p:nvPr>
        </p:nvSpPr>
        <p:spPr/>
        <p:txBody>
          <a:bodyPr/>
          <a:lstStyle/>
          <a:p>
            <a:r>
              <a:rPr lang="pl-PL" dirty="0" smtClean="0"/>
              <a:t>Władze gminy (c.d.)</a:t>
            </a:r>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Kadencja wójta (burmistrza, prezydenta) rozpoczyna się w dniu rozpoczęcia kadencji rady gminy lub wyboru go przez radę gminy i upływa z dniem upływu kadencji rady gminy.</a:t>
            </a:r>
          </a:p>
          <a:p>
            <a:endParaRPr lang="pl-PL" dirty="0" smtClean="0"/>
          </a:p>
          <a:p>
            <a:endParaRPr lang="pl-PL" dirty="0" smtClean="0"/>
          </a:p>
          <a:p>
            <a:r>
              <a:rPr lang="pl-PL" dirty="0" smtClean="0"/>
              <a:t>Wójtem (burmistrzem, prezydentem miasta) nie może być osoba, która nie jest obywatelem polskim.</a:t>
            </a:r>
            <a:endParaRPr lang="pl-PL" dirty="0"/>
          </a:p>
        </p:txBody>
      </p:sp>
      <p:sp>
        <p:nvSpPr>
          <p:cNvPr id="3" name="Tytuł 2"/>
          <p:cNvSpPr>
            <a:spLocks noGrp="1"/>
          </p:cNvSpPr>
          <p:nvPr>
            <p:ph type="title"/>
          </p:nvPr>
        </p:nvSpPr>
        <p:spPr/>
        <p:txBody>
          <a:bodyPr/>
          <a:lstStyle/>
          <a:p>
            <a:r>
              <a:rPr lang="pl-PL" dirty="0" smtClean="0"/>
              <a:t>Władze gminy (c.d.)</a:t>
            </a: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r>
              <a:rPr lang="pl-PL" sz="3600" dirty="0" smtClean="0">
                <a:solidFill>
                  <a:srgbClr val="FF0000"/>
                </a:solidFill>
              </a:rPr>
              <a:t>Miasto na prawach powiatu jest gminą wykonującą zadania powiatu.</a:t>
            </a:r>
          </a:p>
          <a:p>
            <a:r>
              <a:rPr lang="pl-PL" sz="2400" dirty="0" smtClean="0"/>
              <a:t>Ustrój i działanie organów miasta na prawach powiatu, w tym nazwę, skład, liczebność oraz ich powoływanie i odwoływanie, a także zasady sprawowania nadzoru określa ustawa o samorządzie gminnym.</a:t>
            </a:r>
            <a:endParaRPr lang="pl-PL" sz="2400" dirty="0"/>
          </a:p>
        </p:txBody>
      </p:sp>
      <p:sp>
        <p:nvSpPr>
          <p:cNvPr id="3" name="Tytuł 2"/>
          <p:cNvSpPr>
            <a:spLocks noGrp="1"/>
          </p:cNvSpPr>
          <p:nvPr>
            <p:ph type="title"/>
          </p:nvPr>
        </p:nvSpPr>
        <p:spPr/>
        <p:txBody>
          <a:bodyPr/>
          <a:lstStyle/>
          <a:p>
            <a:r>
              <a:rPr lang="pl-PL" dirty="0" smtClean="0"/>
              <a:t>Miasto na prawach powiatu</a:t>
            </a: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r>
              <a:rPr lang="pl-PL" dirty="0" smtClean="0"/>
              <a:t>Prawa powiatu przysługują miastom, które w dniu 31 grudnia 1998 r. liczyły więcej niż 100 000 mieszkańców, a także miastom, które z tym dniem przestały być siedzibami wojewodów, chyba że na wniosek właściwej rady miejskiej odstąpiono od nadania miastu praw powiatu (przypadek Wałbrzycha), oraz tym, którym nadano status miasta na prawach powiatu, przy dokonaniu pierwszego podziału administracyjnego kraju na powiaty (np. Świętochłowice).</a:t>
            </a:r>
            <a:endParaRPr lang="pl-PL" dirty="0"/>
          </a:p>
        </p:txBody>
      </p:sp>
      <p:sp>
        <p:nvSpPr>
          <p:cNvPr id="3" name="Tytuł 2"/>
          <p:cNvSpPr>
            <a:spLocks noGrp="1"/>
          </p:cNvSpPr>
          <p:nvPr>
            <p:ph type="title"/>
          </p:nvPr>
        </p:nvSpPr>
        <p:spPr/>
        <p:txBody>
          <a:bodyPr>
            <a:normAutofit fontScale="90000"/>
          </a:bodyPr>
          <a:lstStyle/>
          <a:p>
            <a:r>
              <a:rPr lang="pl-PL" dirty="0" smtClean="0"/>
              <a:t>Miasto na prawach powiatu (c.d.)</a:t>
            </a:r>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endParaRPr lang="pl-PL" dirty="0" smtClean="0"/>
          </a:p>
          <a:p>
            <a:r>
              <a:rPr lang="pl-PL" sz="3600" dirty="0" smtClean="0">
                <a:solidFill>
                  <a:srgbClr val="FF0000"/>
                </a:solidFill>
              </a:rPr>
              <a:t>Funkcje organów powiatu w miastach na prawach powiatu sprawuje:</a:t>
            </a:r>
          </a:p>
          <a:p>
            <a:r>
              <a:rPr lang="pl-PL" sz="3600" dirty="0" smtClean="0">
                <a:solidFill>
                  <a:srgbClr val="FF0000"/>
                </a:solidFill>
              </a:rPr>
              <a:t>- rada miasta (organ stanowiący i kontrolny),</a:t>
            </a:r>
          </a:p>
          <a:p>
            <a:r>
              <a:rPr lang="pl-PL" sz="3600" dirty="0" smtClean="0">
                <a:solidFill>
                  <a:srgbClr val="FF0000"/>
                </a:solidFill>
              </a:rPr>
              <a:t>- prezydent miasta.</a:t>
            </a:r>
            <a:endParaRPr lang="pl-PL" sz="3600" dirty="0">
              <a:solidFill>
                <a:srgbClr val="FF0000"/>
              </a:solidFill>
            </a:endParaRPr>
          </a:p>
        </p:txBody>
      </p:sp>
      <p:sp>
        <p:nvSpPr>
          <p:cNvPr id="3" name="Tytuł 2"/>
          <p:cNvSpPr>
            <a:spLocks noGrp="1"/>
          </p:cNvSpPr>
          <p:nvPr>
            <p:ph type="title"/>
          </p:nvPr>
        </p:nvSpPr>
        <p:spPr/>
        <p:txBody>
          <a:bodyPr>
            <a:normAutofit fontScale="90000"/>
          </a:bodyPr>
          <a:lstStyle/>
          <a:p>
            <a:r>
              <a:rPr lang="pl-PL" dirty="0" smtClean="0"/>
              <a:t>Miasto na prawach powiatu (c.d.)</a:t>
            </a:r>
            <a:endParaRPr lang="pl-P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209</TotalTime>
  <Words>957</Words>
  <Application>Microsoft Office PowerPoint</Application>
  <PresentationFormat>Pokaz na ekranie (4:3)</PresentationFormat>
  <Paragraphs>93</Paragraphs>
  <Slides>21</Slides>
  <Notes>0</Notes>
  <HiddenSlides>0</HiddenSlides>
  <MMClips>0</MMClips>
  <ScaleCrop>false</ScaleCrop>
  <HeadingPairs>
    <vt:vector size="4" baseType="variant">
      <vt:variant>
        <vt:lpstr>Motyw</vt:lpstr>
      </vt:variant>
      <vt:variant>
        <vt:i4>1</vt:i4>
      </vt:variant>
      <vt:variant>
        <vt:lpstr>Tytuły slajdów</vt:lpstr>
      </vt:variant>
      <vt:variant>
        <vt:i4>21</vt:i4>
      </vt:variant>
    </vt:vector>
  </HeadingPairs>
  <TitlesOfParts>
    <vt:vector size="22" baseType="lpstr">
      <vt:lpstr>Hol</vt:lpstr>
      <vt:lpstr>Ustrój samorządu terytorialnego</vt:lpstr>
      <vt:lpstr>Władze gminy</vt:lpstr>
      <vt:lpstr>Władze gminy (c.d.)</vt:lpstr>
      <vt:lpstr>Władze gminy (c.d.)</vt:lpstr>
      <vt:lpstr>Władze gminy (c.d.)</vt:lpstr>
      <vt:lpstr>Władze gminy (c.d.)</vt:lpstr>
      <vt:lpstr>Miasto na prawach powiatu</vt:lpstr>
      <vt:lpstr>Miasto na prawach powiatu (c.d.)</vt:lpstr>
      <vt:lpstr>Miasto na prawach powiatu (c.d.)</vt:lpstr>
      <vt:lpstr>Władze powiatu</vt:lpstr>
      <vt:lpstr>Władze powiatu (c.d.)</vt:lpstr>
      <vt:lpstr>Władze powiatu (c.d.)</vt:lpstr>
      <vt:lpstr>Władze powiatu (c.d.)</vt:lpstr>
      <vt:lpstr>Władze powiatu (c.d.)</vt:lpstr>
      <vt:lpstr>Władze powiatu (c.d.)</vt:lpstr>
      <vt:lpstr>Władze samorządu województwa</vt:lpstr>
      <vt:lpstr>Władze samorządu województwa (c.d.)</vt:lpstr>
      <vt:lpstr>Władze samorządu województwa (c.d.)</vt:lpstr>
      <vt:lpstr>Władze samorządu województwa (c.d.)</vt:lpstr>
      <vt:lpstr>Władze samorządu województwa (c.d.)</vt:lpstr>
      <vt:lpstr>Władze samorządu województwa (c.d.)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Ustrój samorządu terytorialnego</dc:title>
  <dc:creator>Ja</dc:creator>
  <cp:lastModifiedBy>Ja</cp:lastModifiedBy>
  <cp:revision>21</cp:revision>
  <dcterms:created xsi:type="dcterms:W3CDTF">2015-04-29T21:55:53Z</dcterms:created>
  <dcterms:modified xsi:type="dcterms:W3CDTF">2015-04-30T01:25:00Z</dcterms:modified>
</cp:coreProperties>
</file>