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notesMasterIdLst>
    <p:notesMasterId r:id="rId29"/>
  </p:notesMasterIdLst>
  <p:sldIdLst>
    <p:sldId id="256" r:id="rId2"/>
    <p:sldId id="257" r:id="rId3"/>
    <p:sldId id="258" r:id="rId4"/>
    <p:sldId id="268" r:id="rId5"/>
    <p:sldId id="269" r:id="rId6"/>
    <p:sldId id="267" r:id="rId7"/>
    <p:sldId id="261" r:id="rId8"/>
    <p:sldId id="262" r:id="rId9"/>
    <p:sldId id="260" r:id="rId10"/>
    <p:sldId id="274" r:id="rId11"/>
    <p:sldId id="272" r:id="rId12"/>
    <p:sldId id="271" r:id="rId13"/>
    <p:sldId id="264" r:id="rId14"/>
    <p:sldId id="266" r:id="rId15"/>
    <p:sldId id="265" r:id="rId16"/>
    <p:sldId id="281" r:id="rId17"/>
    <p:sldId id="259" r:id="rId18"/>
    <p:sldId id="275" r:id="rId19"/>
    <p:sldId id="263" r:id="rId20"/>
    <p:sldId id="276" r:id="rId21"/>
    <p:sldId id="277" r:id="rId22"/>
    <p:sldId id="278" r:id="rId23"/>
    <p:sldId id="279" r:id="rId24"/>
    <p:sldId id="283" r:id="rId25"/>
    <p:sldId id="280" r:id="rId26"/>
    <p:sldId id="284" r:id="rId27"/>
    <p:sldId id="27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3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7D85E-4025-43B2-AA9B-02ED16573345}" type="datetimeFigureOut">
              <a:rPr lang="en-GB" smtClean="0"/>
              <a:t>02/03/2019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A8096-7897-48CC-8B31-921B84658C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527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po.int/wipolex/en/treaties/text.jsp?file_id=295166#P55_4203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Nie definiuje</a:t>
            </a:r>
            <a:r>
              <a:rPr lang="pl-PL" baseline="0" dirty="0" smtClean="0"/>
              <a:t> pojęcia utworu zależnego</a:t>
            </a:r>
          </a:p>
          <a:p>
            <a:r>
              <a:rPr lang="pl-PL" baseline="0" dirty="0" smtClean="0"/>
              <a:t>W środowisku cyfrowym – WCT </a:t>
            </a:r>
            <a:r>
              <a:rPr lang="en-GB" b="1" dirty="0" smtClean="0"/>
              <a:t>Article 3</a:t>
            </a:r>
            <a:br>
              <a:rPr lang="en-GB" b="1" dirty="0" smtClean="0"/>
            </a:br>
            <a:r>
              <a:rPr lang="en-GB" b="1" dirty="0" smtClean="0"/>
              <a:t>Application of Articles 2 to 6 of the Berne Convention</a:t>
            </a:r>
            <a:endParaRPr lang="en-GB" dirty="0" smtClean="0"/>
          </a:p>
          <a:p>
            <a:r>
              <a:rPr lang="en-GB" dirty="0" smtClean="0"/>
              <a:t>Contracting Parties shall apply </a:t>
            </a:r>
            <a:r>
              <a:rPr lang="en-GB" i="1" dirty="0" smtClean="0"/>
              <a:t>mutatis mutandis</a:t>
            </a:r>
            <a:r>
              <a:rPr lang="en-GB" dirty="0" smtClean="0"/>
              <a:t> the provisions of Articles 2 to 6 of the Berne Convention in respect of the protection provided for in this Treaty.</a:t>
            </a:r>
            <a:r>
              <a:rPr lang="en-GB" baseline="30000" dirty="0" smtClean="0">
                <a:hlinkClick r:id="rId3"/>
              </a:rPr>
              <a:t>2</a:t>
            </a:r>
            <a:endParaRPr lang="en-GB" dirty="0" smtClean="0"/>
          </a:p>
          <a:p>
            <a:r>
              <a:rPr lang="en-GB" dirty="0" smtClean="0"/>
              <a:t> </a:t>
            </a:r>
          </a:p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A8096-7897-48CC-8B31-921B84658CE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05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Film Niagara 1953, Warhol 1962 po śmierci Merlin,</a:t>
            </a:r>
          </a:p>
          <a:p>
            <a:r>
              <a:rPr lang="pl-PL" dirty="0" smtClean="0"/>
              <a:t>Brak informacji w </a:t>
            </a:r>
            <a:r>
              <a:rPr lang="pl-PL" dirty="0" err="1" smtClean="0"/>
              <a:t>Tate</a:t>
            </a:r>
            <a:r>
              <a:rPr lang="pl-PL" dirty="0" smtClean="0"/>
              <a:t> galery</a:t>
            </a:r>
            <a:r>
              <a:rPr lang="pl-PL" baseline="0" dirty="0" smtClean="0"/>
              <a:t> o autorstwie fotografa ani nie ma oznaczonego producenta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A8096-7897-48CC-8B31-921B84658CE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18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Spór sądowy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A8096-7897-48CC-8B31-921B84658CE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61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Honest</a:t>
            </a:r>
            <a:r>
              <a:rPr lang="pl-PL" dirty="0" smtClean="0"/>
              <a:t> </a:t>
            </a:r>
            <a:r>
              <a:rPr lang="en-GB" dirty="0" smtClean="0"/>
              <a:t>Gil Fulbright SOLD Poster</a:t>
            </a:r>
            <a:endParaRPr lang="pl-PL" dirty="0" smtClean="0"/>
          </a:p>
          <a:p>
            <a:r>
              <a:rPr lang="en-GB" b="1" dirty="0" smtClean="0"/>
              <a:t>Frank Ridley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A8096-7897-48CC-8B31-921B84658CE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632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Plakat socrealistyczny</a:t>
            </a:r>
          </a:p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A8096-7897-48CC-8B31-921B84658CE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541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Tak, jeżeli fotograf sam wykreował sytuacje i kompozycję, nie jeżeli jest to wierna kopia planu filmowego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A8096-7897-48CC-8B31-921B84658CE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162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Aranżacja, kompozycja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A8096-7897-48CC-8B31-921B84658CE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467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3/2/2019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 b="1" cap="all" spc="50" dirty="0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dr   Monika Drela</a:t>
            </a:r>
            <a:endParaRPr lang="en-GB" sz="2800" b="1" cap="all" spc="50" dirty="0">
              <a:solidFill>
                <a:schemeClr val="tx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Utwory zależne </a:t>
            </a:r>
            <a:br>
              <a:rPr lang="pl-PL" sz="4000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4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w muzeum</a:t>
            </a:r>
            <a:endParaRPr lang="en-GB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90" y="5574210"/>
            <a:ext cx="3419872" cy="128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6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b="1" spc="30" dirty="0">
                <a:latin typeface="Aharoni" panose="02010803020104030203" pitchFamily="2" charset="-79"/>
                <a:cs typeface="Aharoni" panose="02010803020104030203" pitchFamily="2" charset="-79"/>
              </a:rPr>
              <a:t>Utwór pierwotny w domenie publicznej</a:t>
            </a:r>
            <a:endParaRPr lang="en-GB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72" y="1600200"/>
            <a:ext cx="418185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41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357313"/>
            <a:ext cx="60388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4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b="1" spc="30" dirty="0"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Prawo do pierwszego wydania</a:t>
            </a:r>
            <a:br>
              <a:rPr lang="pl-PL" sz="2800" b="1" spc="30" dirty="0"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pl-PL" sz="2800" b="1" spc="30" dirty="0"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prawo pokrewne</a:t>
            </a:r>
            <a:endParaRPr lang="en-GB" sz="2800" b="1" spc="30" dirty="0"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altLang="en-US" sz="1800" b="1" dirty="0"/>
              <a:t>Art. 99 (1</a:t>
            </a:r>
            <a:r>
              <a:rPr lang="pl-PL" altLang="en-US" sz="1800" b="1" dirty="0" smtClean="0"/>
              <a:t>) pr. aut. </a:t>
            </a:r>
          </a:p>
          <a:p>
            <a:pPr marL="0" indent="0" algn="ctr">
              <a:buNone/>
            </a:pPr>
            <a:r>
              <a:rPr lang="pl-PL" altLang="en-US" sz="1800" dirty="0"/>
              <a:t/>
            </a:r>
            <a:br>
              <a:rPr lang="pl-PL" altLang="en-US" sz="1800" dirty="0"/>
            </a:br>
            <a:r>
              <a:rPr lang="pl-PL" altLang="en-US" sz="1800" dirty="0"/>
              <a:t>Wydawcy, który jako pierwszy w sposób zgodny z prawem opublikował lub w inny sposób rozpowszechnił utwór, którego czas ochrony już wygasł, a jego egzemplarze nie były jeszcze publicznie udostępniane, przysługuje wyłączne prawo do rozporządzania tym utworem i korzystania z niego na wszystkich polach eksploatacji przez okres dwudziestu pięciu lat od daty pierwszej publikacji lub rozpowszechnienia</a:t>
            </a:r>
            <a:r>
              <a:rPr lang="pl-PL" altLang="en-US" dirty="0"/>
              <a:t>. 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5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b="1" spc="30" dirty="0">
                <a:latin typeface="Aharoni" panose="02010803020104030203" pitchFamily="2" charset="-79"/>
                <a:cs typeface="Aharoni" panose="02010803020104030203" pitchFamily="2" charset="-79"/>
              </a:rPr>
              <a:t>Utwór </a:t>
            </a:r>
            <a:r>
              <a:rPr lang="pl-PL" sz="3200" b="1" spc="30" dirty="0" smtClean="0">
                <a:latin typeface="Aharoni" panose="02010803020104030203" pitchFamily="2" charset="-79"/>
                <a:cs typeface="Aharoni" panose="02010803020104030203" pitchFamily="2" charset="-79"/>
              </a:rPr>
              <a:t>pierwotny chroniony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737615" cy="380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187624" y="1600200"/>
            <a:ext cx="6768752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Nude with Skeleton (originally performed by Marina </a:t>
            </a:r>
            <a:r>
              <a:rPr lang="en-GB" sz="2400" b="1" dirty="0" err="1"/>
              <a:t>Abramović</a:t>
            </a:r>
            <a:r>
              <a:rPr lang="en-GB" sz="2400" b="1" dirty="0"/>
              <a:t>, 2002/2005), as </a:t>
            </a:r>
            <a:r>
              <a:rPr lang="en-GB" sz="2400" b="1" dirty="0" err="1"/>
              <a:t>reperformed</a:t>
            </a:r>
            <a:r>
              <a:rPr lang="en-GB" sz="2400" b="1" dirty="0"/>
              <a:t> by </a:t>
            </a:r>
            <a:r>
              <a:rPr lang="en-GB" sz="2400" b="1" dirty="0" err="1"/>
              <a:t>Jeramy</a:t>
            </a:r>
            <a:r>
              <a:rPr lang="en-GB" sz="2400" b="1" dirty="0"/>
              <a:t> Zimmerman for</a:t>
            </a:r>
            <a:r>
              <a:rPr lang="pl-PL" sz="2400" b="1" dirty="0"/>
              <a:t> </a:t>
            </a:r>
            <a:r>
              <a:rPr lang="en-GB" sz="2400" b="1" dirty="0"/>
              <a:t>Marina </a:t>
            </a:r>
            <a:r>
              <a:rPr lang="en-GB" sz="2400" b="1" dirty="0" err="1"/>
              <a:t>Abramović</a:t>
            </a:r>
            <a:r>
              <a:rPr lang="en-GB" sz="2400" b="1" dirty="0"/>
              <a:t>: The Artist Is Present (2010), The Museum of Modern Art, New </a:t>
            </a:r>
            <a:r>
              <a:rPr lang="pl-PL" sz="2400" b="1" dirty="0"/>
              <a:t>Y</a:t>
            </a:r>
            <a:r>
              <a:rPr lang="en-GB" sz="2400" b="1" dirty="0" err="1"/>
              <a:t>ork</a:t>
            </a:r>
            <a:r>
              <a:rPr lang="en-GB" sz="2400" b="1" dirty="0"/>
              <a:t>. </a:t>
            </a:r>
          </a:p>
          <a:p>
            <a:r>
              <a:rPr lang="en-GB" sz="2400" b="1" dirty="0"/>
              <a:t>© 2010Marina </a:t>
            </a:r>
            <a:r>
              <a:rPr lang="en-GB" sz="2400" b="1" dirty="0" err="1"/>
              <a:t>Abramović</a:t>
            </a:r>
            <a:r>
              <a:rPr lang="en-GB" sz="2400" b="1" dirty="0"/>
              <a:t>. Photo© 2010 The Museum of Modern Art, New York. Photo: Jonathan </a:t>
            </a:r>
            <a:r>
              <a:rPr lang="en-GB" sz="2400" b="1" dirty="0" err="1"/>
              <a:t>Muzikar</a:t>
            </a:r>
            <a:endParaRPr lang="en-GB" sz="24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7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FOTOGRAFIA </a:t>
            </a:r>
            <a:endParaRPr lang="pl-PL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JAKO</a:t>
            </a:r>
          </a:p>
          <a:p>
            <a:pPr marL="0" indent="0" algn="ctr">
              <a:buNone/>
            </a:pPr>
            <a:endParaRPr lang="pl-PL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UTWÓR </a:t>
            </a: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PIERWOTNY</a:t>
            </a:r>
            <a:endParaRPr lang="en-GB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418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r>
              <a:rPr lang="pl-PL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yptyk</a:t>
            </a:r>
            <a:r>
              <a:rPr lang="pl-PL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dirty="0" smtClean="0">
                <a:latin typeface="Aharoni" panose="02010803020104030203" pitchFamily="2" charset="-79"/>
                <a:cs typeface="Aharoni" panose="02010803020104030203" pitchFamily="2" charset="-79"/>
              </a:rPr>
              <a:t>Marilyn </a:t>
            </a: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1962 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dirty="0" smtClean="0">
                <a:latin typeface="Aharoni" panose="02010803020104030203" pitchFamily="2" charset="-79"/>
                <a:cs typeface="Aharoni" panose="02010803020104030203" pitchFamily="2" charset="-79"/>
              </a:rPr>
              <a:t>Andy Warhol  [TATE Galery]</a:t>
            </a:r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383784" cy="381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7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5569596" cy="470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49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87074"/>
            <a:ext cx="459833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7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115616" y="1700808"/>
            <a:ext cx="6842720" cy="4114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l-PL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ARTYSTA SHEPARD FAIREY </a:t>
            </a: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vs </a:t>
            </a:r>
          </a:p>
          <a:p>
            <a:pPr marL="0" indent="0" algn="ctr">
              <a:buNone/>
            </a:pP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FOTOGRAF MANNIE GARCIA</a:t>
            </a:r>
          </a:p>
          <a:p>
            <a:pPr marL="0" indent="0" algn="ctr">
              <a:buNone/>
            </a:pPr>
            <a:r>
              <a:rPr lang="pl-PL" sz="36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Associated</a:t>
            </a: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Press </a:t>
            </a:r>
            <a:endParaRPr lang="en-GB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579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09600" y="404664"/>
            <a:ext cx="7924800" cy="5310336"/>
          </a:xfrm>
        </p:spPr>
        <p:txBody>
          <a:bodyPr>
            <a:normAutofit/>
          </a:bodyPr>
          <a:lstStyle/>
          <a:p>
            <a:endParaRPr lang="pl-PL" sz="2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UTWÓR PIERWOTNY  </a:t>
            </a: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w domenie publicznej lub nie</a:t>
            </a:r>
          </a:p>
          <a:p>
            <a:pPr algn="ctr"/>
            <a:endParaRPr lang="pl-PL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UTWÓR ZALEŻNY</a:t>
            </a:r>
          </a:p>
          <a:p>
            <a:pPr algn="ctr"/>
            <a:endParaRPr lang="pl-PL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UTWÓR INSPIROWANY</a:t>
            </a:r>
            <a:endParaRPr lang="en-GB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281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5" y="692696"/>
            <a:ext cx="7924800" cy="778098"/>
          </a:xfrm>
        </p:spPr>
        <p:txBody>
          <a:bodyPr/>
          <a:lstStyle/>
          <a:p>
            <a:pPr algn="ctr"/>
            <a:r>
              <a:rPr lang="pl-PL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24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sz="2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24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sz="2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24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sz="2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24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sz="2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Honest</a:t>
            </a:r>
            <a:r>
              <a:rPr lang="pl-PL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400" dirty="0">
                <a:latin typeface="Aharoni" panose="02010803020104030203" pitchFamily="2" charset="-79"/>
                <a:cs typeface="Aharoni" panose="02010803020104030203" pitchFamily="2" charset="-79"/>
              </a:rPr>
              <a:t>Gil Fulbright SOLD Poster</a:t>
            </a:r>
            <a:r>
              <a:rPr lang="pl-PL" sz="24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l-PL" sz="2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Frank Ridley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03" y="1124744"/>
            <a:ext cx="2634115" cy="388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74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33920"/>
            <a:ext cx="28860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78010"/>
            <a:ext cx="2808312" cy="41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78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FILM</a:t>
            </a:r>
          </a:p>
          <a:p>
            <a:pPr marL="0" indent="0" algn="ctr">
              <a:buNone/>
            </a:pPr>
            <a:endParaRPr lang="pl-PL" sz="3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ZDJĘCIA Z PLANU FILMOWEGO</a:t>
            </a:r>
            <a:endParaRPr lang="en-GB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74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3568" y="476672"/>
            <a:ext cx="8208912" cy="51949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2007 r. Sąd Apelacyjny w Warszawie  (sygn. akt VI </a:t>
            </a:r>
            <a:r>
              <a:rPr lang="pl-PL" sz="32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ACa</a:t>
            </a:r>
            <a:r>
              <a:rPr lang="pl-PL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 210/07)</a:t>
            </a:r>
          </a:p>
          <a:p>
            <a:pPr marL="0" indent="0" algn="ctr">
              <a:buNone/>
            </a:pPr>
            <a:endParaRPr lang="pl-PL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dirty="0">
                <a:latin typeface="Aharoni" panose="02010803020104030203" pitchFamily="2" charset="-79"/>
                <a:cs typeface="Aharoni" panose="02010803020104030203" pitchFamily="2" charset="-79"/>
              </a:rPr>
              <a:t>czy zdjęcia wykonane na planie filmowym stanowią utwór zależny wobec powstałego utworu audiowizualnego</a:t>
            </a:r>
            <a:endParaRPr lang="en-GB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071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TAK</a:t>
            </a:r>
          </a:p>
          <a:p>
            <a:pPr marL="0" indent="0" algn="ctr">
              <a:buNone/>
            </a:pPr>
            <a:endParaRPr lang="pl-PL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albo</a:t>
            </a:r>
          </a:p>
          <a:p>
            <a:pPr marL="0" indent="0" algn="ctr">
              <a:buNone/>
            </a:pPr>
            <a:r>
              <a:rPr lang="pl-PL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NIE</a:t>
            </a:r>
            <a:endParaRPr lang="en-GB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9826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FOTOS FILMOWY</a:t>
            </a:r>
            <a:endParaRPr lang="en-GB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pl-PL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rak nowej </a:t>
            </a:r>
            <a:r>
              <a:rPr lang="pl-PL" sz="3200" dirty="0">
                <a:latin typeface="Aharoni" panose="02010803020104030203" pitchFamily="2" charset="-79"/>
                <a:cs typeface="Aharoni" panose="02010803020104030203" pitchFamily="2" charset="-79"/>
              </a:rPr>
              <a:t>treści </a:t>
            </a:r>
            <a:r>
              <a:rPr lang="pl-PL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plastycznej</a:t>
            </a:r>
          </a:p>
          <a:p>
            <a:pPr marL="0" indent="0" algn="ctr">
              <a:buNone/>
            </a:pPr>
            <a:r>
              <a:rPr lang="pl-PL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kopia zdjęć operatora kamery</a:t>
            </a:r>
          </a:p>
          <a:p>
            <a:pPr marL="0" indent="0" algn="ctr">
              <a:buNone/>
            </a:pPr>
            <a:r>
              <a:rPr lang="pl-PL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wierny zapis filmu </a:t>
            </a:r>
          </a:p>
          <a:p>
            <a:pPr marL="0" indent="0" algn="ctr">
              <a:buNone/>
            </a:pPr>
            <a:endParaRPr lang="pl-PL" sz="32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dirty="0"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pl-PL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mowa zawierana z producentem filmu decyduje o uprawnieniach</a:t>
            </a:r>
            <a:endParaRPr lang="en-GB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939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ZDJĘCIA Z WYSTAWY</a:t>
            </a:r>
          </a:p>
          <a:p>
            <a:pPr marL="0" indent="0" algn="ctr">
              <a:buNone/>
            </a:pPr>
            <a:endParaRPr lang="pl-PL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pl-PL" sz="4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twór zależny</a:t>
            </a:r>
          </a:p>
          <a:p>
            <a:pPr marL="0" indent="0" algn="ctr">
              <a:buNone/>
            </a:pPr>
            <a:endParaRPr lang="en-GB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4095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l-PL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Dziękuję za uwagę</a:t>
            </a:r>
            <a:endParaRPr lang="en-GB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053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899592" y="548680"/>
            <a:ext cx="7776864" cy="496855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sz="2800" dirty="0"/>
              <a:t>art. 2 PRAWA AUTORSKIEGO</a:t>
            </a:r>
          </a:p>
          <a:p>
            <a:endParaRPr lang="pl-PL" dirty="0"/>
          </a:p>
          <a:p>
            <a:r>
              <a:rPr lang="pl-PL" sz="2800" dirty="0" smtClean="0"/>
              <a:t>1</a:t>
            </a:r>
            <a:r>
              <a:rPr lang="pl-PL" sz="2800" dirty="0"/>
              <a:t>. Opracowanie cudzego utworu, w szczególności tłumaczenie, przeróbka, adaptacja, jest przedmiotem prawa autorskiego bez uszczerbku dla prawa do utworu pierwotnego.</a:t>
            </a:r>
          </a:p>
          <a:p>
            <a:r>
              <a:rPr lang="pl-PL" sz="2800" dirty="0"/>
              <a:t>2. Rozporządzanie i korzystanie z opracowania zależy od zezwolenia twórcy utworu pierwotnego (prawo zależne), chyba że autorskie prawa majątkowe do utworu pierwotnego wygasły. </a:t>
            </a:r>
            <a:r>
              <a:rPr lang="pl-PL" sz="2800" dirty="0" smtClean="0"/>
              <a:t>4</a:t>
            </a:r>
            <a:r>
              <a:rPr lang="pl-PL" sz="2800" dirty="0"/>
              <a:t>. Za opracowanie nie uważa się utworu, który powstał w wyniku inspiracji cudzym utworem.</a:t>
            </a:r>
          </a:p>
          <a:p>
            <a:r>
              <a:rPr lang="pl-PL" sz="2800" dirty="0"/>
              <a:t>5. Na egzemplarzach opracowania należy wymienić twórcę </a:t>
            </a:r>
            <a:r>
              <a:rPr lang="pl-PL" sz="2800" dirty="0" smtClean="0"/>
              <a:t>          i </a:t>
            </a:r>
            <a:r>
              <a:rPr lang="pl-PL" sz="2800" dirty="0"/>
              <a:t>tytuł utworu pierwotnego</a:t>
            </a:r>
            <a:r>
              <a:rPr lang="pl-PL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2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UTWÓR ZALEŻNY</a:t>
            </a:r>
          </a:p>
          <a:p>
            <a:pPr algn="ctr"/>
            <a:endParaRPr lang="pl-PL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  <a:p>
            <a:pPr algn="ctr"/>
            <a:endParaRPr lang="pl-PL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KOPIA</a:t>
            </a:r>
            <a:endParaRPr lang="en-GB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25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b="1" spc="30" dirty="0"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UTWORY CHRONIONE </a:t>
            </a:r>
            <a:r>
              <a:rPr lang="pl-PL" sz="2800" b="1" spc="30" dirty="0" smtClean="0"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©  </a:t>
            </a:r>
            <a:r>
              <a:rPr lang="pl-PL" sz="2800" b="1" spc="30" dirty="0" err="1" smtClean="0"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</a:t>
            </a:r>
            <a:endParaRPr lang="en-GB" sz="2800" b="1" spc="30" dirty="0"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sz="28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WOLNOŚĆ TWORZENIA UTWORÓW ZALEŻNYCH</a:t>
            </a:r>
          </a:p>
          <a:p>
            <a:pPr algn="ctr"/>
            <a:endParaRPr lang="pl-PL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ZAKAZ TWORZENIA KOPII</a:t>
            </a:r>
          </a:p>
          <a:p>
            <a:endParaRPr lang="pl-PL" sz="18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7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400" b="1" spc="30" dirty="0" smtClean="0">
                <a:latin typeface="+mn-lt"/>
                <a:ea typeface="+mn-ea"/>
                <a:cs typeface="+mn-cs"/>
              </a:rPr>
              <a:t> KONWE</a:t>
            </a:r>
            <a:r>
              <a:rPr lang="pl-PL" sz="2400" b="1" spc="30" dirty="0">
                <a:latin typeface="+mn-lt"/>
                <a:ea typeface="+mn-ea"/>
                <a:cs typeface="+mn-cs"/>
              </a:rPr>
              <a:t>NCJ</a:t>
            </a:r>
            <a:r>
              <a:rPr lang="pl-PL" sz="2400" b="1" spc="30" dirty="0" smtClean="0">
                <a:latin typeface="+mn-lt"/>
                <a:ea typeface="+mn-ea"/>
                <a:cs typeface="+mn-cs"/>
              </a:rPr>
              <a:t>A </a:t>
            </a:r>
            <a:r>
              <a:rPr lang="pl-PL" sz="2400" b="1" spc="30" dirty="0">
                <a:latin typeface="+mn-lt"/>
                <a:ea typeface="+mn-ea"/>
                <a:cs typeface="+mn-cs"/>
              </a:rPr>
              <a:t>BERNEŃSKA </a:t>
            </a:r>
            <a:r>
              <a:rPr lang="pl-PL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1886/1971</a:t>
            </a:r>
            <a:br>
              <a:rPr lang="pl-PL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sz="2400" b="1" spc="30" dirty="0">
                <a:latin typeface="+mn-lt"/>
                <a:ea typeface="+mn-ea"/>
                <a:cs typeface="+mn-cs"/>
              </a:rPr>
              <a:t>artykuł </a:t>
            </a:r>
            <a:r>
              <a:rPr lang="pl-PL" sz="2400" b="1" spc="30" dirty="0" smtClean="0">
                <a:latin typeface="+mn-lt"/>
                <a:ea typeface="+mn-ea"/>
                <a:cs typeface="+mn-cs"/>
              </a:rPr>
              <a:t>2 ust. 2</a:t>
            </a:r>
            <a:endParaRPr lang="en-GB" sz="2400" b="1" spc="3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cap="all" dirty="0"/>
              <a:t>bez uszczerbku dla praw autora dzieła oryginalnego</a:t>
            </a:r>
            <a:r>
              <a:rPr lang="pl-PL" sz="2400" cap="all" dirty="0" smtClean="0"/>
              <a:t>,</a:t>
            </a:r>
          </a:p>
          <a:p>
            <a:pPr marL="0" indent="0" algn="ctr">
              <a:buNone/>
            </a:pPr>
            <a:r>
              <a:rPr lang="pl-PL" sz="2400" cap="all" dirty="0" smtClean="0"/>
              <a:t> </a:t>
            </a:r>
            <a:r>
              <a:rPr lang="pl-PL" sz="2400" cap="all" dirty="0"/>
              <a:t>na równi z utworami oryginalnymi podlegają </a:t>
            </a:r>
            <a:r>
              <a:rPr lang="pl-PL" sz="2400" cap="all" dirty="0" smtClean="0"/>
              <a:t>ochronie:</a:t>
            </a:r>
          </a:p>
          <a:p>
            <a:pPr marL="0" indent="0" algn="ctr">
              <a:buNone/>
            </a:pPr>
            <a:endParaRPr lang="pl-PL" sz="2400" cap="all" dirty="0" smtClean="0"/>
          </a:p>
          <a:p>
            <a:pPr marL="0" indent="0" algn="ctr">
              <a:buNone/>
            </a:pPr>
            <a:r>
              <a:rPr lang="pl-PL" sz="2400" cap="all" dirty="0" smtClean="0"/>
              <a:t> </a:t>
            </a:r>
            <a:r>
              <a:rPr lang="pl-PL" sz="2400" cap="all" dirty="0"/>
              <a:t>tłumaczenia, adaptacje, układy muzyczne </a:t>
            </a:r>
            <a:endParaRPr lang="pl-PL" sz="2400" cap="all" dirty="0" smtClean="0"/>
          </a:p>
          <a:p>
            <a:pPr marL="0" indent="0" algn="ctr">
              <a:buNone/>
            </a:pPr>
            <a:r>
              <a:rPr lang="pl-PL" sz="2400" cap="all" dirty="0" smtClean="0"/>
              <a:t>i </a:t>
            </a:r>
            <a:r>
              <a:rPr lang="pl-PL" sz="2400" cap="all" dirty="0"/>
              <a:t>inne </a:t>
            </a:r>
            <a:endParaRPr lang="pl-PL" sz="2400" cap="all" dirty="0" smtClean="0"/>
          </a:p>
          <a:p>
            <a:pPr marL="0" indent="0" algn="ctr">
              <a:buNone/>
            </a:pPr>
            <a:r>
              <a:rPr lang="pl-PL" sz="2400" b="1" cap="all" dirty="0" smtClean="0"/>
              <a:t>opracowania </a:t>
            </a:r>
            <a:r>
              <a:rPr lang="pl-PL" sz="2400" b="1" cap="all" dirty="0"/>
              <a:t>dzieła literackiego lub artystycznego</a:t>
            </a:r>
            <a:endParaRPr lang="en-GB" sz="2400" b="1" cap="all" dirty="0"/>
          </a:p>
        </p:txBody>
      </p:sp>
    </p:spTree>
    <p:extLst>
      <p:ext uri="{BB962C8B-B14F-4D97-AF65-F5344CB8AC3E}">
        <p14:creationId xmlns:p14="http://schemas.microsoft.com/office/powerpoint/2010/main" val="70874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6672"/>
            <a:ext cx="3096344" cy="513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9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3744416" cy="493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6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FOTOGRAFIA </a:t>
            </a:r>
            <a:endParaRPr lang="pl-PL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JAKO</a:t>
            </a:r>
            <a:endParaRPr lang="pl-PL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pl-PL" sz="36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UTWÓR </a:t>
            </a: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ZALEŻNY</a:t>
            </a:r>
            <a:endParaRPr lang="en-GB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9658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yzont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666</TotalTime>
  <Words>367</Words>
  <Application>Microsoft Office PowerPoint</Application>
  <PresentationFormat>Pokaz na ekranie (4:3)</PresentationFormat>
  <Paragraphs>97</Paragraphs>
  <Slides>27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Horyzont</vt:lpstr>
      <vt:lpstr>Utwory zależne  w muzeum</vt:lpstr>
      <vt:lpstr>Prezentacja programu PowerPoint</vt:lpstr>
      <vt:lpstr>Prezentacja programu PowerPoint</vt:lpstr>
      <vt:lpstr>Prezentacja programu PowerPoint</vt:lpstr>
      <vt:lpstr>UTWORY CHRONIONE ©  pl</vt:lpstr>
      <vt:lpstr> KONWENCJA BERNEŃSKA 1886/1971 artykuł 2 ust. 2</vt:lpstr>
      <vt:lpstr>Prezentacja programu PowerPoint</vt:lpstr>
      <vt:lpstr>Prezentacja programu PowerPoint</vt:lpstr>
      <vt:lpstr>Prezentacja programu PowerPoint</vt:lpstr>
      <vt:lpstr>Utwór pierwotny w domenie publicznej</vt:lpstr>
      <vt:lpstr>Prezentacja programu PowerPoint</vt:lpstr>
      <vt:lpstr>Prawo do pierwszego wydania prawo pokrewne</vt:lpstr>
      <vt:lpstr>Utwór pierwotny chroniony</vt:lpstr>
      <vt:lpstr>Prezentacja programu PowerPoint</vt:lpstr>
      <vt:lpstr>Prezentacja programu PowerPoint</vt:lpstr>
      <vt:lpstr>Dyptyk Marilyn 1962  Andy Warhol  [TATE Galery]</vt:lpstr>
      <vt:lpstr>Prezentacja programu PowerPoint</vt:lpstr>
      <vt:lpstr>Prezentacja programu PowerPoint</vt:lpstr>
      <vt:lpstr>Prezentacja programu PowerPoint</vt:lpstr>
      <vt:lpstr>        Honest Gil Fulbright SOLD Poster Frank Ridley </vt:lpstr>
      <vt:lpstr>Prezentacja programu PowerPoint</vt:lpstr>
      <vt:lpstr>Prezentacja programu PowerPoint</vt:lpstr>
      <vt:lpstr>Prezentacja programu PowerPoint</vt:lpstr>
      <vt:lpstr>Prezentacja programu PowerPoint</vt:lpstr>
      <vt:lpstr>FOTOS FILMOWY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Utwory zależne  w muzeum</dc:title>
  <dc:creator>aa</dc:creator>
  <cp:lastModifiedBy>aa</cp:lastModifiedBy>
  <cp:revision>35</cp:revision>
  <dcterms:created xsi:type="dcterms:W3CDTF">2017-05-14T09:59:10Z</dcterms:created>
  <dcterms:modified xsi:type="dcterms:W3CDTF">2019-03-02T11:04:03Z</dcterms:modified>
</cp:coreProperties>
</file>