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FBEA34-F6D4-4769-98CD-0018DC009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FBEE941-11B4-46F2-9088-93E34B6CD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E7E304-9C79-4429-BFB7-F8F5FF9D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08.11.2018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734F18-99ED-4362-ABCA-B463F3CB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D983B1-C214-4E71-97DD-22BF1316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676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D8248C-65F5-41FC-B411-B63C9E753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C7E8867-4FB9-48D0-B445-027E0D017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81ECFB-C50A-48E9-829B-90C2047F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08.11.2018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EB47D6-E34A-42A2-98D0-C748C485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FEC81A-AA57-4B4E-8749-EC480FEA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012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ACFFF84-FAFD-4624-99DD-1E7EF5460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E6EBE33-24F7-4EA6-B1F0-485D2F5B7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D037FE-7E24-4B48-AFB6-53843475E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08.11.2018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B67815-AEBE-45A3-908F-BBD6C0D1F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35976B-8209-4125-804B-135A5AFB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863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5B1755-08C7-472B-9158-E16CE3E5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66D787-FA1A-44B1-8CB0-C05D657E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C99FC8-C583-4AF8-BDD6-EE24ABC6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08.11.2018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E5C3F3-54FE-499D-91F8-A7D37CE8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30D810-81CA-4919-BB23-D5E08642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6210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B091B6-6BDC-4D11-9DC9-1ECF446D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A9830E2-446E-4DD4-983E-79667600F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FEA2F5-E662-4AF4-9406-21FEDF02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08.11.2018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A12DD4-C6F0-439D-90E7-182A9F18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0F92E9-A9CB-4CB8-804B-3831503E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4663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E7A252-FBCF-4F60-A6E0-FCFD5F0F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49C747-DAA3-4F5C-B9C7-45D3EE3DB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8AF25E2-5069-4820-B710-70E211E2D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DD94580-9F08-4351-96C3-391A5037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08.11.2018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BDB39D2-5EAD-4FA3-AD91-F8DA13D87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DC2460-715D-4BEA-B9FB-0F1265878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542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6F369D-C80A-48EC-8A0E-C2613B0D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E01DCF2-BD4B-4AE2-A6EE-457DE1934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517E02A-1A31-4C00-A2AB-7FD0051C6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23106E0-416B-47A5-B51E-03B5D12C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3380EC7-3DE3-40A5-B046-A2C59DAFE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0A571DF-3AD0-4D07-A5A3-F3A53213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08.11.2018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3697A13-1201-4C69-8B27-A38A984C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3C2BCA0-33ED-458D-A0B5-064FC051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355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7D09A0-5DF9-4069-9CE0-4CCD5DC3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02254F5-FD64-475E-8AD0-1F119F75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08.11.2018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ECDB19E-00BB-4E8E-BB2C-4FAB1B2B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B69BA33-03E1-4EB9-9C98-61ECFC6B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011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9D8534F-90D6-41F4-B98A-128D0798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08.11.2018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A10EBEE-F67D-4955-B31E-20110B86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6DA1732-4737-4432-9214-82D8E7D7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1229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A4CC27-9F31-48AA-A8B8-71502E38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294015-316E-42DB-9EC2-4C9F3FF15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8570E98-1BAB-405D-81E3-B8B098839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9E74B25-40E9-40E0-A757-896F05D8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08.11.2018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2DD7543-4891-4CB3-8E4A-9EC420C7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105A647-EFDC-47E8-B8FE-835E2ADC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628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5054F3-4311-4379-B0E9-EBD5215EF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A5E9B94-5B76-4699-9331-EB772071C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F4DC862-43ED-439B-ABAD-DB2AEC46D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C26155-0848-4B30-95B8-36D9F198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08.11.2018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F4071AF-C983-4B39-863C-D0A2D28F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563B91A-F485-436C-888D-698D97FD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113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224496F-2586-42AC-95D5-6573B056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26C0A9-1457-4162-8B54-3A411BD09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9B49C6-3520-44C1-B3FA-95D31FD7F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6EF46-EBC7-4E0A-92E9-6E9F470B6163}" type="datetimeFigureOut">
              <a:rPr lang="pl-PL" smtClean="0"/>
              <a:t>08.11.2018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E15190-BD97-4E1B-83B7-F26C7D36F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D306D7-8CC4-4324-8A09-CA85A3C8A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150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9947E3-2063-46E3-9E99-584F15346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Wstęp do nauki </a:t>
            </a:r>
            <a:br>
              <a:rPr lang="pl-PL" dirty="0"/>
            </a:br>
            <a:r>
              <a:rPr lang="pl-PL" dirty="0"/>
              <a:t>o państwie i polityce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AFA2014-C532-4770-9874-91985D230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/>
              <a:t>ćwiczenia</a:t>
            </a:r>
          </a:p>
        </p:txBody>
      </p:sp>
    </p:spTree>
    <p:extLst>
      <p:ext uri="{BB962C8B-B14F-4D97-AF65-F5344CB8AC3E}">
        <p14:creationId xmlns:p14="http://schemas.microsoft.com/office/powerpoint/2010/main" val="922459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22C147-85F8-413C-9032-9DC5AF591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4000" b="1" dirty="0"/>
              <a:t>V. Wpływ religii i kultury na rozwój współczesnych państw</a:t>
            </a:r>
            <a:br>
              <a:rPr lang="pl-PL" dirty="0"/>
            </a:br>
            <a:r>
              <a:rPr lang="pl-PL" sz="2700" i="1" dirty="0"/>
              <a:t>(ćwiczenia 20.11.2018)</a:t>
            </a:r>
            <a:endParaRPr lang="pl-PL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62BB72-633F-44AB-8DB3-822E4C12A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11"/>
            <a:ext cx="10515600" cy="4232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1. Rola czynnika religijnego we współczesnych stosunkach międzynarodowych:</a:t>
            </a:r>
          </a:p>
          <a:p>
            <a:pPr marL="0" indent="0">
              <a:buNone/>
            </a:pPr>
            <a:r>
              <a:rPr lang="pl-PL" dirty="0"/>
              <a:t>	a) struktura wyznaniowa współczesnego świata</a:t>
            </a:r>
          </a:p>
          <a:p>
            <a:pPr marL="0" indent="0">
              <a:buNone/>
            </a:pPr>
            <a:r>
              <a:rPr lang="pl-PL" dirty="0"/>
              <a:t>	b) oddziaływanie religii na konflikty międzynarodowe </a:t>
            </a:r>
          </a:p>
          <a:p>
            <a:pPr marL="0" indent="0">
              <a:buNone/>
            </a:pPr>
            <a:r>
              <a:rPr lang="pl-PL" dirty="0"/>
              <a:t>	c) państwa religijne i ich znaczenie we współczesnym świecie</a:t>
            </a:r>
          </a:p>
          <a:p>
            <a:pPr marL="0" indent="0">
              <a:buNone/>
            </a:pPr>
            <a:r>
              <a:rPr lang="pl-PL" dirty="0"/>
              <a:t>2. Polityczne aspekty kultury we współczesnych stosunkach międzynarodowych: </a:t>
            </a:r>
          </a:p>
          <a:p>
            <a:pPr marL="0" indent="0">
              <a:buNone/>
            </a:pPr>
            <a:r>
              <a:rPr lang="pl-PL" dirty="0"/>
              <a:t>	a) różnice kulturowe i ich wpływ na współczesne państwa</a:t>
            </a:r>
          </a:p>
          <a:p>
            <a:pPr marL="0" indent="0">
              <a:buNone/>
            </a:pPr>
            <a:r>
              <a:rPr lang="pl-PL" dirty="0"/>
              <a:t>	b) problem nowego ładu kulturowego </a:t>
            </a:r>
          </a:p>
          <a:p>
            <a:pPr marL="0" indent="0">
              <a:buNone/>
            </a:pPr>
            <a:r>
              <a:rPr lang="pl-PL" dirty="0"/>
              <a:t>	c) komunikowanie międzynarodowe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5219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A4CD2A-1679-47AC-8ACC-DE45DE271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Rola czynnika religijnego w stosunkach międzynarodowych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D415D7-182F-4900-A575-688F6EC45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746" y="1825625"/>
            <a:ext cx="4025130" cy="16033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l-PL" sz="2400" i="1" dirty="0"/>
              <a:t>Wiek XXI będzie wiekiem religii albo nie będzie go wcale</a:t>
            </a:r>
            <a:br>
              <a:rPr lang="pl-PL" sz="2400" i="1" dirty="0"/>
            </a:br>
            <a:r>
              <a:rPr lang="pl-PL" sz="2400" b="1" dirty="0" err="1"/>
              <a:t>André</a:t>
            </a:r>
            <a:r>
              <a:rPr lang="pl-PL" sz="2400" b="1" dirty="0"/>
              <a:t> Malraux</a:t>
            </a:r>
          </a:p>
          <a:p>
            <a:pPr marL="0" indent="0" algn="r">
              <a:buNone/>
            </a:pPr>
            <a:endParaRPr lang="pl-PL" dirty="0"/>
          </a:p>
        </p:txBody>
      </p:sp>
      <p:pic>
        <p:nvPicPr>
          <p:cNvPr id="1026" name="Picture 2" descr="Ilustracja">
            <a:extLst>
              <a:ext uri="{FF2B5EF4-FFF2-40B4-BE49-F238E27FC236}">
                <a16:creationId xmlns:a16="http://schemas.microsoft.com/office/drawing/2014/main" id="{AC77C2B3-D1D6-4E9A-BA6C-30565F5DE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825625"/>
            <a:ext cx="2795112" cy="416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8578FF44-2133-4803-82FC-1F23A4A13647}"/>
              </a:ext>
            </a:extLst>
          </p:cNvPr>
          <p:cNvSpPr txBox="1">
            <a:spLocks/>
          </p:cNvSpPr>
          <p:nvPr/>
        </p:nvSpPr>
        <p:spPr>
          <a:xfrm>
            <a:off x="3737746" y="3294940"/>
            <a:ext cx="4025130" cy="2747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l-PL" i="1" dirty="0"/>
              <a:t>Wielkie cywilizacje świata nie produkują wielkich religii jako czegoś w rodzaju produktu ubocznego; w bardzo rzeczywistym sensie wielkie religie są fundamentami, </a:t>
            </a:r>
            <a:br>
              <a:rPr lang="pl-PL" i="1" dirty="0"/>
            </a:br>
            <a:r>
              <a:rPr lang="pl-PL" i="1" dirty="0"/>
              <a:t>na jakich opierają się wielkie cywilizacje</a:t>
            </a:r>
            <a:br>
              <a:rPr lang="pl-PL" i="1" dirty="0"/>
            </a:br>
            <a:r>
              <a:rPr lang="pl-PL" b="1" dirty="0" err="1"/>
              <a:t>Christoper</a:t>
            </a:r>
            <a:r>
              <a:rPr lang="pl-PL" b="1" dirty="0"/>
              <a:t> Dawson </a:t>
            </a:r>
            <a:endParaRPr lang="pl-PL" b="1" i="1" dirty="0"/>
          </a:p>
        </p:txBody>
      </p:sp>
      <p:pic>
        <p:nvPicPr>
          <p:cNvPr id="10" name="Obraz 9" descr="Obraz zawierający wewnątrz, ściana, mężczyzna, siedzi&#10;&#10;Opis wygenerowany automatycznie">
            <a:extLst>
              <a:ext uri="{FF2B5EF4-FFF2-40B4-BE49-F238E27FC236}">
                <a16:creationId xmlns:a16="http://schemas.microsoft.com/office/drawing/2014/main" id="{54358026-79A1-4E8B-9EF5-CCEA03A41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025" y="1825626"/>
            <a:ext cx="3244144" cy="416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60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A4CD2A-1679-47AC-8ACC-DE45DE271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Rola czynnika religijnego w stosunkach międzynarodowych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D415D7-182F-4900-A575-688F6EC45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Etapy znaczenia religii po 1945 r.</a:t>
            </a:r>
          </a:p>
          <a:p>
            <a:pPr lvl="1"/>
            <a:r>
              <a:rPr lang="pl-PL" dirty="0"/>
              <a:t>lata 40-50. – regres religii</a:t>
            </a:r>
          </a:p>
          <a:p>
            <a:pPr lvl="1"/>
            <a:r>
              <a:rPr lang="pl-PL" dirty="0"/>
              <a:t>od lat 60-70 do dziś – renesans religii</a:t>
            </a:r>
          </a:p>
          <a:p>
            <a:pPr lvl="1"/>
            <a:endParaRPr lang="pl-PL" dirty="0"/>
          </a:p>
          <a:p>
            <a:r>
              <a:rPr lang="pl-PL" dirty="0"/>
              <a:t>Państwa wyznaniowe - modele</a:t>
            </a:r>
          </a:p>
          <a:p>
            <a:pPr lvl="1"/>
            <a:r>
              <a:rPr lang="pl-PL" i="1" dirty="0"/>
              <a:t>teokracja</a:t>
            </a:r>
          </a:p>
          <a:p>
            <a:pPr lvl="1"/>
            <a:r>
              <a:rPr lang="pl-PL" i="1" dirty="0"/>
              <a:t>hierokracja</a:t>
            </a:r>
          </a:p>
        </p:txBody>
      </p:sp>
    </p:spTree>
    <p:extLst>
      <p:ext uri="{BB962C8B-B14F-4D97-AF65-F5344CB8AC3E}">
        <p14:creationId xmlns:p14="http://schemas.microsoft.com/office/powerpoint/2010/main" val="1346777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9829E6-325A-4F3C-B51C-5EE541A2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Oddziaływanie religii na stosunki międzynarodowe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2F160D9-52E1-4712-A20D-FEF25A212DAD}"/>
              </a:ext>
            </a:extLst>
          </p:cNvPr>
          <p:cNvSpPr txBox="1"/>
          <p:nvPr/>
        </p:nvSpPr>
        <p:spPr>
          <a:xfrm>
            <a:off x="695960" y="120132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>
                <a:solidFill>
                  <a:schemeClr val="bg1">
                    <a:lumMod val="50000"/>
                  </a:schemeClr>
                </a:solidFill>
              </a:rPr>
              <a:t>wpływ na kształt i program partii politycznych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4692D3F-01BB-4FAF-8336-1FEBFF36390D}"/>
              </a:ext>
            </a:extLst>
          </p:cNvPr>
          <p:cNvSpPr txBox="1"/>
          <p:nvPr/>
        </p:nvSpPr>
        <p:spPr>
          <a:xfrm>
            <a:off x="4292600" y="4474246"/>
            <a:ext cx="721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>
                <a:solidFill>
                  <a:schemeClr val="bg1">
                    <a:lumMod val="50000"/>
                  </a:schemeClr>
                </a:solidFill>
              </a:rPr>
              <a:t>pozycja przywódców religijnych na arenie światowej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CCACCF5-8189-4FC1-A368-0D61517388E1}"/>
              </a:ext>
            </a:extLst>
          </p:cNvPr>
          <p:cNvSpPr txBox="1"/>
          <p:nvPr/>
        </p:nvSpPr>
        <p:spPr>
          <a:xfrm>
            <a:off x="4292600" y="1787344"/>
            <a:ext cx="706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>
                <a:solidFill>
                  <a:schemeClr val="bg1">
                    <a:lumMod val="50000"/>
                  </a:schemeClr>
                </a:solidFill>
              </a:rPr>
              <a:t>organizacje i ruchy polityczne o charakterze religijnym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EB74885-9D88-4EE4-B857-2801184E51F7}"/>
              </a:ext>
            </a:extLst>
          </p:cNvPr>
          <p:cNvSpPr txBox="1"/>
          <p:nvPr/>
        </p:nvSpPr>
        <p:spPr>
          <a:xfrm>
            <a:off x="1447800" y="5243966"/>
            <a:ext cx="706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>
                <a:solidFill>
                  <a:schemeClr val="bg1">
                    <a:lumMod val="50000"/>
                  </a:schemeClr>
                </a:solidFill>
              </a:rPr>
              <a:t>negatywne aspekty czynnika religijnego</a:t>
            </a:r>
          </a:p>
        </p:txBody>
      </p:sp>
    </p:spTree>
    <p:extLst>
      <p:ext uri="{BB962C8B-B14F-4D97-AF65-F5344CB8AC3E}">
        <p14:creationId xmlns:p14="http://schemas.microsoft.com/office/powerpoint/2010/main" val="2647129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C77F4D-BA8C-45A2-9E28-014038355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Wybitni przywódcy religijni</a:t>
            </a:r>
          </a:p>
        </p:txBody>
      </p:sp>
      <p:pic>
        <p:nvPicPr>
          <p:cNvPr id="2050" name="Picture 2" descr="Znalezione obrazy dla zapytania jan xxIII">
            <a:extLst>
              <a:ext uri="{FF2B5EF4-FFF2-40B4-BE49-F238E27FC236}">
                <a16:creationId xmlns:a16="http://schemas.microsoft.com/office/drawing/2014/main" id="{47374694-61E9-49ED-8952-00825B2D1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" y="1508818"/>
            <a:ext cx="1488141" cy="19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nalezione obrazy dla zapytania paweÅ vi">
            <a:extLst>
              <a:ext uri="{FF2B5EF4-FFF2-40B4-BE49-F238E27FC236}">
                <a16:creationId xmlns:a16="http://schemas.microsoft.com/office/drawing/2014/main" id="{A9D77605-E18F-43CD-AD73-5B603F019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59" y="1508818"/>
            <a:ext cx="1352128" cy="19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nalezione obrazy dla zapytania jan paweÅ ii">
            <a:extLst>
              <a:ext uri="{FF2B5EF4-FFF2-40B4-BE49-F238E27FC236}">
                <a16:creationId xmlns:a16="http://schemas.microsoft.com/office/drawing/2014/main" id="{7ED117ED-4709-46FA-A796-932B2843F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265" y="1508818"/>
            <a:ext cx="1280121" cy="19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nalezione obrazy dla zapytania benedykt xvi">
            <a:extLst>
              <a:ext uri="{FF2B5EF4-FFF2-40B4-BE49-F238E27FC236}">
                <a16:creationId xmlns:a16="http://schemas.microsoft.com/office/drawing/2014/main" id="{45B73D76-BEF8-40F5-B220-6E046316E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64" y="1508818"/>
            <a:ext cx="1440137" cy="19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Znalezione obrazy dla zapytania franciszek">
            <a:extLst>
              <a:ext uri="{FF2B5EF4-FFF2-40B4-BE49-F238E27FC236}">
                <a16:creationId xmlns:a16="http://schemas.microsoft.com/office/drawing/2014/main" id="{F139D256-4569-4FE6-BFA2-7C08F1319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879" y="1508818"/>
            <a:ext cx="1454196" cy="19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CF8AA4D-ABF5-4E43-B83C-342C098B7166}"/>
              </a:ext>
            </a:extLst>
          </p:cNvPr>
          <p:cNvSpPr txBox="1"/>
          <p:nvPr/>
        </p:nvSpPr>
        <p:spPr>
          <a:xfrm>
            <a:off x="1195053" y="342900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Jan XXIII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7E22283-A81A-4D0F-949A-5F8D772475D1}"/>
              </a:ext>
            </a:extLst>
          </p:cNvPr>
          <p:cNvSpPr txBox="1"/>
          <p:nvPr/>
        </p:nvSpPr>
        <p:spPr>
          <a:xfrm>
            <a:off x="2955539" y="3429000"/>
            <a:ext cx="985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Paweł VI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E85B742-4766-48A3-BE32-5F1C574C21CF}"/>
              </a:ext>
            </a:extLst>
          </p:cNvPr>
          <p:cNvSpPr txBox="1"/>
          <p:nvPr/>
        </p:nvSpPr>
        <p:spPr>
          <a:xfrm>
            <a:off x="4485487" y="3429000"/>
            <a:ext cx="1270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Jan Paweł II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C171CA2-50D3-4946-9664-C153C74AD0FF}"/>
              </a:ext>
            </a:extLst>
          </p:cNvPr>
          <p:cNvSpPr txBox="1"/>
          <p:nvPr/>
        </p:nvSpPr>
        <p:spPr>
          <a:xfrm>
            <a:off x="6120553" y="3429000"/>
            <a:ext cx="143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Benedykt XVI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F441429-86DD-40AB-8979-4A6359F5137B}"/>
              </a:ext>
            </a:extLst>
          </p:cNvPr>
          <p:cNvSpPr txBox="1"/>
          <p:nvPr/>
        </p:nvSpPr>
        <p:spPr>
          <a:xfrm>
            <a:off x="8060731" y="3429000"/>
            <a:ext cx="114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Franciszek</a:t>
            </a:r>
          </a:p>
        </p:txBody>
      </p:sp>
      <p:pic>
        <p:nvPicPr>
          <p:cNvPr id="2060" name="Picture 12" descr="Znalezione obrazy dla zapytania ajatollah chomeini">
            <a:extLst>
              <a:ext uri="{FF2B5EF4-FFF2-40B4-BE49-F238E27FC236}">
                <a16:creationId xmlns:a16="http://schemas.microsoft.com/office/drawing/2014/main" id="{C0162CD3-9EE0-4491-8AB0-817A9CF84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4"/>
          <a:stretch/>
        </p:blipFill>
        <p:spPr bwMode="auto">
          <a:xfrm>
            <a:off x="929640" y="4051206"/>
            <a:ext cx="1488141" cy="181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C23BCD6-A2C3-4FA5-A8EC-15CA3756596A}"/>
              </a:ext>
            </a:extLst>
          </p:cNvPr>
          <p:cNvSpPr txBox="1"/>
          <p:nvPr/>
        </p:nvSpPr>
        <p:spPr>
          <a:xfrm>
            <a:off x="692286" y="5862320"/>
            <a:ext cx="1962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Ajatollah Chomeini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DEC8042-F278-46F2-BDB3-42AC4A4CE9C6}"/>
              </a:ext>
            </a:extLst>
          </p:cNvPr>
          <p:cNvSpPr/>
          <p:nvPr/>
        </p:nvSpPr>
        <p:spPr>
          <a:xfrm>
            <a:off x="692286" y="1381760"/>
            <a:ext cx="11205074" cy="24993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6FC109B-646E-44C1-9806-4CCB1E7F7DF9}"/>
              </a:ext>
            </a:extLst>
          </p:cNvPr>
          <p:cNvSpPr txBox="1"/>
          <p:nvPr/>
        </p:nvSpPr>
        <p:spPr>
          <a:xfrm>
            <a:off x="9625731" y="2236678"/>
            <a:ext cx="2004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CHRZEŚCIJAŃSTWO</a:t>
            </a:r>
            <a:br>
              <a:rPr lang="pl-PL" dirty="0"/>
            </a:br>
            <a:r>
              <a:rPr lang="pl-PL" dirty="0"/>
              <a:t>(katolicyzm)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FCC3183D-74D7-4325-927C-E0E20C41DCCF}"/>
              </a:ext>
            </a:extLst>
          </p:cNvPr>
          <p:cNvSpPr/>
          <p:nvPr/>
        </p:nvSpPr>
        <p:spPr>
          <a:xfrm>
            <a:off x="692286" y="3881120"/>
            <a:ext cx="3585074" cy="24993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D91DC6CC-03DA-483D-B055-9A955E71DDE6}"/>
              </a:ext>
            </a:extLst>
          </p:cNvPr>
          <p:cNvSpPr txBox="1"/>
          <p:nvPr/>
        </p:nvSpPr>
        <p:spPr>
          <a:xfrm>
            <a:off x="2879782" y="4702851"/>
            <a:ext cx="935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ISLAM</a:t>
            </a:r>
            <a:br>
              <a:rPr lang="pl-PL" dirty="0"/>
            </a:br>
            <a:r>
              <a:rPr lang="pl-PL" dirty="0"/>
              <a:t>(szyizm)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53F9675B-A578-4014-9FE0-92B80116395C}"/>
              </a:ext>
            </a:extLst>
          </p:cNvPr>
          <p:cNvSpPr/>
          <p:nvPr/>
        </p:nvSpPr>
        <p:spPr>
          <a:xfrm>
            <a:off x="4277360" y="3881120"/>
            <a:ext cx="3423920" cy="24993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62" name="Picture 14" descr="Ilustracja">
            <a:extLst>
              <a:ext uri="{FF2B5EF4-FFF2-40B4-BE49-F238E27FC236}">
                <a16:creationId xmlns:a16="http://schemas.microsoft.com/office/drawing/2014/main" id="{B38950E9-CD22-4FA5-A559-8A74EB4C6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3"/>
          <a:stretch/>
        </p:blipFill>
        <p:spPr bwMode="auto">
          <a:xfrm>
            <a:off x="4485487" y="4051206"/>
            <a:ext cx="1270925" cy="181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62708BD5-5FD8-4443-A465-F007C7F36584}"/>
              </a:ext>
            </a:extLst>
          </p:cNvPr>
          <p:cNvSpPr txBox="1"/>
          <p:nvPr/>
        </p:nvSpPr>
        <p:spPr>
          <a:xfrm>
            <a:off x="6215350" y="4772097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HINDUIZM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AAA2067E-56B4-4274-AF04-D5FB499A1160}"/>
              </a:ext>
            </a:extLst>
          </p:cNvPr>
          <p:cNvSpPr txBox="1"/>
          <p:nvPr/>
        </p:nvSpPr>
        <p:spPr>
          <a:xfrm>
            <a:off x="4392928" y="5862320"/>
            <a:ext cx="182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Mahatma Gandhi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4DB71C16-0C65-46FA-915D-EC3C307D7EFF}"/>
              </a:ext>
            </a:extLst>
          </p:cNvPr>
          <p:cNvSpPr/>
          <p:nvPr/>
        </p:nvSpPr>
        <p:spPr>
          <a:xfrm>
            <a:off x="7701280" y="3881120"/>
            <a:ext cx="4196080" cy="24993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64" name="Picture 16" descr="Znalezione obrazy dla zapytania dalajlama xiv">
            <a:extLst>
              <a:ext uri="{FF2B5EF4-FFF2-40B4-BE49-F238E27FC236}">
                <a16:creationId xmlns:a16="http://schemas.microsoft.com/office/drawing/2014/main" id="{9F4B2E04-1B3E-445E-A79D-ED235674D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9" r="23469"/>
          <a:stretch/>
        </p:blipFill>
        <p:spPr bwMode="auto">
          <a:xfrm>
            <a:off x="7904878" y="4057382"/>
            <a:ext cx="1454197" cy="18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B1DC4C9E-4E53-4F5F-943A-36BA26A8C50A}"/>
              </a:ext>
            </a:extLst>
          </p:cNvPr>
          <p:cNvSpPr txBox="1"/>
          <p:nvPr/>
        </p:nvSpPr>
        <p:spPr>
          <a:xfrm>
            <a:off x="9966757" y="4702850"/>
            <a:ext cx="1296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BUDDYZM</a:t>
            </a:r>
            <a:br>
              <a:rPr lang="pl-PL" dirty="0"/>
            </a:br>
            <a:r>
              <a:rPr lang="pl-PL" dirty="0"/>
              <a:t>(tybetański)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F918070-5F1B-4750-8FD9-571400E37EA3}"/>
              </a:ext>
            </a:extLst>
          </p:cNvPr>
          <p:cNvSpPr txBox="1"/>
          <p:nvPr/>
        </p:nvSpPr>
        <p:spPr>
          <a:xfrm>
            <a:off x="7913308" y="5845572"/>
            <a:ext cx="147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Dalajlama XIV</a:t>
            </a:r>
          </a:p>
        </p:txBody>
      </p:sp>
    </p:spTree>
    <p:extLst>
      <p:ext uri="{BB962C8B-B14F-4D97-AF65-F5344CB8AC3E}">
        <p14:creationId xmlns:p14="http://schemas.microsoft.com/office/powerpoint/2010/main" val="148482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5" grpId="0"/>
      <p:bldP spid="23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A1A272-37E6-4FD8-957D-65AA44011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2. Polityczne aspekty kultury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A36B1A-DD16-4A20-87BC-36D1AA253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2934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C7AC64-BB82-4A7F-B913-71D0E37D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993" y="2547003"/>
            <a:ext cx="4444014" cy="1325563"/>
          </a:xfrm>
        </p:spPr>
        <p:txBody>
          <a:bodyPr/>
          <a:lstStyle/>
          <a:p>
            <a:r>
              <a:rPr lang="pl-PL" dirty="0"/>
              <a:t>Różnice kulturowe</a:t>
            </a:r>
          </a:p>
        </p:txBody>
      </p:sp>
      <p:pic>
        <p:nvPicPr>
          <p:cNvPr id="1026" name="Picture 2" descr="Znalezione obrazy dla zapytania cultural differences">
            <a:extLst>
              <a:ext uri="{FF2B5EF4-FFF2-40B4-BE49-F238E27FC236}">
                <a16:creationId xmlns:a16="http://schemas.microsoft.com/office/drawing/2014/main" id="{49DAEB71-29EB-4D65-8DB2-745A9BFDB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563">
            <a:off x="8639030" y="-251986"/>
            <a:ext cx="3260059" cy="45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cultural differences">
            <a:extLst>
              <a:ext uri="{FF2B5EF4-FFF2-40B4-BE49-F238E27FC236}">
                <a16:creationId xmlns:a16="http://schemas.microsoft.com/office/drawing/2014/main" id="{2F107861-0626-48D0-836A-CC79D8F71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7494">
            <a:off x="114357" y="130032"/>
            <a:ext cx="4949574" cy="263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ast meets West 15 Cultural Differences that Affect Business">
            <a:extLst>
              <a:ext uri="{FF2B5EF4-FFF2-40B4-BE49-F238E27FC236}">
                <a16:creationId xmlns:a16="http://schemas.microsoft.com/office/drawing/2014/main" id="{A1207CC0-D0CF-4318-B695-99DBF10B1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" b="15416"/>
          <a:stretch/>
        </p:blipFill>
        <p:spPr bwMode="auto">
          <a:xfrm rot="269677">
            <a:off x="112109" y="3484449"/>
            <a:ext cx="4417179" cy="303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rawing of an British Gentleman and an tribal chief meeting and thinking &quot;freak&quot;">
            <a:extLst>
              <a:ext uri="{FF2B5EF4-FFF2-40B4-BE49-F238E27FC236}">
                <a16:creationId xmlns:a16="http://schemas.microsoft.com/office/drawing/2014/main" id="{B17BB27C-57A1-4CB7-BAA0-5DFF5A7C8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47" y="3665855"/>
            <a:ext cx="3371331" cy="337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nalezione obrazy dla zapytania cultural differences">
            <a:extLst>
              <a:ext uri="{FF2B5EF4-FFF2-40B4-BE49-F238E27FC236}">
                <a16:creationId xmlns:a16="http://schemas.microsoft.com/office/drawing/2014/main" id="{F402E40F-2996-4BFD-AA56-E136D458E4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8"/>
          <a:stretch/>
        </p:blipFill>
        <p:spPr bwMode="auto">
          <a:xfrm>
            <a:off x="4752975" y="14242"/>
            <a:ext cx="4114800" cy="26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nalezione obrazy dla zapytania cultural differences">
            <a:extLst>
              <a:ext uri="{FF2B5EF4-FFF2-40B4-BE49-F238E27FC236}">
                <a16:creationId xmlns:a16="http://schemas.microsoft.com/office/drawing/2014/main" id="{0503B14C-225B-42D9-8D37-DE131E00D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1719">
            <a:off x="7933783" y="3199728"/>
            <a:ext cx="4428737" cy="376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69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62C838-1FB4-452D-87C2-E5CED6428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Sposoby ochrony dóbr kultury</a:t>
            </a:r>
            <a:br>
              <a:rPr lang="pl-PL" sz="2800" dirty="0"/>
            </a:br>
            <a:r>
              <a:rPr lang="pl-PL" sz="2800" dirty="0"/>
              <a:t>(</a:t>
            </a:r>
            <a:r>
              <a:rPr lang="pl-PL" sz="2800" i="1" dirty="0"/>
              <a:t>Nowy ład kulturowy</a:t>
            </a:r>
            <a:r>
              <a:rPr lang="pl-PL" sz="2800" dirty="0"/>
              <a:t>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37BF8A-CBAD-4CFF-9346-4D89B5103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Ogólne zasady międzynarodowe</a:t>
            </a:r>
          </a:p>
          <a:p>
            <a:pPr lvl="1"/>
            <a:r>
              <a:rPr lang="pl-PL" dirty="0"/>
              <a:t>zakaz nielegalnego przewozu i handlu dobrami kultury</a:t>
            </a:r>
          </a:p>
          <a:p>
            <a:pPr lvl="1"/>
            <a:r>
              <a:rPr lang="pl-PL" dirty="0"/>
              <a:t>zwroty dzieł sztuki i dóbr kultury przejętych w wyniku wojen</a:t>
            </a:r>
          </a:p>
          <a:p>
            <a:pPr lvl="1"/>
            <a:r>
              <a:rPr lang="pl-PL" dirty="0"/>
              <a:t>ochrona i katalogowanie dzieł kultury (np. </a:t>
            </a:r>
            <a:r>
              <a:rPr lang="pl-PL" i="1" dirty="0"/>
              <a:t>UNESCO</a:t>
            </a:r>
            <a:r>
              <a:rPr lang="pl-PL" dirty="0"/>
              <a:t>)</a:t>
            </a:r>
          </a:p>
          <a:p>
            <a:pPr lvl="1"/>
            <a:endParaRPr lang="pl-PL" dirty="0"/>
          </a:p>
          <a:p>
            <a:r>
              <a:rPr lang="pl-PL" dirty="0"/>
              <a:t>Rezolucja Rady Bezpieczeństwa ONZ z 24 marca 2017</a:t>
            </a:r>
          </a:p>
          <a:p>
            <a:pPr lvl="1"/>
            <a:r>
              <a:rPr lang="pl-PL" dirty="0"/>
              <a:t>zobowiązanie państw ONZ do ochrony dóbr kultury</a:t>
            </a:r>
          </a:p>
          <a:p>
            <a:pPr lvl="1"/>
            <a:r>
              <a:rPr lang="pl-PL" dirty="0"/>
              <a:t>zobowiązanie państw ONZ do kompleksowej regulacji handlu dobrami kultury</a:t>
            </a:r>
          </a:p>
          <a:p>
            <a:pPr lvl="1"/>
            <a:r>
              <a:rPr lang="pl-PL" dirty="0"/>
              <a:t>promowanie koordynacji i współpracy międzynarodowej na rzecz kultury</a:t>
            </a:r>
          </a:p>
        </p:txBody>
      </p:sp>
    </p:spTree>
    <p:extLst>
      <p:ext uri="{BB962C8B-B14F-4D97-AF65-F5344CB8AC3E}">
        <p14:creationId xmlns:p14="http://schemas.microsoft.com/office/powerpoint/2010/main" val="3588918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225</Words>
  <Application>Microsoft Office PowerPoint</Application>
  <PresentationFormat>Panoramiczny</PresentationFormat>
  <Paragraphs>52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Wstęp do nauki  o państwie i polityce</vt:lpstr>
      <vt:lpstr>V. Wpływ religii i kultury na rozwój współczesnych państw (ćwiczenia 20.11.2018)</vt:lpstr>
      <vt:lpstr>1. Rola czynnika religijnego w stosunkach międzynarodowych</vt:lpstr>
      <vt:lpstr>1. Rola czynnika religijnego w stosunkach międzynarodowych</vt:lpstr>
      <vt:lpstr>Oddziaływanie religii na stosunki międzynarodowe</vt:lpstr>
      <vt:lpstr>Wybitni przywódcy religijni</vt:lpstr>
      <vt:lpstr>2. Polityczne aspekty kultury</vt:lpstr>
      <vt:lpstr>Różnice kulturowe</vt:lpstr>
      <vt:lpstr>Sposoby ochrony dóbr kultury (Nowy ład kulturowy)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Wstęp do nauki  o państwie i polityce</dc:title>
  <dc:creator>Piotr Kozdrowicki</dc:creator>
  <cp:lastModifiedBy>Piotr Kozdrowicki</cp:lastModifiedBy>
  <cp:revision>16</cp:revision>
  <dcterms:created xsi:type="dcterms:W3CDTF">2018-10-26T11:06:32Z</dcterms:created>
  <dcterms:modified xsi:type="dcterms:W3CDTF">2018-11-08T10:32:00Z</dcterms:modified>
</cp:coreProperties>
</file>