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6" r:id="rId4"/>
    <p:sldId id="283" r:id="rId5"/>
    <p:sldId id="284" r:id="rId6"/>
    <p:sldId id="285" r:id="rId7"/>
    <p:sldId id="280" r:id="rId8"/>
    <p:sldId id="281" r:id="rId9"/>
    <p:sldId id="282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99"/>
    <a:srgbClr val="FDFCFA"/>
    <a:srgbClr val="F7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FBEA34-F6D4-4769-98CD-0018DC009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BEE941-11B4-46F2-9088-93E34B6CD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E7E304-9C79-4429-BFB7-F8F5FF9D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734F18-99ED-4362-ABCA-B463F3CB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D983B1-C214-4E71-97DD-22BF1316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676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D8248C-65F5-41FC-B411-B63C9E75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C7E8867-4FB9-48D0-B445-027E0D017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81ECFB-C50A-48E9-829B-90C2047F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EB47D6-E34A-42A2-98D0-C748C485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FEC81A-AA57-4B4E-8749-EC480FEA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012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ACFFF84-FAFD-4624-99DD-1E7EF5460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E6EBE33-24F7-4EA6-B1F0-485D2F5B7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D037FE-7E24-4B48-AFB6-53843475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B67815-AEBE-45A3-908F-BBD6C0D1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35976B-8209-4125-804B-135A5AFB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86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5B1755-08C7-472B-9158-E16CE3E5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66D787-FA1A-44B1-8CB0-C05D657E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C99FC8-C583-4AF8-BDD6-EE24ABC6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E5C3F3-54FE-499D-91F8-A7D37CE8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30D810-81CA-4919-BB23-D5E08642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210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B091B6-6BDC-4D11-9DC9-1ECF446D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9830E2-446E-4DD4-983E-79667600F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FEA2F5-E662-4AF4-9406-21FEDF02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A12DD4-C6F0-439D-90E7-182A9F18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0F92E9-A9CB-4CB8-804B-3831503E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66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7A252-FBCF-4F60-A6E0-FCFD5F0F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49C747-DAA3-4F5C-B9C7-45D3EE3DB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8AF25E2-5069-4820-B710-70E211E2D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DD94580-9F08-4351-96C3-391A5037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DB39D2-5EAD-4FA3-AD91-F8DA13D8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DC2460-715D-4BEA-B9FB-0F126587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542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6F369D-C80A-48EC-8A0E-C2613B0D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01DCF2-BD4B-4AE2-A6EE-457DE1934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17E02A-1A31-4C00-A2AB-7FD0051C6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23106E0-416B-47A5-B51E-03B5D12C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3380EC7-3DE3-40A5-B046-A2C59DAF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0A571DF-3AD0-4D07-A5A3-F3A53213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3697A13-1201-4C69-8B27-A38A984C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3C2BCA0-33ED-458D-A0B5-064FC051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35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7D09A0-5DF9-4069-9CE0-4CCD5DC3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02254F5-FD64-475E-8AD0-1F119F75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ECDB19E-00BB-4E8E-BB2C-4FAB1B2B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69BA33-03E1-4EB9-9C98-61ECFC6B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011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9D8534F-90D6-41F4-B98A-128D0798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A10EBEE-F67D-4955-B31E-20110B86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DA1732-4737-4432-9214-82D8E7D7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229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A4CC27-9F31-48AA-A8B8-71502E38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294015-316E-42DB-9EC2-4C9F3FF1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570E98-1BAB-405D-81E3-B8B098839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E74B25-40E9-40E0-A757-896F05D8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DD7543-4891-4CB3-8E4A-9EC420C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05A647-EFDC-47E8-B8FE-835E2ADC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628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5054F3-4311-4379-B0E9-EBD5215E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A5E9B94-5B76-4699-9331-EB772071C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4DC862-43ED-439B-ABAD-DB2AEC46D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C26155-0848-4B30-95B8-36D9F198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4071AF-C983-4B39-863C-D0A2D28F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63B91A-F485-436C-888D-698D97FD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113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224496F-2586-42AC-95D5-6573B056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26C0A9-1457-4162-8B54-3A411BD09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9B49C6-3520-44C1-B3FA-95D31FD7F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6EF46-EBC7-4E0A-92E9-6E9F470B6163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E15190-BD97-4E1B-83B7-F26C7D36F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D306D7-8CC4-4324-8A09-CA85A3C8A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50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-4V3HR696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947E3-2063-46E3-9E99-584F15346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Wstęp do nauki </a:t>
            </a:r>
            <a:br>
              <a:rPr lang="pl-PL" dirty="0"/>
            </a:br>
            <a:r>
              <a:rPr lang="pl-PL" dirty="0"/>
              <a:t>o państwie i polityce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FA2014-C532-4770-9874-91985D230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/>
              <a:t>ćwiczenia</a:t>
            </a:r>
          </a:p>
        </p:txBody>
      </p:sp>
    </p:spTree>
    <p:extLst>
      <p:ext uri="{BB962C8B-B14F-4D97-AF65-F5344CB8AC3E}">
        <p14:creationId xmlns:p14="http://schemas.microsoft.com/office/powerpoint/2010/main" val="922459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22C147-85F8-413C-9032-9DC5AF59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VI. Rozwój gospodarczy współczesnych państw</a:t>
            </a:r>
            <a:br>
              <a:rPr lang="pl-PL" dirty="0"/>
            </a:br>
            <a:r>
              <a:rPr lang="pl-PL" sz="2700" i="1" dirty="0"/>
              <a:t>(</a:t>
            </a:r>
            <a:r>
              <a:rPr lang="pl-PL" sz="2700" i="1"/>
              <a:t>ćwiczenia 4.12.2018</a:t>
            </a:r>
            <a:r>
              <a:rPr lang="pl-PL" sz="2700" i="1" dirty="0"/>
              <a:t>)</a:t>
            </a:r>
            <a:endParaRPr lang="pl-PL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62BB72-633F-44AB-8DB3-822E4C12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1"/>
            <a:ext cx="10312153" cy="42327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Gospodarka światowa i jej główne cechy</a:t>
            </a:r>
          </a:p>
          <a:p>
            <a:pPr marL="457200" lvl="1" indent="0">
              <a:buNone/>
            </a:pPr>
            <a:r>
              <a:rPr lang="pl-PL" dirty="0"/>
              <a:t>a) podstawy ładu gospodarczego po II wojnie światowej </a:t>
            </a:r>
            <a:br>
              <a:rPr lang="pl-PL" dirty="0"/>
            </a:br>
            <a:r>
              <a:rPr lang="pl-PL" dirty="0"/>
              <a:t>b) stan rozwoju gospodarczego wybranych obszarów: Europa, Azja, Ameryka, Afryka</a:t>
            </a:r>
            <a:br>
              <a:rPr lang="pl-PL" dirty="0"/>
            </a:br>
            <a:r>
              <a:rPr lang="pl-PL" dirty="0"/>
              <a:t>c) główne organizacje gospodarcze współczesnego świata (NAFTA, OPEC, APEC i inne)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Główne kierunki doktrynalne we współczesnej ekonomii</a:t>
            </a:r>
            <a:br>
              <a:rPr lang="pl-PL" dirty="0"/>
            </a:br>
            <a:r>
              <a:rPr lang="pl-PL" sz="2400" dirty="0"/>
              <a:t>a) liberalizm ekonomiczny </a:t>
            </a:r>
            <a:br>
              <a:rPr lang="pl-PL" sz="2400" dirty="0"/>
            </a:br>
            <a:r>
              <a:rPr lang="pl-PL" sz="2400" dirty="0"/>
              <a:t>b) interwencjonizm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5219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DAD9FC-A822-4044-A20A-BF24B160A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0539"/>
            <a:ext cx="10515600" cy="1218459"/>
          </a:xfrm>
        </p:spPr>
        <p:txBody>
          <a:bodyPr>
            <a:normAutofit/>
          </a:bodyPr>
          <a:lstStyle/>
          <a:p>
            <a:pPr algn="ctr"/>
            <a:r>
              <a:rPr lang="pl-PL" sz="4000" i="1" dirty="0"/>
              <a:t>Dlaczego niektóre kraje są bogate, a inne biedne?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89C6A26-EFF2-4438-B408-47CC88EC4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>
                <a:hlinkClick r:id="rId2"/>
              </a:rPr>
              <a:t>https://www.youtube.com/watch?v=9-4V3HR696k</a:t>
            </a:r>
            <a:r>
              <a:rPr lang="en-GB" dirty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001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3B301C8-75E3-4B60-AE1A-9C41089C5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87" y="148896"/>
            <a:ext cx="9293626" cy="65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mapa&#10;&#10;Opis wygenerowany automatycznie">
            <a:extLst>
              <a:ext uri="{FF2B5EF4-FFF2-40B4-BE49-F238E27FC236}">
                <a16:creationId xmlns:a16="http://schemas.microsoft.com/office/drawing/2014/main" id="{8539373C-1D24-4419-BBD7-AB352319B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87" y="24604"/>
            <a:ext cx="9293626" cy="65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mapa, tekst&#10;&#10;Opis wygenerowany automatycznie">
            <a:extLst>
              <a:ext uri="{FF2B5EF4-FFF2-40B4-BE49-F238E27FC236}">
                <a16:creationId xmlns:a16="http://schemas.microsoft.com/office/drawing/2014/main" id="{C7397722-398E-4ABF-8993-21AEB17BA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38" y="0"/>
            <a:ext cx="9188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09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B052B6-084C-440B-9B69-A861CE41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Ład gospodarczy po II wojnie światowej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53D210-F965-45C7-B7C4-6FDA5CACF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59295"/>
            <a:ext cx="5510364" cy="4351338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Konferencja w </a:t>
            </a:r>
            <a:r>
              <a:rPr lang="pl-PL" b="1" dirty="0" err="1"/>
              <a:t>Bretton</a:t>
            </a:r>
            <a:r>
              <a:rPr lang="pl-PL" b="1" dirty="0"/>
              <a:t> </a:t>
            </a:r>
            <a:r>
              <a:rPr lang="pl-PL" b="1" dirty="0" err="1"/>
              <a:t>Woods</a:t>
            </a:r>
            <a:r>
              <a:rPr lang="pl-PL" b="1" dirty="0"/>
              <a:t> </a:t>
            </a:r>
            <a:r>
              <a:rPr lang="pl-PL" sz="2000" dirty="0"/>
              <a:t>(1944)</a:t>
            </a:r>
          </a:p>
          <a:p>
            <a:pPr lvl="1"/>
            <a:r>
              <a:rPr lang="pl-PL" dirty="0"/>
              <a:t>Międzynarodowy Bank Odbudowy i Rozwoju   </a:t>
            </a:r>
          </a:p>
          <a:p>
            <a:pPr lvl="1"/>
            <a:r>
              <a:rPr lang="pl-PL" dirty="0">
                <a:sym typeface="Symbol" panose="05050102010706020507" pitchFamily="18" charset="2"/>
              </a:rPr>
              <a:t>   Bank Światowy</a:t>
            </a:r>
          </a:p>
          <a:p>
            <a:pPr lvl="1"/>
            <a:r>
              <a:rPr lang="pl-PL" dirty="0">
                <a:sym typeface="Symbol" panose="05050102010706020507" pitchFamily="18" charset="2"/>
              </a:rPr>
              <a:t>Międzynarodowy Fundusz Walutowy</a:t>
            </a:r>
          </a:p>
          <a:p>
            <a:r>
              <a:rPr lang="pl-PL" b="1" dirty="0"/>
              <a:t>Układ Ogólny w sprawie Taryf Celnych i Handlu (GATT, 1947)</a:t>
            </a:r>
          </a:p>
          <a:p>
            <a:pPr lvl="1"/>
            <a:r>
              <a:rPr lang="pl-PL" dirty="0">
                <a:sym typeface="Symbol" panose="05050102010706020507" pitchFamily="18" charset="2"/>
              </a:rPr>
              <a:t>  Światowa Organizacja Handlu </a:t>
            </a:r>
            <a:br>
              <a:rPr lang="pl-PL" dirty="0">
                <a:sym typeface="Symbol" panose="05050102010706020507" pitchFamily="18" charset="2"/>
              </a:rPr>
            </a:br>
            <a:r>
              <a:rPr lang="pl-PL" dirty="0">
                <a:sym typeface="Symbol" panose="05050102010706020507" pitchFamily="18" charset="2"/>
              </a:rPr>
              <a:t>(WTO, 1995)</a:t>
            </a:r>
          </a:p>
          <a:p>
            <a:r>
              <a:rPr lang="pl-PL" b="1" dirty="0">
                <a:sym typeface="Symbol" panose="05050102010706020507" pitchFamily="18" charset="2"/>
              </a:rPr>
              <a:t>G7</a:t>
            </a:r>
          </a:p>
          <a:p>
            <a:r>
              <a:rPr lang="pl-PL" b="1" dirty="0">
                <a:sym typeface="Symbol" panose="05050102010706020507" pitchFamily="18" charset="2"/>
              </a:rPr>
              <a:t>G20</a:t>
            </a:r>
          </a:p>
          <a:p>
            <a:pPr lvl="1"/>
            <a:endParaRPr lang="pl-PL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Podobny obraz">
            <a:extLst>
              <a:ext uri="{FF2B5EF4-FFF2-40B4-BE49-F238E27FC236}">
                <a16:creationId xmlns:a16="http://schemas.microsoft.com/office/drawing/2014/main" id="{D075306B-B350-4527-9B47-5EAD2ED7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44" y="1543832"/>
            <a:ext cx="4521835" cy="43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obny obraz">
            <a:extLst>
              <a:ext uri="{FF2B5EF4-FFF2-40B4-BE49-F238E27FC236}">
                <a16:creationId xmlns:a16="http://schemas.microsoft.com/office/drawing/2014/main" id="{9BF05368-AF77-4B9C-96F4-39F2B584E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44" y="1543831"/>
            <a:ext cx="4521834" cy="450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7E97C0E-41E0-4B4E-AC61-4220E64CC0CE}"/>
              </a:ext>
            </a:extLst>
          </p:cNvPr>
          <p:cNvSpPr/>
          <p:nvPr/>
        </p:nvSpPr>
        <p:spPr>
          <a:xfrm>
            <a:off x="6747029" y="1316110"/>
            <a:ext cx="4988560" cy="464274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30" name="Picture 6" descr="Znalezione obrazy dla zapytania world bank logo">
            <a:extLst>
              <a:ext uri="{FF2B5EF4-FFF2-40B4-BE49-F238E27FC236}">
                <a16:creationId xmlns:a16="http://schemas.microsoft.com/office/drawing/2014/main" id="{F25CFA1A-6818-465A-8FA8-A71FD6440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73" y="2225040"/>
            <a:ext cx="4984375" cy="282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E83C694B-E48E-470C-B644-2BEF05F2EE01}"/>
              </a:ext>
            </a:extLst>
          </p:cNvPr>
          <p:cNvSpPr/>
          <p:nvPr/>
        </p:nvSpPr>
        <p:spPr>
          <a:xfrm>
            <a:off x="6747029" y="1438651"/>
            <a:ext cx="4988560" cy="4642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32" name="Picture 8" descr="Znalezione obrazy dla zapytania imf logo">
            <a:extLst>
              <a:ext uri="{FF2B5EF4-FFF2-40B4-BE49-F238E27FC236}">
                <a16:creationId xmlns:a16="http://schemas.microsoft.com/office/drawing/2014/main" id="{B777AF34-243A-4526-8015-1E236216F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69" y="1690688"/>
            <a:ext cx="4018280" cy="409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dobny obraz">
            <a:extLst>
              <a:ext uri="{FF2B5EF4-FFF2-40B4-BE49-F238E27FC236}">
                <a16:creationId xmlns:a16="http://schemas.microsoft.com/office/drawing/2014/main" id="{300C8B35-3018-4891-9BA2-DAF04163B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29" y="1510406"/>
            <a:ext cx="5079808" cy="45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8807469F-DC58-4BB1-A3DB-4726B98A2B9D}"/>
              </a:ext>
            </a:extLst>
          </p:cNvPr>
          <p:cNvSpPr/>
          <p:nvPr/>
        </p:nvSpPr>
        <p:spPr>
          <a:xfrm>
            <a:off x="6672579" y="1470951"/>
            <a:ext cx="5154257" cy="4559654"/>
          </a:xfrm>
          <a:prstGeom prst="rect">
            <a:avLst/>
          </a:prstGeom>
          <a:solidFill>
            <a:srgbClr val="FDF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36" name="Picture 12" descr="Znalezione obrazy dla zapytania wto logo">
            <a:extLst>
              <a:ext uri="{FF2B5EF4-FFF2-40B4-BE49-F238E27FC236}">
                <a16:creationId xmlns:a16="http://schemas.microsoft.com/office/drawing/2014/main" id="{A0AB1BA9-6A1D-4361-A1FE-527529E7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29" y="2884858"/>
            <a:ext cx="5079808" cy="151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go and Brand">
            <a:extLst>
              <a:ext uri="{FF2B5EF4-FFF2-40B4-BE49-F238E27FC236}">
                <a16:creationId xmlns:a16="http://schemas.microsoft.com/office/drawing/2014/main" id="{A153AA5C-821E-4A7C-BB31-6EB1968AD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1" r="33498"/>
          <a:stretch/>
        </p:blipFill>
        <p:spPr bwMode="auto">
          <a:xfrm>
            <a:off x="6710993" y="1423041"/>
            <a:ext cx="5151879" cy="465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A48183DC-302C-4DF6-8687-1054B7F4749A}"/>
              </a:ext>
            </a:extLst>
          </p:cNvPr>
          <p:cNvSpPr/>
          <p:nvPr/>
        </p:nvSpPr>
        <p:spPr>
          <a:xfrm>
            <a:off x="6371718" y="1410638"/>
            <a:ext cx="5491153" cy="46802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2" descr="Znalezione obrazy dla zapytania g20 map">
            <a:extLst>
              <a:ext uri="{FF2B5EF4-FFF2-40B4-BE49-F238E27FC236}">
                <a16:creationId xmlns:a16="http://schemas.microsoft.com/office/drawing/2014/main" id="{D7D752A0-AC6F-4CE4-AFDF-06CA50B76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61" y="2190241"/>
            <a:ext cx="5683296" cy="29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21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9" grpId="0" uiExpand="1" animBg="1"/>
      <p:bldP spid="5" grpId="0" uiExpan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C88B7B-9B0A-49CB-8803-9DD1C41C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Ważniejsze organizacje gospodarcze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53B09F-D4FD-444D-8252-8E06D4BC1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NAFTA</a:t>
            </a:r>
            <a:r>
              <a:rPr lang="pl-PL" dirty="0"/>
              <a:t> </a:t>
            </a:r>
            <a:br>
              <a:rPr lang="pl-PL" dirty="0"/>
            </a:br>
            <a:r>
              <a:rPr lang="pl-PL" sz="2000" dirty="0"/>
              <a:t>(</a:t>
            </a:r>
            <a:r>
              <a:rPr lang="en-US" sz="2000" dirty="0"/>
              <a:t>North American Free Trade Agreement</a:t>
            </a:r>
            <a:r>
              <a:rPr lang="pl-PL" sz="2000" dirty="0"/>
              <a:t>)</a:t>
            </a:r>
          </a:p>
          <a:p>
            <a:r>
              <a:rPr lang="pl-PL" b="1" dirty="0"/>
              <a:t>MERCOSUR </a:t>
            </a:r>
            <a:br>
              <a:rPr lang="pl-PL" dirty="0"/>
            </a:br>
            <a:r>
              <a:rPr lang="pl-PL" sz="2000" dirty="0"/>
              <a:t>(</a:t>
            </a:r>
            <a:r>
              <a:rPr lang="pl-PL" sz="2000" dirty="0" err="1"/>
              <a:t>Mercado</a:t>
            </a:r>
            <a:r>
              <a:rPr lang="pl-PL" sz="2000" dirty="0"/>
              <a:t> </a:t>
            </a:r>
            <a:r>
              <a:rPr lang="pl-PL" sz="2000" dirty="0" err="1"/>
              <a:t>Común</a:t>
            </a:r>
            <a:r>
              <a:rPr lang="pl-PL" sz="2000" dirty="0"/>
              <a:t> del Sur)</a:t>
            </a:r>
          </a:p>
          <a:p>
            <a:r>
              <a:rPr lang="pl-PL" b="1" dirty="0"/>
              <a:t>ASEAN</a:t>
            </a:r>
            <a:br>
              <a:rPr lang="pl-PL" dirty="0"/>
            </a:br>
            <a:r>
              <a:rPr lang="pl-PL" sz="2000" dirty="0"/>
              <a:t>(</a:t>
            </a:r>
            <a:r>
              <a:rPr lang="en-US" sz="2000" dirty="0"/>
              <a:t>Association of South-East Asian Nations</a:t>
            </a:r>
            <a:r>
              <a:rPr lang="pl-PL" sz="2000" dirty="0"/>
              <a:t>)</a:t>
            </a:r>
          </a:p>
          <a:p>
            <a:r>
              <a:rPr lang="pl-PL" b="1" dirty="0"/>
              <a:t>APEC</a:t>
            </a:r>
            <a:br>
              <a:rPr lang="pl-PL" dirty="0"/>
            </a:br>
            <a:r>
              <a:rPr lang="pl-PL" sz="2000" dirty="0"/>
              <a:t>(Asia-Pacific </a:t>
            </a:r>
            <a:r>
              <a:rPr lang="pl-PL" sz="2000" dirty="0" err="1"/>
              <a:t>Economic</a:t>
            </a:r>
            <a:r>
              <a:rPr lang="pl-PL" sz="2000" dirty="0"/>
              <a:t> Co-</a:t>
            </a:r>
            <a:r>
              <a:rPr lang="pl-PL" sz="2000" dirty="0" err="1"/>
              <a:t>operation</a:t>
            </a:r>
            <a:r>
              <a:rPr lang="pl-PL" sz="2000" dirty="0"/>
              <a:t>)</a:t>
            </a:r>
          </a:p>
          <a:p>
            <a:r>
              <a:rPr lang="pl-PL" b="1" dirty="0"/>
              <a:t>OPEC</a:t>
            </a:r>
            <a:br>
              <a:rPr lang="pl-PL" b="1" dirty="0"/>
            </a:br>
            <a:r>
              <a:rPr lang="pl-PL" sz="2200" dirty="0"/>
              <a:t>(</a:t>
            </a:r>
            <a:r>
              <a:rPr lang="en-US" sz="2200" dirty="0"/>
              <a:t>Organization of the Petroleum Exporting Countries</a:t>
            </a:r>
            <a:r>
              <a:rPr lang="pl-PL" sz="2200" dirty="0"/>
              <a:t>)</a:t>
            </a:r>
          </a:p>
          <a:p>
            <a:r>
              <a:rPr lang="pl-PL" b="1" dirty="0"/>
              <a:t>UE</a:t>
            </a:r>
          </a:p>
          <a:p>
            <a:pPr lvl="1"/>
            <a:endParaRPr lang="en-US" dirty="0"/>
          </a:p>
          <a:p>
            <a:endParaRPr lang="pl-PL" dirty="0"/>
          </a:p>
        </p:txBody>
      </p:sp>
      <p:pic>
        <p:nvPicPr>
          <p:cNvPr id="2050" name="Picture 2" descr="Logo of the NAFTA Secretariat of North American Free Trade Agreement">
            <a:extLst>
              <a:ext uri="{FF2B5EF4-FFF2-40B4-BE49-F238E27FC236}">
                <a16:creationId xmlns:a16="http://schemas.microsoft.com/office/drawing/2014/main" id="{8327E820-AB57-4AB3-AB2D-A086850F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825626"/>
            <a:ext cx="4224655" cy="34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mercosur">
            <a:extLst>
              <a:ext uri="{FF2B5EF4-FFF2-40B4-BE49-F238E27FC236}">
                <a16:creationId xmlns:a16="http://schemas.microsoft.com/office/drawing/2014/main" id="{9289642E-4C0D-4DB7-808F-241CB6AC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168900" cy="397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 asean logo">
            <a:extLst>
              <a:ext uri="{FF2B5EF4-FFF2-40B4-BE49-F238E27FC236}">
                <a16:creationId xmlns:a16="http://schemas.microsoft.com/office/drawing/2014/main" id="{61914757-4464-4198-9B5F-E08B7CD0B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r="23783"/>
          <a:stretch/>
        </p:blipFill>
        <p:spPr bwMode="auto">
          <a:xfrm>
            <a:off x="6110604" y="1363227"/>
            <a:ext cx="5154295" cy="49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nalezione obrazy dla zapytania apec logo">
            <a:extLst>
              <a:ext uri="{FF2B5EF4-FFF2-40B4-BE49-F238E27FC236}">
                <a16:creationId xmlns:a16="http://schemas.microsoft.com/office/drawing/2014/main" id="{A15099E3-EB1D-43EF-BFB8-B7CB2D506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16" y="2260951"/>
            <a:ext cx="5218583" cy="302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nalezione obrazy dla zapytania opec">
            <a:extLst>
              <a:ext uri="{FF2B5EF4-FFF2-40B4-BE49-F238E27FC236}">
                <a16:creationId xmlns:a16="http://schemas.microsoft.com/office/drawing/2014/main" id="{ADE60547-8BA0-461C-80EA-67E543CF4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64" y="2260951"/>
            <a:ext cx="5595387" cy="31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27E5FF0-CE42-4E73-8966-05369B1EC6AA}"/>
              </a:ext>
            </a:extLst>
          </p:cNvPr>
          <p:cNvSpPr/>
          <p:nvPr/>
        </p:nvSpPr>
        <p:spPr>
          <a:xfrm>
            <a:off x="5873664" y="1363227"/>
            <a:ext cx="5652788" cy="497427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60" name="Picture 12" descr="Znalezione obrazy dla zapytania eu logo">
            <a:extLst>
              <a:ext uri="{FF2B5EF4-FFF2-40B4-BE49-F238E27FC236}">
                <a16:creationId xmlns:a16="http://schemas.microsoft.com/office/drawing/2014/main" id="{D83BDBA9-2A94-4FF2-B85A-49C83012A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34" y="2223362"/>
            <a:ext cx="4970848" cy="33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336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budynek&#10;&#10;Opis wygenerowany automatycznie">
            <a:extLst>
              <a:ext uri="{FF2B5EF4-FFF2-40B4-BE49-F238E27FC236}">
                <a16:creationId xmlns:a16="http://schemas.microsoft.com/office/drawing/2014/main" id="{7D07E45B-E5BD-4A9B-B7AE-59030C8321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0268" y="3190240"/>
            <a:ext cx="6001790" cy="3667760"/>
          </a:xfrm>
          <a:prstGeom prst="rect">
            <a:avLst/>
          </a:prstGeom>
        </p:spPr>
      </p:pic>
      <p:pic>
        <p:nvPicPr>
          <p:cNvPr id="3074" name="Picture 2" descr="Znalezione obrazy dla zapytania statue of liberty white">
            <a:extLst>
              <a:ext uri="{FF2B5EF4-FFF2-40B4-BE49-F238E27FC236}">
                <a16:creationId xmlns:a16="http://schemas.microsoft.com/office/drawing/2014/main" id="{A430564E-1134-4743-8E01-6B11ED96C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613" y="2806700"/>
            <a:ext cx="5401733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6D6C598-23FB-4185-9772-D426E7C1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Główne kierunki doktrynalne współczesnej ekonomii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1391D4-7409-4A9C-8FFF-BCAD4667B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21335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LIBERALIZM</a:t>
            </a:r>
          </a:p>
          <a:p>
            <a:pPr marL="0" indent="0" algn="ctr">
              <a:buNone/>
            </a:pPr>
            <a:endParaRPr lang="pl-PL" i="1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CA165E5-5F61-4721-B899-95E1CF293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521335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INTERWENCJONIZM</a:t>
            </a:r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BE243E5-D199-4D4D-AAB4-8D6FF46BD7C9}"/>
              </a:ext>
            </a:extLst>
          </p:cNvPr>
          <p:cNvSpPr txBox="1">
            <a:spLocks/>
          </p:cNvSpPr>
          <p:nvPr/>
        </p:nvSpPr>
        <p:spPr>
          <a:xfrm>
            <a:off x="914400" y="2481897"/>
            <a:ext cx="5181600" cy="344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i="1" dirty="0"/>
              <a:t>gospodarcza neutralność państwa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i="1" dirty="0"/>
              <a:t>homo oeconomicus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i="1" dirty="0"/>
              <a:t>indywidualizm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i="1" dirty="0"/>
              <a:t>wolny rynek</a:t>
            </a:r>
            <a:r>
              <a:rPr lang="pl-PL" dirty="0"/>
              <a:t>	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i="1" dirty="0"/>
              <a:t>niewidzialna ręka rynku</a:t>
            </a:r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63413E9A-452D-47D5-B311-1901770BEC57}"/>
              </a:ext>
            </a:extLst>
          </p:cNvPr>
          <p:cNvSpPr txBox="1">
            <a:spLocks/>
          </p:cNvSpPr>
          <p:nvPr/>
        </p:nvSpPr>
        <p:spPr>
          <a:xfrm>
            <a:off x="6172200" y="2464434"/>
            <a:ext cx="5181600" cy="344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i="1" dirty="0"/>
              <a:t>aktywne, silne państwo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i="1" dirty="0"/>
              <a:t>pomoc socjalna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i="1" dirty="0"/>
              <a:t>protekcjonizm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i="1" dirty="0"/>
              <a:t>inwestycje państwa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i="1" dirty="0"/>
              <a:t>koncesje, dotacje, monopole</a:t>
            </a:r>
          </a:p>
        </p:txBody>
      </p:sp>
    </p:spTree>
    <p:extLst>
      <p:ext uri="{BB962C8B-B14F-4D97-AF65-F5344CB8AC3E}">
        <p14:creationId xmlns:p14="http://schemas.microsoft.com/office/powerpoint/2010/main" val="341869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122</Words>
  <Application>Microsoft Office PowerPoint</Application>
  <PresentationFormat>Panoramiczny</PresentationFormat>
  <Paragraphs>37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Wstęp do nauki  o państwie i polityce</vt:lpstr>
      <vt:lpstr>VI. Rozwój gospodarczy współczesnych państw (ćwiczenia 4.12.2018)</vt:lpstr>
      <vt:lpstr>Dlaczego niektóre kraje są bogate, a inne biedne?</vt:lpstr>
      <vt:lpstr>Prezentacja programu PowerPoint</vt:lpstr>
      <vt:lpstr>Prezentacja programu PowerPoint</vt:lpstr>
      <vt:lpstr>Prezentacja programu PowerPoint</vt:lpstr>
      <vt:lpstr>Ład gospodarczy po II wojnie światowej</vt:lpstr>
      <vt:lpstr>Ważniejsze organizacje gospodarcze</vt:lpstr>
      <vt:lpstr>Główne kierunki doktrynalne współczesnej ekonomii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Wstęp do nauki  o państwie i polityce</dc:title>
  <dc:creator>Piotr Kozdrowicki</dc:creator>
  <cp:lastModifiedBy>Piotr Kozdrowicki</cp:lastModifiedBy>
  <cp:revision>31</cp:revision>
  <dcterms:created xsi:type="dcterms:W3CDTF">2018-10-26T11:06:32Z</dcterms:created>
  <dcterms:modified xsi:type="dcterms:W3CDTF">2018-12-04T15:44:31Z</dcterms:modified>
</cp:coreProperties>
</file>