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DFCFA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EA34-F6D4-4769-98CD-0018DC00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BEE941-11B4-46F2-9088-93E34B6CD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E7E304-9C79-4429-BFB7-F8F5FF9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34F18-99ED-4362-ABCA-B463F3CB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D983B1-C214-4E71-97DD-22BF1316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7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8248C-65F5-41FC-B411-B63C9E75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7E8867-4FB9-48D0-B445-027E0D01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1ECFB-C50A-48E9-829B-90C2047F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EB47D6-E34A-42A2-98D0-C748C48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FEC81A-AA57-4B4E-8749-EC480FE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CFFF84-FAFD-4624-99DD-1E7EF5460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6EBE33-24F7-4EA6-B1F0-485D2F5B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037FE-7E24-4B48-AFB6-53843475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67815-AEBE-45A3-908F-BBD6C0D1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5976B-8209-4125-804B-135A5AFB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8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B1755-08C7-472B-9158-E16CE3E5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6D787-FA1A-44B1-8CB0-C05D657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99FC8-C583-4AF8-BDD6-EE24ABC6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5C3F3-54FE-499D-91F8-A7D37CE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30D810-81CA-4919-BB23-D5E0864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21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091B6-6BDC-4D11-9DC9-1ECF446D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9830E2-446E-4DD4-983E-79667600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FEA2F5-E662-4AF4-9406-21FEDF0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12DD4-C6F0-439D-90E7-182A9F18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0F92E9-A9CB-4CB8-804B-3831503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6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7A252-FBCF-4F60-A6E0-FCFD5F0F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9C747-DAA3-4F5C-B9C7-45D3EE3D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AF25E2-5069-4820-B710-70E211E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D94580-9F08-4351-96C3-391A503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DB39D2-5EAD-4FA3-AD91-F8DA13D8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DC2460-715D-4BEA-B9FB-0F126587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54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F369D-C80A-48EC-8A0E-C2613B0D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01DCF2-BD4B-4AE2-A6EE-457DE193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7E02A-1A31-4C00-A2AB-7FD0051C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3106E0-416B-47A5-B51E-03B5D12C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380EC7-3DE3-40A5-B046-A2C59DAF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A571DF-3AD0-4D07-A5A3-F3A53213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697A13-1201-4C69-8B27-A38A984C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C2BCA0-33ED-458D-A0B5-064FC051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D09A0-5DF9-4069-9CE0-4CCD5DC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2254F5-FD64-475E-8AD0-1F119F75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CDB19E-00BB-4E8E-BB2C-4FAB1B2B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69BA33-03E1-4EB9-9C98-61ECFC6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1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D8534F-90D6-41F4-B98A-128D0798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0EBEE-F67D-4955-B31E-20110B8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DA1732-4737-4432-9214-82D8E7D7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22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4CC27-9F31-48AA-A8B8-71502E3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94015-316E-42DB-9EC2-4C9F3FF1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570E98-1BAB-405D-81E3-B8B098839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E74B25-40E9-40E0-A757-896F05D8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D7543-4891-4CB3-8E4A-9EC420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05A647-EFDC-47E8-B8FE-835E2ADC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62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54F3-4311-4379-B0E9-EBD5215E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5E9B94-5B76-4699-9331-EB772071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4DC862-43ED-439B-ABAD-DB2AEC46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C26155-0848-4B30-95B8-36D9F19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4071AF-C983-4B39-863C-D0A2D28F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63B91A-F485-436C-888D-698D97FD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11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24496F-2586-42AC-95D5-6573B05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26C0A9-1457-4162-8B54-3A411BD0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9B49C6-3520-44C1-B3FA-95D31FD7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EF46-EBC7-4E0A-92E9-6E9F470B6163}" type="datetimeFigureOut">
              <a:rPr lang="pl-PL" smtClean="0"/>
              <a:t>30.11.2018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E15190-BD97-4E1B-83B7-F26C7D36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306D7-8CC4-4324-8A09-CA85A3C8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5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47E3-2063-46E3-9E99-584F15346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Wstęp do nauki </a:t>
            </a:r>
            <a:br>
              <a:rPr lang="pl-PL" dirty="0"/>
            </a:br>
            <a:r>
              <a:rPr lang="pl-PL" dirty="0"/>
              <a:t>o państwie i polityce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FA2014-C532-4770-9874-91985D230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ćwiczenia</a:t>
            </a:r>
          </a:p>
        </p:txBody>
      </p:sp>
    </p:spTree>
    <p:extLst>
      <p:ext uri="{BB962C8B-B14F-4D97-AF65-F5344CB8AC3E}">
        <p14:creationId xmlns:p14="http://schemas.microsoft.com/office/powerpoint/2010/main" val="9224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2C147-85F8-413C-9032-9DC5AF5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VII. Prawa człowieka i demokracja</a:t>
            </a:r>
            <a:br>
              <a:rPr lang="pl-PL" sz="4000" b="1" dirty="0"/>
            </a:br>
            <a:r>
              <a:rPr lang="pl-PL" sz="2700" i="1" dirty="0"/>
              <a:t>(ćwiczenia 4.12.2018)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2BB72-633F-44AB-8DB3-822E4C12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312153" cy="423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 Pojęcie i znaczenie praw człowieka </a:t>
            </a:r>
          </a:p>
          <a:p>
            <a:pPr marL="0" indent="0">
              <a:buNone/>
            </a:pPr>
            <a:r>
              <a:rPr lang="pl-PL" dirty="0"/>
              <a:t>2. Geneza praw człowieka </a:t>
            </a:r>
          </a:p>
          <a:p>
            <a:pPr marL="0" indent="0">
              <a:buNone/>
            </a:pPr>
            <a:r>
              <a:rPr lang="pl-PL" dirty="0"/>
              <a:t>3. Rozwój praw człowieka po II wojnie światowej</a:t>
            </a:r>
          </a:p>
          <a:p>
            <a:pPr marL="0" indent="0">
              <a:buNone/>
            </a:pPr>
            <a:r>
              <a:rPr lang="pl-PL" dirty="0"/>
              <a:t>4. KBWE i jej znaczenie dla ochrony praw człowieka </a:t>
            </a:r>
          </a:p>
          <a:p>
            <a:pPr marL="0" indent="0">
              <a:buNone/>
            </a:pPr>
            <a:r>
              <a:rPr lang="pl-PL" dirty="0"/>
              <a:t>5. Organizacje pozarządowe chroniące prawa człowieka </a:t>
            </a:r>
          </a:p>
          <a:p>
            <a:pPr marL="0" indent="0">
              <a:buNone/>
            </a:pPr>
            <a:r>
              <a:rPr lang="pl-PL" dirty="0"/>
              <a:t>6. Prawne aspekty ochrony praw człowieka </a:t>
            </a:r>
          </a:p>
          <a:p>
            <a:pPr marL="0" indent="0">
              <a:buNone/>
            </a:pPr>
            <a:r>
              <a:rPr lang="pl-PL" dirty="0"/>
              <a:t>7. Zagrożenia dla prawa człowieka we współczesnym świecie.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21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44B0F-C286-4656-A7C9-4D3742F5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KBWE / OBWE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3FA602-EB65-4A35-836A-1B54591A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3016" cy="4351338"/>
          </a:xfrm>
        </p:spPr>
        <p:txBody>
          <a:bodyPr/>
          <a:lstStyle/>
          <a:p>
            <a:r>
              <a:rPr lang="pl-PL" dirty="0"/>
              <a:t>Historia:</a:t>
            </a:r>
          </a:p>
          <a:p>
            <a:pPr lvl="1"/>
            <a:r>
              <a:rPr lang="pl-PL" dirty="0"/>
              <a:t>propozycja 1964 (Adam Rapacki)</a:t>
            </a:r>
          </a:p>
          <a:p>
            <a:pPr lvl="1"/>
            <a:r>
              <a:rPr lang="pl-PL" dirty="0"/>
              <a:t>założona 1974 (Konferencja Bezpieczeństwa i Współpracy w Europie)</a:t>
            </a:r>
          </a:p>
          <a:p>
            <a:pPr lvl="1"/>
            <a:r>
              <a:rPr lang="pl-PL" dirty="0"/>
              <a:t>przekształcona 1995 (Organizacja Bezpieczeństwa i Współpracy w Europie)</a:t>
            </a:r>
          </a:p>
          <a:p>
            <a:r>
              <a:rPr lang="pl-PL" dirty="0"/>
              <a:t>Znaczenie dla ochrony praw człowieka</a:t>
            </a:r>
          </a:p>
          <a:p>
            <a:pPr lvl="1"/>
            <a:r>
              <a:rPr lang="pl-PL" i="1" dirty="0"/>
              <a:t>Akt Końcowy Konferencji Bezpieczeństwa </a:t>
            </a:r>
            <a:br>
              <a:rPr lang="pl-PL" i="1" dirty="0"/>
            </a:br>
            <a:r>
              <a:rPr lang="pl-PL" i="1" dirty="0"/>
              <a:t>i Współpracy w Europie</a:t>
            </a:r>
            <a:r>
              <a:rPr lang="pl-PL" dirty="0"/>
              <a:t> (1975, Helsinki)</a:t>
            </a:r>
          </a:p>
          <a:p>
            <a:pPr lvl="1"/>
            <a:r>
              <a:rPr lang="pl-PL" i="1" dirty="0"/>
              <a:t>Dokument Kopenhaski </a:t>
            </a:r>
            <a:r>
              <a:rPr lang="pl-PL" dirty="0"/>
              <a:t>(1990)</a:t>
            </a:r>
          </a:p>
          <a:p>
            <a:pPr lvl="1"/>
            <a:r>
              <a:rPr lang="pl-PL" dirty="0"/>
              <a:t>obserwacja wyborów</a:t>
            </a:r>
          </a:p>
          <a:p>
            <a:pPr lvl="1"/>
            <a:endParaRPr lang="pl-PL" dirty="0"/>
          </a:p>
        </p:txBody>
      </p:sp>
      <p:pic>
        <p:nvPicPr>
          <p:cNvPr id="1028" name="Picture 4" descr="Flaga">
            <a:extLst>
              <a:ext uri="{FF2B5EF4-FFF2-40B4-BE49-F238E27FC236}">
                <a16:creationId xmlns:a16="http://schemas.microsoft.com/office/drawing/2014/main" id="{624ACDE9-C324-4E85-B015-8FEDBD94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06" y="365124"/>
            <a:ext cx="427009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73DE7D8-7B81-4E0D-B692-162C9AE75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06" y="1825625"/>
            <a:ext cx="4270094" cy="2471072"/>
          </a:xfrm>
          <a:prstGeom prst="rect">
            <a:avLst/>
          </a:prstGeom>
        </p:spPr>
      </p:pic>
      <p:pic>
        <p:nvPicPr>
          <p:cNvPr id="1030" name="Picture 6" descr="Znalezione obrazy dla zapytania obserwacja wyborÃ³w">
            <a:extLst>
              <a:ext uri="{FF2B5EF4-FFF2-40B4-BE49-F238E27FC236}">
                <a16:creationId xmlns:a16="http://schemas.microsoft.com/office/drawing/2014/main" id="{4155ACB6-151E-45ED-81AA-7AE07074E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06" y="4001294"/>
            <a:ext cx="4268839" cy="2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22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0EFCB5-B10F-424A-991D-DAB503D6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Wybrane NGO chroniące prawa człowieka</a:t>
            </a:r>
          </a:p>
        </p:txBody>
      </p:sp>
      <p:pic>
        <p:nvPicPr>
          <p:cNvPr id="2050" name="Picture 2" descr="Znalezione obrazy dla zapytania amnesty international">
            <a:extLst>
              <a:ext uri="{FF2B5EF4-FFF2-40B4-BE49-F238E27FC236}">
                <a16:creationId xmlns:a16="http://schemas.microsoft.com/office/drawing/2014/main" id="{5723D6EB-9A21-412E-916D-EA2299D8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2642"/>
            <a:ext cx="2581573" cy="17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komitet helsiÅski">
            <a:extLst>
              <a:ext uri="{FF2B5EF4-FFF2-40B4-BE49-F238E27FC236}">
                <a16:creationId xmlns:a16="http://schemas.microsoft.com/office/drawing/2014/main" id="{9B39FBC1-78CB-4107-9C2B-79171F7B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7" y="1690688"/>
            <a:ext cx="5533744" cy="111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La Strada ngo">
            <a:extLst>
              <a:ext uri="{FF2B5EF4-FFF2-40B4-BE49-F238E27FC236}">
                <a16:creationId xmlns:a16="http://schemas.microsoft.com/office/drawing/2014/main" id="{52B99556-D0B6-4F96-9D02-39A3A147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578" y="4857735"/>
            <a:ext cx="14908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pah">
            <a:extLst>
              <a:ext uri="{FF2B5EF4-FFF2-40B4-BE49-F238E27FC236}">
                <a16:creationId xmlns:a16="http://schemas.microsoft.com/office/drawing/2014/main" id="{FD76B726-0514-4DD8-B6AC-1CA2DAEE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7" y="3090863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nalezione obrazy dla zapytania social watch">
            <a:extLst>
              <a:ext uri="{FF2B5EF4-FFF2-40B4-BE49-F238E27FC236}">
                <a16:creationId xmlns:a16="http://schemas.microsoft.com/office/drawing/2014/main" id="{035F6CFE-001F-4DE0-AAFC-2A18ACC3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56" y="4575267"/>
            <a:ext cx="2071872" cy="20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nalezione obrazy dla zapytania stowarzyszenie memoriaÅ">
            <a:extLst>
              <a:ext uri="{FF2B5EF4-FFF2-40B4-BE49-F238E27FC236}">
                <a16:creationId xmlns:a16="http://schemas.microsoft.com/office/drawing/2014/main" id="{D8383AE4-CA4E-4284-8517-F98A0EAF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79" y="485773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lustracja">
            <a:extLst>
              <a:ext uri="{FF2B5EF4-FFF2-40B4-BE49-F238E27FC236}">
                <a16:creationId xmlns:a16="http://schemas.microsoft.com/office/drawing/2014/main" id="{8B8A405F-8D99-4454-8A8B-5AA77FF0E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36" y="3128168"/>
            <a:ext cx="461065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upload.wikimedia.org/wikipedia/commons/thumb/e/e2/Hrw_logo.svg/700px-Hrw_logo.svg.png">
            <a:extLst>
              <a:ext uri="{FF2B5EF4-FFF2-40B4-BE49-F238E27FC236}">
                <a16:creationId xmlns:a16="http://schemas.microsoft.com/office/drawing/2014/main" id="{3D07DD14-41C2-4714-ABD3-2B521E17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8017"/>
            <a:ext cx="2578008" cy="25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7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638610-39AD-4CED-A495-72B9FD58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Wybrane źródła ochrony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E694BD-FD9C-441C-B9AD-40801E02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241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i="1" dirty="0"/>
              <a:t>Powszechna Deklaracja Praw Człowieka </a:t>
            </a:r>
            <a:br>
              <a:rPr lang="pl-PL" i="1" dirty="0"/>
            </a:br>
            <a:r>
              <a:rPr lang="pl-PL" dirty="0"/>
              <a:t>(ONZ, 1948)</a:t>
            </a:r>
          </a:p>
          <a:p>
            <a:r>
              <a:rPr lang="pl-PL" i="1" dirty="0"/>
              <a:t>Międzynarodowe Pakty Praw Człowieka </a:t>
            </a:r>
            <a:br>
              <a:rPr lang="pl-PL" i="1" dirty="0"/>
            </a:br>
            <a:r>
              <a:rPr lang="pl-PL" dirty="0"/>
              <a:t>(ONZ, 1966)</a:t>
            </a:r>
          </a:p>
          <a:p>
            <a:pPr lvl="1"/>
            <a:r>
              <a:rPr lang="pl-PL" dirty="0"/>
              <a:t>Międzynarodowy Pakt Praw Obywatelskich i Politycznych</a:t>
            </a:r>
          </a:p>
          <a:p>
            <a:pPr lvl="1"/>
            <a:r>
              <a:rPr lang="pl-PL" dirty="0"/>
              <a:t>Międzynarodowy Pakt Praw Gospodarczych, Socjalnych i Kulturalnych</a:t>
            </a:r>
          </a:p>
          <a:p>
            <a:r>
              <a:rPr lang="pl-PL" i="1" dirty="0"/>
              <a:t>Europejska Konwencja Praw Człowieka </a:t>
            </a:r>
            <a:br>
              <a:rPr lang="pl-PL" i="1" dirty="0"/>
            </a:br>
            <a:r>
              <a:rPr lang="pl-PL" dirty="0"/>
              <a:t>(RE, 1950)</a:t>
            </a:r>
          </a:p>
          <a:p>
            <a:pPr lvl="1"/>
            <a:r>
              <a:rPr lang="pl-PL" dirty="0"/>
              <a:t>Europejski Trybunał Praw Człowieka</a:t>
            </a:r>
            <a:br>
              <a:rPr lang="pl-PL" dirty="0"/>
            </a:br>
            <a:r>
              <a:rPr lang="pl-PL" dirty="0"/>
              <a:t>(Strasbourg, Francja)</a:t>
            </a:r>
          </a:p>
        </p:txBody>
      </p:sp>
      <p:pic>
        <p:nvPicPr>
          <p:cNvPr id="3074" name="Picture 2" descr="https://upload.wikimedia.org/wikipedia/commons/8/85/Eleanor_Roosevelt_and_Human_Rights_Declaration.jpg">
            <a:extLst>
              <a:ext uri="{FF2B5EF4-FFF2-40B4-BE49-F238E27FC236}">
                <a16:creationId xmlns:a16="http://schemas.microsoft.com/office/drawing/2014/main" id="{F5DB99A1-EA9B-4D49-988B-3C66C6EF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84" y="1825625"/>
            <a:ext cx="3147873" cy="23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etpc">
            <a:extLst>
              <a:ext uri="{FF2B5EF4-FFF2-40B4-BE49-F238E27FC236}">
                <a16:creationId xmlns:a16="http://schemas.microsoft.com/office/drawing/2014/main" id="{5F7C4B42-948A-4624-8F03-3EDFE37F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502150"/>
            <a:ext cx="57816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2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id="{E484AAC5-4B50-498A-A49C-F16DB45FF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apa, tekst&#10;&#10;Opis wygenerowany automatycznie">
            <a:extLst>
              <a:ext uri="{FF2B5EF4-FFF2-40B4-BE49-F238E27FC236}">
                <a16:creationId xmlns:a16="http://schemas.microsoft.com/office/drawing/2014/main" id="{503DAFAD-4F05-401E-BD2D-5B867DD5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24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mapa&#10;&#10;Opis wygenerowany automatycznie">
            <a:extLst>
              <a:ext uri="{FF2B5EF4-FFF2-40B4-BE49-F238E27FC236}">
                <a16:creationId xmlns:a16="http://schemas.microsoft.com/office/drawing/2014/main" id="{B40BEAE5-F15E-4325-A7C4-CB2BB77A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41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119</Words>
  <Application>Microsoft Office PowerPoint</Application>
  <PresentationFormat>Panoramiczny</PresentationFormat>
  <Paragraphs>27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Wstęp do nauki  o państwie i polityce</vt:lpstr>
      <vt:lpstr>VII. Prawa człowieka i demokracja (ćwiczenia 4.12.2018)</vt:lpstr>
      <vt:lpstr>KBWE / OBWE</vt:lpstr>
      <vt:lpstr>Wybrane NGO chroniące prawa człowieka</vt:lpstr>
      <vt:lpstr>Wybrane źródła ochrony praw podstawowych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nauki  o państwie i polityce</dc:title>
  <dc:creator>Piotr Kozdrowicki</dc:creator>
  <cp:lastModifiedBy>Piotr Kozdrowicki</cp:lastModifiedBy>
  <cp:revision>36</cp:revision>
  <dcterms:created xsi:type="dcterms:W3CDTF">2018-10-26T11:06:32Z</dcterms:created>
  <dcterms:modified xsi:type="dcterms:W3CDTF">2018-11-30T09:54:35Z</dcterms:modified>
</cp:coreProperties>
</file>