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2" r:id="rId3"/>
    <p:sldId id="293" r:id="rId4"/>
    <p:sldId id="370" r:id="rId5"/>
    <p:sldId id="371" r:id="rId6"/>
    <p:sldId id="372" r:id="rId7"/>
    <p:sldId id="373" r:id="rId8"/>
    <p:sldId id="374" r:id="rId9"/>
    <p:sldId id="296" r:id="rId10"/>
    <p:sldId id="297" r:id="rId11"/>
    <p:sldId id="298" r:id="rId12"/>
    <p:sldId id="299" r:id="rId13"/>
    <p:sldId id="300" r:id="rId14"/>
    <p:sldId id="329" r:id="rId15"/>
    <p:sldId id="437" r:id="rId16"/>
    <p:sldId id="438" r:id="rId17"/>
    <p:sldId id="439" r:id="rId18"/>
    <p:sldId id="440" r:id="rId19"/>
    <p:sldId id="441" r:id="rId20"/>
    <p:sldId id="442" r:id="rId21"/>
    <p:sldId id="325" r:id="rId22"/>
    <p:sldId id="326" r:id="rId23"/>
    <p:sldId id="301" r:id="rId24"/>
    <p:sldId id="375" r:id="rId25"/>
    <p:sldId id="303" r:id="rId26"/>
    <p:sldId id="304" r:id="rId27"/>
    <p:sldId id="305" r:id="rId28"/>
    <p:sldId id="306" r:id="rId29"/>
    <p:sldId id="376" r:id="rId30"/>
    <p:sldId id="377" r:id="rId31"/>
    <p:sldId id="378" r:id="rId32"/>
    <p:sldId id="379" r:id="rId33"/>
    <p:sldId id="327" r:id="rId34"/>
    <p:sldId id="356" r:id="rId35"/>
    <p:sldId id="432" r:id="rId36"/>
    <p:sldId id="357" r:id="rId37"/>
    <p:sldId id="358" r:id="rId38"/>
    <p:sldId id="359" r:id="rId39"/>
    <p:sldId id="360" r:id="rId40"/>
    <p:sldId id="361" r:id="rId41"/>
    <p:sldId id="365" r:id="rId42"/>
    <p:sldId id="366" r:id="rId43"/>
    <p:sldId id="367" r:id="rId44"/>
    <p:sldId id="368" r:id="rId45"/>
    <p:sldId id="369" r:id="rId46"/>
    <p:sldId id="433" r:id="rId47"/>
    <p:sldId id="434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828" autoAdjust="0"/>
  </p:normalViewPr>
  <p:slideViewPr>
    <p:cSldViewPr>
      <p:cViewPr varScale="1">
        <p:scale>
          <a:sx n="89" d="100"/>
          <a:sy n="89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C1DD9-CC91-4410-A87B-5F721D0D99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04756A0-C6F7-4673-B085-AD3796E671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Wniosek złożony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do Marszałka Sejmu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(140 członków ZN)</a:t>
          </a:r>
        </a:p>
      </dgm:t>
    </dgm:pt>
    <dgm:pt modelId="{3A44C6A2-D9E9-4A0A-A15C-2F199590455F}" type="parTrans" cxnId="{CB6AE63C-D34A-4D6B-9FB8-2E25D07F4028}">
      <dgm:prSet/>
      <dgm:spPr/>
      <dgm:t>
        <a:bodyPr/>
        <a:lstStyle/>
        <a:p>
          <a:endParaRPr lang="pl-PL"/>
        </a:p>
      </dgm:t>
    </dgm:pt>
    <dgm:pt modelId="{4D3F3090-A309-4C54-A6B4-3B8336CD0B99}" type="sibTrans" cxnId="{CB6AE63C-D34A-4D6B-9FB8-2E25D07F4028}">
      <dgm:prSet/>
      <dgm:spPr/>
      <dgm:t>
        <a:bodyPr/>
        <a:lstStyle/>
        <a:p>
          <a:endParaRPr lang="pl-PL"/>
        </a:p>
      </dgm:t>
    </dgm:pt>
    <dgm:pt modelId="{8A21BB9C-B47B-4D45-9FC3-E9511DD585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Komisja Odpowiedzialności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Konstytucyjnej </a:t>
          </a:r>
        </a:p>
      </dgm:t>
    </dgm:pt>
    <dgm:pt modelId="{632E62B6-B075-4793-ADED-80C6A92A1DB5}" type="parTrans" cxnId="{C58F2E4F-AC47-4A24-BA49-C656FE559F56}">
      <dgm:prSet/>
      <dgm:spPr/>
      <dgm:t>
        <a:bodyPr/>
        <a:lstStyle/>
        <a:p>
          <a:endParaRPr lang="pl-PL"/>
        </a:p>
      </dgm:t>
    </dgm:pt>
    <dgm:pt modelId="{A00F6A24-9353-48F7-AD68-279B6FE75115}" type="sibTrans" cxnId="{C58F2E4F-AC47-4A24-BA49-C656FE559F56}">
      <dgm:prSet/>
      <dgm:spPr/>
      <dgm:t>
        <a:bodyPr/>
        <a:lstStyle/>
        <a:p>
          <a:endParaRPr lang="pl-PL"/>
        </a:p>
      </dgm:t>
    </dgm:pt>
    <dgm:pt modelId="{5844C073-3C8D-4A35-9196-D688701A64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Zgromadzenie Narodowe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(uchwała - 2/3 głosów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ustawowej liczby członków) </a:t>
          </a:r>
        </a:p>
      </dgm:t>
    </dgm:pt>
    <dgm:pt modelId="{59BD48A5-03A3-444D-AB71-F26ACE3D31A5}" type="parTrans" cxnId="{C68EBFC0-CC97-4654-A879-E1A17227CFE2}">
      <dgm:prSet/>
      <dgm:spPr/>
      <dgm:t>
        <a:bodyPr/>
        <a:lstStyle/>
        <a:p>
          <a:endParaRPr lang="pl-PL"/>
        </a:p>
      </dgm:t>
    </dgm:pt>
    <dgm:pt modelId="{CF6AAE71-F452-4990-B7D9-9BA1CC565B02}" type="sibTrans" cxnId="{C68EBFC0-CC97-4654-A879-E1A17227CFE2}">
      <dgm:prSet/>
      <dgm:spPr/>
      <dgm:t>
        <a:bodyPr/>
        <a:lstStyle/>
        <a:p>
          <a:endParaRPr lang="pl-PL"/>
        </a:p>
      </dgm:t>
    </dgm:pt>
    <dgm:pt modelId="{725CAB43-7D67-4E5E-B996-FC20DA4B0853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Uchwała o umorzeniu </a:t>
          </a:r>
        </a:p>
      </dgm:t>
    </dgm:pt>
    <dgm:pt modelId="{5964B9C8-7090-4984-A86D-C1715B174123}" type="parTrans" cxnId="{2DB794C5-78AE-4F1F-8830-050B06BAE4FB}">
      <dgm:prSet/>
      <dgm:spPr/>
      <dgm:t>
        <a:bodyPr/>
        <a:lstStyle/>
        <a:p>
          <a:endParaRPr lang="pl-PL"/>
        </a:p>
      </dgm:t>
    </dgm:pt>
    <dgm:pt modelId="{B4E5F34B-8994-404C-9F42-23BC4BF4E6F4}" type="sibTrans" cxnId="{2DB794C5-78AE-4F1F-8830-050B06BAE4FB}">
      <dgm:prSet/>
      <dgm:spPr/>
      <dgm:t>
        <a:bodyPr/>
        <a:lstStyle/>
        <a:p>
          <a:endParaRPr lang="pl-PL"/>
        </a:p>
      </dgm:t>
    </dgm:pt>
    <dgm:pt modelId="{1E27CD23-D853-4156-AE2C-3D2922AFE105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Uchwała o postawieniu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 stan oskarżenia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(2 oskarżycieli) </a:t>
          </a:r>
        </a:p>
      </dgm:t>
    </dgm:pt>
    <dgm:pt modelId="{9F818D25-2B77-430C-9324-AFC63C0FA60F}" type="parTrans" cxnId="{3089A780-5E1A-4F17-AA9E-BA4B5656D708}">
      <dgm:prSet/>
      <dgm:spPr/>
      <dgm:t>
        <a:bodyPr/>
        <a:lstStyle/>
        <a:p>
          <a:endParaRPr lang="pl-PL"/>
        </a:p>
      </dgm:t>
    </dgm:pt>
    <dgm:pt modelId="{B6E71814-309C-4D73-8668-59067B15889C}" type="sibTrans" cxnId="{3089A780-5E1A-4F17-AA9E-BA4B5656D708}">
      <dgm:prSet/>
      <dgm:spPr/>
      <dgm:t>
        <a:bodyPr/>
        <a:lstStyle/>
        <a:p>
          <a:endParaRPr lang="pl-PL"/>
        </a:p>
      </dgm:t>
    </dgm:pt>
    <dgm:pt modelId="{624479B4-9141-491C-BF0E-A2C2C417E6DB}" type="pres">
      <dgm:prSet presAssocID="{D75C1DD9-CC91-4410-A87B-5F721D0D99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891344-7348-4C85-BC90-05DBD096B51A}" type="pres">
      <dgm:prSet presAssocID="{E04756A0-C6F7-4673-B085-AD3796E671D4}" presName="hierRoot1" presStyleCnt="0">
        <dgm:presLayoutVars>
          <dgm:hierBranch/>
        </dgm:presLayoutVars>
      </dgm:prSet>
      <dgm:spPr/>
    </dgm:pt>
    <dgm:pt modelId="{3FD92CAD-F879-44AB-84D2-91CE085525FE}" type="pres">
      <dgm:prSet presAssocID="{E04756A0-C6F7-4673-B085-AD3796E671D4}" presName="rootComposite1" presStyleCnt="0"/>
      <dgm:spPr/>
    </dgm:pt>
    <dgm:pt modelId="{0ED31981-E9CF-43D8-9043-00B5EAC248B5}" type="pres">
      <dgm:prSet presAssocID="{E04756A0-C6F7-4673-B085-AD3796E671D4}" presName="rootText1" presStyleLbl="node0" presStyleIdx="0" presStyleCnt="1" custScaleX="199985">
        <dgm:presLayoutVars>
          <dgm:chPref val="3"/>
        </dgm:presLayoutVars>
      </dgm:prSet>
      <dgm:spPr/>
    </dgm:pt>
    <dgm:pt modelId="{EBD5ED87-474C-485D-845A-8DEFAC1F68BD}" type="pres">
      <dgm:prSet presAssocID="{E04756A0-C6F7-4673-B085-AD3796E671D4}" presName="rootConnector1" presStyleLbl="node1" presStyleIdx="0" presStyleCnt="0"/>
      <dgm:spPr/>
    </dgm:pt>
    <dgm:pt modelId="{D088BA78-F1BD-4663-BCE7-2595CDB29EBF}" type="pres">
      <dgm:prSet presAssocID="{E04756A0-C6F7-4673-B085-AD3796E671D4}" presName="hierChild2" presStyleCnt="0"/>
      <dgm:spPr/>
    </dgm:pt>
    <dgm:pt modelId="{3A15ABC7-54EB-4AAA-823F-2ED9A7124B62}" type="pres">
      <dgm:prSet presAssocID="{632E62B6-B075-4793-ADED-80C6A92A1DB5}" presName="Name35" presStyleLbl="parChTrans1D2" presStyleIdx="0" presStyleCnt="1"/>
      <dgm:spPr/>
    </dgm:pt>
    <dgm:pt modelId="{20F42FD7-2AD9-4AD6-9C77-5589F3858A4B}" type="pres">
      <dgm:prSet presAssocID="{8A21BB9C-B47B-4D45-9FC3-E9511DD58590}" presName="hierRoot2" presStyleCnt="0">
        <dgm:presLayoutVars>
          <dgm:hierBranch/>
        </dgm:presLayoutVars>
      </dgm:prSet>
      <dgm:spPr/>
    </dgm:pt>
    <dgm:pt modelId="{CF64951D-7B2F-4DFC-9839-75BEEAEC2AB6}" type="pres">
      <dgm:prSet presAssocID="{8A21BB9C-B47B-4D45-9FC3-E9511DD58590}" presName="rootComposite" presStyleCnt="0"/>
      <dgm:spPr/>
    </dgm:pt>
    <dgm:pt modelId="{3B009C9F-5B83-49E0-9310-CE74A1C10E64}" type="pres">
      <dgm:prSet presAssocID="{8A21BB9C-B47B-4D45-9FC3-E9511DD58590}" presName="rootText" presStyleLbl="node2" presStyleIdx="0" presStyleCnt="1" custScaleX="199985">
        <dgm:presLayoutVars>
          <dgm:chPref val="3"/>
        </dgm:presLayoutVars>
      </dgm:prSet>
      <dgm:spPr/>
    </dgm:pt>
    <dgm:pt modelId="{816B3928-5412-4BA7-A639-1E1F2C2666A8}" type="pres">
      <dgm:prSet presAssocID="{8A21BB9C-B47B-4D45-9FC3-E9511DD58590}" presName="rootConnector" presStyleLbl="node2" presStyleIdx="0" presStyleCnt="1"/>
      <dgm:spPr/>
    </dgm:pt>
    <dgm:pt modelId="{CD089551-65E9-440A-A683-E743CFFD6BE6}" type="pres">
      <dgm:prSet presAssocID="{8A21BB9C-B47B-4D45-9FC3-E9511DD58590}" presName="hierChild4" presStyleCnt="0"/>
      <dgm:spPr/>
    </dgm:pt>
    <dgm:pt modelId="{06C77F71-3922-48EE-868E-F4488D059404}" type="pres">
      <dgm:prSet presAssocID="{59BD48A5-03A3-444D-AB71-F26ACE3D31A5}" presName="Name35" presStyleLbl="parChTrans1D3" presStyleIdx="0" presStyleCnt="1"/>
      <dgm:spPr/>
    </dgm:pt>
    <dgm:pt modelId="{D7B2DC9C-8767-4F48-B58D-B27CAEED9EC8}" type="pres">
      <dgm:prSet presAssocID="{5844C073-3C8D-4A35-9196-D688701A64C6}" presName="hierRoot2" presStyleCnt="0">
        <dgm:presLayoutVars>
          <dgm:hierBranch val="r"/>
        </dgm:presLayoutVars>
      </dgm:prSet>
      <dgm:spPr/>
    </dgm:pt>
    <dgm:pt modelId="{72343662-6127-45E1-B05B-B7193658CE09}" type="pres">
      <dgm:prSet presAssocID="{5844C073-3C8D-4A35-9196-D688701A64C6}" presName="rootComposite" presStyleCnt="0"/>
      <dgm:spPr/>
    </dgm:pt>
    <dgm:pt modelId="{AE2EFF34-8BC7-49DE-A1C0-03A9D58F55E4}" type="pres">
      <dgm:prSet presAssocID="{5844C073-3C8D-4A35-9196-D688701A64C6}" presName="rootText" presStyleLbl="node3" presStyleIdx="0" presStyleCnt="1" custScaleX="206436">
        <dgm:presLayoutVars>
          <dgm:chPref val="3"/>
        </dgm:presLayoutVars>
      </dgm:prSet>
      <dgm:spPr/>
    </dgm:pt>
    <dgm:pt modelId="{ABF25031-05AD-495D-8110-94303CB31463}" type="pres">
      <dgm:prSet presAssocID="{5844C073-3C8D-4A35-9196-D688701A64C6}" presName="rootConnector" presStyleLbl="node3" presStyleIdx="0" presStyleCnt="1"/>
      <dgm:spPr/>
    </dgm:pt>
    <dgm:pt modelId="{1D9D0A1E-1496-46AD-A6A4-C8DB694FD459}" type="pres">
      <dgm:prSet presAssocID="{5844C073-3C8D-4A35-9196-D688701A64C6}" presName="hierChild4" presStyleCnt="0"/>
      <dgm:spPr/>
    </dgm:pt>
    <dgm:pt modelId="{27042DEC-69AF-4E33-B6AD-DFC3E54F6585}" type="pres">
      <dgm:prSet presAssocID="{5844C073-3C8D-4A35-9196-D688701A64C6}" presName="hierChild5" presStyleCnt="0"/>
      <dgm:spPr/>
    </dgm:pt>
    <dgm:pt modelId="{1350812E-FCC0-4216-8243-97F8D6C54A4E}" type="pres">
      <dgm:prSet presAssocID="{5964B9C8-7090-4984-A86D-C1715B174123}" presName="Name111" presStyleLbl="parChTrans1D4" presStyleIdx="0" presStyleCnt="2"/>
      <dgm:spPr/>
    </dgm:pt>
    <dgm:pt modelId="{86A324B9-32BB-4409-A793-973641F654E8}" type="pres">
      <dgm:prSet presAssocID="{725CAB43-7D67-4E5E-B996-FC20DA4B0853}" presName="hierRoot3" presStyleCnt="0">
        <dgm:presLayoutVars>
          <dgm:hierBranch/>
        </dgm:presLayoutVars>
      </dgm:prSet>
      <dgm:spPr/>
    </dgm:pt>
    <dgm:pt modelId="{E6C33B55-EA04-4D1A-BC14-B5121F29C804}" type="pres">
      <dgm:prSet presAssocID="{725CAB43-7D67-4E5E-B996-FC20DA4B0853}" presName="rootComposite3" presStyleCnt="0"/>
      <dgm:spPr/>
    </dgm:pt>
    <dgm:pt modelId="{66063E9A-34ED-46BD-9522-012FDEBCE88A}" type="pres">
      <dgm:prSet presAssocID="{725CAB43-7D67-4E5E-B996-FC20DA4B0853}" presName="rootText3" presStyleLbl="asst3" presStyleIdx="0" presStyleCnt="2" custScaleX="157705" custScaleY="88120">
        <dgm:presLayoutVars>
          <dgm:chPref val="3"/>
        </dgm:presLayoutVars>
      </dgm:prSet>
      <dgm:spPr/>
    </dgm:pt>
    <dgm:pt modelId="{5C648C5B-BA1C-4EAE-B60A-B7B5225CC2BD}" type="pres">
      <dgm:prSet presAssocID="{725CAB43-7D67-4E5E-B996-FC20DA4B0853}" presName="rootConnector3" presStyleLbl="asst3" presStyleIdx="0" presStyleCnt="2"/>
      <dgm:spPr/>
    </dgm:pt>
    <dgm:pt modelId="{86022708-82D5-4EEF-A072-93DAE7D4DA4F}" type="pres">
      <dgm:prSet presAssocID="{725CAB43-7D67-4E5E-B996-FC20DA4B0853}" presName="hierChild6" presStyleCnt="0"/>
      <dgm:spPr/>
    </dgm:pt>
    <dgm:pt modelId="{27495582-7280-427D-9143-4B4CC8A04A90}" type="pres">
      <dgm:prSet presAssocID="{725CAB43-7D67-4E5E-B996-FC20DA4B0853}" presName="hierChild7" presStyleCnt="0"/>
      <dgm:spPr/>
    </dgm:pt>
    <dgm:pt modelId="{AAF2219E-4C89-4C17-9327-22C61EAA7B0F}" type="pres">
      <dgm:prSet presAssocID="{9F818D25-2B77-430C-9324-AFC63C0FA60F}" presName="Name111" presStyleLbl="parChTrans1D4" presStyleIdx="1" presStyleCnt="2"/>
      <dgm:spPr/>
    </dgm:pt>
    <dgm:pt modelId="{869843F1-E2C6-4853-9C4E-81EC5EAC6E77}" type="pres">
      <dgm:prSet presAssocID="{1E27CD23-D853-4156-AE2C-3D2922AFE105}" presName="hierRoot3" presStyleCnt="0">
        <dgm:presLayoutVars>
          <dgm:hierBranch/>
        </dgm:presLayoutVars>
      </dgm:prSet>
      <dgm:spPr/>
    </dgm:pt>
    <dgm:pt modelId="{7E7D3028-54F1-4A7E-B2C2-267BE57CE891}" type="pres">
      <dgm:prSet presAssocID="{1E27CD23-D853-4156-AE2C-3D2922AFE105}" presName="rootComposite3" presStyleCnt="0"/>
      <dgm:spPr/>
    </dgm:pt>
    <dgm:pt modelId="{08D9AA2B-6621-4A88-9F0C-B4F8064EBC2A}" type="pres">
      <dgm:prSet presAssocID="{1E27CD23-D853-4156-AE2C-3D2922AFE105}" presName="rootText3" presStyleLbl="asst3" presStyleIdx="1" presStyleCnt="2" custScaleX="163204" custScaleY="74779">
        <dgm:presLayoutVars>
          <dgm:chPref val="3"/>
        </dgm:presLayoutVars>
      </dgm:prSet>
      <dgm:spPr/>
    </dgm:pt>
    <dgm:pt modelId="{9D33D9D4-528A-4F30-BC2A-F5DD6C2650BD}" type="pres">
      <dgm:prSet presAssocID="{1E27CD23-D853-4156-AE2C-3D2922AFE105}" presName="rootConnector3" presStyleLbl="asst3" presStyleIdx="1" presStyleCnt="2"/>
      <dgm:spPr/>
    </dgm:pt>
    <dgm:pt modelId="{C21681FA-22BA-4315-BD59-C81553ADB823}" type="pres">
      <dgm:prSet presAssocID="{1E27CD23-D853-4156-AE2C-3D2922AFE105}" presName="hierChild6" presStyleCnt="0"/>
      <dgm:spPr/>
    </dgm:pt>
    <dgm:pt modelId="{A99BE1B8-E76E-4733-97D4-8DCC61CD80B4}" type="pres">
      <dgm:prSet presAssocID="{1E27CD23-D853-4156-AE2C-3D2922AFE105}" presName="hierChild7" presStyleCnt="0"/>
      <dgm:spPr/>
    </dgm:pt>
    <dgm:pt modelId="{5704E2B6-9F8D-4910-8D8C-BD1FC94D5AE4}" type="pres">
      <dgm:prSet presAssocID="{8A21BB9C-B47B-4D45-9FC3-E9511DD58590}" presName="hierChild5" presStyleCnt="0"/>
      <dgm:spPr/>
    </dgm:pt>
    <dgm:pt modelId="{C50D126B-904F-4E7F-AD29-942C939047D9}" type="pres">
      <dgm:prSet presAssocID="{E04756A0-C6F7-4673-B085-AD3796E671D4}" presName="hierChild3" presStyleCnt="0"/>
      <dgm:spPr/>
    </dgm:pt>
  </dgm:ptLst>
  <dgm:cxnLst>
    <dgm:cxn modelId="{A318DC04-B99E-46C5-842D-BFF02CA5C2B8}" type="presOf" srcId="{725CAB43-7D67-4E5E-B996-FC20DA4B0853}" destId="{5C648C5B-BA1C-4EAE-B60A-B7B5225CC2BD}" srcOrd="1" destOrd="0" presId="urn:microsoft.com/office/officeart/2005/8/layout/orgChart1"/>
    <dgm:cxn modelId="{31887D12-2CEF-422C-8917-B2497275BC46}" type="presOf" srcId="{8A21BB9C-B47B-4D45-9FC3-E9511DD58590}" destId="{816B3928-5412-4BA7-A639-1E1F2C2666A8}" srcOrd="1" destOrd="0" presId="urn:microsoft.com/office/officeart/2005/8/layout/orgChart1"/>
    <dgm:cxn modelId="{F2EEE329-E46E-42CE-BA00-B078376C8C56}" type="presOf" srcId="{1E27CD23-D853-4156-AE2C-3D2922AFE105}" destId="{08D9AA2B-6621-4A88-9F0C-B4F8064EBC2A}" srcOrd="0" destOrd="0" presId="urn:microsoft.com/office/officeart/2005/8/layout/orgChart1"/>
    <dgm:cxn modelId="{7454302F-D632-4F11-B933-18F6ECDAC2CD}" type="presOf" srcId="{8A21BB9C-B47B-4D45-9FC3-E9511DD58590}" destId="{3B009C9F-5B83-49E0-9310-CE74A1C10E64}" srcOrd="0" destOrd="0" presId="urn:microsoft.com/office/officeart/2005/8/layout/orgChart1"/>
    <dgm:cxn modelId="{CB6AE63C-D34A-4D6B-9FB8-2E25D07F4028}" srcId="{D75C1DD9-CC91-4410-A87B-5F721D0D994F}" destId="{E04756A0-C6F7-4673-B085-AD3796E671D4}" srcOrd="0" destOrd="0" parTransId="{3A44C6A2-D9E9-4A0A-A15C-2F199590455F}" sibTransId="{4D3F3090-A309-4C54-A6B4-3B8336CD0B99}"/>
    <dgm:cxn modelId="{AAA31242-8A65-42E7-8CB3-8E93ACAFC61F}" type="presOf" srcId="{632E62B6-B075-4793-ADED-80C6A92A1DB5}" destId="{3A15ABC7-54EB-4AAA-823F-2ED9A7124B62}" srcOrd="0" destOrd="0" presId="urn:microsoft.com/office/officeart/2005/8/layout/orgChart1"/>
    <dgm:cxn modelId="{6341F163-183D-49E8-B17C-4C8983DC67AE}" type="presOf" srcId="{725CAB43-7D67-4E5E-B996-FC20DA4B0853}" destId="{66063E9A-34ED-46BD-9522-012FDEBCE88A}" srcOrd="0" destOrd="0" presId="urn:microsoft.com/office/officeart/2005/8/layout/orgChart1"/>
    <dgm:cxn modelId="{03B3A464-43EE-40E9-B0A4-A08392E05BDF}" type="presOf" srcId="{59BD48A5-03A3-444D-AB71-F26ACE3D31A5}" destId="{06C77F71-3922-48EE-868E-F4488D059404}" srcOrd="0" destOrd="0" presId="urn:microsoft.com/office/officeart/2005/8/layout/orgChart1"/>
    <dgm:cxn modelId="{C58F2E4F-AC47-4A24-BA49-C656FE559F56}" srcId="{E04756A0-C6F7-4673-B085-AD3796E671D4}" destId="{8A21BB9C-B47B-4D45-9FC3-E9511DD58590}" srcOrd="0" destOrd="0" parTransId="{632E62B6-B075-4793-ADED-80C6A92A1DB5}" sibTransId="{A00F6A24-9353-48F7-AD68-279B6FE75115}"/>
    <dgm:cxn modelId="{1542C06F-19F1-40B4-A7BE-3FB1B192A1E5}" type="presOf" srcId="{5844C073-3C8D-4A35-9196-D688701A64C6}" destId="{AE2EFF34-8BC7-49DE-A1C0-03A9D58F55E4}" srcOrd="0" destOrd="0" presId="urn:microsoft.com/office/officeart/2005/8/layout/orgChart1"/>
    <dgm:cxn modelId="{3089A780-5E1A-4F17-AA9E-BA4B5656D708}" srcId="{5844C073-3C8D-4A35-9196-D688701A64C6}" destId="{1E27CD23-D853-4156-AE2C-3D2922AFE105}" srcOrd="1" destOrd="0" parTransId="{9F818D25-2B77-430C-9324-AFC63C0FA60F}" sibTransId="{B6E71814-309C-4D73-8668-59067B15889C}"/>
    <dgm:cxn modelId="{EA66668B-E396-4005-9F22-984CB1F42824}" type="presOf" srcId="{5964B9C8-7090-4984-A86D-C1715B174123}" destId="{1350812E-FCC0-4216-8243-97F8D6C54A4E}" srcOrd="0" destOrd="0" presId="urn:microsoft.com/office/officeart/2005/8/layout/orgChart1"/>
    <dgm:cxn modelId="{45E35EA0-9B82-4FBB-AC6C-8A9BC1DB8E3C}" type="presOf" srcId="{E04756A0-C6F7-4673-B085-AD3796E671D4}" destId="{0ED31981-E9CF-43D8-9043-00B5EAC248B5}" srcOrd="0" destOrd="0" presId="urn:microsoft.com/office/officeart/2005/8/layout/orgChart1"/>
    <dgm:cxn modelId="{5732E0A0-2251-4C1A-9C1A-31464A857541}" type="presOf" srcId="{9F818D25-2B77-430C-9324-AFC63C0FA60F}" destId="{AAF2219E-4C89-4C17-9327-22C61EAA7B0F}" srcOrd="0" destOrd="0" presId="urn:microsoft.com/office/officeart/2005/8/layout/orgChart1"/>
    <dgm:cxn modelId="{C68EBFC0-CC97-4654-A879-E1A17227CFE2}" srcId="{8A21BB9C-B47B-4D45-9FC3-E9511DD58590}" destId="{5844C073-3C8D-4A35-9196-D688701A64C6}" srcOrd="0" destOrd="0" parTransId="{59BD48A5-03A3-444D-AB71-F26ACE3D31A5}" sibTransId="{CF6AAE71-F452-4990-B7D9-9BA1CC565B02}"/>
    <dgm:cxn modelId="{2DB794C5-78AE-4F1F-8830-050B06BAE4FB}" srcId="{5844C073-3C8D-4A35-9196-D688701A64C6}" destId="{725CAB43-7D67-4E5E-B996-FC20DA4B0853}" srcOrd="0" destOrd="0" parTransId="{5964B9C8-7090-4984-A86D-C1715B174123}" sibTransId="{B4E5F34B-8994-404C-9F42-23BC4BF4E6F4}"/>
    <dgm:cxn modelId="{1756F3CA-2381-448F-96CF-6162DD5AA6A8}" type="presOf" srcId="{5844C073-3C8D-4A35-9196-D688701A64C6}" destId="{ABF25031-05AD-495D-8110-94303CB31463}" srcOrd="1" destOrd="0" presId="urn:microsoft.com/office/officeart/2005/8/layout/orgChart1"/>
    <dgm:cxn modelId="{6B3C2FD6-DC6F-4FBE-B63E-A732470DC97E}" type="presOf" srcId="{E04756A0-C6F7-4673-B085-AD3796E671D4}" destId="{EBD5ED87-474C-485D-845A-8DEFAC1F68BD}" srcOrd="1" destOrd="0" presId="urn:microsoft.com/office/officeart/2005/8/layout/orgChart1"/>
    <dgm:cxn modelId="{491528E8-F3FB-4900-81CD-3B61DBD8BD6E}" type="presOf" srcId="{1E27CD23-D853-4156-AE2C-3D2922AFE105}" destId="{9D33D9D4-528A-4F30-BC2A-F5DD6C2650BD}" srcOrd="1" destOrd="0" presId="urn:microsoft.com/office/officeart/2005/8/layout/orgChart1"/>
    <dgm:cxn modelId="{72F1C7EF-5412-4D63-99B8-27AF570454EB}" type="presOf" srcId="{D75C1DD9-CC91-4410-A87B-5F721D0D994F}" destId="{624479B4-9141-491C-BF0E-A2C2C417E6DB}" srcOrd="0" destOrd="0" presId="urn:microsoft.com/office/officeart/2005/8/layout/orgChart1"/>
    <dgm:cxn modelId="{038D1A37-F253-46EC-89E8-FD8005156099}" type="presParOf" srcId="{624479B4-9141-491C-BF0E-A2C2C417E6DB}" destId="{BE891344-7348-4C85-BC90-05DBD096B51A}" srcOrd="0" destOrd="0" presId="urn:microsoft.com/office/officeart/2005/8/layout/orgChart1"/>
    <dgm:cxn modelId="{DAC39880-75BD-470C-BE1E-F01B4153252A}" type="presParOf" srcId="{BE891344-7348-4C85-BC90-05DBD096B51A}" destId="{3FD92CAD-F879-44AB-84D2-91CE085525FE}" srcOrd="0" destOrd="0" presId="urn:microsoft.com/office/officeart/2005/8/layout/orgChart1"/>
    <dgm:cxn modelId="{DA3FD9FF-E236-43AE-A4F2-7A6C6A50551F}" type="presParOf" srcId="{3FD92CAD-F879-44AB-84D2-91CE085525FE}" destId="{0ED31981-E9CF-43D8-9043-00B5EAC248B5}" srcOrd="0" destOrd="0" presId="urn:microsoft.com/office/officeart/2005/8/layout/orgChart1"/>
    <dgm:cxn modelId="{3B584F38-C6AB-4311-9169-0C1A31589C48}" type="presParOf" srcId="{3FD92CAD-F879-44AB-84D2-91CE085525FE}" destId="{EBD5ED87-474C-485D-845A-8DEFAC1F68BD}" srcOrd="1" destOrd="0" presId="urn:microsoft.com/office/officeart/2005/8/layout/orgChart1"/>
    <dgm:cxn modelId="{0126AA1E-3E04-43C9-9FE3-0752A31E339B}" type="presParOf" srcId="{BE891344-7348-4C85-BC90-05DBD096B51A}" destId="{D088BA78-F1BD-4663-BCE7-2595CDB29EBF}" srcOrd="1" destOrd="0" presId="urn:microsoft.com/office/officeart/2005/8/layout/orgChart1"/>
    <dgm:cxn modelId="{373C9E9D-E3E3-4134-8EE5-E96C8530F664}" type="presParOf" srcId="{D088BA78-F1BD-4663-BCE7-2595CDB29EBF}" destId="{3A15ABC7-54EB-4AAA-823F-2ED9A7124B62}" srcOrd="0" destOrd="0" presId="urn:microsoft.com/office/officeart/2005/8/layout/orgChart1"/>
    <dgm:cxn modelId="{3518B91F-712E-4E1F-BB33-51C566D84F57}" type="presParOf" srcId="{D088BA78-F1BD-4663-BCE7-2595CDB29EBF}" destId="{20F42FD7-2AD9-4AD6-9C77-5589F3858A4B}" srcOrd="1" destOrd="0" presId="urn:microsoft.com/office/officeart/2005/8/layout/orgChart1"/>
    <dgm:cxn modelId="{1D87A246-F85F-461C-A04E-9DD7B082741A}" type="presParOf" srcId="{20F42FD7-2AD9-4AD6-9C77-5589F3858A4B}" destId="{CF64951D-7B2F-4DFC-9839-75BEEAEC2AB6}" srcOrd="0" destOrd="0" presId="urn:microsoft.com/office/officeart/2005/8/layout/orgChart1"/>
    <dgm:cxn modelId="{8D2B105A-4938-4290-B5EE-AA95432C12E1}" type="presParOf" srcId="{CF64951D-7B2F-4DFC-9839-75BEEAEC2AB6}" destId="{3B009C9F-5B83-49E0-9310-CE74A1C10E64}" srcOrd="0" destOrd="0" presId="urn:microsoft.com/office/officeart/2005/8/layout/orgChart1"/>
    <dgm:cxn modelId="{FD354E29-10D1-465E-9D3A-96B0C0450517}" type="presParOf" srcId="{CF64951D-7B2F-4DFC-9839-75BEEAEC2AB6}" destId="{816B3928-5412-4BA7-A639-1E1F2C2666A8}" srcOrd="1" destOrd="0" presId="urn:microsoft.com/office/officeart/2005/8/layout/orgChart1"/>
    <dgm:cxn modelId="{523FF015-144D-415A-80DB-C77129D82C60}" type="presParOf" srcId="{20F42FD7-2AD9-4AD6-9C77-5589F3858A4B}" destId="{CD089551-65E9-440A-A683-E743CFFD6BE6}" srcOrd="1" destOrd="0" presId="urn:microsoft.com/office/officeart/2005/8/layout/orgChart1"/>
    <dgm:cxn modelId="{D13260E6-23D3-406A-BCF7-3139D4E8B155}" type="presParOf" srcId="{CD089551-65E9-440A-A683-E743CFFD6BE6}" destId="{06C77F71-3922-48EE-868E-F4488D059404}" srcOrd="0" destOrd="0" presId="urn:microsoft.com/office/officeart/2005/8/layout/orgChart1"/>
    <dgm:cxn modelId="{2F4E274F-92E6-4FB1-B8F9-991B1902B714}" type="presParOf" srcId="{CD089551-65E9-440A-A683-E743CFFD6BE6}" destId="{D7B2DC9C-8767-4F48-B58D-B27CAEED9EC8}" srcOrd="1" destOrd="0" presId="urn:microsoft.com/office/officeart/2005/8/layout/orgChart1"/>
    <dgm:cxn modelId="{FC266291-02E4-46C1-9E18-039CCE64CDE7}" type="presParOf" srcId="{D7B2DC9C-8767-4F48-B58D-B27CAEED9EC8}" destId="{72343662-6127-45E1-B05B-B7193658CE09}" srcOrd="0" destOrd="0" presId="urn:microsoft.com/office/officeart/2005/8/layout/orgChart1"/>
    <dgm:cxn modelId="{E5DD6C3E-4E7C-4237-B742-0985F5A68D71}" type="presParOf" srcId="{72343662-6127-45E1-B05B-B7193658CE09}" destId="{AE2EFF34-8BC7-49DE-A1C0-03A9D58F55E4}" srcOrd="0" destOrd="0" presId="urn:microsoft.com/office/officeart/2005/8/layout/orgChart1"/>
    <dgm:cxn modelId="{821179CB-6B3B-4C9A-9461-0BC6D4470AAA}" type="presParOf" srcId="{72343662-6127-45E1-B05B-B7193658CE09}" destId="{ABF25031-05AD-495D-8110-94303CB31463}" srcOrd="1" destOrd="0" presId="urn:microsoft.com/office/officeart/2005/8/layout/orgChart1"/>
    <dgm:cxn modelId="{C5086508-0F6C-4340-858E-A620E0DCABFF}" type="presParOf" srcId="{D7B2DC9C-8767-4F48-B58D-B27CAEED9EC8}" destId="{1D9D0A1E-1496-46AD-A6A4-C8DB694FD459}" srcOrd="1" destOrd="0" presId="urn:microsoft.com/office/officeart/2005/8/layout/orgChart1"/>
    <dgm:cxn modelId="{DB3D828D-EB25-4C7E-85C7-ABCCE11128C5}" type="presParOf" srcId="{D7B2DC9C-8767-4F48-B58D-B27CAEED9EC8}" destId="{27042DEC-69AF-4E33-B6AD-DFC3E54F6585}" srcOrd="2" destOrd="0" presId="urn:microsoft.com/office/officeart/2005/8/layout/orgChart1"/>
    <dgm:cxn modelId="{BF555A70-AC06-4A01-9191-B13E5EB50FC1}" type="presParOf" srcId="{27042DEC-69AF-4E33-B6AD-DFC3E54F6585}" destId="{1350812E-FCC0-4216-8243-97F8D6C54A4E}" srcOrd="0" destOrd="0" presId="urn:microsoft.com/office/officeart/2005/8/layout/orgChart1"/>
    <dgm:cxn modelId="{0184C26F-1A41-47C9-9C29-0EAD71B04D50}" type="presParOf" srcId="{27042DEC-69AF-4E33-B6AD-DFC3E54F6585}" destId="{86A324B9-32BB-4409-A793-973641F654E8}" srcOrd="1" destOrd="0" presId="urn:microsoft.com/office/officeart/2005/8/layout/orgChart1"/>
    <dgm:cxn modelId="{55B611B1-E7FD-4A41-9500-C10F94323747}" type="presParOf" srcId="{86A324B9-32BB-4409-A793-973641F654E8}" destId="{E6C33B55-EA04-4D1A-BC14-B5121F29C804}" srcOrd="0" destOrd="0" presId="urn:microsoft.com/office/officeart/2005/8/layout/orgChart1"/>
    <dgm:cxn modelId="{CA9425EA-BBCC-4110-9E0E-C2452AC67324}" type="presParOf" srcId="{E6C33B55-EA04-4D1A-BC14-B5121F29C804}" destId="{66063E9A-34ED-46BD-9522-012FDEBCE88A}" srcOrd="0" destOrd="0" presId="urn:microsoft.com/office/officeart/2005/8/layout/orgChart1"/>
    <dgm:cxn modelId="{478C95D6-EA6D-4225-95CE-784522E25598}" type="presParOf" srcId="{E6C33B55-EA04-4D1A-BC14-B5121F29C804}" destId="{5C648C5B-BA1C-4EAE-B60A-B7B5225CC2BD}" srcOrd="1" destOrd="0" presId="urn:microsoft.com/office/officeart/2005/8/layout/orgChart1"/>
    <dgm:cxn modelId="{8B84A4C9-FC2B-4C1D-B857-AF4D66255149}" type="presParOf" srcId="{86A324B9-32BB-4409-A793-973641F654E8}" destId="{86022708-82D5-4EEF-A072-93DAE7D4DA4F}" srcOrd="1" destOrd="0" presId="urn:microsoft.com/office/officeart/2005/8/layout/orgChart1"/>
    <dgm:cxn modelId="{0378ECB4-BE1F-4C55-B2C3-3B90D7BE82A0}" type="presParOf" srcId="{86A324B9-32BB-4409-A793-973641F654E8}" destId="{27495582-7280-427D-9143-4B4CC8A04A90}" srcOrd="2" destOrd="0" presId="urn:microsoft.com/office/officeart/2005/8/layout/orgChart1"/>
    <dgm:cxn modelId="{7D706B17-3CAE-4B9C-ADA6-A0E34741BB70}" type="presParOf" srcId="{27042DEC-69AF-4E33-B6AD-DFC3E54F6585}" destId="{AAF2219E-4C89-4C17-9327-22C61EAA7B0F}" srcOrd="2" destOrd="0" presId="urn:microsoft.com/office/officeart/2005/8/layout/orgChart1"/>
    <dgm:cxn modelId="{415AD5C2-D15D-4F04-B6FB-C54286742F7B}" type="presParOf" srcId="{27042DEC-69AF-4E33-B6AD-DFC3E54F6585}" destId="{869843F1-E2C6-4853-9C4E-81EC5EAC6E77}" srcOrd="3" destOrd="0" presId="urn:microsoft.com/office/officeart/2005/8/layout/orgChart1"/>
    <dgm:cxn modelId="{C9CEF6DF-7E80-41C2-A6AD-57983758C3E6}" type="presParOf" srcId="{869843F1-E2C6-4853-9C4E-81EC5EAC6E77}" destId="{7E7D3028-54F1-4A7E-B2C2-267BE57CE891}" srcOrd="0" destOrd="0" presId="urn:microsoft.com/office/officeart/2005/8/layout/orgChart1"/>
    <dgm:cxn modelId="{EE29C22B-64E0-4645-9FE3-101F5A65FEAC}" type="presParOf" srcId="{7E7D3028-54F1-4A7E-B2C2-267BE57CE891}" destId="{08D9AA2B-6621-4A88-9F0C-B4F8064EBC2A}" srcOrd="0" destOrd="0" presId="urn:microsoft.com/office/officeart/2005/8/layout/orgChart1"/>
    <dgm:cxn modelId="{D7B88408-3438-4994-A2A2-826EE6EBDF90}" type="presParOf" srcId="{7E7D3028-54F1-4A7E-B2C2-267BE57CE891}" destId="{9D33D9D4-528A-4F30-BC2A-F5DD6C2650BD}" srcOrd="1" destOrd="0" presId="urn:microsoft.com/office/officeart/2005/8/layout/orgChart1"/>
    <dgm:cxn modelId="{12ED3113-E23D-4374-9ED7-6121910B0391}" type="presParOf" srcId="{869843F1-E2C6-4853-9C4E-81EC5EAC6E77}" destId="{C21681FA-22BA-4315-BD59-C81553ADB823}" srcOrd="1" destOrd="0" presId="urn:microsoft.com/office/officeart/2005/8/layout/orgChart1"/>
    <dgm:cxn modelId="{D931B8E1-0F19-4B7D-BCE7-2862CAA21B16}" type="presParOf" srcId="{869843F1-E2C6-4853-9C4E-81EC5EAC6E77}" destId="{A99BE1B8-E76E-4733-97D4-8DCC61CD80B4}" srcOrd="2" destOrd="0" presId="urn:microsoft.com/office/officeart/2005/8/layout/orgChart1"/>
    <dgm:cxn modelId="{5552FF50-D4C5-4D8F-8265-DC162DD53A24}" type="presParOf" srcId="{20F42FD7-2AD9-4AD6-9C77-5589F3858A4B}" destId="{5704E2B6-9F8D-4910-8D8C-BD1FC94D5AE4}" srcOrd="2" destOrd="0" presId="urn:microsoft.com/office/officeart/2005/8/layout/orgChart1"/>
    <dgm:cxn modelId="{3F8A15B0-D93D-4764-B340-6675045213A7}" type="presParOf" srcId="{BE891344-7348-4C85-BC90-05DBD096B51A}" destId="{C50D126B-904F-4E7F-AD29-942C939047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2219E-4C89-4C17-9327-22C61EAA7B0F}">
      <dsp:nvSpPr>
        <dsp:cNvPr id="0" name=""/>
        <dsp:cNvSpPr/>
      </dsp:nvSpPr>
      <dsp:spPr>
        <a:xfrm>
          <a:off x="4510619" y="4289077"/>
          <a:ext cx="234404" cy="102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14"/>
              </a:lnTo>
              <a:lnTo>
                <a:pt x="234404" y="10269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0812E-FCC0-4216-8243-97F8D6C54A4E}">
      <dsp:nvSpPr>
        <dsp:cNvPr id="0" name=""/>
        <dsp:cNvSpPr/>
      </dsp:nvSpPr>
      <dsp:spPr>
        <a:xfrm>
          <a:off x="4276215" y="4289077"/>
          <a:ext cx="234404" cy="1026914"/>
        </a:xfrm>
        <a:custGeom>
          <a:avLst/>
          <a:gdLst/>
          <a:ahLst/>
          <a:cxnLst/>
          <a:rect l="0" t="0" r="0" b="0"/>
          <a:pathLst>
            <a:path>
              <a:moveTo>
                <a:pt x="234404" y="0"/>
              </a:moveTo>
              <a:lnTo>
                <a:pt x="234404" y="1026914"/>
              </a:lnTo>
              <a:lnTo>
                <a:pt x="0" y="10269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77F71-3922-48EE-868E-F4488D059404}">
      <dsp:nvSpPr>
        <dsp:cNvPr id="0" name=""/>
        <dsp:cNvSpPr/>
      </dsp:nvSpPr>
      <dsp:spPr>
        <a:xfrm>
          <a:off x="4464899" y="2704058"/>
          <a:ext cx="91440" cy="468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5ABC7-54EB-4AAA-823F-2ED9A7124B62}">
      <dsp:nvSpPr>
        <dsp:cNvPr id="0" name=""/>
        <dsp:cNvSpPr/>
      </dsp:nvSpPr>
      <dsp:spPr>
        <a:xfrm>
          <a:off x="4464899" y="1119038"/>
          <a:ext cx="91440" cy="468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31981-E9CF-43D8-9043-00B5EAC248B5}">
      <dsp:nvSpPr>
        <dsp:cNvPr id="0" name=""/>
        <dsp:cNvSpPr/>
      </dsp:nvSpPr>
      <dsp:spPr>
        <a:xfrm>
          <a:off x="2278365" y="2827"/>
          <a:ext cx="4464508" cy="111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Wniosek złożony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do Marszałka Sejmu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(140 członków ZN)</a:t>
          </a:r>
        </a:p>
      </dsp:txBody>
      <dsp:txXfrm>
        <a:off x="2278365" y="2827"/>
        <a:ext cx="4464508" cy="1116210"/>
      </dsp:txXfrm>
    </dsp:sp>
    <dsp:sp modelId="{3B009C9F-5B83-49E0-9310-CE74A1C10E64}">
      <dsp:nvSpPr>
        <dsp:cNvPr id="0" name=""/>
        <dsp:cNvSpPr/>
      </dsp:nvSpPr>
      <dsp:spPr>
        <a:xfrm>
          <a:off x="2278365" y="1587847"/>
          <a:ext cx="4464508" cy="111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Komisja Odpowiedzialności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Konstytucyjnej </a:t>
          </a:r>
        </a:p>
      </dsp:txBody>
      <dsp:txXfrm>
        <a:off x="2278365" y="1587847"/>
        <a:ext cx="4464508" cy="1116210"/>
      </dsp:txXfrm>
    </dsp:sp>
    <dsp:sp modelId="{AE2EFF34-8BC7-49DE-A1C0-03A9D58F55E4}">
      <dsp:nvSpPr>
        <dsp:cNvPr id="0" name=""/>
        <dsp:cNvSpPr/>
      </dsp:nvSpPr>
      <dsp:spPr>
        <a:xfrm>
          <a:off x="2206358" y="3172866"/>
          <a:ext cx="4608522" cy="111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Zgromadzenie Narodowe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(uchwała - 2/3 głosów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ustawowej liczby członków) </a:t>
          </a:r>
        </a:p>
      </dsp:txBody>
      <dsp:txXfrm>
        <a:off x="2206358" y="3172866"/>
        <a:ext cx="4608522" cy="1116210"/>
      </dsp:txXfrm>
    </dsp:sp>
    <dsp:sp modelId="{66063E9A-34ED-46BD-9522-012FDEBCE88A}">
      <dsp:nvSpPr>
        <dsp:cNvPr id="0" name=""/>
        <dsp:cNvSpPr/>
      </dsp:nvSpPr>
      <dsp:spPr>
        <a:xfrm>
          <a:off x="755574" y="4824189"/>
          <a:ext cx="3520640" cy="983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Uchwała o umorzeniu </a:t>
          </a:r>
        </a:p>
      </dsp:txBody>
      <dsp:txXfrm>
        <a:off x="755574" y="4824189"/>
        <a:ext cx="3520640" cy="983605"/>
      </dsp:txXfrm>
    </dsp:sp>
    <dsp:sp modelId="{08D9AA2B-6621-4A88-9F0C-B4F8064EBC2A}">
      <dsp:nvSpPr>
        <dsp:cNvPr id="0" name=""/>
        <dsp:cNvSpPr/>
      </dsp:nvSpPr>
      <dsp:spPr>
        <a:xfrm>
          <a:off x="4745023" y="4898646"/>
          <a:ext cx="3643401" cy="834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Uchwała o postawieniu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 stan oskarżenia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altLang="pl-PL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(2 oskarżycieli) </a:t>
          </a:r>
        </a:p>
      </dsp:txBody>
      <dsp:txXfrm>
        <a:off x="4745023" y="4898646"/>
        <a:ext cx="3643401" cy="83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0C29-1AF6-4D69-B5B5-4BCE3CCB10CD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EF1F4-0966-43E8-87FC-C08A75C50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4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A5EEC7E-4735-4AC6-A7F9-2E8049B18F8B}" type="slidenum">
              <a:rPr lang="pl-PL" altLang="pl-PL">
                <a:latin typeface="Arial" charset="0"/>
              </a:rPr>
              <a:pPr eaLnBrk="1" hangingPunct="1"/>
              <a:t>9</a:t>
            </a:fld>
            <a:endParaRPr lang="pl-PL" altLang="pl-PL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586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007F626-0711-4135-87A0-4C7B1E80F672}" type="slidenum">
              <a:rPr lang="pl-PL" altLang="pl-PL">
                <a:latin typeface="Arial" charset="0"/>
              </a:rPr>
              <a:pPr eaLnBrk="1" hangingPunct="1"/>
              <a:t>10</a:t>
            </a:fld>
            <a:endParaRPr lang="pl-PL" altLang="pl-PL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377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72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62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65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81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6A7-8313-4920-B961-63D737BD180F}" type="datetime1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E308-6804-4E07-AC59-85301BEBD59F}" type="datetime1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3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3A4E-C13D-466E-B414-F32D91171175}" type="datetime1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1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A626-A599-4230-8848-0DBDBD469F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80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75" y="228600"/>
            <a:ext cx="8802688" cy="12192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182563" y="1524000"/>
            <a:ext cx="8813800" cy="4657725"/>
          </a:xfrm>
        </p:spPr>
        <p:txBody>
          <a:bodyPr rtlCol="0">
            <a:normAutofit/>
          </a:bodyPr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2256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992438" y="6248400"/>
            <a:ext cx="3390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001838" cy="457200"/>
          </a:xfr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83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48A3-96F5-4C9F-BD6C-1FD6539E280B}" type="datetime1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7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10-34A9-4D85-9D67-143169DD674B}" type="datetime1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2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69DE-D9AD-4EF8-AE6E-CAB6C4748F83}" type="datetime1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6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C98C-F8B6-49AC-8803-6409F64F1873}" type="datetime1">
              <a:rPr lang="pl-PL" smtClean="0"/>
              <a:t>15.01.2020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57F-C9D4-46E3-A020-250D62713EE5}" type="datetime1">
              <a:rPr lang="pl-PL" smtClean="0"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3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D5ED-9453-4781-8A3F-10BDF84D1F63}" type="datetime1">
              <a:rPr lang="pl-PL" smtClean="0"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05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8026-C4BA-4992-9D85-7A45C525A111}" type="datetime1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5356-A819-421B-BEBD-8FBBD384DD64}" type="datetime1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77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F6F1-A06B-44DF-A08F-DC8F6FBEA662}" type="datetime1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14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704856" cy="266429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Prezydent RP</a:t>
            </a:r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336704" cy="12241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Dr hab. Ryszard Balicki </a:t>
            </a:r>
          </a:p>
        </p:txBody>
      </p:sp>
    </p:spTree>
    <p:extLst>
      <p:ext uri="{BB962C8B-B14F-4D97-AF65-F5344CB8AC3E}">
        <p14:creationId xmlns:p14="http://schemas.microsoft.com/office/powerpoint/2010/main" val="343937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2C491975-6EF5-4F75-9F10-B33D3D38C469}" type="slidenum">
              <a:rPr lang="pl-PL" altLang="pl-PL" sz="1200">
                <a:latin typeface="Arial" charset="0"/>
              </a:rPr>
              <a:pPr algn="r" eaLnBrk="1" hangingPunct="1"/>
              <a:t>10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20303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Weryfikacja wyborów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7643192" cy="4929411"/>
          </a:xfrm>
        </p:spPr>
        <p:txBody>
          <a:bodyPr/>
          <a:lstStyle/>
          <a:p>
            <a:pPr eaLnBrk="1" hangingPunct="1"/>
            <a:r>
              <a:rPr lang="pl-PL" altLang="pl-PL" dirty="0"/>
              <a:t>Protest wnosi się na piśmie do Sądu Najwyższego nie później niż w ciągu 3 dni od dnia podania wyników wyborów</a:t>
            </a:r>
          </a:p>
          <a:p>
            <a:pPr eaLnBrk="1" hangingPunct="1"/>
            <a:r>
              <a:rPr lang="pl-PL" altLang="pl-PL" dirty="0"/>
              <a:t>Sąd Najwyższy rozpatruje protest w składzie 3 sędziów w postępowaniu nieprocesowym, stosując odpowiednio przepisy </a:t>
            </a:r>
            <a:r>
              <a:rPr lang="pl-PL" altLang="pl-PL" dirty="0" err="1"/>
              <a:t>kpc</a:t>
            </a:r>
            <a:r>
              <a:rPr lang="pl-PL" altLang="pl-PL" dirty="0"/>
              <a:t>, i wydaje opinię w formie postanowienia w sprawie protestu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34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38CA4388-27FB-4E9C-8259-537B35500786}" type="slidenum">
              <a:rPr lang="pl-PL" altLang="pl-PL" sz="1200">
                <a:latin typeface="Arial" charset="0"/>
              </a:rPr>
              <a:pPr algn="r" eaLnBrk="1" hangingPunct="1"/>
              <a:t>11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203032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Weryfikacja wyborów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59"/>
            <a:ext cx="7715200" cy="525586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l-PL" dirty="0"/>
              <a:t>Rozstrzygnięcie o ważności wyborów podejmuje Sąd Najwyższy w składzie całej Izby </a:t>
            </a:r>
            <a:r>
              <a:rPr lang="pl-PL" sz="2800" dirty="0"/>
              <a:t>(dawniej Pracy,  Ubezpieczeń Społecznych i Spraw Publicznych, a obecnie Kontroli Nadzwyczajnej i Spraw Publicznych). </a:t>
            </a:r>
            <a:endParaRPr lang="pl-PL" dirty="0"/>
          </a:p>
          <a:p>
            <a:pPr eaLnBrk="1" hangingPunct="1">
              <a:defRPr/>
            </a:pPr>
            <a:r>
              <a:rPr lang="pl-PL" dirty="0"/>
              <a:t>Uchwała Sądu Najwyższego musi być podjęta nie później niż w 30 dniu po wyborach. </a:t>
            </a:r>
          </a:p>
          <a:p>
            <a:pPr eaLnBrk="1" hangingPunct="1">
              <a:defRPr/>
            </a:pPr>
            <a:r>
              <a:rPr lang="pl-PL" dirty="0"/>
              <a:t>W posiedzeniu uczestniczy Prokurator Generalny oraz przewodniczący Państwowej Komisji Wyborczej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02391177-4DB5-455A-9357-A23A3D741A72}" type="slidenum">
              <a:rPr lang="pl-PL" altLang="pl-PL" sz="1200">
                <a:latin typeface="Arial" charset="0"/>
              </a:rPr>
              <a:pPr algn="r" eaLnBrk="1" hangingPunct="1"/>
              <a:t>12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20303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Weryfikacja wyborów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643192" cy="489582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W sytuacji stwierdzenia przez Sąd Najwyższy nieważności wyborów powstaje konieczność przeprowadzenia nowych wyborów.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dirty="0"/>
              <a:t> </a:t>
            </a:r>
          </a:p>
          <a:p>
            <a:pPr eaLnBrk="1" hangingPunct="1">
              <a:defRPr/>
            </a:pPr>
            <a:r>
              <a:rPr lang="pl-PL" dirty="0"/>
              <a:t>Nowe wybory odbywają się wówczas na zasadach przewidzianych dla opróżnienia urzędu.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34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84D01E5-7DBA-4C5F-9AB1-21784F2BBEDA}" type="slidenum">
              <a:rPr lang="pl-PL" altLang="pl-PL" sz="1200">
                <a:latin typeface="Arial" charset="0"/>
              </a:rPr>
              <a:pPr algn="r" eaLnBrk="1" hangingPunct="1"/>
              <a:t>13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56325" name="Symbol zastępczy stopki 5"/>
          <p:cNvSpPr txBox="1">
            <a:spLocks noGrp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pl-PL" altLang="pl-PL" sz="1200">
                <a:latin typeface="Arial" charset="0"/>
              </a:rPr>
              <a:t>dr Ryszard Balicki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643192" cy="47853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Kadencja prezydenta rozpoczyna się w dniu objęcia przez niego urzędu,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Oznacza to, iż rozpocznie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/>
              <a:t>	się ona w dniu,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/>
              <a:t>	w którym złoży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/>
              <a:t>	on przysięgę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/>
              <a:t>	(wobec ZN). 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776" y="116632"/>
            <a:ext cx="6131024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bg1"/>
                </a:solidFill>
              </a:rPr>
              <a:t>Początek kadencji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17912"/>
            <a:ext cx="5760132" cy="384008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1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69B193A-259B-4351-A3CE-D3A120DECAEB}" type="slidenum">
              <a:rPr lang="pl-PL" altLang="pl-PL">
                <a:latin typeface="Arial" charset="0"/>
              </a:rPr>
              <a:pPr eaLnBrk="1" hangingPunct="1"/>
              <a:t>14</a:t>
            </a:fld>
            <a:endParaRPr lang="pl-PL" altLang="pl-PL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203032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bg1"/>
                </a:solidFill>
              </a:rPr>
              <a:t>INAUGURACJA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96752"/>
            <a:ext cx="7633097" cy="511197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000" dirty="0"/>
              <a:t>	</a:t>
            </a:r>
            <a:r>
              <a:rPr lang="pl-PL" altLang="pl-PL" sz="2800" dirty="0">
                <a:latin typeface="+mj-lt"/>
              </a:rPr>
              <a:t>Prezydent Rzeczypospolitej Polskiej składa przysięgę przed Zgromadzeniem Narodowym o treści: </a:t>
            </a:r>
            <a:br>
              <a:rPr lang="pl-PL" altLang="pl-PL" sz="2800" dirty="0">
                <a:latin typeface="+mj-lt"/>
              </a:rPr>
            </a:br>
            <a:endParaRPr lang="pl-PL" altLang="pl-PL" sz="2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sz="2800" i="1" dirty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800" i="1" dirty="0">
                <a:latin typeface="+mj-lt"/>
              </a:rPr>
              <a:t>	</a:t>
            </a:r>
            <a:r>
              <a:rPr lang="pl-PL" altLang="pl-PL" dirty="0">
                <a:latin typeface="+mj-lt"/>
              </a:rPr>
              <a:t>"Obejmując z woli Narodu urząd Prezydenta Rzeczypospolitej Polskiej uroczyście przysięgam, że dochowam wierności postanowieniom Konstytucji, będę strzegł niezłomnie godności Narodu, niepodległości i bezpieczeństwa Państwa, a dobro Ojczyzny oraz pomyślność obywateli będą dla mnie zawsze najwyższym nakazem. Tak mi dopomóż Bóg”.</a:t>
            </a:r>
            <a:r>
              <a:rPr lang="pl-PL" altLang="pl-PL" sz="2800" i="1" dirty="0">
                <a:latin typeface="+mj-lt"/>
              </a:rPr>
              <a:t> </a:t>
            </a:r>
            <a:endParaRPr lang="pl-PL" alt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74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3"/>
            <a:ext cx="550810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606626" y="993893"/>
            <a:ext cx="3059113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l-PL" altLang="pl-PL" sz="2000" b="1" i="1" dirty="0"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latin typeface="Georgia" pitchFamily="18" charset="0"/>
              </a:rPr>
              <a:t>Wojciech Jaruzelski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latin typeface="Georgia" pitchFamily="18" charset="0"/>
              </a:rPr>
              <a:t>(Prezydent  PRL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latin typeface="Georgia" pitchFamily="18" charset="0"/>
              </a:rPr>
              <a:t>1989 – 1990)</a:t>
            </a:r>
          </a:p>
          <a:p>
            <a:pPr eaLnBrk="1" hangingPunct="1">
              <a:spcBef>
                <a:spcPct val="50000"/>
              </a:spcBef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0765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444207" y="908720"/>
            <a:ext cx="2880321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l-PL" altLang="pl-PL" sz="2000" b="1" i="1" dirty="0"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latin typeface="Georgia" pitchFamily="18" charset="0"/>
              </a:rPr>
              <a:t>Lech Wałęsa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latin typeface="Georgia" pitchFamily="18" charset="0"/>
              </a:rPr>
              <a:t>(Prezydent 1990 – 1995)</a:t>
            </a:r>
            <a:r>
              <a:rPr lang="pl-PL" alt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37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kwasniewsk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8064" cy="7553845"/>
          </a:xfrm>
          <a:noFill/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170738" y="980728"/>
            <a:ext cx="3708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l-PL" altLang="pl-PL" sz="2000" b="1" i="1" dirty="0"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latin typeface="Georgia" pitchFamily="18" charset="0"/>
              </a:rPr>
              <a:t>Aleksander Kwaśniewski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latin typeface="Georgia" pitchFamily="18" charset="0"/>
              </a:rPr>
              <a:t>(Prezydent 1995-2005)</a:t>
            </a:r>
          </a:p>
        </p:txBody>
      </p:sp>
    </p:spTree>
    <p:extLst>
      <p:ext uri="{BB962C8B-B14F-4D97-AF65-F5344CB8AC3E}">
        <p14:creationId xmlns:p14="http://schemas.microsoft.com/office/powerpoint/2010/main" val="374952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4339" name="Picture 4" descr="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72616" y="0"/>
            <a:ext cx="8163610" cy="6858000"/>
          </a:xfrm>
          <a:noFill/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355976" y="0"/>
            <a:ext cx="28432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l-PL" altLang="pl-PL" sz="2000" b="1" i="1" dirty="0"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solidFill>
                  <a:srgbClr val="FF0000"/>
                </a:solidFill>
                <a:latin typeface="Georgia" pitchFamily="18" charset="0"/>
              </a:rPr>
              <a:t>Lech Kaczyński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solidFill>
                  <a:srgbClr val="FF0000"/>
                </a:solidFill>
                <a:latin typeface="Georgia" pitchFamily="18" charset="0"/>
              </a:rPr>
              <a:t>(Prezydent 2005 - 2010)</a:t>
            </a:r>
          </a:p>
        </p:txBody>
      </p:sp>
    </p:spTree>
    <p:extLst>
      <p:ext uri="{BB962C8B-B14F-4D97-AF65-F5344CB8AC3E}">
        <p14:creationId xmlns:p14="http://schemas.microsoft.com/office/powerpoint/2010/main" val="341317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56336" y="980728"/>
            <a:ext cx="318766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l-PL" altLang="pl-PL" sz="2000" b="1" dirty="0"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latin typeface="Georgia" pitchFamily="18" charset="0"/>
              </a:rPr>
              <a:t>Bronisław Komorowski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latin typeface="Georgia" pitchFamily="18" charset="0"/>
              </a:rPr>
              <a:t>(Prezydent 2010 - 2015 )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i="1" dirty="0">
                <a:latin typeface="Georgia" pitchFamily="18" charset="0"/>
              </a:rPr>
              <a:t> </a:t>
            </a:r>
          </a:p>
        </p:txBody>
      </p:sp>
      <p:pic>
        <p:nvPicPr>
          <p:cNvPr id="3" name="Obraz 2" descr="Obraz zawierający osoba, kostium, mężczyzna, krawat&#10;&#10;Opis wygenerowany automatycznie">
            <a:extLst>
              <a:ext uri="{FF2B5EF4-FFF2-40B4-BE49-F238E27FC236}">
                <a16:creationId xmlns:a16="http://schemas.microsoft.com/office/drawing/2014/main" id="{3637FF80-14A6-47EF-976B-3F4FF382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483768" y="44624"/>
            <a:ext cx="6203032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pl-PL" altLang="pl-PL" dirty="0">
                <a:solidFill>
                  <a:schemeClr val="bg1"/>
                </a:solidFill>
                <a:effectLst/>
              </a:rPr>
              <a:t>Zasada podziału władz 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124744"/>
            <a:ext cx="7704856" cy="5184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effectLst/>
              </a:rPr>
              <a:t>Art. 10. </a:t>
            </a:r>
          </a:p>
          <a:p>
            <a:endParaRPr lang="pl-PL" altLang="pl-PL" dirty="0">
              <a:effectLst/>
            </a:endParaRPr>
          </a:p>
          <a:p>
            <a:pPr marL="457200" lvl="1" indent="0">
              <a:buNone/>
            </a:pPr>
            <a:r>
              <a:rPr lang="pl-PL" altLang="pl-PL" dirty="0">
                <a:effectLst/>
              </a:rPr>
              <a:t>1. Ustrój Rzeczypospolitej Polskiej opiera się na podziale i równowadze władzy ustawodawczej, władzy wykonawczej i władzy sądowniczej.</a:t>
            </a:r>
          </a:p>
          <a:p>
            <a:pPr marL="457200" lvl="1" indent="0">
              <a:buNone/>
            </a:pPr>
            <a:r>
              <a:rPr lang="pl-PL" altLang="pl-PL" dirty="0">
                <a:effectLst/>
              </a:rPr>
              <a:t>2. Władzę ustawodawczą sprawują Sejm i Senat, władzę wykonawczą Prezydent Rzeczypospolitej Polskiej i Rada Ministrów, a władzę sądowniczą sądy i trybunały.</a:t>
            </a:r>
          </a:p>
        </p:txBody>
      </p:sp>
    </p:spTree>
    <p:extLst>
      <p:ext uri="{BB962C8B-B14F-4D97-AF65-F5344CB8AC3E}">
        <p14:creationId xmlns:p14="http://schemas.microsoft.com/office/powerpoint/2010/main" val="235381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E8EBC53C-F352-4060-BFE8-6910E210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8" cy="6858000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80847F26-BBC6-42AB-802B-12FE5144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36" y="980728"/>
            <a:ext cx="318766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l-PL" altLang="pl-PL" sz="2000" b="1" i="1" dirty="0"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latin typeface="Georgia" pitchFamily="18" charset="0"/>
              </a:rPr>
              <a:t>Andrzej 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sz="2000" b="1" i="1" dirty="0">
                <a:latin typeface="Georgia" pitchFamily="18" charset="0"/>
              </a:rPr>
              <a:t>Duda 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dirty="0">
                <a:latin typeface="Georgia" pitchFamily="18" charset="0"/>
              </a:rPr>
              <a:t>(Prezydent 2015 - )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altLang="pl-PL" i="1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91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6BE252D-52B1-405F-BD12-A7041FBBA6EB}" type="slidenum">
              <a:rPr lang="pl-PL" altLang="pl-PL">
                <a:latin typeface="Arial" charset="0"/>
              </a:rPr>
              <a:pPr eaLnBrk="1" hangingPunct="1"/>
              <a:t>21</a:t>
            </a:fld>
            <a:endParaRPr lang="pl-PL" altLang="pl-PL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552728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200" dirty="0">
                <a:solidFill>
                  <a:schemeClr val="bg1"/>
                </a:solidFill>
              </a:rPr>
              <a:t>Zastępstwo Prezydenta RP art. 131 ust. 1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643192" cy="485740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 Jeżeli Prezydent RP nie może przejściowo sprawować urzędu, zawiadamia o tym Marszałka Sejmu, który tymczasowo przejmuje jego obowiązku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Gdy Prezydent Rzeczypospolitej nie może zawiadomić Marszałka Sejmu, wówczas o stwierdzeniu przeszkody w sprawowaniu urzędu rozstrzyga Trybunał Konstytucyjny na wniosek Marszałka Sejmu.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055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6C6E101-DDD0-47A0-8B25-9CC9D3DB693E}" type="slidenum">
              <a:rPr lang="pl-PL" altLang="pl-PL">
                <a:latin typeface="Arial" charset="0"/>
              </a:rPr>
              <a:pPr eaLnBrk="1" hangingPunct="1"/>
              <a:t>22</a:t>
            </a:fld>
            <a:endParaRPr lang="pl-PL" altLang="pl-PL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0"/>
            <a:ext cx="6552728" cy="98072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>
                <a:solidFill>
                  <a:schemeClr val="bg1"/>
                </a:solidFill>
              </a:rPr>
              <a:t>Opróżnienie urzędu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980728"/>
            <a:ext cx="7921005" cy="540102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dirty="0">
                <a:effectLst/>
                <a:latin typeface="Arial" charset="0"/>
              </a:rPr>
              <a:t>Marszałek Sejmu – tymczasowo - wykonuje obowiązki Prezydenta RP w razie: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dirty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>
                <a:effectLst/>
                <a:latin typeface="Arial" charset="0"/>
              </a:rPr>
              <a:t>śmierci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>
                <a:effectLst/>
                <a:latin typeface="Arial" charset="0"/>
              </a:rPr>
              <a:t>zrzeczenia się urzędu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>
                <a:effectLst/>
                <a:latin typeface="Arial" charset="0"/>
              </a:rPr>
              <a:t>stwierdzenia nieważności wyboru lub innych przyczyn nieobjęcia urzędu po wyborze,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>
                <a:effectLst/>
                <a:latin typeface="Arial" charset="0"/>
              </a:rPr>
              <a:t>uznania przez ZN trwałej niezdolności Prezydenta do sprawowania urzędu ze względu na stan zdrowia (uchwała podjętą większością co najmniej 2/3 głosów ustawowej liczby członków ZN),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>
                <a:effectLst/>
                <a:latin typeface="Arial" charset="0"/>
              </a:rPr>
              <a:t>złożenia Prezydenta Rzeczypospolitej z urzędu orzeczeniem Trybunału Stanu</a:t>
            </a:r>
          </a:p>
        </p:txBody>
      </p:sp>
    </p:spTree>
    <p:extLst>
      <p:ext uri="{BB962C8B-B14F-4D97-AF65-F5344CB8AC3E}">
        <p14:creationId xmlns:p14="http://schemas.microsoft.com/office/powerpoint/2010/main" val="87780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5507782D-211B-4A1F-81DA-941746B67B2E}" type="slidenum">
              <a:rPr lang="pl-PL" altLang="pl-PL" sz="1200">
                <a:latin typeface="Arial" charset="0"/>
              </a:rPr>
              <a:pPr algn="r" eaLnBrk="1" hangingPunct="1"/>
              <a:t>23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624736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bg1"/>
                </a:solidFill>
              </a:rPr>
              <a:t>Pozycja prawna Prezydenta RP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643192" cy="478539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dirty="0"/>
              <a:t>	Art. 10 Konstytucji RP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dirty="0"/>
              <a:t>		dwuczłonowa władza wykonawcza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dirty="0"/>
          </a:p>
          <a:p>
            <a:pPr eaLnBrk="1" hangingPunct="1"/>
            <a:r>
              <a:rPr lang="pl-PL" altLang="pl-PL" dirty="0"/>
              <a:t>Art. 144 ust. 2 – kontrasygnata </a:t>
            </a:r>
          </a:p>
          <a:p>
            <a:pPr eaLnBrk="1" hangingPunct="1"/>
            <a:r>
              <a:rPr lang="pl-PL" altLang="pl-PL" dirty="0"/>
              <a:t>Art. 144 ust. 3 – prerogatywy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i="1" dirty="0" err="1"/>
              <a:t>incompatibilitas</a:t>
            </a:r>
            <a:r>
              <a:rPr lang="pl-PL" altLang="pl-PL" i="1" dirty="0"/>
              <a:t>, </a:t>
            </a:r>
            <a:r>
              <a:rPr lang="pl-PL" altLang="pl-PL" dirty="0"/>
              <a:t>czyli zakaz pełnienia jakiegokolwiek innego urzędu lub też funkcji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5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6D6AF6F-3878-4D5C-BC77-A8686736435B}" type="slidenum">
              <a:rPr lang="pl-PL" altLang="pl-PL">
                <a:latin typeface="Arial" charset="0"/>
              </a:rPr>
              <a:pPr eaLnBrk="1" hangingPunct="1"/>
              <a:t>24</a:t>
            </a:fld>
            <a:endParaRPr lang="pl-PL" altLang="pl-PL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0"/>
            <a:ext cx="6393532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bg1"/>
                </a:solidFill>
              </a:rPr>
              <a:t>Kompetencje Prezydenta RP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7715200" cy="5184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dirty="0"/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W odniesieniu do parlamentu 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dirty="0"/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W odniesieniu do rządu 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dirty="0"/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W odniesieniu do władzy                    sądowniczej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dirty="0"/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Tradycyjne uprawnienia głowy państwa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dirty="0"/>
          </a:p>
        </p:txBody>
      </p:sp>
      <p:pic>
        <p:nvPicPr>
          <p:cNvPr id="48132" name="Picture 4" descr="Se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244633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Nowa Rada Ministrów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70" y="2645926"/>
            <a:ext cx="263970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36349"/>
            <a:ext cx="2721124" cy="183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552728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2800" dirty="0">
                <a:solidFill>
                  <a:schemeClr val="bg1"/>
                </a:solidFill>
              </a:rPr>
              <a:t>Kompetencje w odniesieniu do parlamentu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088678"/>
            <a:ext cx="7704856" cy="5264497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de-DE" altLang="pl-PL" sz="2800" dirty="0" err="1"/>
              <a:t>zarządza</a:t>
            </a:r>
            <a:r>
              <a:rPr lang="de-DE" altLang="pl-PL" sz="2800" dirty="0"/>
              <a:t> </a:t>
            </a:r>
            <a:r>
              <a:rPr lang="de-DE" altLang="pl-PL" sz="2800" dirty="0" err="1"/>
              <a:t>wybory</a:t>
            </a:r>
            <a:endParaRPr lang="de-DE" altLang="pl-PL" sz="2800" dirty="0"/>
          </a:p>
          <a:p>
            <a:pPr marL="609600" indent="-609600" eaLnBrk="1" hangingPunct="1"/>
            <a:r>
              <a:rPr lang="de-DE" altLang="pl-PL" sz="2800" dirty="0" err="1"/>
              <a:t>zwołuje</a:t>
            </a:r>
            <a:r>
              <a:rPr lang="de-DE" altLang="pl-PL" sz="2800" dirty="0"/>
              <a:t> </a:t>
            </a:r>
            <a:r>
              <a:rPr lang="de-DE" altLang="pl-PL" sz="2800" dirty="0" err="1"/>
              <a:t>pierwsze</a:t>
            </a:r>
            <a:r>
              <a:rPr lang="de-DE" altLang="pl-PL" sz="2800" dirty="0"/>
              <a:t> </a:t>
            </a:r>
            <a:r>
              <a:rPr lang="de-DE" altLang="pl-PL" sz="2800" dirty="0" err="1"/>
              <a:t>posiedzenia</a:t>
            </a:r>
            <a:r>
              <a:rPr lang="de-DE" altLang="pl-PL" sz="2800" dirty="0"/>
              <a:t> </a:t>
            </a:r>
            <a:r>
              <a:rPr lang="de-DE" altLang="pl-PL" sz="2800" dirty="0" err="1"/>
              <a:t>izb</a:t>
            </a:r>
            <a:r>
              <a:rPr lang="de-DE" altLang="pl-PL" sz="2800" dirty="0"/>
              <a:t>,</a:t>
            </a:r>
          </a:p>
          <a:p>
            <a:pPr marL="609600" indent="-609600" eaLnBrk="1" hangingPunct="1"/>
            <a:r>
              <a:rPr lang="de-DE" altLang="pl-PL" sz="2800" dirty="0"/>
              <a:t>skr</a:t>
            </a:r>
            <a:r>
              <a:rPr lang="pl-PL" altLang="pl-PL" sz="2800" dirty="0"/>
              <a:t>a</a:t>
            </a:r>
            <a:r>
              <a:rPr lang="de-DE" altLang="pl-PL" sz="2800" dirty="0"/>
              <a:t>c</a:t>
            </a:r>
            <a:r>
              <a:rPr lang="pl-PL" altLang="pl-PL" sz="2800" dirty="0"/>
              <a:t>a</a:t>
            </a:r>
            <a:r>
              <a:rPr lang="de-DE" altLang="pl-PL" sz="2800" dirty="0"/>
              <a:t> </a:t>
            </a:r>
            <a:r>
              <a:rPr lang="de-DE" altLang="pl-PL" sz="2800" dirty="0" err="1"/>
              <a:t>kadencj</a:t>
            </a:r>
            <a:r>
              <a:rPr lang="pl-PL" altLang="pl-PL" sz="2800" dirty="0"/>
              <a:t>ę</a:t>
            </a:r>
            <a:r>
              <a:rPr lang="de-DE" altLang="pl-PL" sz="2800" dirty="0"/>
              <a:t> </a:t>
            </a:r>
            <a:r>
              <a:rPr lang="de-DE" altLang="pl-PL" sz="2800" dirty="0" err="1"/>
              <a:t>Sejmu</a:t>
            </a:r>
            <a:r>
              <a:rPr lang="de-DE" altLang="pl-PL" sz="2800" dirty="0"/>
              <a:t> (w </a:t>
            </a:r>
            <a:r>
              <a:rPr lang="pl-PL" altLang="pl-PL" sz="2800" dirty="0"/>
              <a:t>sytuacjach </a:t>
            </a:r>
            <a:r>
              <a:rPr lang="de-DE" altLang="pl-PL" sz="2800" dirty="0" err="1"/>
              <a:t>określonych</a:t>
            </a:r>
            <a:r>
              <a:rPr lang="de-DE" altLang="pl-PL" sz="2800" dirty="0"/>
              <a:t> w </a:t>
            </a:r>
            <a:r>
              <a:rPr lang="de-DE" altLang="pl-PL" sz="2800" dirty="0" err="1"/>
              <a:t>Konstytucji</a:t>
            </a:r>
            <a:r>
              <a:rPr lang="de-DE" altLang="pl-PL" sz="2800" dirty="0"/>
              <a:t>) </a:t>
            </a:r>
          </a:p>
          <a:p>
            <a:pPr marL="609600" indent="-609600" eaLnBrk="1" hangingPunct="1"/>
            <a:r>
              <a:rPr lang="de-DE" altLang="pl-PL" sz="2800" dirty="0" err="1"/>
              <a:t>uczestniczy</a:t>
            </a:r>
            <a:r>
              <a:rPr lang="de-DE" altLang="pl-PL" sz="2800" dirty="0"/>
              <a:t> w </a:t>
            </a:r>
            <a:r>
              <a:rPr lang="de-DE" altLang="pl-PL" sz="2800" dirty="0" err="1"/>
              <a:t>procesie</a:t>
            </a:r>
            <a:r>
              <a:rPr lang="de-DE" altLang="pl-PL" sz="2800" dirty="0"/>
              <a:t> </a:t>
            </a:r>
            <a:r>
              <a:rPr lang="de-DE" altLang="pl-PL" sz="2800" dirty="0" err="1"/>
              <a:t>ustawodawczym</a:t>
            </a:r>
            <a:endParaRPr lang="pl-PL" altLang="pl-PL" sz="2800" dirty="0"/>
          </a:p>
          <a:p>
            <a:pPr marL="1009650" lvl="1" indent="-609600"/>
            <a:r>
              <a:rPr lang="de-DE" altLang="pl-PL" sz="2400" dirty="0" err="1"/>
              <a:t>prawo</a:t>
            </a:r>
            <a:r>
              <a:rPr lang="de-DE" altLang="pl-PL" sz="2400" dirty="0"/>
              <a:t> </a:t>
            </a:r>
            <a:r>
              <a:rPr lang="de-DE" altLang="pl-PL" sz="2400" dirty="0" err="1"/>
              <a:t>inicjatywy</a:t>
            </a:r>
            <a:r>
              <a:rPr lang="de-DE" altLang="pl-PL" sz="2400" dirty="0"/>
              <a:t> </a:t>
            </a:r>
            <a:r>
              <a:rPr lang="de-DE" altLang="pl-PL" sz="2400" dirty="0" err="1"/>
              <a:t>ustawodawczej</a:t>
            </a:r>
            <a:r>
              <a:rPr lang="de-DE" altLang="pl-PL" sz="2400" dirty="0"/>
              <a:t>, </a:t>
            </a:r>
            <a:endParaRPr lang="pl-PL" altLang="pl-PL" sz="2400" dirty="0"/>
          </a:p>
          <a:p>
            <a:pPr marL="1009650" lvl="1" indent="-609600"/>
            <a:r>
              <a:rPr lang="de-DE" altLang="pl-PL" sz="2400" dirty="0" err="1"/>
              <a:t>prawo</a:t>
            </a:r>
            <a:r>
              <a:rPr lang="de-DE" altLang="pl-PL" sz="2400" dirty="0"/>
              <a:t> </a:t>
            </a:r>
            <a:r>
              <a:rPr lang="de-DE" altLang="pl-PL" sz="2400" dirty="0" err="1"/>
              <a:t>weta</a:t>
            </a:r>
            <a:r>
              <a:rPr lang="de-DE" altLang="pl-PL" sz="2400" dirty="0"/>
              <a:t> </a:t>
            </a:r>
            <a:r>
              <a:rPr lang="de-DE" altLang="pl-PL" sz="2400" dirty="0" err="1"/>
              <a:t>zawieszającego</a:t>
            </a:r>
            <a:r>
              <a:rPr lang="de-DE" altLang="pl-PL" sz="2400" dirty="0"/>
              <a:t> </a:t>
            </a:r>
            <a:endParaRPr lang="pl-PL" altLang="pl-PL" sz="2400" dirty="0"/>
          </a:p>
          <a:p>
            <a:pPr marL="1009650" lvl="1" indent="-609600"/>
            <a:r>
              <a:rPr lang="de-DE" altLang="pl-PL" sz="2400" dirty="0" err="1"/>
              <a:t>Wnios</a:t>
            </a:r>
            <a:r>
              <a:rPr lang="pl-PL" altLang="pl-PL" sz="2400" dirty="0"/>
              <a:t>e</a:t>
            </a:r>
            <a:r>
              <a:rPr lang="de-DE" altLang="pl-PL" sz="2400" dirty="0"/>
              <a:t>k</a:t>
            </a:r>
            <a:r>
              <a:rPr lang="pl-PL" altLang="pl-PL" sz="2400" dirty="0"/>
              <a:t> do TK </a:t>
            </a:r>
            <a:r>
              <a:rPr lang="de-DE" altLang="pl-PL" sz="2400" dirty="0"/>
              <a:t>o </a:t>
            </a:r>
            <a:r>
              <a:rPr lang="de-DE" altLang="pl-PL" sz="2400" dirty="0" err="1"/>
              <a:t>stwierdzenie</a:t>
            </a:r>
            <a:r>
              <a:rPr lang="de-DE" altLang="pl-PL" sz="2400" dirty="0"/>
              <a:t> </a:t>
            </a:r>
            <a:r>
              <a:rPr lang="de-DE" altLang="pl-PL" sz="2400" dirty="0" err="1"/>
              <a:t>zgodności</a:t>
            </a:r>
            <a:r>
              <a:rPr lang="de-DE" altLang="pl-PL" sz="2400" dirty="0"/>
              <a:t> </a:t>
            </a:r>
            <a:r>
              <a:rPr lang="de-DE" altLang="pl-PL" sz="2400" dirty="0" err="1"/>
              <a:t>ustawy</a:t>
            </a:r>
            <a:r>
              <a:rPr lang="de-DE" altLang="pl-PL" sz="2400" dirty="0"/>
              <a:t> z </a:t>
            </a:r>
            <a:r>
              <a:rPr lang="de-DE" altLang="pl-PL" sz="2400" dirty="0" err="1"/>
              <a:t>konstytucją</a:t>
            </a:r>
            <a:endParaRPr lang="de-DE" altLang="pl-PL" sz="2400" dirty="0"/>
          </a:p>
          <a:p>
            <a:pPr marL="609600" indent="-609600" eaLnBrk="1" hangingPunct="1"/>
            <a:r>
              <a:rPr lang="de-DE" altLang="pl-PL" sz="2800" dirty="0" err="1"/>
              <a:t>prawo</a:t>
            </a:r>
            <a:r>
              <a:rPr lang="de-DE" altLang="pl-PL" sz="2800" dirty="0"/>
              <a:t> </a:t>
            </a:r>
            <a:r>
              <a:rPr lang="de-DE" altLang="pl-PL" sz="2800" dirty="0" err="1"/>
              <a:t>wygłoszenia</a:t>
            </a:r>
            <a:r>
              <a:rPr lang="de-DE" altLang="pl-PL" sz="2800" dirty="0"/>
              <a:t> </a:t>
            </a:r>
            <a:r>
              <a:rPr lang="de-DE" altLang="pl-PL" sz="2800" dirty="0" err="1"/>
              <a:t>orędzia</a:t>
            </a:r>
            <a:endParaRPr lang="pl-PL" alt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60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552728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dirty="0">
                <a:solidFill>
                  <a:schemeClr val="bg1"/>
                </a:solidFill>
              </a:rPr>
              <a:t>Kompetencje w odniesieniu do rządu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40768"/>
            <a:ext cx="7848872" cy="5015582"/>
          </a:xfrm>
        </p:spPr>
        <p:txBody>
          <a:bodyPr/>
          <a:lstStyle/>
          <a:p>
            <a:pPr marL="609600" indent="-609600" eaLnBrk="1" hangingPunct="1"/>
            <a:r>
              <a:rPr lang="de-DE" altLang="pl-PL" dirty="0" err="1"/>
              <a:t>uczestniczy</a:t>
            </a:r>
            <a:r>
              <a:rPr lang="de-DE" altLang="pl-PL" dirty="0"/>
              <a:t> w </a:t>
            </a:r>
            <a:r>
              <a:rPr lang="de-DE" altLang="pl-PL" dirty="0" err="1"/>
              <a:t>powołaniu</a:t>
            </a:r>
            <a:r>
              <a:rPr lang="de-DE" altLang="pl-PL" dirty="0"/>
              <a:t> </a:t>
            </a:r>
            <a:r>
              <a:rPr lang="de-DE" altLang="pl-PL" dirty="0" err="1"/>
              <a:t>rządu</a:t>
            </a:r>
            <a:endParaRPr lang="de-DE" altLang="pl-PL" dirty="0"/>
          </a:p>
          <a:p>
            <a:pPr marL="609600" indent="-609600" eaLnBrk="1" hangingPunct="1"/>
            <a:r>
              <a:rPr lang="de-DE" altLang="pl-PL" dirty="0" err="1"/>
              <a:t>dokonuje</a:t>
            </a:r>
            <a:r>
              <a:rPr lang="de-DE" altLang="pl-PL" dirty="0"/>
              <a:t> (na </a:t>
            </a:r>
            <a:r>
              <a:rPr lang="de-DE" altLang="pl-PL" dirty="0" err="1"/>
              <a:t>wniosek</a:t>
            </a:r>
            <a:r>
              <a:rPr lang="de-DE" altLang="pl-PL" dirty="0"/>
              <a:t> </a:t>
            </a:r>
            <a:r>
              <a:rPr lang="de-DE" altLang="pl-PL" dirty="0" err="1"/>
              <a:t>premiera</a:t>
            </a:r>
            <a:r>
              <a:rPr lang="de-DE" altLang="pl-PL" dirty="0"/>
              <a:t>) </a:t>
            </a:r>
            <a:r>
              <a:rPr lang="de-DE" altLang="pl-PL" dirty="0" err="1"/>
              <a:t>zmian</a:t>
            </a:r>
            <a:r>
              <a:rPr lang="de-DE" altLang="pl-PL" dirty="0"/>
              <a:t> w </a:t>
            </a:r>
            <a:r>
              <a:rPr lang="de-DE" altLang="pl-PL" dirty="0" err="1"/>
              <a:t>składzie</a:t>
            </a:r>
            <a:r>
              <a:rPr lang="de-DE" altLang="pl-PL" dirty="0"/>
              <a:t> </a:t>
            </a:r>
            <a:r>
              <a:rPr lang="de-DE" altLang="pl-PL" dirty="0" err="1"/>
              <a:t>rządu</a:t>
            </a:r>
            <a:r>
              <a:rPr lang="de-DE" altLang="pl-PL" dirty="0"/>
              <a:t>,</a:t>
            </a:r>
          </a:p>
          <a:p>
            <a:pPr marL="609600" indent="-609600" eaLnBrk="1" hangingPunct="1"/>
            <a:r>
              <a:rPr lang="de-DE" altLang="pl-PL" dirty="0" err="1"/>
              <a:t>przyjmuje</a:t>
            </a:r>
            <a:r>
              <a:rPr lang="de-DE" altLang="pl-PL" dirty="0"/>
              <a:t> </a:t>
            </a:r>
            <a:r>
              <a:rPr lang="de-DE" altLang="pl-PL" dirty="0" err="1"/>
              <a:t>dymisję</a:t>
            </a:r>
            <a:r>
              <a:rPr lang="de-DE" altLang="pl-PL" dirty="0"/>
              <a:t> </a:t>
            </a:r>
            <a:r>
              <a:rPr lang="de-DE" altLang="pl-PL" dirty="0" err="1"/>
              <a:t>Rady</a:t>
            </a:r>
            <a:r>
              <a:rPr lang="de-DE" altLang="pl-PL" dirty="0"/>
              <a:t> </a:t>
            </a:r>
            <a:r>
              <a:rPr lang="de-DE" altLang="pl-PL" dirty="0" err="1"/>
              <a:t>Ministrów</a:t>
            </a:r>
            <a:r>
              <a:rPr lang="de-DE" altLang="pl-PL" dirty="0"/>
              <a:t>,</a:t>
            </a:r>
          </a:p>
          <a:p>
            <a:pPr marL="609600" indent="-609600" eaLnBrk="1" hangingPunct="1"/>
            <a:r>
              <a:rPr lang="de-DE" altLang="pl-PL" dirty="0" err="1"/>
              <a:t>może</a:t>
            </a:r>
            <a:r>
              <a:rPr lang="de-DE" altLang="pl-PL" dirty="0"/>
              <a:t> </a:t>
            </a:r>
            <a:r>
              <a:rPr lang="de-DE" altLang="pl-PL" dirty="0" err="1"/>
              <a:t>zwołać</a:t>
            </a:r>
            <a:r>
              <a:rPr lang="de-DE" altLang="pl-PL" dirty="0"/>
              <a:t> </a:t>
            </a:r>
            <a:r>
              <a:rPr lang="de-DE" altLang="pl-PL" dirty="0" err="1"/>
              <a:t>Radę</a:t>
            </a:r>
            <a:r>
              <a:rPr lang="de-DE" altLang="pl-PL" dirty="0"/>
              <a:t> </a:t>
            </a:r>
            <a:r>
              <a:rPr lang="de-DE" altLang="pl-PL" dirty="0" err="1"/>
              <a:t>Gabinetową</a:t>
            </a:r>
            <a:r>
              <a:rPr lang="de-DE" altLang="pl-PL" dirty="0"/>
              <a:t>, </a:t>
            </a:r>
            <a:r>
              <a:rPr lang="de-DE" altLang="pl-PL" dirty="0" err="1"/>
              <a:t>której</a:t>
            </a:r>
            <a:r>
              <a:rPr lang="de-DE" altLang="pl-PL" dirty="0"/>
              <a:t> </a:t>
            </a:r>
            <a:r>
              <a:rPr lang="de-DE" altLang="pl-PL" dirty="0" err="1"/>
              <a:t>przewodniczy</a:t>
            </a:r>
            <a:r>
              <a:rPr lang="de-DE" altLang="pl-PL" dirty="0"/>
              <a:t> </a:t>
            </a:r>
            <a:endParaRPr lang="pl-PL" altLang="pl-PL" dirty="0"/>
          </a:p>
          <a:p>
            <a:pPr marL="1009650" lvl="1" indent="-609600"/>
            <a:r>
              <a:rPr lang="de-DE" altLang="pl-PL" dirty="0" err="1"/>
              <a:t>Radzie</a:t>
            </a:r>
            <a:r>
              <a:rPr lang="de-DE" altLang="pl-PL" dirty="0"/>
              <a:t> </a:t>
            </a:r>
            <a:r>
              <a:rPr lang="de-DE" altLang="pl-PL" dirty="0" err="1"/>
              <a:t>Gabinetowej</a:t>
            </a:r>
            <a:r>
              <a:rPr lang="de-DE" altLang="pl-PL" dirty="0"/>
              <a:t> nie </a:t>
            </a:r>
            <a:r>
              <a:rPr lang="de-DE" altLang="pl-PL" dirty="0" err="1"/>
              <a:t>przysługują</a:t>
            </a:r>
            <a:r>
              <a:rPr lang="de-DE" altLang="pl-PL" dirty="0"/>
              <a:t> </a:t>
            </a:r>
            <a:r>
              <a:rPr lang="de-DE" altLang="pl-PL" dirty="0" err="1"/>
              <a:t>kompetencje</a:t>
            </a:r>
            <a:r>
              <a:rPr lang="de-DE" altLang="pl-PL" dirty="0"/>
              <a:t> </a:t>
            </a:r>
            <a:r>
              <a:rPr lang="de-DE" altLang="pl-PL" dirty="0" err="1"/>
              <a:t>Rady</a:t>
            </a:r>
            <a:r>
              <a:rPr lang="de-DE" altLang="pl-PL" dirty="0"/>
              <a:t> </a:t>
            </a:r>
            <a:r>
              <a:rPr lang="de-DE" altLang="pl-PL" dirty="0" err="1"/>
              <a:t>Ministrów</a:t>
            </a:r>
            <a:r>
              <a:rPr lang="pl-PL" altLang="pl-PL" dirty="0"/>
              <a:t>!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34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5FCEA0BB-0AC7-486C-AB61-591F00070090}" type="slidenum">
              <a:rPr lang="pl-PL" altLang="pl-PL" sz="1200">
                <a:latin typeface="Arial" charset="0"/>
              </a:rPr>
              <a:pPr algn="r" eaLnBrk="1" hangingPunct="1"/>
              <a:t>27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776" y="188640"/>
            <a:ext cx="6336704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2400" dirty="0">
                <a:solidFill>
                  <a:schemeClr val="bg1"/>
                </a:solidFill>
              </a:rPr>
              <a:t>Kompetencje w odniesieniu do władzy sądowniczej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11185"/>
            <a:ext cx="7643192" cy="4353347"/>
          </a:xfrm>
        </p:spPr>
        <p:txBody>
          <a:bodyPr/>
          <a:lstStyle/>
          <a:p>
            <a:pPr marL="609600" indent="-609600" eaLnBrk="1" hangingPunct="1"/>
            <a:r>
              <a:rPr lang="de-DE" altLang="pl-PL" sz="3600" dirty="0" err="1"/>
              <a:t>powołuje</a:t>
            </a:r>
            <a:r>
              <a:rPr lang="de-DE" altLang="pl-PL" sz="3600" dirty="0"/>
              <a:t>  </a:t>
            </a:r>
            <a:r>
              <a:rPr lang="de-DE" altLang="pl-PL" sz="3600" dirty="0" err="1"/>
              <a:t>sędziów</a:t>
            </a:r>
            <a:r>
              <a:rPr lang="pl-PL" altLang="pl-PL" sz="3600" dirty="0"/>
              <a:t> (na wniosek KRS)</a:t>
            </a:r>
            <a:r>
              <a:rPr lang="de-DE" altLang="pl-PL" sz="3600" dirty="0"/>
              <a:t>,</a:t>
            </a:r>
          </a:p>
          <a:p>
            <a:pPr marL="609600" indent="-609600" eaLnBrk="1" hangingPunct="1"/>
            <a:r>
              <a:rPr lang="de-DE" altLang="pl-PL" sz="3600" dirty="0" err="1"/>
              <a:t>powołuje</a:t>
            </a:r>
            <a:r>
              <a:rPr lang="de-DE" altLang="pl-PL" sz="3600" dirty="0"/>
              <a:t> </a:t>
            </a:r>
            <a:r>
              <a:rPr lang="de-DE" altLang="pl-PL" sz="3600" dirty="0" err="1"/>
              <a:t>organy</a:t>
            </a:r>
            <a:r>
              <a:rPr lang="de-DE" altLang="pl-PL" sz="3600" dirty="0"/>
              <a:t> </a:t>
            </a:r>
            <a:r>
              <a:rPr lang="de-DE" altLang="pl-PL" sz="3600" dirty="0" err="1"/>
              <a:t>kierownicze</a:t>
            </a:r>
            <a:r>
              <a:rPr lang="de-DE" altLang="pl-PL" sz="3600" dirty="0"/>
              <a:t> </a:t>
            </a:r>
            <a:r>
              <a:rPr lang="de-DE" altLang="pl-PL" sz="3600" dirty="0" err="1"/>
              <a:t>sądów</a:t>
            </a:r>
            <a:r>
              <a:rPr lang="pl-PL" altLang="pl-PL" sz="3600" dirty="0"/>
              <a:t>:</a:t>
            </a:r>
          </a:p>
          <a:p>
            <a:pPr marL="1009650" lvl="1" indent="-609600"/>
            <a:r>
              <a:rPr lang="de-DE" altLang="pl-PL" sz="3200" dirty="0" err="1"/>
              <a:t>Pierwszego</a:t>
            </a:r>
            <a:r>
              <a:rPr lang="de-DE" altLang="pl-PL" sz="3200" dirty="0"/>
              <a:t> </a:t>
            </a:r>
            <a:r>
              <a:rPr lang="de-DE" altLang="pl-PL" sz="3200" dirty="0" err="1"/>
              <a:t>Prezesa</a:t>
            </a:r>
            <a:r>
              <a:rPr lang="de-DE" altLang="pl-PL" sz="3200" dirty="0"/>
              <a:t> </a:t>
            </a:r>
            <a:r>
              <a:rPr lang="pl-PL" altLang="pl-PL" sz="3200" dirty="0"/>
              <a:t>i </a:t>
            </a:r>
            <a:r>
              <a:rPr lang="de-DE" altLang="pl-PL" sz="3200" dirty="0" err="1"/>
              <a:t>prezesów</a:t>
            </a:r>
            <a:r>
              <a:rPr lang="de-DE" altLang="pl-PL" sz="3200" dirty="0"/>
              <a:t> SN, </a:t>
            </a:r>
            <a:endParaRPr lang="pl-PL" altLang="pl-PL" sz="3200" dirty="0"/>
          </a:p>
          <a:p>
            <a:pPr marL="1009650" lvl="1" indent="-609600"/>
            <a:r>
              <a:rPr lang="de-DE" altLang="pl-PL" sz="3200" dirty="0" err="1"/>
              <a:t>Prezesa</a:t>
            </a:r>
            <a:r>
              <a:rPr lang="de-DE" altLang="pl-PL" sz="3200" dirty="0"/>
              <a:t> i </a:t>
            </a:r>
            <a:r>
              <a:rPr lang="de-DE" altLang="pl-PL" sz="3200" dirty="0" err="1"/>
              <a:t>wiceprezesów</a:t>
            </a:r>
            <a:r>
              <a:rPr lang="de-DE" altLang="pl-PL" sz="3200" dirty="0"/>
              <a:t> NSA</a:t>
            </a:r>
            <a:endParaRPr lang="pl-PL" altLang="pl-PL" sz="3200" dirty="0"/>
          </a:p>
          <a:p>
            <a:pPr marL="1009650" lvl="1" indent="-609600"/>
            <a:r>
              <a:rPr lang="pl-PL" altLang="pl-PL" sz="3200" dirty="0"/>
              <a:t>Prezesa i Wiceprezesa </a:t>
            </a:r>
            <a:r>
              <a:rPr lang="de-DE" altLang="pl-PL" sz="3200" dirty="0"/>
              <a:t>TK</a:t>
            </a:r>
            <a:endParaRPr lang="pl-PL" altLang="pl-PL" sz="3200" dirty="0"/>
          </a:p>
          <a:p>
            <a:pPr marL="1009650" lvl="1" indent="-609600"/>
            <a:endParaRPr lang="pl-PL" altLang="pl-PL" sz="3200" dirty="0"/>
          </a:p>
          <a:p>
            <a:pPr marL="1009650" lvl="1" indent="-609600"/>
            <a:r>
              <a:rPr lang="pl-PL" sz="3200" i="1" dirty="0"/>
              <a:t>(</a:t>
            </a:r>
            <a:r>
              <a:rPr lang="pl-PL" sz="3200" dirty="0"/>
              <a:t>d</a:t>
            </a:r>
            <a:r>
              <a:rPr lang="pl-PL" sz="3200" i="1" dirty="0"/>
              <a:t>ysponuje prawem łaski)</a:t>
            </a:r>
            <a:endParaRPr lang="de-DE" sz="3200" i="1" dirty="0"/>
          </a:p>
          <a:p>
            <a:pPr marL="1009650" lvl="1" indent="-609600"/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0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D6B2483-1B0A-4B2F-8DC8-CD73E16A492C}" type="slidenum">
              <a:rPr lang="pl-PL" altLang="pl-PL" sz="1200">
                <a:latin typeface="Arial" charset="0"/>
              </a:rPr>
              <a:pPr algn="r" eaLnBrk="1" hangingPunct="1"/>
              <a:t>28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552728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2800" dirty="0">
                <a:solidFill>
                  <a:schemeClr val="bg1"/>
                </a:solidFill>
              </a:rPr>
              <a:t>Tradycyjne uprawnienia głowy państwa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643192" cy="478539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de-DE" altLang="pl-PL" dirty="0" err="1"/>
              <a:t>reprezentuje</a:t>
            </a:r>
            <a:r>
              <a:rPr lang="de-DE" altLang="pl-PL" dirty="0"/>
              <a:t> </a:t>
            </a:r>
            <a:r>
              <a:rPr lang="de-DE" altLang="pl-PL" dirty="0" err="1"/>
              <a:t>państw</a:t>
            </a:r>
            <a:r>
              <a:rPr lang="pl-PL" altLang="pl-PL" dirty="0"/>
              <a:t>o</a:t>
            </a:r>
            <a:r>
              <a:rPr lang="de-DE" altLang="pl-PL" dirty="0"/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de-DE" altLang="pl-PL" dirty="0" err="1"/>
              <a:t>sprawuje</a:t>
            </a:r>
            <a:r>
              <a:rPr lang="de-DE" altLang="pl-PL" dirty="0"/>
              <a:t> </a:t>
            </a:r>
            <a:r>
              <a:rPr lang="de-DE" altLang="pl-PL" dirty="0" err="1"/>
              <a:t>zwierzchnictwo</a:t>
            </a:r>
            <a:r>
              <a:rPr lang="de-DE" altLang="pl-PL" dirty="0"/>
              <a:t> </a:t>
            </a:r>
            <a:r>
              <a:rPr lang="de-DE" altLang="pl-PL" dirty="0" err="1"/>
              <a:t>nad</a:t>
            </a:r>
            <a:r>
              <a:rPr lang="de-DE" altLang="pl-PL" dirty="0"/>
              <a:t> </a:t>
            </a:r>
            <a:r>
              <a:rPr lang="de-DE" altLang="pl-PL" dirty="0" err="1"/>
              <a:t>siłami</a:t>
            </a:r>
            <a:r>
              <a:rPr lang="de-DE" altLang="pl-PL" dirty="0"/>
              <a:t> </a:t>
            </a:r>
            <a:r>
              <a:rPr lang="de-DE" altLang="pl-PL" dirty="0" err="1"/>
              <a:t>zbrojnymi</a:t>
            </a:r>
            <a:r>
              <a:rPr lang="de-DE" altLang="pl-PL" dirty="0"/>
              <a:t> </a:t>
            </a:r>
            <a:r>
              <a:rPr lang="de-DE" altLang="pl-PL" dirty="0" err="1"/>
              <a:t>oraz</a:t>
            </a:r>
            <a:r>
              <a:rPr lang="de-DE" altLang="pl-PL" dirty="0"/>
              <a:t> </a:t>
            </a:r>
            <a:r>
              <a:rPr lang="de-DE" altLang="pl-PL" dirty="0" err="1"/>
              <a:t>posiada</a:t>
            </a:r>
            <a:r>
              <a:rPr lang="de-DE" altLang="pl-PL" dirty="0"/>
              <a:t> inne </a:t>
            </a:r>
            <a:r>
              <a:rPr lang="de-DE" altLang="pl-PL" dirty="0" err="1"/>
              <a:t>kompetencje</a:t>
            </a:r>
            <a:r>
              <a:rPr lang="de-DE" altLang="pl-PL" dirty="0"/>
              <a:t> w </a:t>
            </a:r>
            <a:r>
              <a:rPr lang="de-DE" altLang="pl-PL" dirty="0" err="1"/>
              <a:t>dziedzinie</a:t>
            </a:r>
            <a:r>
              <a:rPr lang="de-DE" altLang="pl-PL" dirty="0"/>
              <a:t> </a:t>
            </a:r>
            <a:r>
              <a:rPr lang="de-DE" altLang="pl-PL" dirty="0" err="1"/>
              <a:t>obronności</a:t>
            </a:r>
            <a:endParaRPr lang="pl-PL" altLang="pl-PL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pl-PL" altLang="pl-PL" dirty="0"/>
              <a:t>wprowadzana stan wojenny i wyjątkowy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de-DE" altLang="pl-PL" dirty="0" err="1"/>
              <a:t>nadaje</a:t>
            </a:r>
            <a:r>
              <a:rPr lang="de-DE" altLang="pl-PL" dirty="0"/>
              <a:t> </a:t>
            </a:r>
            <a:r>
              <a:rPr lang="de-DE" altLang="pl-PL" dirty="0" err="1"/>
              <a:t>obywatelstwa</a:t>
            </a:r>
            <a:r>
              <a:rPr lang="de-DE" altLang="pl-PL" dirty="0"/>
              <a:t>  </a:t>
            </a:r>
            <a:r>
              <a:rPr lang="de-DE" altLang="pl-PL" dirty="0" err="1"/>
              <a:t>polskie</a:t>
            </a:r>
            <a:r>
              <a:rPr lang="de-DE" altLang="pl-PL" dirty="0"/>
              <a:t> </a:t>
            </a:r>
            <a:r>
              <a:rPr lang="de-DE" altLang="pl-PL" dirty="0" err="1"/>
              <a:t>oraz</a:t>
            </a:r>
            <a:r>
              <a:rPr lang="de-DE" altLang="pl-PL" dirty="0"/>
              <a:t> </a:t>
            </a:r>
            <a:r>
              <a:rPr lang="de-DE" altLang="pl-PL" dirty="0" err="1"/>
              <a:t>wyraża</a:t>
            </a:r>
            <a:r>
              <a:rPr lang="de-DE" altLang="pl-PL" dirty="0"/>
              <a:t> </a:t>
            </a:r>
            <a:r>
              <a:rPr lang="de-DE" altLang="pl-PL" dirty="0" err="1"/>
              <a:t>zgodę</a:t>
            </a:r>
            <a:r>
              <a:rPr lang="de-DE" altLang="pl-PL" dirty="0"/>
              <a:t> na </a:t>
            </a:r>
            <a:r>
              <a:rPr lang="de-DE" altLang="pl-PL" dirty="0" err="1"/>
              <a:t>jego</a:t>
            </a:r>
            <a:r>
              <a:rPr lang="de-DE" altLang="pl-PL" dirty="0"/>
              <a:t> </a:t>
            </a:r>
            <a:r>
              <a:rPr lang="de-DE" altLang="pl-PL" dirty="0" err="1"/>
              <a:t>zrzeczenie</a:t>
            </a:r>
            <a:r>
              <a:rPr lang="de-DE" altLang="pl-PL" dirty="0"/>
              <a:t> </a:t>
            </a:r>
            <a:r>
              <a:rPr lang="de-DE" altLang="pl-PL" dirty="0" err="1"/>
              <a:t>się</a:t>
            </a:r>
            <a:endParaRPr lang="de-DE" altLang="pl-PL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de-DE" altLang="pl-PL" dirty="0" err="1"/>
              <a:t>stosuje</a:t>
            </a:r>
            <a:r>
              <a:rPr lang="de-DE" altLang="pl-PL" dirty="0"/>
              <a:t> </a:t>
            </a:r>
            <a:r>
              <a:rPr lang="de-DE" altLang="pl-PL" dirty="0" err="1"/>
              <a:t>prawo</a:t>
            </a:r>
            <a:r>
              <a:rPr lang="de-DE" altLang="pl-PL" dirty="0"/>
              <a:t> </a:t>
            </a:r>
            <a:r>
              <a:rPr lang="de-DE" altLang="pl-PL" dirty="0" err="1"/>
              <a:t>łaski</a:t>
            </a:r>
            <a:endParaRPr lang="de-DE" altLang="pl-PL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de-DE" altLang="pl-PL" dirty="0" err="1"/>
              <a:t>nadaje</a:t>
            </a:r>
            <a:r>
              <a:rPr lang="de-DE" altLang="pl-PL" dirty="0"/>
              <a:t> </a:t>
            </a:r>
            <a:r>
              <a:rPr lang="de-DE" altLang="pl-PL" dirty="0" err="1"/>
              <a:t>ordery</a:t>
            </a:r>
            <a:r>
              <a:rPr lang="de-DE" altLang="pl-PL" dirty="0"/>
              <a:t> i </a:t>
            </a:r>
            <a:r>
              <a:rPr lang="de-DE" altLang="pl-PL" dirty="0" err="1"/>
              <a:t>odznaczenia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2835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F2B95E-B796-4F81-9EE4-43CE5ED28FC6}" type="slidenum">
              <a:rPr lang="pl-PL" altLang="pl-PL">
                <a:latin typeface="Arial" charset="0"/>
              </a:rPr>
              <a:pPr eaLnBrk="1" hangingPunct="1"/>
              <a:t>29</a:t>
            </a:fld>
            <a:endParaRPr lang="pl-PL" altLang="pl-PL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660232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dirty="0">
                <a:solidFill>
                  <a:schemeClr val="bg1"/>
                </a:solidFill>
              </a:rPr>
              <a:t>Polityka zagraniczna – art. 133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80728"/>
            <a:ext cx="81724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Prezydent Rzeczypospolitej jako reprezentant państwa w stosunkach zewnętrznych: </a:t>
            </a:r>
          </a:p>
          <a:p>
            <a:pPr marL="457200" lvl="1" indent="0">
              <a:buNone/>
            </a:pPr>
            <a:r>
              <a:rPr lang="pl-PL" dirty="0"/>
              <a:t>1) ratyfikuje i wypowiada umowy międzynarodowe, o czym zawiadamia Sejm i Senat, </a:t>
            </a:r>
          </a:p>
          <a:p>
            <a:pPr marL="457200" lvl="1" indent="0">
              <a:buNone/>
            </a:pPr>
            <a:r>
              <a:rPr lang="pl-PL" dirty="0"/>
              <a:t>2) mianuje i odwołuje pełnomocnych przedstawicieli Rzeczypospolitej Polskiej w innych państwach i przy organizacjach międzynarodowych, </a:t>
            </a:r>
          </a:p>
          <a:p>
            <a:pPr marL="457200" lvl="1" indent="0">
              <a:buNone/>
            </a:pPr>
            <a:r>
              <a:rPr lang="pl-PL" dirty="0"/>
              <a:t>3) przyjmuje listy uwierzytelniające i odwołujące akredytowanych przy nim przedstawicieli dyplomatycznych innych państw i organizacji międzynarodowych. </a:t>
            </a:r>
          </a:p>
        </p:txBody>
      </p:sp>
    </p:spTree>
    <p:extLst>
      <p:ext uri="{BB962C8B-B14F-4D97-AF65-F5344CB8AC3E}">
        <p14:creationId xmlns:p14="http://schemas.microsoft.com/office/powerpoint/2010/main" val="33412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E4D05DA-7D36-47C3-BB22-9022E0C43731}" type="slidenum">
              <a:rPr lang="pl-PL" altLang="pl-PL" sz="1200">
                <a:latin typeface="Arial" charset="0"/>
              </a:rPr>
              <a:pPr algn="r" eaLnBrk="1" hangingPunct="1"/>
              <a:t>3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552728" cy="7741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b="0" dirty="0">
                <a:solidFill>
                  <a:schemeClr val="bg1"/>
                </a:solidFill>
              </a:rPr>
              <a:t>Centralne organy władzy wykonawczej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1507184"/>
            <a:ext cx="7493173" cy="148104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800" dirty="0"/>
              <a:t>Prezydent RP </a:t>
            </a:r>
          </a:p>
          <a:p>
            <a:pPr eaLnBrk="1" hangingPunct="1">
              <a:lnSpc>
                <a:spcPct val="80000"/>
              </a:lnSpc>
            </a:pPr>
            <a:endParaRPr lang="pl-PL" altLang="pl-PL" sz="2800" dirty="0"/>
          </a:p>
          <a:p>
            <a:pPr eaLnBrk="1" hangingPunct="1">
              <a:lnSpc>
                <a:spcPct val="80000"/>
              </a:lnSpc>
            </a:pPr>
            <a:endParaRPr lang="pl-PL" altLang="pl-PL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sz="2800" dirty="0"/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/>
              <a:t>Rada Ministrów RP		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4213" y="2781300"/>
            <a:ext cx="8229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pl-PL" alt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pl-PL" alt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pl-PL" alt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pl-PL" alt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pl-PL" alt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pl-PL" alt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UUEhQWFhUXGBgaGBcXFxcYFxwXGhcYFhccGhoaHCggHB0lHBgYITEhJSkrLi4uGB8zODMsNygtLiwBCgoKDg0OGxAQGywkICQsLCwsLCwsLCwsLCwsLCwtLCwsLCwsLCwsLCwsLCwsLCwsLCwsLCwsLCwsLCwsLCwsLP/AABEIAKIBNwMBIgACEQEDEQH/xAAcAAABBQEBAQAAAAAAAAAAAAAGAAMEBQcCAQj/xABJEAACAQIDBAcEBQkHAwQDAAABAgMAEQQSIQUxQVEGEyJhcYGRMqGxwQdCUtHwFCMkYnKSorLhFVNzgrPC8TM0Y0Ojw9IWg5P/xAAaAQADAQEBAQAAAAAAAAAAAAAAAQIDBAUG/8QALxEAAgIBAwMCBAQHAAAAAAAAAAECEQMSITEEQXEiURMjMsEFYbHwFBUzUnKBof/aAAwDAQACEQMRAD8A1fLXjEAXNdM1hc01xud/AcAKgDw3O/QchvNMYrHRxDtsqd29j5CqLbfSOxKQHXcZPktCzsSbkkk7yTc0hhRtHpIh0iUt3uNLdwBBrjA9JctzIhJNvYNgABbcTQvPMqC7sAO/5c6rZdvr9RSe86D50DNUwXSCF9M2U8n09+6rXKOGh9xrEBttz9Vff99X2wOmrQkLIpaLiAb271vu8L0xGpo3A7674jxFRsLiElRXRgysLqw/Hup6NtQDvvTXIiXSpV6K3JMe2lrNKecj/wA5qPlp/Eau55sx95rjLXkvk+2jtFBF0NGreJ+C0cYcaCgvocPa8/8AbRpG1lFdmNelHyvWv58vJ254DfTbuFBJIAG9juFelgoJJtpdjyFAe39tGdsq3EQ3Dn3mrOUsdqdK7ErAPF23+QocxGMeQ3dix7zf/iqzaG0Vi36twUfPkKHsXtF5N5sPsjQf186KGFEmPjX2nUd1xf0FcLteLg/ub7qEQKdi3N4UUAaYTbNjeKSx7jr6UVbK6V3ss4/zj5isgqbg9qPHxzLyPyPCigN8RwwBBBB3MK9DcDWf9EOkwGhN4z7SnehPHwo/Iv8AEGmI5nGlYdt0fpM/+NL/ADtW4yNcViXSFf0rEf4sn85r0/wz65eDDNwittRPsjo9FLhZZTLusSerYmPIM0gtftXUjd3eFUWKwTIELDR0Dj9kkgfCuY8ZIoUK7ALcgA2F2Fm043Ghvw0rt6qGTPjXwMml2nez4fH7/wC8GcGov1KyJIBc23cLixtw0ubUSHpWxwvUEyFshHW5u1mzXC/s5eze96GzXNX1PR4eo0/Fjel2vK/fgmGSULrubX0SN8Jhv8JP5QKuL3NuA31Q9D3/AELD2+wB6Ej5VeSOqKSTZVFya8DL9cvLOuPCI21NoJCmZ/8AKo3sfurP9t7eZ2vI1hwUfIcfGofSjpE0kjW37hyUch386FnYk3JuTxNZFlvLtwfVUnxNvhTB2y/2V9D99Vo3n8cK9p0BZrts8UHkSPvpVVmlRQG+ObnuHxoc6UbTK/mkOp9sjlwX8fOr/EyiNCx+qCfE8KAMSSxLHUk3NSwREtUDa20hCLDVzuXl3nu+NSsfiREjO3DcOZ4D1oIkmZ2Lsbkm5oGOyys7ZnNz+N3KnEFKLDsamQbOkb2Vv8KpIQwor01ax7EfiwHqac/sBiQFa58DRpYWXf0b7aKSfk7nsSap+rJ9zAeoHOtMUXZT+NxrH4NgSxkOWAKkMMutiDce8Vr+ElDZGG5gG9RehLcTJte1yKTHQ+FaslGPXub16a8iGgpy1eUfbBH0PHtef+2jCPnyHvoR6J7m8/iKMEGg9fn91duP6UfKdX/Xn5BnpjtAgCFTqe0/hwH45UB7Y2h1S6e23sjl3mr/AGxNnldzuJPoNB7qAJy08jPuF9L8FG4fjnVHOQ2ckkk3J3k16KtI8Cg4XqxwOxes3IAv2ju/rV6GIHBTsQ0bwo2h6MwDeCx7ybelToNnKoeyLa3ACnoYWZxSrRotmhh2lW3gK9bYUH1UCnmKNAWZ/hJXRgyA3HcbEcQe6tj6FbU66AA3unA7wvLy1HpQXjcA0eu9eY+Y4VZdCMXlxIXg4I87Zh8KloA/xGgv+ORrG9uyMmNmZGKsJnIYbwcx1rZcQOyfx3VkW1tnyTYvEBFJsZH3G3ZXMR4k6eJru6CUYyk58UZZU2lQ90l6S/lKBFzoFbdcWdbCxYDcwI3ajtd1DTCnJI2U2YFTyIIPoa7wmEeVgkalmPAfjQV6nTdPh6bFoxqo8mE5SnK3yQyK5IqzxuxpY1zst1G9l1A4fg7qra3hOM1cXZLi06ZrvQI3wUB5Bx/7jj4Co30i7VMUKxoe3KSf8ot8yKe+j0/oMX7Un+o1VvTZ74kD7KKPUsfmK+czR+bJfm/1OyD9KM/XCSH6h/HjXv8AZ8n2T7qIhUxoo4lzzuFFwNTYXO4d57qnQh2By4OS57DcOBqQuypDwA8SKMdn7RhkLLGwJAF1sVPHXKwBt37qemwat3Hu+6jQgsCTsiTu9aVFv5AV9vypUtCCwt6Rv+bA+03uH/FBe18WsMTSML23AbySbADxNGXSFbhTwF7+Jtb50K7TwayrkcaXB4jVTce+sXwVHd0DW3tl4ySPO8caogLlVkLPu4jLY2F9x576ocJBbU76NdsYhLXsWDEXvIQBlBO7hvItbXTlQth4iSAN50pYm3ya5oKL2LDZWAaVtFJHIWue4XIq9hmswjaN4zYlVZbXA32sSOO7fUeTqoowHAtawLEhc2/Ujnb3VH2O3Wy51JYLe5zFlzta4S97DfpfiKtSkp0LRHRfcvocNnNvfyqeMOE0A8+dSsJh8osBc8ag4raASUhgSioCQASSSTwGugt61pOSirZnCDk6R0aLNkf9OL9mhfZK/lBky3QIQO0rXvrfhzBqT0p6SDZ+GVgudr9WlwwF7E3OnIbhUa06YODT0heTbU6AcTVYu38PIXiSUGQKxy2YXsCTlJADeV6BsP0kxjsUxDQlHQ3RMuZHBBAte97XuCT5V5i9rPfKZF4kgBgbArlC6+1fmANRUSz+xvj6ZvdlbHuFOVzHTlq4D61lz0d2giHIwe5vqscjKBfiyqQPOjCLHxuhMciP2CeywJta+4Gsy613vEHfqza65kRdBmZb2zWbnf3XpvaoRYWMESRlStmjZWObQkAjW41F+411wnSSZ8x1OHVklJe7Ju31tE3eLepsfdehuNABYUW9KILBItS+RGZjYKzW1y6C3gaHcHhS7hN2uvcONdMDhZ1g9l4mVc8EKOoJGaR8oJGhso1OtxfTdRBsHEmaLNkylCUdVGisu/yqNiFSDsnJkbW0rsE0OfsqCO1m1uLk3G6rN9oKgOWNwb6ZBocwJJsD3G9ZLI4ydnQsKnFaR21So+xFLJa+VGIHOwv8qibOlEqqQLX0PiND8KukQFWBFwVII4W4iulu1sczVOmZ/iMQyDrRi+skuXEaHslQ3bBXMQQBfcBa3Oi29wCNx3eFAS42aR3TDpJiIlYjMgCgqrDNY2F948LjzNNl4+OeJZI7hTplOjKQcpVhwIItascTe6ZtmUdnEeYVBwWByYqFl9kyL5XNvSrFhVskiR4brmVEN8oa19S+RTrfU3HmaubpGMVbou5hoazFukBwmKxVgXzSCyFrINbs37VrAaeO61WO1+lUkcYkhZpQGsyMB2t91HZBDaaW99BPSZzNjyiyrEkgEhlewAUohWwJGpzDSnh+DkhNZVca3X+0VkxzjJJcnOPn6yR3uxzMSCxu1idL94FhUrYWKaN2MdsxWwzEgHtA20F+A99UjxvFiBD1qYhWViHj1tlF2uATa39alR4lBIisbAuoY6WClgGJJ0tYnfXsPJizdK1F0qo5lGWPKrCbaW03ZHzmPKyFezm3aAnXS991t9CFXe24ViwbzB1cvKIYskZjjsjFnkW5Oa+QrfhehhNorYZhYk20rn/DZwxQak+Wa9XcpbI0bo/0jXC4GIEqCWkPav8AbNrKNWJ107qh7Q20MRIrsrI7roGTKCF0uup3jW19Kb2FEVhimVowytNGc+tr5HXQa20f3VbK4lxOGcunYmuvZZSBkZTmJPI153U5HHqJeToxY1LDZ7s3CWGY7zu7hXm2JcgjkspyvvIzFbqy3Ufa1t4E+FWTMSbnUnee+h3pF0kw8SOjHrGsewnMbrsNFIPfcVclcaMYOpWM4/BB8ThpWc9Yuhsts1yNCPqi2b1oqgj41TLGmGjxdlLNBCsiO7L2i6nLmANyb6fIXFVOC+kGLQSxMnepzj0sD8azwpxjTNM8lKVoNWUHfSrmKQMAwNwQCD3EXFKtTEY6UbQgEahwyAHMWI0AAIv2STxoI/8AyxTPFFBmdXkjUs+6zOqnKPa3E77eFEX0pqFgc/qKv70lqybZOKEcsMh1CSRuRzCsGI91Z4YJ7spvc0XpFJAiYqTqnzxN1MfWBbF5UuG7LXJCtm1tbx0AI+1JdDGwUgbtA3eQTTm29qvIWVjfNIZX75GUL6BbgeJqile5I5AVsoRUeB5G9TQZdHNoM+D2krtmKxLIpftEMucArfjcqPPvp7pHtdsJPCMKVRPyeJioXssWztmYH6xBFze/fQXs7aBj61RukjMZ8MyPf+D308xmxTgIjSOEjSygmyxosa3O4Cy7zbWobilYK26Rsuxdr9dBG8nV3kQNl7Vsv17+h01qlfaYxDMFsOpIXts1nV2bL2gDaxUWvvzAakgVE6P7NxEWGWKVyp1yhSCApJzald+rbjbUVO2Wj4JJmdc+VuuULeRtFsoII7JGt23AMbC5uvDj0Syep7fqds1KELiiw6L7fTCGTDOVWXPdi7Nk1UaK1rG3G9tb1edJsE+Kw7B0jYoOtjBDWLAWte+l1ZrEbjY7qwqbHFiWY3ZiSfFjc+81oW0sWMPsKNY2YNOYwSWJN3HWOByXKhFhz767cmGKWxwxySbtnbbTibEQwy3IZxcKEa7EBYzuzAhstzyJ1qVtDEDLNMJldcNdWUfWewygMQLrmK6i9Z1sXGiHEQykZgjhrcyNVHhe1XO2NtscFHCzXeWaWeQ92bKg8Cwc24ZBUQ6eCW5q+pnexb4Ha8Um5wDybT+hpjaXSSOJiigu4NjwF/Hj5CgWacbhUaKY3NZrpcakd0vxbNKFUk/c0XZ20Y53wgCxjEySOjAh+zG3ZQE7uLHnrwsKs5HLJLiAYxDhnHWZHWRmdCAqC2gBNtSLa8daznY+O6meGU3IjljcgclcEjzF6KNrbdzbMWJrB5sTPIQBvXMspBN93WS6HX/p24Vq8MXucDzzd2+S4TpguIY9cwN9AcoUgcNBofKq7pBthoHUQsLsPasCctgd5HP4UBSS8jU2bFZxGb+zGo81Fj76FBJ7Gdhr0M2kHkkfGSiwQFTKwAHaNwoOm48OVXu19nShzkw5dh2gwICBCLqXJtlFiL35d1Z/st0aWMSm0eYGQn7C9p/4QasMf0nMkWIsoSTFzZpSL/8ARVFEcfI65rniN/tGql0yk7suHUuCpBl9He0Otw7FioKOUuLAWsGBvxvc68bVV7a6Sys8kRvGAzDKLqSuYgE31IIF+VVHQ7bKwSZXlWOF/bLAkXANtQCRvty51H6Y7TilxeaKVZVCAZoySCSx0LEC9hyvvp6ZKailsS3Fx1XuGXQdgmCVIndslw4jC+2dST2SQ2vhpQvicaIJpzHIbvMSBmBI0VWuRpcsCdNKuOg+BSTB4iWVsqRO2YlrZUCKx48y3nXm2DhsTgi0QAWJetQDsspUAsDb2jYagjU21rBJ48jT8HRKsmNUW3RLaDTwZnOZld1J52II9zAeVObaaZbsjkR5O1duwhDBg2Um19N9jQr0V2t1WBxcimxVrpfgzgRpw17S8qGcftV59ZHZvEki+7QbhW0oatmc0ZU7NFbEFwpFzFGC8jlTZEUXY62u2+195A0qox2IQYmU4f8AOIFBVorNZMqA23jeQN4Olqj4jpAGwmLAZ80gwaAF2K2CfnbITZTeNtRwcctQ5cSyeySPCljxqEZL3VGs8zck/YLdrS9hZZAy51cQs5UFsrL1gYcBdhbUm6tVBsjY0uJTMjhbMVIbN7VlI0A5G9Vu0Mc8zK0jsxRVUXJsoAtYDdrqTzJJNFX0fuTnAmVSW0isrPomrqG7tLjdlPdSyPThUV2+4Qanlt9we2rDLDIYZGJUdoanLmsASBuvw9KrGluTV/0xMZmDxzJNnQXKsGsRzI01uTbhQ5DdTfn/AMU8cvQiMi9TDPohtJ3nWCQlUlDIgCrpK5UK5vqQLHj8aJukWESLBTymZWkR1iQRNlyy5hcgjkAx77HdWebCxOXFYd/szRE+AkUn3VddM9sF80NgF/KZ5tN3aORB5KG/eq5x1y1PkUZOMWlwd7J6VzaxzSBo2SRcx9tTkbKbjU9qw476E1kuLV4zcKYB7XpSkyUF+0NuM+HY8ZY4Ym8YhFc+Zi9GoYkk4V6GO6+m+3edDTEh1HjUlydm2dD8RnwWHN7/AJsL5pdD/LSqt+jdycEAfqySAeFw3xY0qpGY79MU9obfaaMegd/lWRQeyPCtF+mjEHro04AF/OyqD5dr1rO4xYAd1PEtgFIx1J3nee+o0O9vAfOn5GprDrq3l86t8gMca0/6L4lSO7EgyFyOA7BVBfnaxI/aasuY6+fvrR0k6g4WIC/Vx9rQ73Nz7x7q8rr36FBd/seh0MfU5F3s3B4mTFT55nWBZGKIuXMwbtWDWzIgva4IO8C1qkbS2mokkjjJuqEnKSbsxCgctO1e3HvqJLimRJWjQ3ZiASdNAobU8AQQPkKH+iTZcY6Sf+ohGtuDDT0JrzXJzTb7Lg74rTsgQxqWlYfrn41e9I9qZ8Fg0B9hJMw71cxp7g3rVLtprYmQH+8NRpTdPEj419FF3BP98Hhy2k0PwPoCeGtdYmcm5Pl3DgK5Q6VxM2lVexPcYiPaPePmK5iPtfjh/Wuofa8j8q8to3jUjH4XuKdnxBNrk2AsBy5++mIdBXUp4U72EMK128qci0Xfv392pAHuv502i9oeddxp2T+0PdY0ogyeWuvp8a9Mmlcg7qbxB0re9iK3OGkzAk+Q7qZgmt4X/HwqxwuyS+DmxGe3VSImTLvz5bHNfS1zw4VXKouQOdQpO9htbFv/AGtIIWgDERSMruo+sy6LfmONuYB4CoDY5wrBDlDXDW4jdbw37uZrtbEWt2gTc8CCBYW7iG8cw5UwOy6k2KhlJB3WBBIPdat8iuO5MXuepj2CZM1luCeG69r87Zm9TTyBlJR1KtobEWOoDC44XBB86JujGDj/ALT6sorKks6qCAbFOsKemS4qt6Vyh8diWBuOst5oqofeprlRoV8kugHj8aiNJdhTxAqKwsw8aGM8c9qr7omyrLLIwv1WHnkA/WEZVfewofxI7VSMMxAe3FLHfuzL87VDGtnY0TYVwra15IDXkO/yoAkQNoKlYicuxY8hbyFqiQbhVu+xMQYev6v82db3W4B1zFb3A15e6q1Jcgk3wUxk7VeyDUGuuoA1OvdXEjgnShiHY21rmb50ozr410YyxCqLkkAAbyaQGn/RZNeCVPsy38mQfNTSpn6L8O6PiUdSt1iYXG/2xpz3ilTW6E01syD9LsTti2ZUdlWNLsFYqvaa9yBYedAkrWBPH58K2npNC0jyKAWVs6sLjjoCRxA+dYjIdAeNPHK14Bqjpq8ha2bXlSiIIvxq+2d0hjw+DeKwZ3YllK35gXbwy8eBqpSrccY3y6BrAWOIjDbusXQbz2hp57vOj3aOPRcVM7sFK65GIzaLmA3kE68CaD+juAzvE9iW/KYEXlbtvJf91T61M6UrfFz6/XJ8jYj3Wrhy4Vknv7HXhzPFC0u/2DyDbuHbCQl5olfqlzAut85Xt3W973B9apdmY6FsZCyvexa+UNotrnXiNKBgKJ+g0R62WThHCxPi1lX/AHelYy6OC1St72a4+rm2lRVY2Pr8RM4YCxLXYk791Q3WyqDzq56DYdZsdGkgzRuWZwb6hVZxu77VbdIujqrA+JzHN1jMFUDqwjSAKN1wQHGg+ya7l6Ukzia1NteQSY2W9cS03PJcWHnXRbnV2QewDteVcgaHxok6NbFhmgmld2DqbKARYaAjNcce1x4DmKe2dsKJsDLKTea5KC54MBu48ah5Yp0bLBNx1LgGQbA+dN8PKvJJLiwB1pRvpuvVmJ0FsR+OFSosDIYut6t+rz26zI3V33Wz2y3vpvqZ0YwST4lElzBLMWtpuU23d9qvtuQLDhGijzFeuul+NyDq3cM2luVTrSlRosdx1Aw51A865daZznNc8dLU8zaca6LMAg2CoGzsa5XMFmw5IOosCdSL/rfCqjbmzpIXUsqoJczKFvYZXMZGveAfBhR99FGEb8lxDlexI4C3sQwVSr6ctba1A+kuBVjwwUAZS6qBuC2TQchoNKzjeop1QCi++m5b/gU8BXDCutrYyXId9E8BLCRiZMpjjw5kDm12LRFgF46Bt/jqb0Aoxtdjc8TzNG8jzPgo4ohmZoYlCiwuCq31J5XoIYcO/XyrhRu3Z0rXF93MC+ndrXAGo8a7DVf9EdjRYlpOtcrlXshSuYk31sQeyNBu3utDaStjjFydIh7B6PPjJiiMqBEzFmvYXICjTnr6GjLZ3QNo4cSrPGzyxqkZ7QAIcOb6cSq7r7ql/RbglH5W4OYGURA8xGCfjIfSjoxdw9axnJ3sbQxruZDJ9HGK1/OYfzeQf/HQli8E0MskT2zp2TY3G6+h5WIr6KaEW3D3/M1lnSHYKSbTlDsVV4Vl0tfjGd/7F6cZ+4Sxf2gRhnKkMN6kEeINx8KKsT04kaOwQ5ra3a637r3JHcfU0KyDKWU71JG47wbfKm4jparcVLkyjOULSPVa7DNoLi9uV9bVedM9jthpI1YqQVYrk3ZQ1he/GqZMOXZUGhdgovuuxCi/rRl9KcZEmFvv6twbcwUv8apolPsAuQk8SBx5a2HvqdsglZ4Tv/OJvvxYD51a9E8GJUxqkAn8mYrf7SsHX+JBVVsnWaE/+SP+daVCs3bZWBSEMEzG5uSxBOmgGgGgpVIiIFKrSrgTbbtlXjH/ADr97t8TWHYtLFhyJHobVs+Ke7nxPxrI+kkWXETD/wAjH945vnUY3yDIcEVkU/aDH+Nl+VQcSPjVzMB1OH/Zf+cn51T4j51bfpH3CPDk4fZ8E49o4rrADcXAVktccCFPrVVjMV1jF7ZbhdL33KF32HAURdIobbLwfK8ZP+aJz8TQ1FAxQsqsVBALAEqCdwJGgJ10rNreytTqhmrjYe3OoilQAlnK6g2FgCLHzN6qjGeAPoambI2Y8nWvkJSKKR3Ogy/mpDGddTd1G7lSaT2YKTjui/8Ao0j/AEmQi5YQuFA4szIo+J9aMel2BVMC4YlWyCwLZcxDB7WO8jXQUJ/RW36W3LIP9RKMvpMjDwKSBYF7dx6skH3GqnKmKJjuI404VIGtMYs6HwNE3TrAdTi3XQAxxMAP8JUP8SNVdxFLgpmyMoY5C18t9L2sTbwA9K4xk7xgFGZTfgeBBvpuNe4EaN4/Km9qDs+Y+dcV/OPodC/l1/l9ziWm4G312+70rzCICHPEZfQ3B+Vdh88XXRVb4qMcCHvw0Ck8O8CinpfOv5MYwuqyKdNwG750OdDf+6H+G/xWiDbHajm/Zb3C/wAqHsx9gHxGmteztpXuJtlNNS+yOdasg2DoNN1WzYRa5Odj/mdmHxqg+kBbxRH/AMlvVGPyqygkMMSwDeiqvd2VUH3g1E6YYdpMPHqARIpN+9WXT1pQaTsGr2AO1MsanTbOlMqxRAOzXtra4AzHeRwpjEYRlQPbQ94/5rd5oE/DkGOyJrwQkcEUX710+VvKgqfe37TfE0T9GX/R17iw/iJ+dDW0Fs7j9dv5jXIuTQjw/wDFSY9pPCkgjIXOAC31gBfceF7n8AVOxWEIweFltoTMp8esYr7g3uqpdATY7qT4HFu9jW/oohy4BDxd5G9GKD3LRobcQKGeh08EeEw6ddFcRi46xLhj2mB13gk0SCdD7LofBgfgawfJ1w2R5KdKzP6TpHixOGlTeY5UbS4IBDZTzBzGtMktzHrWe/SpkeOAh1LCUiwYFgrRvc2B3XUe6rwq8iT9yczag2jNJWzEsd5JO8neb7zrx314MKyxrL9VndLcboqNf+P3V7MtrirDEr+gQHj+USW8CmvvUVvkWmTRyJ2rI+yj+kQHlLF/qLRh9JkdxA360g9QpH8poO2WPz8P+LH/ADrR19I//bx8+uH8klIZR/R615pk+1C3uIH+6h/Yw/ORD9eP+YURfRzF+lE8o297JVFGMk/7Mu79l93updhG80qRpVqIoJ99Zd00H6XNbmv+mtavIkZPt+4/dWSdKpAcVOR2u2QPFez8qygmnuNjcp/MYfwf+YVSTN86usbHkiw4uTeLMdNAWdjbv0A9a82Bs/O6SMF6tHUuGPC4O62ul9PCqa2H3CTpnH1WAw0R1IMa3HNYm3DfUvoJg0Oz5bkNnnBZddAq2UH0J86sOlOHGJg6uIqWzq3aJWwF7kGx11FN9EMPiIImw83V9WbshViWD3XS1rWOvn41GROmVj+pX7nGE2XEs7qEuCEOpJG9hx8fdXmSJRj4VIVpIL3Oi5V6wanh2nFWsS2xD9yJf1NQIpI+qxKy5by3yLf2lyDKCRuOa/hvrnw25HRnpRpFR9E5U4phmAZlUKpOp1LNYd1h60d9NYM2Ek5qbj0Kn3E0J/Rtsz8nnMmIUIwACsWVt983sk66D1oi6b4uQwZII+tzk5irouULb7R1v/tNdElbOUxoC7LcXFxcHcddQa0L6YcOBPBIN7xup/8A1uCP9SgHDpeSMcGdByGrAUd/SlMrNhsrq9hMDlINrmIi/p7qoT7ANgjYN5fOm8YdKmbGwDTGQKQCMu+/EkDcDyqyn6JYgC+TOOSkBu/R7Wrm0fMs9mPUL+D+G32f6sHd6+VWOx8EWw+Lkt7PUgePWAt/D8ah4vCvExSRSrAC4NtLi/AkbiKKth5DsvEDQNdiQTqT2cpA8gPKuhnjlZ0SktiQT9h/lRNIMwYcwR60JdG1viVFwOy2pNhuNHCbPfkPf91KQzOpNRTd+yOOoqftbDGKWRDwY+h1HuIqBPooP6vyrV7kGm4ibO5bdemsdKZAiMdM3+1qkLs+Q/V89bfCm8bgXVC9h2e15Df7iajsNcg1h3Me0YCDuYC3c91N/I1L23Gn5M7cSx+JIqmZZXxiMqMQJE1VGI0YG1wLCrLpAJGgyoL5Gu1gWJuxUCw8CfKpNL3Z10XFoT+23yof2sfzsh/Wb42oj6KYUmNgFIa92zC2++W19+goXx5u76/Xc/xGmiAv2tGP7LgFvYjhYftOQW/1DQdEt5FFaBtjBFNnsr+0kcQt+yE+YoG2dh2eUZVLWu1hvIUX0F6TWwQ5Hdo2CrqNM59XIHwq6m2PG2BEmUZurvf/AC3qjxMDMgQq2e5scpy2ZiwBYaceO6iXC5xsyRGHaRWXTXfutbuNRNVFf5G8Hcn4Im3tjRphC4UZgB7yKEcAozaAbj91G/SF3fAxqqMXfJoASdAGNwPChvZ+x5iSOqcHmUYC3jar6O7V+5HU129iJMNT+OFSpz+hJdr2xD2HIdWt7d1z/F31xjsM8bWkUryJ42qxweD6zASWQs6zApYEt2hGG0HDLf3cq1yfW/JlHhFTg3tJGeTqfRga0P6Qor4XN9iRT63T4sKzdha/C3DwrTumAlbD9UkDydYFOZQSFswYbuOlSuBlH9HUigzuTqqr+72yT7hQxhHMk4J3yyj1eS595ow6C7EmVputidQyKuqkXBJze741SYHZUuHxQzQzvHFLcERPdgrdkiynkD30uwjZaVdKKVaCBCTacY1ZgB36fGsv21OhnlZO0pdiD4m/xvWtbRwkc6hZY1dQb2Obf61Ai6O4VTdYFHv+INTbLaM32k/ZiUNmyxpr3nUjy0HlVjsVkEeTMLkgtr360cz7Aw7tnaK7c8xt6bvKrBcMm7Lp3ZR8FpWFMotmzpc9pd3Pvq2jKsRlI01JHAc6lRwRD/0x7vuqpxPRvDu7ORLdiCwDnKbXsCBa4Fzp305O1SGtmc4PFrK2LdDcAqoYHebEsB4C3rVXiIAZE5AKf4Qau8XsGF5BIDIhUWATKq2sQeyNNQbeQ5CrKbDwNp1MY8IY7+u+s8cNJU5uRTQxAsBU+aPSpsGx4iezF/CB8692h0aDxsqkxk21Fid+osG4jTzrWzOzFZYgJcqnXPYfvWFXnSiG9m4K2p5ZgLeWhoj2d0KjjcM5Mmo3tl3fsgH31abZ6NQtE6omRmK9oPK2im5BVnsdNPOppisAOjEJzSHvQX781HkK9r1+FRdi9FAoYM7tcg8V18qt8V0eYqRE7I/BiWYDnoe64qlsh6jNOl6j8pa2hsua/E5R8rV5GuTDEgEq6akW9osB6Ag0TS9CDmPXyvIea2XU796MPdVvh+i0CxFbSaqRrNzJO4RZd55VNMWpGe7AhzSMLX7Oh5ElQPj8a0OKK5Aqs2d0GKyXEvZ4ixzW0sL92nCin+wLA2kcGxsb7jbwq47INSMy6U6YhrkDsrb0t8qqYFzZRoeXPzozxfQUFyZJpGJ1P/JzUsB0KRWBEj2uNMoJtx1uB7qW4rQR7JYhBv8AZX4Vz0hkPUSXv7J3jmCKvcNsqIbnnH/8z/sqLt/YYlhZUklubbwlt9+AvVMqwI2bPkSW28MbeaD5090dJEkv6pUA91rfKpsXRNxE69a+YneQu+w4f1qT0d6NSR588jFibnsqPmahJ2PUifisUwUgZtx8qyGQEXAIbePHhetk29sZniyrM6X9oiJG0trvcW8aGcF0DiDI/Xu9iDpFEAba/wB6dKcrYrPNsO35CQ1x2ATvI0Ck/ChXo7icmIjtre66d4rU8XsfMhUPcEcQt92umY/Gg7AdCZklVw62BHtWGml9ATeh8hYSrKSm9t3fVaX/ADU1ydFvr+rqPnRBFswgWMg/hB9dfhVNtHYMzErHNljYAOMsbMR9YAlh8KnJHUqRcJJPc4WxEZB0MZI5m5FSYwcpFzreuMDsSYOA8wMQzZQFjDAfVub209/dVj/ZRy267+SjGnFUxzkm9jPelURshvqCRr3i/wDtqP0aksXHADNpz3fIVeYvobPI13mDW3aLu/fFSNl9DGjLXl3gburHzNBFgLhITK4BIBdtTv3nW1aphwRYa6WoZxHQiVJAYJAQDftlUOhuNVZr+OnhRps3ZgyIZZmEmUZwvVZc1tbX1teqjsIQBroCnjgBfSc27zGD8KX5EP74/wDt/dVWhjOU8zSqQMEv9+fWP7qVFoRGFe10I66WE1nRdjYpyOBmNgKmJOw3H3CuhiG7v3V+6gNxltnMvtWHvqdhtiKVDM515afGmXxTHfY+IFOR49wLC1vCgVMlx7MjF+zc95JrxIlEZNhdTvAHlrTA2k/d7/vrwbQNiMq2O/2vvpITTZLwNnP4tTuMiyjSoMG0Sm5R6n766m2pmFivoTT7i0siYfDguo5kc+dTtq4UIVAO+53eFRY8QoIOU3Bv7X9KfxO0Q5BIIsLaEfMGnYtLGcHCNfLnUpiBrrTUeNAG4+o+6uHxKngfUfdSt2XWwxPGGJP4+FOphAUvY6fjlXmdP1vQU6mIXKVu2vcPvqrI0saw+E7XL8eFTctRoZkU3u3oPvp44tOZ/dH30rCmRMTECx19wppYu+pJdPtH93+teFl+0f3f61Vi0snpABSniGU6+6l+Xx9/7v8AWuHxiWtc/u/1qbHTIyqNRfeeR8K9VQpJ591JpUve50/V/rUPauPFrICCb6ngO7XfRY6YztzaF1KJ/mPy++qjZk90Xw/pXkp7NhvJAHiTYVYbN6PgKou/qv8A9aaG9jpGB4UjblVgnR8fbf1X/wCtQdqxCKQJckFQdd+8jgO6gaZxccqRauQaVAzq9eXrkmkKQHRpUqVIDy9Kva5NACNeUq8NMBGvKRpUAAmCx0v94/7zffVkcW+nbbf9o17SqUNBnGacpUqAEK9pUqYhGlSpUhiFKlSoA9FeUqVMD2lSpUCPaVKlQMVeUqVACr2lSoA9pGlSoEeVB2jvHgaVKkMhYD/uIvFv5Goxwm6lSprgzlySloV6Wn8/H/h/76VKmgiQ8MakGlSoLOa6pUqYI6FKlSqQOWryvKVACrw0qVAHJpUqVN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1" y="734131"/>
            <a:ext cx="4526299" cy="3005606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</a:t>
            </a:fld>
            <a:endParaRPr lang="pl-PL"/>
          </a:p>
        </p:txBody>
      </p:sp>
      <p:pic>
        <p:nvPicPr>
          <p:cNvPr id="7" name="Obraz 6" descr="Obraz zawierający osoba, grupa, wewnątrz, stojące&#10;&#10;Opis wygenerowany automatycznie">
            <a:extLst>
              <a:ext uri="{FF2B5EF4-FFF2-40B4-BE49-F238E27FC236}">
                <a16:creationId xmlns:a16="http://schemas.microsoft.com/office/drawing/2014/main" id="{D7CBE036-7E1E-4E16-8F94-DC366F460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88227"/>
            <a:ext cx="8100392" cy="3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F2B95E-B796-4F81-9EE4-43CE5ED28FC6}" type="slidenum">
              <a:rPr lang="pl-PL" altLang="pl-PL">
                <a:latin typeface="Arial" charset="0"/>
              </a:rPr>
              <a:pPr eaLnBrk="1" hangingPunct="1"/>
              <a:t>30</a:t>
            </a:fld>
            <a:endParaRPr lang="pl-PL" altLang="pl-PL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660232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dirty="0">
                <a:solidFill>
                  <a:schemeClr val="bg1"/>
                </a:solidFill>
              </a:rPr>
              <a:t>Polityka zagraniczna – art. 133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80728"/>
            <a:ext cx="80283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2. Prezydent Rzeczypospolitej przed ratyfikowaniem umowy międzynarodowej może zwrócić się do Trybunału Konstytucyjnego z wnioskiem w sprawie jej zgodności z Konstytucją. </a:t>
            </a:r>
          </a:p>
          <a:p>
            <a:pPr marL="0" indent="0">
              <a:buNone/>
            </a:pPr>
            <a:r>
              <a:rPr lang="pl-PL" dirty="0"/>
              <a:t>3. Prezydent Rzeczypospolitej w zakresie polityki zagranicznej współdziała z Prezesem Rady Ministrów i właściwym ministrem. </a:t>
            </a:r>
          </a:p>
        </p:txBody>
      </p:sp>
    </p:spTree>
    <p:extLst>
      <p:ext uri="{BB962C8B-B14F-4D97-AF65-F5344CB8AC3E}">
        <p14:creationId xmlns:p14="http://schemas.microsoft.com/office/powerpoint/2010/main" val="17230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F2B95E-B796-4F81-9EE4-43CE5ED28FC6}" type="slidenum">
              <a:rPr lang="pl-PL" altLang="pl-PL">
                <a:latin typeface="Arial" charset="0"/>
              </a:rPr>
              <a:pPr eaLnBrk="1" hangingPunct="1"/>
              <a:t>31</a:t>
            </a:fld>
            <a:endParaRPr lang="pl-PL" altLang="pl-PL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660232" cy="8640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dirty="0">
                <a:solidFill>
                  <a:schemeClr val="bg1"/>
                </a:solidFill>
              </a:rPr>
              <a:t>Bezpieczeństwo państwa - art. 134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80728"/>
            <a:ext cx="8172400" cy="5760640"/>
          </a:xfrm>
        </p:spPr>
        <p:txBody>
          <a:bodyPr>
            <a:noAutofit/>
          </a:bodyPr>
          <a:lstStyle/>
          <a:p>
            <a:r>
              <a:rPr lang="pl-PL" sz="2800" dirty="0"/>
              <a:t>Najwyższy Zwierzchnik Sił Zbrojnych RP </a:t>
            </a:r>
          </a:p>
          <a:p>
            <a:pPr lvl="1"/>
            <a:r>
              <a:rPr lang="pl-PL" sz="2400" dirty="0"/>
              <a:t>w czasie pokoju Prezydent RP sprawuje zwierzchnictwo nad Siłami Zbrojnymi za pośrednictwem Ministra Obrony Narodowej. </a:t>
            </a:r>
          </a:p>
          <a:p>
            <a:r>
              <a:rPr lang="pl-PL" sz="2800" dirty="0"/>
              <a:t>Prezydent RP mianuje Szefa Sztabu Generalnego i dowódców rodzajów Sił Zbrojnych na czas określony. </a:t>
            </a:r>
          </a:p>
          <a:p>
            <a:r>
              <a:rPr lang="pl-PL" sz="2800" dirty="0"/>
              <a:t>Na czas wojny Prezydent RP, na wniosek Prezesa RM, mianuje Naczelnego Dowódcę Sił Zbrojnych. W tym samym trybie może on Naczelnego Dowódcę Sił Zbrojnych odwołać. </a:t>
            </a:r>
          </a:p>
          <a:p>
            <a:r>
              <a:rPr lang="pl-PL" sz="2800" dirty="0"/>
              <a:t>Kompetencje Prezydenta Rzeczypospolitej, związane ze zwierzchnictwem nad Siłami Zbrojnymi, szczegółowo określa ustawa. </a:t>
            </a:r>
          </a:p>
        </p:txBody>
      </p:sp>
    </p:spTree>
    <p:extLst>
      <p:ext uri="{BB962C8B-B14F-4D97-AF65-F5344CB8AC3E}">
        <p14:creationId xmlns:p14="http://schemas.microsoft.com/office/powerpoint/2010/main" val="40887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F2B95E-B796-4F81-9EE4-43CE5ED28FC6}" type="slidenum">
              <a:rPr lang="pl-PL" altLang="pl-PL">
                <a:latin typeface="Arial" charset="0"/>
              </a:rPr>
              <a:pPr eaLnBrk="1" hangingPunct="1"/>
              <a:t>32</a:t>
            </a:fld>
            <a:endParaRPr lang="pl-PL" altLang="pl-PL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16632"/>
            <a:ext cx="6660232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dirty="0">
                <a:solidFill>
                  <a:schemeClr val="bg1"/>
                </a:solidFill>
              </a:rPr>
              <a:t>Bezpieczeństwo państwa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736"/>
            <a:ext cx="81724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Art. 135. </a:t>
            </a:r>
          </a:p>
          <a:p>
            <a:r>
              <a:rPr lang="pl-PL" sz="2400" dirty="0"/>
              <a:t>Organem doradczym Prezydenta Rzeczypospolitej w zakresie wewnętrznego i zewnętrznego bezpieczeństwa państwa jest Rada Bezpieczeństwa Narodowego. 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Art. 136. </a:t>
            </a:r>
          </a:p>
          <a:p>
            <a:r>
              <a:rPr lang="pl-PL" sz="2400" dirty="0"/>
              <a:t>W razie bezpośredniego, zewnętrznego zagrożenia państwa Prezydent Rzeczypospolitej, na wniosek Prezesa Rady Ministrów, zarządza powszechną lub częściową mobilizację i użycie Sił Zbrojnych do obrony Rzeczypospolitej Polskiej.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2475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792088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4943574"/>
          </a:xfrm>
        </p:spPr>
        <p:txBody>
          <a:bodyPr>
            <a:normAutofit/>
          </a:bodyPr>
          <a:lstStyle/>
          <a:p>
            <a:r>
              <a:rPr lang="pl-PL" dirty="0"/>
              <a:t>Aparat pomocniczy:  </a:t>
            </a:r>
          </a:p>
          <a:p>
            <a:pPr lvl="1"/>
            <a:r>
              <a:rPr lang="pl-PL" dirty="0"/>
              <a:t>Kancelaria Prezydenta RP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r>
              <a:rPr lang="pl-PL" dirty="0"/>
              <a:t>Uposażenie byłego prezydenta </a:t>
            </a:r>
          </a:p>
          <a:p>
            <a:pPr lvl="1"/>
            <a:r>
              <a:rPr lang="pl-PL" dirty="0"/>
              <a:t>Odprawa (3x wynagrodzenie) </a:t>
            </a:r>
          </a:p>
          <a:p>
            <a:pPr lvl="1"/>
            <a:r>
              <a:rPr lang="pl-PL" dirty="0"/>
              <a:t>Miesięczne wynagrodzenie w wysokości 75% wynagrodzenia aktualnego prezydenta </a:t>
            </a:r>
          </a:p>
          <a:p>
            <a:pPr lvl="1"/>
            <a:r>
              <a:rPr lang="pl-PL" dirty="0"/>
              <a:t>Ryczałt na prowadzenie biura (taki jak poselski) </a:t>
            </a:r>
          </a:p>
          <a:p>
            <a:pPr lvl="1"/>
            <a:endParaRPr lang="pl-PL" b="1" dirty="0"/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88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666023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>
                <a:solidFill>
                  <a:schemeClr val="bg1"/>
                </a:solidFill>
                <a:latin typeface="Arial" pitchFamily="34" charset="0"/>
              </a:rPr>
              <a:t>Odpowiedzialność konstytucyjna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12776"/>
            <a:ext cx="8100392" cy="518487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>
                <a:effectLst/>
                <a:latin typeface="+mj-lt"/>
              </a:rPr>
              <a:t>Prawne konsekwencje postępowania osób zajmujących wysokie stanowiska państwowe za naruszenie konstytucji lub innych ustaw w związku z wykonywaniem ich funkcji.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>
                <a:effectLst/>
                <a:latin typeface="+mj-lt"/>
              </a:rPr>
              <a:t>najczęściej wyraża się w uprawnieniu jednej z izb parlamentu do postawienia tych osób w stan oskarżenia przed drugą z izb lub przed specjalnym trybunałem.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>
                <a:effectLst/>
                <a:latin typeface="+mj-lt"/>
              </a:rPr>
              <a:t>jest odpowiedzialnością zindywidualizowaną, przy jej określaniu niezbędne jest stwierdzenie winy, a wymierzone kary mają charakter szczególny i dotyczą tylko tego rodzaju odpowiedzialności.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000" dirty="0">
                <a:effectLst/>
                <a:latin typeface="Lucida Sans Unicode" pitchFamily="34" charset="0"/>
              </a:rPr>
              <a:t>														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094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1BFF6DC-318F-42E8-A859-FB6C4ACE30B8}" type="slidenum">
              <a:rPr lang="pl-PL" altLang="pl-PL">
                <a:latin typeface="Arial" charset="0"/>
              </a:rPr>
              <a:pPr eaLnBrk="1" hangingPunct="1"/>
              <a:t>35</a:t>
            </a:fld>
            <a:endParaRPr lang="pl-PL" altLang="pl-PL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552728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dirty="0">
                <a:solidFill>
                  <a:schemeClr val="bg1"/>
                </a:solidFill>
              </a:rPr>
              <a:t>Odpowiedzialność Prezydenta RP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8064896" cy="515959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2800" b="1" dirty="0"/>
              <a:t>Art. 145 Konstytucji RP</a:t>
            </a:r>
          </a:p>
          <a:p>
            <a:pPr eaLnBrk="1" hangingPunct="1">
              <a:defRPr/>
            </a:pPr>
            <a:r>
              <a:rPr lang="pl-PL" dirty="0"/>
              <a:t>Prezydent RP za naruszenie Konstytucji, ustawy lub za popełnienie przestępstwa może być pociągnięty do odpowiedzialności przed Trybunałem Stanu.</a:t>
            </a:r>
          </a:p>
          <a:p>
            <a:pPr eaLnBrk="1" hangingPunct="1">
              <a:defRPr/>
            </a:pPr>
            <a:r>
              <a:rPr lang="pl-PL" dirty="0"/>
              <a:t>Postawienie w stan oskarżenia - uchwała ZN</a:t>
            </a:r>
          </a:p>
          <a:p>
            <a:pPr eaLnBrk="1" hangingPunct="1">
              <a:defRPr/>
            </a:pPr>
            <a:r>
              <a:rPr lang="pl-PL" dirty="0"/>
              <a:t>Z dniem podjęcia uchwały o postawieniu Prezydenta RP w stan oskarżenia przed Trybunałem Stanu sprawowanie urzędu ulega zawieszeniu</a:t>
            </a:r>
          </a:p>
        </p:txBody>
      </p:sp>
    </p:spTree>
    <p:extLst>
      <p:ext uri="{BB962C8B-B14F-4D97-AF65-F5344CB8AC3E}">
        <p14:creationId xmlns:p14="http://schemas.microsoft.com/office/powerpoint/2010/main" val="30174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5694"/>
            <a:ext cx="5484813" cy="914400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Zakres podmiotowy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03313"/>
            <a:ext cx="7705105" cy="5133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800" b="1" dirty="0"/>
              <a:t>	</a:t>
            </a:r>
            <a:r>
              <a:rPr lang="pl-PL" altLang="pl-PL" sz="2400" b="1" dirty="0"/>
              <a:t>Art. 1. 1.</a:t>
            </a:r>
            <a:r>
              <a:rPr lang="pl-PL" altLang="pl-PL" sz="2400" dirty="0"/>
              <a:t> Za naruszenie Konstytucji lub ustawy, w związku z zajmowanym stanowiskiem lub w zakresie swojego urzędowania, odpowiedzialność konstytucyjną przed Trybunałem Stanu ponoszą:</a:t>
            </a:r>
            <a:br>
              <a:rPr lang="pl-PL" altLang="pl-PL" sz="2400" dirty="0"/>
            </a:br>
            <a:r>
              <a:rPr lang="pl-PL" altLang="pl-PL" sz="2400" dirty="0"/>
              <a:t>1) Prezydent RP,</a:t>
            </a:r>
            <a:br>
              <a:rPr lang="pl-PL" altLang="pl-PL" sz="2400" dirty="0"/>
            </a:br>
            <a:r>
              <a:rPr lang="pl-PL" altLang="pl-PL" sz="2400" dirty="0"/>
              <a:t>2) Prezes RM oraz członkowie Rady Ministrów,</a:t>
            </a:r>
            <a:br>
              <a:rPr lang="pl-PL" altLang="pl-PL" sz="2400" dirty="0"/>
            </a:br>
            <a:r>
              <a:rPr lang="pl-PL" altLang="pl-PL" sz="2400" dirty="0"/>
              <a:t>3) Prezes NBP,</a:t>
            </a:r>
            <a:br>
              <a:rPr lang="pl-PL" altLang="pl-PL" sz="2400" dirty="0"/>
            </a:br>
            <a:r>
              <a:rPr lang="pl-PL" altLang="pl-PL" sz="2400" dirty="0"/>
              <a:t>4) Prezes NIK,</a:t>
            </a:r>
            <a:br>
              <a:rPr lang="pl-PL" altLang="pl-PL" sz="2400" dirty="0"/>
            </a:br>
            <a:r>
              <a:rPr lang="pl-PL" altLang="pl-PL" sz="2400" dirty="0"/>
              <a:t>5) członkowie KRRiT,</a:t>
            </a:r>
            <a:br>
              <a:rPr lang="pl-PL" altLang="pl-PL" sz="2400" dirty="0"/>
            </a:br>
            <a:r>
              <a:rPr lang="pl-PL" altLang="pl-PL" sz="2400" dirty="0"/>
              <a:t>6) osoby, którym Prezes Rady Ministrów powierzył kierowanie ministerstwem,</a:t>
            </a:r>
            <a:br>
              <a:rPr lang="pl-PL" altLang="pl-PL" sz="2400" dirty="0"/>
            </a:br>
            <a:r>
              <a:rPr lang="pl-PL" altLang="pl-PL" sz="2400" dirty="0"/>
              <a:t>7) Naczelny Dowódca Sił Zbrojnych.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2400" b="1" dirty="0"/>
              <a:t>     2.</a:t>
            </a:r>
            <a:r>
              <a:rPr lang="pl-PL" altLang="pl-PL" sz="2400" dirty="0"/>
              <a:t> W zakresie określonym w art. 107 Konstytucji odpowiedzialność przed Trybunałem Stanu ponoszą również posłowie i senatorowie. </a:t>
            </a:r>
          </a:p>
        </p:txBody>
      </p:sp>
    </p:spTree>
    <p:extLst>
      <p:ext uri="{BB962C8B-B14F-4D97-AF65-F5344CB8AC3E}">
        <p14:creationId xmlns:p14="http://schemas.microsoft.com/office/powerpoint/2010/main" val="2945709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5" y="116633"/>
            <a:ext cx="6588225" cy="8640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bg1"/>
                </a:solidFill>
              </a:rPr>
              <a:t>Odpowiedzialność konstytucyjna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403647" y="1844824"/>
            <a:ext cx="7592715" cy="43369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obejmuje czyny popełnione przez wyżej wymienione osoby w związku z zajmowanym stanowiskiem lub w zakresie swojego urzędowania, chociażby nieumyślnie naruszyły Konstytucję lub ustawę (art. 3 Ustawy o TS)</a:t>
            </a:r>
          </a:p>
        </p:txBody>
      </p:sp>
    </p:spTree>
    <p:extLst>
      <p:ext uri="{BB962C8B-B14F-4D97-AF65-F5344CB8AC3E}">
        <p14:creationId xmlns:p14="http://schemas.microsoft.com/office/powerpoint/2010/main" val="3871499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16632"/>
            <a:ext cx="6588224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bg1"/>
                </a:solidFill>
              </a:rPr>
              <a:t>Odpowiedzialność Prezydenta RP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7808739" cy="4552925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/>
              <a:t>Prezydent może być pociągnięty do odpowiedzialności przed Trybunałem Stanu za naruszenie: </a:t>
            </a:r>
          </a:p>
          <a:p>
            <a:pPr lvl="1" eaLnBrk="1" hangingPunct="1"/>
            <a:r>
              <a:rPr lang="pl-PL" altLang="pl-PL" b="1" dirty="0"/>
              <a:t>Konstytucji, </a:t>
            </a:r>
          </a:p>
          <a:p>
            <a:pPr lvl="1" eaLnBrk="1" hangingPunct="1"/>
            <a:r>
              <a:rPr lang="pl-PL" altLang="pl-PL" b="1" dirty="0"/>
              <a:t>Ustawy, </a:t>
            </a:r>
          </a:p>
          <a:p>
            <a:pPr lvl="1" eaLnBrk="1" hangingPunct="1"/>
            <a:r>
              <a:rPr lang="pl-PL" altLang="pl-PL" b="1" dirty="0"/>
              <a:t>lub za popełnienie przestępstwa.</a:t>
            </a:r>
            <a:br>
              <a:rPr lang="pl-PL" altLang="pl-PL" b="1" dirty="0"/>
            </a:br>
            <a:endParaRPr lang="pl-PL" altLang="pl-PL" b="1" dirty="0"/>
          </a:p>
        </p:txBody>
      </p:sp>
    </p:spTree>
    <p:extLst>
      <p:ext uri="{BB962C8B-B14F-4D97-AF65-F5344CB8AC3E}">
        <p14:creationId xmlns:p14="http://schemas.microsoft.com/office/powerpoint/2010/main" val="1052775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5" y="1"/>
            <a:ext cx="6588225" cy="9807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bg1"/>
                </a:solidFill>
              </a:rPr>
              <a:t>Postępowanie w sprawie odp. konstytucyjnej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772816"/>
            <a:ext cx="7488832" cy="396044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600" dirty="0"/>
              <a:t>I etap – postępowanie wstępne</a:t>
            </a:r>
          </a:p>
          <a:p>
            <a:pPr eaLnBrk="1" hangingPunct="1"/>
            <a:r>
              <a:rPr lang="pl-PL" altLang="pl-PL" sz="3600" dirty="0"/>
              <a:t>II etap – postępowanie przed TS</a:t>
            </a:r>
          </a:p>
          <a:p>
            <a:pPr eaLnBrk="1" hangingPunct="1"/>
            <a:r>
              <a:rPr lang="pl-PL" altLang="pl-PL" sz="3600" dirty="0"/>
              <a:t>III etap – postępowanie wykonawcze (Sąd Okręgowy w Warszawie)</a:t>
            </a:r>
          </a:p>
        </p:txBody>
      </p:sp>
    </p:spTree>
    <p:extLst>
      <p:ext uri="{BB962C8B-B14F-4D97-AF65-F5344CB8AC3E}">
        <p14:creationId xmlns:p14="http://schemas.microsoft.com/office/powerpoint/2010/main" val="170067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A376CEB-E0C2-4F99-AC20-78CA51F7F88A}" type="slidenum">
              <a:rPr lang="pl-PL" altLang="pl-PL">
                <a:latin typeface="Arial" charset="0"/>
              </a:rPr>
              <a:pPr eaLnBrk="1" hangingPunct="1"/>
              <a:t>4</a:t>
            </a:fld>
            <a:endParaRPr lang="pl-PL" altLang="pl-PL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0"/>
            <a:ext cx="614112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0" dirty="0">
                <a:solidFill>
                  <a:schemeClr val="bg1"/>
                </a:solidFill>
              </a:rPr>
              <a:t>Prezydent RP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7704856" cy="4392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l-PL" sz="3600" dirty="0"/>
              <a:t>Jest częścią władzy wykonawczej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3600" dirty="0"/>
              <a:t>Prezydent RP nie jest centralnym organem administracji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3600" dirty="0"/>
              <a:t>Pozostaje poza strukturą administracji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28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4213" y="2781300"/>
            <a:ext cx="8229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9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0"/>
            <a:ext cx="6337399" cy="981075"/>
          </a:xfrm>
        </p:spPr>
        <p:txBody>
          <a:bodyPr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Postępowanie wstępne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0" y="981075"/>
          <a:ext cx="91440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1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16632"/>
            <a:ext cx="709228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Skład</a:t>
            </a:r>
            <a:r>
              <a:rPr lang="pl-PL" altLang="pl-PL" dirty="0"/>
              <a:t> 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84784"/>
            <a:ext cx="7848872" cy="439248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b="1" dirty="0"/>
              <a:t>I instancja</a:t>
            </a:r>
            <a:r>
              <a:rPr lang="pl-PL" altLang="pl-PL" dirty="0"/>
              <a:t> – przewodniczący i 4 członków, </a:t>
            </a:r>
          </a:p>
          <a:p>
            <a:pPr eaLnBrk="1" hangingPunct="1"/>
            <a:r>
              <a:rPr lang="pl-PL" altLang="pl-PL" b="1" dirty="0"/>
              <a:t>II instancja</a:t>
            </a:r>
            <a:r>
              <a:rPr lang="pl-PL" altLang="pl-PL" dirty="0"/>
              <a:t> – przewodniczący i 6 członków 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	(z wyłączeniem sędziów, którzy uczestniczyli w rozpatrzeniu sprawy w I instancji). </a:t>
            </a:r>
          </a:p>
          <a:p>
            <a:pPr eaLnBrk="1" hangingPunct="1">
              <a:buFontTx/>
              <a:buNone/>
            </a:pPr>
            <a:endParaRPr lang="pl-PL" altLang="pl-PL" dirty="0"/>
          </a:p>
          <a:p>
            <a:pPr marL="0" indent="0" eaLnBrk="1" hangingPunct="1">
              <a:buNone/>
            </a:pPr>
            <a:r>
              <a:rPr lang="pl-PL" altLang="pl-PL" dirty="0"/>
              <a:t>W postępowaniu przed TS udział obrońcy jest obowiązkowy.</a:t>
            </a:r>
          </a:p>
        </p:txBody>
      </p:sp>
    </p:spTree>
    <p:extLst>
      <p:ext uri="{BB962C8B-B14F-4D97-AF65-F5344CB8AC3E}">
        <p14:creationId xmlns:p14="http://schemas.microsoft.com/office/powerpoint/2010/main" val="1714206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755" y="26574"/>
            <a:ext cx="5484812" cy="914400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Kary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12777"/>
            <a:ext cx="7272164" cy="43022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sz="3000" dirty="0"/>
              <a:t>Trybunał Stanu może orzekać kary:</a:t>
            </a:r>
          </a:p>
          <a:p>
            <a:pPr eaLnBrk="1" hangingPunct="1"/>
            <a:r>
              <a:rPr lang="pl-PL" altLang="pl-PL" sz="3000" dirty="0"/>
              <a:t>utratę czynnego i biernego prawa wyborczego, </a:t>
            </a:r>
          </a:p>
          <a:p>
            <a:pPr eaLnBrk="1" hangingPunct="1"/>
            <a:r>
              <a:rPr lang="pl-PL" altLang="pl-PL" sz="3000" dirty="0"/>
              <a:t>zakaz zajmowania kierowniczych stanowisk, </a:t>
            </a:r>
          </a:p>
          <a:p>
            <a:pPr eaLnBrk="1" hangingPunct="1"/>
            <a:r>
              <a:rPr lang="pl-PL" altLang="pl-PL" sz="3000" dirty="0"/>
              <a:t>utratę wszystkich lub niektórych orderów, odznaczeń i tytułów honorowych, </a:t>
            </a:r>
          </a:p>
          <a:p>
            <a:pPr eaLnBrk="1" hangingPunct="1"/>
            <a:r>
              <a:rPr lang="pl-PL" altLang="pl-PL" sz="3000" dirty="0"/>
              <a:t>może również wymierzać kary przewidziane w ustawach karnych.</a:t>
            </a:r>
          </a:p>
        </p:txBody>
      </p:sp>
    </p:spTree>
    <p:extLst>
      <p:ext uri="{BB962C8B-B14F-4D97-AF65-F5344CB8AC3E}">
        <p14:creationId xmlns:p14="http://schemas.microsoft.com/office/powerpoint/2010/main" val="3403444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16632"/>
            <a:ext cx="5484813" cy="914400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Kary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84313"/>
            <a:ext cx="7343775" cy="42306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 dirty="0"/>
          </a:p>
          <a:p>
            <a:pPr eaLnBrk="1" hangingPunct="1">
              <a:buFontTx/>
              <a:buNone/>
            </a:pPr>
            <a:r>
              <a:rPr lang="pl-PL" altLang="pl-PL" dirty="0"/>
              <a:t>	Trybunał może również poprzestać na uznaniu winy oskarżonego (jeżeli społeczna szkodliwość czynu jest znikoma lub ze względu na szczególne okoliczności sprawy) i odstąpić od wymierzenia kary. 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3420990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5" y="116632"/>
            <a:ext cx="7520707" cy="936104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Orzeczenia TS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84784"/>
            <a:ext cx="7952755" cy="469694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/>
              <a:t>Ściganie przez Trybunał Stanu jest dopuszczalne przez 10 lat od popełnienia czynu, a w przypadku przestępstwa - w okresie przewidzianym przez ustawę. </a:t>
            </a:r>
          </a:p>
        </p:txBody>
      </p:sp>
    </p:spTree>
    <p:extLst>
      <p:ext uri="{BB962C8B-B14F-4D97-AF65-F5344CB8AC3E}">
        <p14:creationId xmlns:p14="http://schemas.microsoft.com/office/powerpoint/2010/main" val="1259123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Postępowanie wykonawcze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524000"/>
            <a:ext cx="7056438" cy="4657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 dirty="0"/>
          </a:p>
          <a:p>
            <a:pPr eaLnBrk="1" hangingPunct="1">
              <a:buFontTx/>
              <a:buNone/>
            </a:pPr>
            <a:r>
              <a:rPr lang="pl-PL" altLang="pl-PL" sz="2800" dirty="0"/>
              <a:t>	</a:t>
            </a:r>
            <a:r>
              <a:rPr lang="pl-PL" altLang="pl-PL" dirty="0"/>
              <a:t>Wykonanie orzeczeń Trybunału Stanu należy do kompetencji Sądu Okręgowego w Warszawie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1509879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660232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bg1"/>
                </a:solidFill>
              </a:rPr>
              <a:t>Co zmienić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268760"/>
            <a:ext cx="8028384" cy="48574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/>
              <a:t>Sposób wyboru, </a:t>
            </a:r>
          </a:p>
          <a:p>
            <a:pPr eaLnBrk="1" hangingPunct="1">
              <a:defRPr/>
            </a:pPr>
            <a:r>
              <a:rPr lang="pl-PL" dirty="0"/>
              <a:t>Weto </a:t>
            </a:r>
          </a:p>
          <a:p>
            <a:pPr eaLnBrk="1" hangingPunct="1">
              <a:defRPr/>
            </a:pPr>
            <a:r>
              <a:rPr lang="pl-PL" dirty="0"/>
              <a:t>Kompetencje w zakresie polityki zagranicznej </a:t>
            </a:r>
          </a:p>
          <a:p>
            <a:pPr eaLnBrk="1" hangingPunct="1">
              <a:defRPr/>
            </a:pPr>
            <a:r>
              <a:rPr lang="pl-PL" dirty="0"/>
              <a:t>RBN</a:t>
            </a:r>
          </a:p>
          <a:p>
            <a:pPr eaLnBrk="1" hangingPunct="1">
              <a:defRPr/>
            </a:pPr>
            <a:r>
              <a:rPr lang="pl-PL" dirty="0"/>
              <a:t>Zastępstwo </a:t>
            </a:r>
          </a:p>
          <a:p>
            <a:pPr eaLnBrk="1" hangingPunct="1">
              <a:defRPr/>
            </a:pPr>
            <a:r>
              <a:rPr lang="pl-PL" dirty="0"/>
              <a:t>Powoływanie sędziów </a:t>
            </a:r>
          </a:p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r>
              <a:rPr lang="pl-PL" dirty="0"/>
              <a:t>Odpowiedzialność konstytucyjna</a:t>
            </a:r>
          </a:p>
          <a:p>
            <a:pPr eaLnBrk="1" hangingPunct="1">
              <a:defRPr/>
            </a:pPr>
            <a:endParaRPr lang="pl-PL" dirty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B421DAF-F409-4F73-A3D7-4046AAE23D9D}" type="slidenum">
              <a:rPr lang="pl-PL" altLang="pl-PL">
                <a:latin typeface="Arial" charset="0"/>
              </a:rPr>
              <a:pPr eaLnBrk="1" hangingPunct="1"/>
              <a:t>46</a:t>
            </a:fld>
            <a:endParaRPr lang="pl-PL" alt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97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28821B8-7A7A-4C3C-88FE-5E074C80A416}" type="slidenum">
              <a:rPr lang="pl-PL" altLang="pl-PL">
                <a:latin typeface="Arial" charset="0"/>
              </a:rPr>
              <a:pPr eaLnBrk="1" hangingPunct="1"/>
              <a:t>47</a:t>
            </a:fld>
            <a:endParaRPr lang="pl-PL" altLang="pl-PL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276475"/>
            <a:ext cx="8229600" cy="1873250"/>
          </a:xfrm>
        </p:spPr>
        <p:txBody>
          <a:bodyPr/>
          <a:lstStyle/>
          <a:p>
            <a:pPr eaLnBrk="1" hangingPunct="1">
              <a:defRPr/>
            </a:pPr>
            <a:r>
              <a:rPr lang="pl-PL"/>
              <a:t>Dziękuję </a:t>
            </a:r>
            <a:br>
              <a:rPr lang="pl-PL"/>
            </a:br>
            <a:r>
              <a:rPr lang="pl-PL"/>
              <a:t>i do zobaczenia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3675"/>
            <a:ext cx="8229600" cy="2122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3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A376CEB-E0C2-4F99-AC20-78CA51F7F88A}" type="slidenum">
              <a:rPr lang="pl-PL" altLang="pl-PL">
                <a:latin typeface="Arial" charset="0"/>
              </a:rPr>
              <a:pPr eaLnBrk="1" hangingPunct="1"/>
              <a:t>5</a:t>
            </a:fld>
            <a:endParaRPr lang="pl-PL" altLang="pl-PL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0"/>
            <a:ext cx="614112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0" dirty="0">
                <a:solidFill>
                  <a:schemeClr val="bg1"/>
                </a:solidFill>
              </a:rPr>
              <a:t>Prezydent RP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7704856" cy="4392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l-PL" sz="2800" dirty="0"/>
              <a:t>Głowa Państwa?</a:t>
            </a:r>
          </a:p>
          <a:p>
            <a:pPr>
              <a:lnSpc>
                <a:spcPct val="80000"/>
              </a:lnSpc>
              <a:defRPr/>
            </a:pPr>
            <a:endParaRPr lang="pl-PL" sz="2800" dirty="0"/>
          </a:p>
          <a:p>
            <a:r>
              <a:rPr lang="pl-PL" sz="2800" dirty="0"/>
              <a:t>Art. 126 ust. 1 </a:t>
            </a:r>
          </a:p>
          <a:p>
            <a:r>
              <a:rPr lang="pl-PL" sz="2800" dirty="0"/>
              <a:t>Prezydent Rzeczypospolitej Polskiej jest najwyższym przedstawicielem Rzeczypospolitej Polskiej i gwarantem ciągłości władzy państwowej.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pl-PL" sz="2800" dirty="0"/>
          </a:p>
          <a:p>
            <a:pPr eaLnBrk="1" hangingPunct="1">
              <a:lnSpc>
                <a:spcPct val="80000"/>
              </a:lnSpc>
              <a:defRPr/>
            </a:pPr>
            <a:endParaRPr lang="pl-PL" sz="28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4213" y="2781300"/>
            <a:ext cx="8229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0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A376CEB-E0C2-4F99-AC20-78CA51F7F88A}" type="slidenum">
              <a:rPr lang="pl-PL" altLang="pl-PL">
                <a:latin typeface="Arial" charset="0"/>
              </a:rPr>
              <a:pPr eaLnBrk="1" hangingPunct="1"/>
              <a:t>6</a:t>
            </a:fld>
            <a:endParaRPr lang="pl-PL" altLang="pl-PL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0"/>
            <a:ext cx="614112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0" dirty="0">
                <a:solidFill>
                  <a:schemeClr val="bg1"/>
                </a:solidFill>
              </a:rPr>
              <a:t>Prezydent RP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7704856" cy="4392488"/>
          </a:xfrm>
        </p:spPr>
        <p:txBody>
          <a:bodyPr>
            <a:normAutofit/>
          </a:bodyPr>
          <a:lstStyle/>
          <a:p>
            <a:r>
              <a:rPr lang="pl-PL" sz="2800" dirty="0"/>
              <a:t>Strażnik przestrzegania Konstytucji?</a:t>
            </a:r>
          </a:p>
          <a:p>
            <a:endParaRPr lang="pl-PL" sz="2800" dirty="0"/>
          </a:p>
          <a:p>
            <a:r>
              <a:rPr lang="pl-PL" sz="2800" dirty="0"/>
              <a:t>Art. 126. ust. 2. </a:t>
            </a:r>
          </a:p>
          <a:p>
            <a:r>
              <a:rPr lang="pl-PL" sz="2800" dirty="0"/>
              <a:t>Prezydent Rzeczypospolitej czuwa nad przestrzeganiem Konstytucji, stoi na straży suwerenności i bezpieczeństwa państwa oraz nienaruszalności i niepodzielności jego terytorium.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4213" y="2781300"/>
            <a:ext cx="8229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pl-P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0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64137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-33804" y="3635294"/>
            <a:ext cx="9144000" cy="3222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44624"/>
            <a:ext cx="9144000" cy="31462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83287" y="2001871"/>
            <a:ext cx="3983901" cy="118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dzień wolny od pracy przypadający nie wcześniej niż na 100 dni i nie później niż na 75 dni przed upływem kadencji urzędującego</a:t>
            </a:r>
            <a:endParaRPr lang="pl-PL" sz="1200" dirty="0">
              <a:effectLst/>
              <a:ea typeface="Calibri"/>
              <a:cs typeface="Times New Roman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67421" y="692501"/>
            <a:ext cx="3199767" cy="118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UPŁYW KADENCJI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nie wcześniej niż 7 i nie później niż 6 miesięcy przed upływem kadencji </a:t>
            </a:r>
            <a:endParaRPr lang="pl-PL" sz="1200" dirty="0">
              <a:effectLst/>
              <a:ea typeface="Calibri"/>
              <a:cs typeface="Times New Roman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746067" y="2009426"/>
            <a:ext cx="3983901" cy="118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na dzień wolny od pracy przypadający w ciągu 60 dni od dnia zarządzenia wyborów</a:t>
            </a:r>
            <a:endParaRPr lang="pl-PL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Pole tekstowe 5"/>
          <p:cNvSpPr txBox="1"/>
          <p:nvPr/>
        </p:nvSpPr>
        <p:spPr>
          <a:xfrm>
            <a:off x="285070" y="119303"/>
            <a:ext cx="8321925" cy="37651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b="1">
                <a:effectLst/>
                <a:ea typeface="Calibri"/>
                <a:cs typeface="Times New Roman"/>
              </a:rPr>
              <a:t>Wybory zarządza Marszałek Sejmu w terminie:</a:t>
            </a:r>
            <a:endParaRPr lang="pl-PL" sz="1100">
              <a:effectLst/>
              <a:ea typeface="Calibri"/>
              <a:cs typeface="Times New Roman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739321" y="692501"/>
            <a:ext cx="3199767" cy="118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ffectLst/>
                <a:ea typeface="Calibri"/>
                <a:cs typeface="Times New Roman"/>
              </a:rPr>
              <a:t>OPRÓŻNIENIE URZĘDU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nie później niż w czternastym dniu po opróżnieniu urzędu</a:t>
            </a:r>
            <a:endParaRPr lang="pl-PL" sz="1200" dirty="0">
              <a:effectLst/>
              <a:ea typeface="Calibri"/>
              <a:cs typeface="Times New Roman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619163" y="3922235"/>
            <a:ext cx="5172747" cy="2269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Calibri"/>
                <a:cs typeface="Times New Roman"/>
              </a:rPr>
              <a:t>ZGŁOSZENIE ZAWIERA: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-"/>
              <a:tabLst>
                <a:tab pos="135890" algn="l"/>
              </a:tabLst>
            </a:pPr>
            <a:r>
              <a:rPr lang="pl-PL" sz="1400" dirty="0">
                <a:effectLst/>
                <a:ea typeface="Calibri"/>
                <a:cs typeface="Times New Roman"/>
              </a:rPr>
              <a:t> imiona, nazwisko, wiek i  miejsce zamieszkania kandydata oraz  ewentualną przynależność partyjną,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-"/>
              <a:tabLst>
                <a:tab pos="135890" algn="l"/>
              </a:tabLst>
            </a:pPr>
            <a:r>
              <a:rPr lang="pl-PL" sz="1600" dirty="0">
                <a:effectLst/>
                <a:ea typeface="Calibri"/>
                <a:cs typeface="Times New Roman"/>
              </a:rPr>
              <a:t>nazwę komitetu zgłaszającego oraz imię, nazwisko i adres pełnomocnika oraz pełnomocnika finansowego,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- wykaz 100 tys. obywateli popierających zgłoszenie (wykaz winien zwierać czytelne wskazanie imienia lub imion i nazwiska, adresu zamieszkania oraz numeru PESEL</a:t>
            </a:r>
            <a:r>
              <a:rPr lang="pl-PL" sz="1100" dirty="0">
                <a:effectLst/>
                <a:ea typeface="Calibri"/>
                <a:cs typeface="Times New Roman"/>
              </a:rPr>
              <a:t>)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311025" y="3897759"/>
            <a:ext cx="2908880" cy="2269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ffectLst/>
                <a:ea typeface="Calibri"/>
                <a:cs typeface="Times New Roman"/>
              </a:rPr>
              <a:t>KANDYDAT: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ea typeface="Calibri"/>
                <a:cs typeface="Times New Roman"/>
              </a:rPr>
              <a:t>- musi być obywatelem polskim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ea typeface="Calibri"/>
                <a:cs typeface="Times New Roman"/>
              </a:rPr>
              <a:t>- najpóźniej w dniu wyborów mieć ukończony 35 rok życia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ea typeface="Calibri"/>
                <a:cs typeface="Times New Roman"/>
              </a:rPr>
              <a:t>- korzystać z praw wyborczych do Sejmu</a:t>
            </a:r>
          </a:p>
        </p:txBody>
      </p:sp>
      <p:sp>
        <p:nvSpPr>
          <p:cNvPr id="14" name="Strzałka w dół 13"/>
          <p:cNvSpPr/>
          <p:nvPr/>
        </p:nvSpPr>
        <p:spPr>
          <a:xfrm>
            <a:off x="2431147" y="1879434"/>
            <a:ext cx="328830" cy="168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6041122" y="1869909"/>
            <a:ext cx="328830" cy="168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2478772" y="3173240"/>
            <a:ext cx="328830" cy="45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6155422" y="3173240"/>
            <a:ext cx="328830" cy="45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19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-108520" y="-171400"/>
            <a:ext cx="9252520" cy="7705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333093" y="692696"/>
            <a:ext cx="2843937" cy="134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ffectLst/>
                <a:ea typeface="Calibri"/>
                <a:cs typeface="Times New Roman"/>
              </a:rPr>
              <a:t>JEDEN Z KANDYDATÓW UZYSKAŁ WIĘCEJ NIŻ POŁOWĘ WAŻNIE ODDANYCH GŁOSÓW </a:t>
            </a:r>
            <a:endParaRPr lang="pl-PL" sz="1200" dirty="0">
              <a:effectLst/>
              <a:ea typeface="Calibri"/>
              <a:cs typeface="Times New Roman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835697" y="2346567"/>
            <a:ext cx="7056784" cy="172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l-PL" sz="12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Po 14 dniach odbywa się II tura głosowania, w której uczestniczą dwaj kandydaci z największą ilością głosów uzyskanych w pierwszej turze.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Jeżeli jeden z kandydatów wycofa zgodę na kandydowanie, utraci prawa wyborcze lub umrze - wówczas do ponownego głosowania przechodzi kandydat który uzyskał kolejną,  największą ilość głosów w pierwszej turze.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(Głosowanie ulega wówczas odroczeniu o kolejne 14 dni)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ea typeface="Calibri"/>
                <a:cs typeface="Times New Roman"/>
              </a:rPr>
              <a:t> </a:t>
            </a:r>
            <a:endParaRPr lang="pl-P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Pole tekstowe 5"/>
          <p:cNvSpPr txBox="1"/>
          <p:nvPr/>
        </p:nvSpPr>
        <p:spPr>
          <a:xfrm>
            <a:off x="1050534" y="48474"/>
            <a:ext cx="6982502" cy="42434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/>
                <a:ea typeface="Calibri"/>
                <a:cs typeface="Times New Roman"/>
              </a:rPr>
              <a:t>Głosowanie odbywa się w lokalu obwodowej komisji wyborczej od 7 do 21 </a:t>
            </a:r>
            <a:endParaRPr lang="pl-PL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5160090" y="692697"/>
            <a:ext cx="3732390" cy="134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ffectLst/>
                <a:ea typeface="Calibri"/>
                <a:cs typeface="Times New Roman"/>
              </a:rPr>
              <a:t>ŻADEN  Z KANDYDATÓW NIE UZYSKAŁ WIĘCEJ NIŻ POŁOWĘ WAŻNIE ODDANYCH GŁOSÓW </a:t>
            </a:r>
            <a:endParaRPr lang="pl-PL" sz="12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effectLst/>
                <a:ea typeface="Calibri"/>
                <a:cs typeface="Times New Roman"/>
              </a:rPr>
              <a:t> </a:t>
            </a:r>
            <a:endParaRPr lang="pl-P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33093" y="5783039"/>
            <a:ext cx="8559387" cy="85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Calibri"/>
                <a:cs typeface="Times New Roman"/>
              </a:rPr>
              <a:t>ZAPRZYSIĘŻENIE PRZED ZGROMADZENIEM NARODOWYM  </a:t>
            </a:r>
            <a:endParaRPr lang="pl-PL" sz="1400" dirty="0">
              <a:effectLst/>
              <a:ea typeface="Calibri"/>
              <a:cs typeface="Times New Roman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33093" y="4480091"/>
            <a:ext cx="8559387" cy="99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Calibri"/>
                <a:cs typeface="Times New Roman"/>
              </a:rPr>
              <a:t>WERYFIKACJA WYBORÓW:  </a:t>
            </a:r>
            <a:endParaRPr lang="pl-PL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/>
                <a:cs typeface="Times New Roman"/>
              </a:rPr>
              <a:t>właściwa Izba Sądu Najwyższego (Izba K</a:t>
            </a:r>
            <a:r>
              <a:rPr lang="pl-PL" sz="1400" dirty="0">
                <a:ea typeface="Calibri"/>
                <a:cs typeface="Times New Roman"/>
              </a:rPr>
              <a:t>ontroli Nadzwyczajnej i </a:t>
            </a:r>
            <a:r>
              <a:rPr lang="pl-PL" sz="1400" dirty="0">
                <a:effectLst/>
                <a:ea typeface="Calibri"/>
                <a:cs typeface="Times New Roman"/>
              </a:rPr>
              <a:t>Spraw Publicznych)  </a:t>
            </a:r>
          </a:p>
        </p:txBody>
      </p:sp>
      <p:sp>
        <p:nvSpPr>
          <p:cNvPr id="18" name="Strzałka w dół 17"/>
          <p:cNvSpPr/>
          <p:nvPr/>
        </p:nvSpPr>
        <p:spPr>
          <a:xfrm>
            <a:off x="1187624" y="2032742"/>
            <a:ext cx="275905" cy="2447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6074810" y="2032742"/>
            <a:ext cx="275905" cy="299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4403832" y="4085110"/>
            <a:ext cx="275905" cy="394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4403832" y="5473957"/>
            <a:ext cx="275905" cy="309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19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105A72C-3BBD-49D0-AFCC-925E4FFAC0DB}" type="slidenum">
              <a:rPr lang="pl-PL" altLang="pl-PL" sz="1200">
                <a:latin typeface="Arial" charset="0"/>
              </a:rPr>
              <a:pPr algn="r" eaLnBrk="1" hangingPunct="1"/>
              <a:t>9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3768" y="188640"/>
            <a:ext cx="6552728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Weryfikacja wyborów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7848872" cy="50484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Konstytucja stanowi (w art. 129 ust. 1), iż ważność wyborów prezydenta “stwierdza” Sąd Najwyższy.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Protesty przeciwko ważności wyborów można składać z powodu naruszenia przepisów ustawy oraz popełnienia przestępstwa przeciwko wyborom, z ograniczeniem wymagającym wykazania, że „naruszenie lub przestępstwo mogło wywrzeć wpływ na wynik wyborów”.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08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1984</Words>
  <Application>Microsoft Office PowerPoint</Application>
  <PresentationFormat>Pokaz na ekranie (4:3)</PresentationFormat>
  <Paragraphs>318</Paragraphs>
  <Slides>47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6" baseType="lpstr">
      <vt:lpstr>Arial</vt:lpstr>
      <vt:lpstr>Calibri</vt:lpstr>
      <vt:lpstr>Century Gothic</vt:lpstr>
      <vt:lpstr>Garamond</vt:lpstr>
      <vt:lpstr>Georgia</vt:lpstr>
      <vt:lpstr>Lucida Sans Unicode</vt:lpstr>
      <vt:lpstr>Symbol</vt:lpstr>
      <vt:lpstr>Wingdings</vt:lpstr>
      <vt:lpstr>Motyw pakietu Office</vt:lpstr>
      <vt:lpstr>Prezydent RP</vt:lpstr>
      <vt:lpstr>Zasada podziału władz </vt:lpstr>
      <vt:lpstr>Centralne organy władzy wykonawczej </vt:lpstr>
      <vt:lpstr>Prezydent RP</vt:lpstr>
      <vt:lpstr>Prezydent RP</vt:lpstr>
      <vt:lpstr>Prezydent RP</vt:lpstr>
      <vt:lpstr>Prezentacja programu PowerPoint</vt:lpstr>
      <vt:lpstr>Prezentacja programu PowerPoint</vt:lpstr>
      <vt:lpstr>Weryfikacja wyborów</vt:lpstr>
      <vt:lpstr>Weryfikacja wyborów</vt:lpstr>
      <vt:lpstr>Weryfikacja wyborów</vt:lpstr>
      <vt:lpstr>Weryfikacja wyborów</vt:lpstr>
      <vt:lpstr>Początek kadencji </vt:lpstr>
      <vt:lpstr>INAUGURACJA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Zastępstwo Prezydenta RP art. 131 ust. 1 </vt:lpstr>
      <vt:lpstr>Opróżnienie urzędu </vt:lpstr>
      <vt:lpstr>Pozycja prawna Prezydenta RP</vt:lpstr>
      <vt:lpstr>Kompetencje Prezydenta RP</vt:lpstr>
      <vt:lpstr>Kompetencje w odniesieniu do parlamentu</vt:lpstr>
      <vt:lpstr>Kompetencje w odniesieniu do rządu</vt:lpstr>
      <vt:lpstr>Kompetencje w odniesieniu do władzy sądowniczej</vt:lpstr>
      <vt:lpstr>Tradycyjne uprawnienia głowy państwa</vt:lpstr>
      <vt:lpstr>Polityka zagraniczna – art. 133 </vt:lpstr>
      <vt:lpstr>Polityka zagraniczna – art. 133 </vt:lpstr>
      <vt:lpstr>Bezpieczeństwo państwa - art. 134 </vt:lpstr>
      <vt:lpstr>Bezpieczeństwo państwa </vt:lpstr>
      <vt:lpstr>Prezentacja programu PowerPoint</vt:lpstr>
      <vt:lpstr>Odpowiedzialność konstytucyjna</vt:lpstr>
      <vt:lpstr>Odpowiedzialność Prezydenta RP</vt:lpstr>
      <vt:lpstr>Zakres podmiotowy </vt:lpstr>
      <vt:lpstr>Odpowiedzialność konstytucyjna  </vt:lpstr>
      <vt:lpstr>Odpowiedzialność Prezydenta RP</vt:lpstr>
      <vt:lpstr>Postępowanie w sprawie odp. konstytucyjnej</vt:lpstr>
      <vt:lpstr>Postępowanie wstępne</vt:lpstr>
      <vt:lpstr>Skład  </vt:lpstr>
      <vt:lpstr>Kary</vt:lpstr>
      <vt:lpstr>Kary</vt:lpstr>
      <vt:lpstr>Orzeczenia TS </vt:lpstr>
      <vt:lpstr>Postępowanie wykonawcze</vt:lpstr>
      <vt:lpstr>Co zmienić ?</vt:lpstr>
      <vt:lpstr>Dziękuję  i do zobaczenia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balicki@prawo.uni.wroc.pl</dc:creator>
  <cp:lastModifiedBy>Ryszard Balicki</cp:lastModifiedBy>
  <cp:revision>89</cp:revision>
  <dcterms:created xsi:type="dcterms:W3CDTF">2013-09-27T07:50:16Z</dcterms:created>
  <dcterms:modified xsi:type="dcterms:W3CDTF">2020-01-15T16:33:16Z</dcterms:modified>
</cp:coreProperties>
</file>