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67" r:id="rId16"/>
    <p:sldId id="268" r:id="rId17"/>
    <p:sldId id="272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4" y="28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16DF16-875F-4B81-9AC5-81DBD7321784}" type="datetimeFigureOut">
              <a:rPr lang="pl-PL" smtClean="0"/>
              <a:t>15.03.2025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DA28BF-1DCB-4C7B-9AE8-952E71C4365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Własność intelektualna i prawo pracy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dirty="0"/>
              <a:t>BLOK : WŁASNOŚĆ INTELEKTUALNA </a:t>
            </a:r>
          </a:p>
          <a:p>
            <a:pPr algn="r"/>
            <a:r>
              <a:rPr lang="pl-PL" b="1" dirty="0"/>
              <a:t>DR HAB.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394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MONOPOL PRAWNY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5610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 JAKO PRZEDMIOT WŁASNOŚCI INTELEKTUALNEJ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11647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przedmioty stosunków cywilno-prawnych </a:t>
            </a:r>
            <a:r>
              <a:rPr lang="pl-PL" b="1" u="sng" dirty="0"/>
              <a:t>nie mające samoistnego substratu materialnego</a:t>
            </a:r>
            <a:r>
              <a:rPr lang="pl-PL" dirty="0"/>
              <a:t>, który je uzewnętrznia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(…chociaż dla korzystania z nich mogą być konieczne nośniki fizyczne)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8352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457200" indent="-457200"/>
            <a:r>
              <a:rPr lang="pl-PL" dirty="0"/>
              <a:t>tzw. dobra osobiste, </a:t>
            </a:r>
          </a:p>
          <a:p>
            <a:pPr marL="457200" indent="-457200"/>
            <a:r>
              <a:rPr lang="pl-PL" dirty="0"/>
              <a:t>utwory chronione prawem autorskim, </a:t>
            </a:r>
          </a:p>
          <a:p>
            <a:pPr marL="457200" indent="-457200"/>
            <a:r>
              <a:rPr lang="pl-PL" dirty="0"/>
              <a:t>przedmioty chronione jako własność przemysłowa (np. wynalazki, wzory użytkowe przemysłowe wzory zdobnicze, znaki towarowe), </a:t>
            </a:r>
          </a:p>
          <a:p>
            <a:pPr marL="457200" indent="-457200"/>
            <a:r>
              <a:rPr lang="pl-PL" dirty="0"/>
              <a:t>know-how, informacje,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082031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DOBRA NIEMATERIALNE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Ciekawe,  że dobrami niematerialnymi są…</a:t>
            </a:r>
          </a:p>
          <a:p>
            <a:pPr marL="0" indent="0" algn="ctr">
              <a:buNone/>
            </a:pPr>
            <a:r>
              <a:rPr lang="pl-PL" dirty="0"/>
              <a:t>…pieniądze i papiery wartościowe.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966678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                                   informacje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własność autorska     własność przemysłowa         know-how</a:t>
            </a:r>
          </a:p>
          <a:p>
            <a:pPr marL="0" indent="0" algn="ctr">
              <a:buNone/>
            </a:pPr>
            <a:r>
              <a:rPr lang="pl-PL" dirty="0"/>
              <a:t>  czyli…                                   czyli…                               czyli…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3250276" y="2809702"/>
            <a:ext cx="2576946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818909" y="2826327"/>
            <a:ext cx="74815" cy="972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5827222" y="2809702"/>
            <a:ext cx="3790603" cy="9975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ze strzałką 4"/>
          <p:cNvCxnSpPr/>
          <p:nvPr/>
        </p:nvCxnSpPr>
        <p:spPr>
          <a:xfrm>
            <a:off x="5827222" y="2809702"/>
            <a:ext cx="3651629" cy="294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29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(Polskie)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Ustawa z dnia 4 lutego 1994 r. </a:t>
            </a:r>
            <a:r>
              <a:rPr lang="pl-PL" i="1" dirty="0"/>
              <a:t>o prawie autorskim i prawach pokrewnych</a:t>
            </a:r>
            <a:r>
              <a:rPr lang="pl-PL" dirty="0"/>
              <a:t> 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dirty="0"/>
              <a:t>Ustawa z dnia 16 kwietnia 1993 r. </a:t>
            </a:r>
            <a:r>
              <a:rPr lang="pl-PL" i="1" dirty="0"/>
              <a:t>o zwalczaniu nieuczciwej konkurencji</a:t>
            </a:r>
            <a:r>
              <a:rPr lang="pl-PL" dirty="0"/>
              <a:t>  I Inne przepisy ustawowo chroniące informacje ze względu na ich wartość w obrocie gospodarczym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4136087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WŁASNOŚCI INTELEKTUALNEJ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Konwencje  międzynarodowe</a:t>
            </a:r>
          </a:p>
          <a:p>
            <a:r>
              <a:rPr lang="pl-PL" dirty="0"/>
              <a:t>Prawo Unii Europejskie</a:t>
            </a:r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70618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określenie grupy monopoli prawnych, obejmujące niektóre dobra niematerialne (prawa autorskie i prawa pokrewne) oraz niektóre przedmioty własności przemysłowe(np. patenty oraz znaki towarowe) a także </a:t>
            </a:r>
            <a:r>
              <a:rPr lang="pl-PL" dirty="0" err="1"/>
              <a:t>know</a:t>
            </a:r>
            <a:r>
              <a:rPr lang="pl-PL" dirty="0"/>
              <a:t> </a:t>
            </a:r>
            <a:r>
              <a:rPr lang="pl-PL" dirty="0" err="1"/>
              <a:t>how</a:t>
            </a:r>
            <a:r>
              <a:rPr lang="pl-PL" dirty="0"/>
              <a:t> i informacje chronione.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8874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WŁASNOŚĆ INTELEKTUALNA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Własność</a:t>
            </a:r>
          </a:p>
          <a:p>
            <a:r>
              <a:rPr lang="pl-PL" dirty="0"/>
              <a:t>Własność intelektualna</a:t>
            </a:r>
          </a:p>
          <a:p>
            <a:r>
              <a:rPr lang="pl-PL" dirty="0"/>
              <a:t>Dobra niematerialne </a:t>
            </a:r>
          </a:p>
          <a:p>
            <a:r>
              <a:rPr lang="pl-PL" dirty="0"/>
              <a:t>Monopol prawny</a:t>
            </a:r>
          </a:p>
          <a:p>
            <a:r>
              <a:rPr lang="pl-PL" dirty="0"/>
              <a:t>Prawo autorskie</a:t>
            </a:r>
          </a:p>
          <a:p>
            <a:r>
              <a:rPr lang="pl-PL" dirty="0"/>
              <a:t>Prawo własności przemysłowej</a:t>
            </a:r>
          </a:p>
          <a:p>
            <a:r>
              <a:rPr lang="pl-PL" dirty="0"/>
              <a:t>Prawo ochrony informacji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618060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WŁASNOŚĆ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Nieograniczone czasem (…co do zasady!) prawo pozwalające właścicielowi </a:t>
            </a:r>
            <a:r>
              <a:rPr lang="pl-PL" b="1" u="sng" dirty="0"/>
              <a:t>korzystać z rzeczy </a:t>
            </a:r>
            <a:r>
              <a:rPr lang="pl-PL" dirty="0"/>
              <a:t>i </a:t>
            </a:r>
            <a:r>
              <a:rPr lang="pl-PL" b="1" u="sng" dirty="0"/>
              <a:t>rozporządzać nią </a:t>
            </a:r>
            <a:r>
              <a:rPr lang="pl-PL" dirty="0"/>
              <a:t>w maksymalnym zakresie z wyłączeniem innych osób.</a:t>
            </a:r>
          </a:p>
          <a:p>
            <a:pPr marL="0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66911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KORZYSTANIE Z RZECZY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posiadanie rzeczy</a:t>
            </a:r>
          </a:p>
          <a:p>
            <a:r>
              <a:rPr lang="pl-PL" dirty="0"/>
              <a:t>pobieranie pożytków i innych dochodów z rzeczy  (pożytki naturalne i cywilne)</a:t>
            </a:r>
          </a:p>
          <a:p>
            <a:r>
              <a:rPr lang="pl-PL" dirty="0"/>
              <a:t>dysponowanie faktyczne rzeczą</a:t>
            </a:r>
          </a:p>
          <a:p>
            <a:pPr marL="0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73729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ROZPORZĄDZANIE RZECZĄ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przetwarzanie rzeczy, zużycie, zniszczenie</a:t>
            </a:r>
          </a:p>
          <a:p>
            <a:r>
              <a:rPr lang="pl-PL" dirty="0"/>
              <a:t>wyzbycia się własności</a:t>
            </a:r>
          </a:p>
          <a:p>
            <a:r>
              <a:rPr lang="pl-PL" dirty="0"/>
              <a:t>obciążenia rzeczy poprzez ustanowienie tzw. ograniczonego prawa rzeczowego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030039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WŁAŚCICIEL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Może nim być każdy podmiot prawa cywilnego: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Osoba fizyczna</a:t>
            </a:r>
          </a:p>
          <a:p>
            <a:pPr marL="0" indent="0">
              <a:buNone/>
            </a:pPr>
            <a:r>
              <a:rPr lang="pl-PL" b="1" dirty="0"/>
              <a:t>Osoba prawna</a:t>
            </a:r>
          </a:p>
          <a:p>
            <a:pPr marL="0" indent="0">
              <a:buNone/>
            </a:pPr>
            <a:r>
              <a:rPr lang="pl-PL" b="1" dirty="0"/>
              <a:t>Jednostka organizacyjna nie posiadająca osobowości prawnej ale dopuszczona do obrotu przez przepisy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1518358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WŁASNOŚĆ – OGRANICZENIA</a:t>
            </a:r>
          </a:p>
          <a:p>
            <a:pPr marL="0" indent="0" algn="ctr">
              <a:buNone/>
            </a:pPr>
            <a:endParaRPr lang="pl-PL" dirty="0"/>
          </a:p>
          <a:p>
            <a:pPr algn="ctr"/>
            <a:r>
              <a:rPr lang="pl-PL" dirty="0"/>
              <a:t>Prawo</a:t>
            </a:r>
          </a:p>
          <a:p>
            <a:pPr algn="ctr"/>
            <a:r>
              <a:rPr lang="pl-PL" dirty="0"/>
              <a:t>Zasady współżycia społecznego</a:t>
            </a:r>
          </a:p>
          <a:p>
            <a:pPr algn="ctr"/>
            <a:r>
              <a:rPr lang="pl-PL" dirty="0"/>
              <a:t>Przeznaczenie społeczno-gospodarcze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375310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OCHRONA WŁASNOŚCI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oparta jest na systemie roszczeń (windykacyjnych lub negatoryjnych), jakie przysługują właścicielowi w razie naruszenia jego prawa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Własność intelektualna</a:t>
            </a:r>
          </a:p>
        </p:txBody>
      </p:sp>
    </p:spTree>
    <p:extLst>
      <p:ext uri="{BB962C8B-B14F-4D97-AF65-F5344CB8AC3E}">
        <p14:creationId xmlns:p14="http://schemas.microsoft.com/office/powerpoint/2010/main" val="2141526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581</TotalTime>
  <Words>392</Words>
  <Application>Microsoft Office PowerPoint</Application>
  <PresentationFormat>Panoramiczny</PresentationFormat>
  <Paragraphs>115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Hol</vt:lpstr>
      <vt:lpstr>Własność intelektualna i prawo pracy 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  <vt:lpstr>Własność intelektualna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Własność intelektualna i prawo pracy</dc:title>
  <dc:creator>Jacek Borowicz</dc:creator>
  <cp:lastModifiedBy>Jacek Borowicz</cp:lastModifiedBy>
  <cp:revision>19</cp:revision>
  <dcterms:created xsi:type="dcterms:W3CDTF">2019-01-02T11:11:21Z</dcterms:created>
  <dcterms:modified xsi:type="dcterms:W3CDTF">2025-03-15T13:16:27Z</dcterms:modified>
</cp:coreProperties>
</file>