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309" r:id="rId11"/>
    <p:sldId id="310" r:id="rId12"/>
    <p:sldId id="311" r:id="rId13"/>
    <p:sldId id="312" r:id="rId14"/>
    <p:sldId id="313" r:id="rId15"/>
    <p:sldId id="314" r:id="rId16"/>
    <p:sldId id="308" r:id="rId17"/>
    <p:sldId id="265" r:id="rId18"/>
    <p:sldId id="315" r:id="rId19"/>
    <p:sldId id="266" r:id="rId20"/>
    <p:sldId id="267" r:id="rId21"/>
    <p:sldId id="268" r:id="rId22"/>
    <p:sldId id="269" r:id="rId23"/>
    <p:sldId id="270" r:id="rId24"/>
    <p:sldId id="271" r:id="rId25"/>
    <p:sldId id="272" r:id="rId26"/>
    <p:sldId id="273" r:id="rId27"/>
    <p:sldId id="274" r:id="rId28"/>
    <p:sldId id="275" r:id="rId29"/>
    <p:sldId id="276" r:id="rId30"/>
    <p:sldId id="316" r:id="rId31"/>
    <p:sldId id="332" r:id="rId32"/>
    <p:sldId id="277" r:id="rId33"/>
    <p:sldId id="278" r:id="rId34"/>
    <p:sldId id="279" r:id="rId35"/>
    <p:sldId id="280" r:id="rId36"/>
    <p:sldId id="281" r:id="rId37"/>
    <p:sldId id="282" r:id="rId38"/>
    <p:sldId id="283" r:id="rId39"/>
    <p:sldId id="284" r:id="rId40"/>
    <p:sldId id="285" r:id="rId41"/>
    <p:sldId id="286" r:id="rId42"/>
    <p:sldId id="287" r:id="rId43"/>
    <p:sldId id="288" r:id="rId44"/>
    <p:sldId id="289" r:id="rId45"/>
    <p:sldId id="290" r:id="rId46"/>
    <p:sldId id="291" r:id="rId47"/>
    <p:sldId id="292" r:id="rId48"/>
    <p:sldId id="293" r:id="rId49"/>
    <p:sldId id="294" r:id="rId50"/>
    <p:sldId id="295" r:id="rId51"/>
    <p:sldId id="296" r:id="rId52"/>
    <p:sldId id="297" r:id="rId53"/>
    <p:sldId id="298" r:id="rId54"/>
    <p:sldId id="299" r:id="rId55"/>
    <p:sldId id="300" r:id="rId56"/>
    <p:sldId id="301" r:id="rId57"/>
    <p:sldId id="302" r:id="rId58"/>
    <p:sldId id="303" r:id="rId59"/>
    <p:sldId id="304" r:id="rId60"/>
    <p:sldId id="305" r:id="rId61"/>
    <p:sldId id="306" r:id="rId62"/>
    <p:sldId id="307" r:id="rId63"/>
    <p:sldId id="317" r:id="rId64"/>
    <p:sldId id="318" r:id="rId65"/>
    <p:sldId id="319" r:id="rId66"/>
    <p:sldId id="320" r:id="rId67"/>
    <p:sldId id="321" r:id="rId68"/>
    <p:sldId id="323" r:id="rId69"/>
    <p:sldId id="322" r:id="rId70"/>
    <p:sldId id="324" r:id="rId71"/>
    <p:sldId id="325" r:id="rId72"/>
    <p:sldId id="326" r:id="rId73"/>
    <p:sldId id="327" r:id="rId74"/>
    <p:sldId id="328" r:id="rId75"/>
    <p:sldId id="329" r:id="rId76"/>
    <p:sldId id="331" r:id="rId77"/>
    <p:sldId id="330" r:id="rId78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810" y="2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tableStyles" Target="tableStyle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D93ED-0492-4096-BBDE-A49BD5A41B84}" type="datetimeFigureOut">
              <a:rPr lang="pl-PL" smtClean="0"/>
              <a:t>15.03.2025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EC9A6-E8B4-469E-A203-0CA1FA86D79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406797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D93ED-0492-4096-BBDE-A49BD5A41B84}" type="datetimeFigureOut">
              <a:rPr lang="pl-PL" smtClean="0"/>
              <a:t>15.03.2025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EC9A6-E8B4-469E-A203-0CA1FA86D79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257599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D93ED-0492-4096-BBDE-A49BD5A41B84}" type="datetimeFigureOut">
              <a:rPr lang="pl-PL" smtClean="0"/>
              <a:t>15.03.2025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EC9A6-E8B4-469E-A203-0CA1FA86D79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20525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D93ED-0492-4096-BBDE-A49BD5A41B84}" type="datetimeFigureOut">
              <a:rPr lang="pl-PL" smtClean="0"/>
              <a:t>15.03.2025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EC9A6-E8B4-469E-A203-0CA1FA86D79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517332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D93ED-0492-4096-BBDE-A49BD5A41B84}" type="datetimeFigureOut">
              <a:rPr lang="pl-PL" smtClean="0"/>
              <a:t>15.03.2025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EC9A6-E8B4-469E-A203-0CA1FA86D79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13486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D93ED-0492-4096-BBDE-A49BD5A41B84}" type="datetimeFigureOut">
              <a:rPr lang="pl-PL" smtClean="0"/>
              <a:t>15.03.2025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EC9A6-E8B4-469E-A203-0CA1FA86D79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499028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D93ED-0492-4096-BBDE-A49BD5A41B84}" type="datetimeFigureOut">
              <a:rPr lang="pl-PL" smtClean="0"/>
              <a:t>15.03.2025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EC9A6-E8B4-469E-A203-0CA1FA86D79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787730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D93ED-0492-4096-BBDE-A49BD5A41B84}" type="datetimeFigureOut">
              <a:rPr lang="pl-PL" smtClean="0"/>
              <a:t>15.03.2025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EC9A6-E8B4-469E-A203-0CA1FA86D79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53310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D93ED-0492-4096-BBDE-A49BD5A41B84}" type="datetimeFigureOut">
              <a:rPr lang="pl-PL" smtClean="0"/>
              <a:t>15.03.2025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EC9A6-E8B4-469E-A203-0CA1FA86D79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367713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D93ED-0492-4096-BBDE-A49BD5A41B84}" type="datetimeFigureOut">
              <a:rPr lang="pl-PL" smtClean="0"/>
              <a:t>15.03.2025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EC9A6-E8B4-469E-A203-0CA1FA86D79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035633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D93ED-0492-4096-BBDE-A49BD5A41B84}" type="datetimeFigureOut">
              <a:rPr lang="pl-PL" smtClean="0"/>
              <a:t>15.03.2025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EC9A6-E8B4-469E-A203-0CA1FA86D79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12208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8D93ED-0492-4096-BBDE-A49BD5A41B84}" type="datetimeFigureOut">
              <a:rPr lang="pl-PL" smtClean="0"/>
              <a:t>15.03.2025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3EC9A6-E8B4-469E-A203-0CA1FA86D79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83372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ELEMENTY PRAWA WŁASNOŚCI PRZEMYSŁOWEJ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600" b="1" dirty="0"/>
              <a:t>WŁASNOŚĆ INTELEKTUALNA I PRAWO PRACY</a:t>
            </a:r>
          </a:p>
          <a:p>
            <a:pPr algn="r"/>
            <a:r>
              <a:rPr lang="pl-PL" sz="2600" b="1" dirty="0"/>
              <a:t>BLOK : WŁASNOŚĆ INTELEKTUALNA </a:t>
            </a:r>
          </a:p>
          <a:p>
            <a:pPr algn="r"/>
            <a:r>
              <a:rPr lang="pl-PL" sz="2600" b="1" dirty="0"/>
              <a:t>DR HAB. JACEK BOROWICZ</a:t>
            </a:r>
            <a:endParaRPr lang="pl-PL" sz="2600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777615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pl-PL" dirty="0"/>
              <a:t>Twórca projektu wynalazczego  </a:t>
            </a:r>
            <a:r>
              <a:rPr lang="pl-PL" b="1" u="sng" dirty="0"/>
              <a:t>uprawniony do uzyskania patentu, prawa ochronnego lub prawa z rejestracji</a:t>
            </a:r>
            <a:r>
              <a:rPr lang="pl-PL" u="sng" dirty="0"/>
              <a:t> </a:t>
            </a:r>
            <a:r>
              <a:rPr lang="pl-PL" dirty="0"/>
              <a:t>może:</a:t>
            </a:r>
          </a:p>
          <a:p>
            <a:pPr marL="0" indent="0">
              <a:buNone/>
            </a:pPr>
            <a:r>
              <a:rPr lang="pl-PL" dirty="0"/>
              <a:t>1/ przenieść to </a:t>
            </a:r>
            <a:r>
              <a:rPr lang="pl-PL" b="1" dirty="0"/>
              <a:t>prawo</a:t>
            </a:r>
            <a:r>
              <a:rPr lang="pl-PL" dirty="0"/>
              <a:t> nieodpłatnie lub za uzgodnioną zapłatą na rzecz przedsiębiorcy albo </a:t>
            </a:r>
          </a:p>
          <a:p>
            <a:pPr marL="0" indent="0">
              <a:buNone/>
            </a:pPr>
            <a:r>
              <a:rPr lang="pl-PL" dirty="0"/>
              <a:t>2/ przekazać przedsiębiorcy  wynalazek, wzór użytkowy albo wzór przemysłowy </a:t>
            </a:r>
            <a:r>
              <a:rPr lang="pl-PL" b="1" dirty="0"/>
              <a:t>do korzystania</a:t>
            </a:r>
            <a:r>
              <a:rPr lang="pl-PL" dirty="0"/>
              <a:t>.</a:t>
            </a:r>
          </a:p>
          <a:p>
            <a:pPr algn="ctr"/>
            <a:endParaRPr lang="pl-PL" dirty="0"/>
          </a:p>
          <a:p>
            <a:pPr algn="ctr"/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422934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b="1" dirty="0"/>
              <a:t>Prawo do uzyskania </a:t>
            </a:r>
          </a:p>
          <a:p>
            <a:pPr marL="0" indent="0" algn="just">
              <a:buNone/>
            </a:pPr>
            <a:r>
              <a:rPr lang="pl-PL" dirty="0"/>
              <a:t>patentu na wynalazek, prawa ochronnego na wzór użytkowy albo prawa z rejestracji wzoru przemysłowego jest: </a:t>
            </a:r>
          </a:p>
          <a:p>
            <a:pPr algn="just"/>
            <a:r>
              <a:rPr lang="pl-PL" dirty="0"/>
              <a:t>zbywalne,</a:t>
            </a:r>
          </a:p>
          <a:p>
            <a:r>
              <a:rPr lang="pl-PL" dirty="0"/>
              <a:t>podlega dziedziczeniu.</a:t>
            </a:r>
          </a:p>
          <a:p>
            <a:pPr algn="ctr"/>
            <a:endParaRPr lang="pl-PL" dirty="0"/>
          </a:p>
          <a:p>
            <a:pPr algn="ctr"/>
            <a:endParaRPr lang="pl-PL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91887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endParaRPr lang="pl-PL" dirty="0"/>
          </a:p>
          <a:p>
            <a:endParaRPr lang="pl-PL" dirty="0"/>
          </a:p>
          <a:p>
            <a:pPr marL="0" indent="0" algn="ctr">
              <a:buNone/>
            </a:pPr>
            <a:r>
              <a:rPr lang="pl-PL" b="1" dirty="0"/>
              <a:t>PIERWSZEŃSTWO DO UZYSKANIA PATENTU, PRAWA OCHRONNEGO ALBO PRAWA                            Z REJESTRACJI </a:t>
            </a:r>
          </a:p>
        </p:txBody>
      </p:sp>
    </p:spTree>
    <p:extLst>
      <p:ext uri="{BB962C8B-B14F-4D97-AF65-F5344CB8AC3E}">
        <p14:creationId xmlns:p14="http://schemas.microsoft.com/office/powerpoint/2010/main" val="3487695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b="1" dirty="0"/>
              <a:t>PIERWSZEŃSTWO </a:t>
            </a:r>
          </a:p>
          <a:p>
            <a:pPr marL="0" indent="0" algn="ctr">
              <a:buNone/>
            </a:pPr>
            <a:r>
              <a:rPr lang="pl-PL" b="1" dirty="0"/>
              <a:t>Zasada podstawowa</a:t>
            </a:r>
          </a:p>
          <a:p>
            <a:pPr marL="0" indent="0" algn="ctr">
              <a:buNone/>
            </a:pPr>
            <a:endParaRPr lang="pl-PL" b="1" dirty="0"/>
          </a:p>
          <a:p>
            <a:pPr marL="0" indent="0" algn="ctr">
              <a:buNone/>
            </a:pPr>
            <a:r>
              <a:rPr lang="pl-PL" dirty="0"/>
              <a:t>według </a:t>
            </a:r>
            <a:r>
              <a:rPr lang="pl-PL" b="1" dirty="0"/>
              <a:t>daty zgłoszenia </a:t>
            </a:r>
            <a:r>
              <a:rPr lang="pl-PL" dirty="0"/>
              <a:t>wynalazku, wzoru użytkowego albo wzoru przemysłowego w Urzędzie Patentowym dokonanego w formie wskazanej w przepisach</a:t>
            </a: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34131457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b="1" dirty="0"/>
              <a:t>PIERWSZEŃSTWO </a:t>
            </a:r>
          </a:p>
          <a:p>
            <a:pPr marL="0" indent="0" algn="ctr">
              <a:buNone/>
            </a:pPr>
            <a:endParaRPr lang="pl-PL" b="1" dirty="0"/>
          </a:p>
          <a:p>
            <a:r>
              <a:rPr lang="pl-PL" dirty="0"/>
              <a:t>Pierwszeństwo „konwencyjne”</a:t>
            </a:r>
          </a:p>
          <a:p>
            <a:r>
              <a:rPr lang="pl-PL" dirty="0"/>
              <a:t>Pierwszeństwo „z wystawy”</a:t>
            </a:r>
          </a:p>
        </p:txBody>
      </p:sp>
    </p:spTree>
    <p:extLst>
      <p:ext uri="{BB962C8B-B14F-4D97-AF65-F5344CB8AC3E}">
        <p14:creationId xmlns:p14="http://schemas.microsoft.com/office/powerpoint/2010/main" val="15776837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b="1" dirty="0"/>
              <a:t>PIERWSZEŃSTWO </a:t>
            </a:r>
          </a:p>
          <a:p>
            <a:pPr marL="0" indent="0" algn="ctr">
              <a:buNone/>
            </a:pPr>
            <a:endParaRPr lang="pl-PL" b="1" dirty="0"/>
          </a:p>
          <a:p>
            <a:pPr marL="0" indent="0" algn="ctr">
              <a:buNone/>
            </a:pPr>
            <a:r>
              <a:rPr lang="pl-PL" dirty="0"/>
              <a:t>Pierwszeństwo jest zbywalne i podlega dziedziczeniu.</a:t>
            </a: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13897777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pl-PL" dirty="0"/>
              <a:t>TWÓRCA PROJEKTU RACJONLAIZATORSKIEGO                    MA PRAWO DO:</a:t>
            </a:r>
          </a:p>
          <a:p>
            <a:pPr marL="0" indent="0">
              <a:buNone/>
            </a:pPr>
            <a:r>
              <a:rPr lang="pl-PL" dirty="0"/>
              <a:t>1) wynagrodzenia zgodnie z przyjętym regulaminem;</a:t>
            </a:r>
          </a:p>
          <a:p>
            <a:pPr marL="0" indent="0">
              <a:buNone/>
            </a:pPr>
            <a:r>
              <a:rPr lang="pl-PL" dirty="0"/>
              <a:t>2) wymieniania go jako </a:t>
            </a:r>
            <a:r>
              <a:rPr lang="pl-PL" u="sng" dirty="0"/>
              <a:t>twórcy</a:t>
            </a:r>
            <a:r>
              <a:rPr lang="pl-PL" dirty="0"/>
              <a:t> we wszelkich dokumentach.</a:t>
            </a:r>
          </a:p>
          <a:p>
            <a:pPr algn="ctr"/>
            <a:endParaRPr lang="pl-PL" dirty="0"/>
          </a:p>
          <a:p>
            <a:pPr algn="ctr"/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506360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pl-PL" dirty="0"/>
              <a:t>„WYNALAZEK PRACOWNICZY”</a:t>
            </a:r>
          </a:p>
          <a:p>
            <a:pPr marL="0" indent="0" algn="ctr">
              <a:buNone/>
            </a:pPr>
            <a:r>
              <a:rPr lang="pl-PL" dirty="0"/>
              <a:t>W razie dokonania wynalazku, wzoru użytkowego albo wzoru </a:t>
            </a:r>
            <a:r>
              <a:rPr lang="pl-PL" u="sng" dirty="0"/>
              <a:t>przemysłowego w wyniku wykonywania przez twórcę obowiązków ze stosunku pracy</a:t>
            </a:r>
            <a:r>
              <a:rPr lang="pl-PL" dirty="0"/>
              <a:t> albo z realizacji innej umowy         ( umowy prawa cywilnego) to:</a:t>
            </a:r>
          </a:p>
          <a:p>
            <a:pPr marL="0" indent="0" algn="ctr">
              <a:buNone/>
            </a:pPr>
            <a:r>
              <a:rPr lang="pl-PL" dirty="0"/>
              <a:t>prawa przysługują pracodawcy lub zamawiającemu, </a:t>
            </a:r>
          </a:p>
          <a:p>
            <a:pPr marL="0" indent="0" algn="ctr">
              <a:buNone/>
            </a:pPr>
            <a:r>
              <a:rPr lang="pl-PL" dirty="0"/>
              <a:t>chyba że strony ustaliły inaczej.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043658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pl-PL" dirty="0"/>
              <a:t>„WYNALAZEK PRACOWNICZY”</a:t>
            </a:r>
          </a:p>
          <a:p>
            <a:pPr algn="ctr"/>
            <a:endParaRPr lang="pl-PL" dirty="0"/>
          </a:p>
          <a:p>
            <a:r>
              <a:rPr lang="pl-PL" dirty="0"/>
              <a:t>Pracownikowi przysługuje prawo do wynagrodzenia za korzystania z jego wynalazku</a:t>
            </a:r>
          </a:p>
        </p:txBody>
      </p:sp>
    </p:spTree>
    <p:extLst>
      <p:ext uri="{BB962C8B-B14F-4D97-AF65-F5344CB8AC3E}">
        <p14:creationId xmlns:p14="http://schemas.microsoft.com/office/powerpoint/2010/main" val="402526205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r>
              <a:rPr lang="pl-PL" sz="4400" dirty="0"/>
              <a:t>WYNALAZEK</a:t>
            </a:r>
          </a:p>
        </p:txBody>
      </p:sp>
    </p:spTree>
    <p:extLst>
      <p:ext uri="{BB962C8B-B14F-4D97-AF65-F5344CB8AC3E}">
        <p14:creationId xmlns:p14="http://schemas.microsoft.com/office/powerpoint/2010/main" val="8534585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/>
          </a:p>
          <a:p>
            <a:endParaRPr lang="pl-PL" dirty="0"/>
          </a:p>
          <a:p>
            <a:pPr marL="0" indent="0" algn="ctr">
              <a:buNone/>
            </a:pPr>
            <a:r>
              <a:rPr lang="pl-PL" dirty="0"/>
              <a:t>Ustawa z dnia 30 czerwca 2000 r. </a:t>
            </a:r>
            <a:r>
              <a:rPr lang="pl-PL" i="1" dirty="0"/>
              <a:t>Prawo własności przemysłowej</a:t>
            </a:r>
            <a:r>
              <a:rPr lang="pl-PL" dirty="0"/>
              <a:t> </a:t>
            </a:r>
          </a:p>
          <a:p>
            <a:pPr marL="0" indent="0" algn="ctr">
              <a:buNone/>
            </a:pPr>
            <a:r>
              <a:rPr lang="pl-PL" dirty="0"/>
              <a:t>(</a:t>
            </a:r>
            <a:r>
              <a:rPr lang="pl-PL" b="1" dirty="0"/>
              <a:t>Dz.U.2017.776 </a:t>
            </a:r>
            <a:r>
              <a:rPr lang="pl-PL" b="1" dirty="0" err="1"/>
              <a:t>t.j</a:t>
            </a:r>
            <a:r>
              <a:rPr lang="pl-PL" b="1" dirty="0"/>
              <a:t>.) </a:t>
            </a:r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1184365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dirty="0"/>
              <a:t>PATENT NA WYNALAZEK</a:t>
            </a:r>
          </a:p>
          <a:p>
            <a:pPr marL="0" indent="0" algn="ctr">
              <a:buNone/>
            </a:pPr>
            <a:endParaRPr lang="pl-PL" dirty="0"/>
          </a:p>
          <a:p>
            <a:r>
              <a:rPr lang="pl-PL" dirty="0"/>
              <a:t>bez względu na dziedzinę techniki</a:t>
            </a:r>
          </a:p>
          <a:p>
            <a:r>
              <a:rPr lang="pl-PL" dirty="0"/>
              <a:t>jest „nowy”, </a:t>
            </a:r>
          </a:p>
          <a:p>
            <a:r>
              <a:rPr lang="pl-PL" dirty="0"/>
              <a:t>posiada „poziom wynalazczy” i </a:t>
            </a:r>
          </a:p>
          <a:p>
            <a:r>
              <a:rPr lang="pl-PL" dirty="0"/>
              <a:t>nadaje się do przemysłowego stosowania.</a:t>
            </a:r>
          </a:p>
        </p:txBody>
      </p:sp>
    </p:spTree>
    <p:extLst>
      <p:ext uri="{BB962C8B-B14F-4D97-AF65-F5344CB8AC3E}">
        <p14:creationId xmlns:p14="http://schemas.microsoft.com/office/powerpoint/2010/main" val="406951596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dirty="0"/>
              <a:t>WYNALAZEK</a:t>
            </a:r>
          </a:p>
          <a:p>
            <a:pPr marL="0" indent="0" algn="ctr">
              <a:buNone/>
            </a:pPr>
            <a:endParaRPr lang="pl-PL" dirty="0"/>
          </a:p>
          <a:p>
            <a:r>
              <a:rPr lang="pl-PL" i="1" dirty="0"/>
              <a:t>Co to znaczy, że jest on nowy?</a:t>
            </a:r>
          </a:p>
          <a:p>
            <a:r>
              <a:rPr lang="pl-PL" i="1" dirty="0"/>
              <a:t>Co to oznacza, że ma poziom wynalazczy?</a:t>
            </a:r>
          </a:p>
          <a:p>
            <a:r>
              <a:rPr lang="pl-PL" i="1" dirty="0"/>
              <a:t>Co to znaczy, że nadaje się do przemysłowego wykorzystania?</a:t>
            </a:r>
          </a:p>
        </p:txBody>
      </p:sp>
    </p:spTree>
    <p:extLst>
      <p:ext uri="{BB962C8B-B14F-4D97-AF65-F5344CB8AC3E}">
        <p14:creationId xmlns:p14="http://schemas.microsoft.com/office/powerpoint/2010/main" val="112764648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1/ </a:t>
            </a:r>
            <a:r>
              <a:rPr lang="pl-PL" i="1" dirty="0"/>
              <a:t>CZEGO NIE UZNAJE SIĘ ZA WYNALAZEK?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2/ </a:t>
            </a:r>
            <a:r>
              <a:rPr lang="pl-PL" i="1" dirty="0"/>
              <a:t>NA JAKIE ROZWIĄZANIA TECHNICZNE NIE UDZIELA SIĘ PATENTÓW?</a:t>
            </a:r>
          </a:p>
        </p:txBody>
      </p:sp>
    </p:spTree>
    <p:extLst>
      <p:ext uri="{BB962C8B-B14F-4D97-AF65-F5344CB8AC3E}">
        <p14:creationId xmlns:p14="http://schemas.microsoft.com/office/powerpoint/2010/main" val="32401471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r>
              <a:rPr lang="pl-PL" b="1" dirty="0"/>
              <a:t>KONSEKWENCJE UZYSKANIA </a:t>
            </a:r>
          </a:p>
          <a:p>
            <a:pPr marL="0" indent="0" algn="ctr">
              <a:buNone/>
            </a:pPr>
            <a:r>
              <a:rPr lang="pl-PL" b="1" dirty="0"/>
              <a:t>PATENTU NA WYNALAZEK</a:t>
            </a:r>
          </a:p>
        </p:txBody>
      </p:sp>
    </p:spTree>
    <p:extLst>
      <p:ext uri="{BB962C8B-B14F-4D97-AF65-F5344CB8AC3E}">
        <p14:creationId xmlns:p14="http://schemas.microsoft.com/office/powerpoint/2010/main" val="244252313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pl-PL" dirty="0"/>
          </a:p>
          <a:p>
            <a:r>
              <a:rPr lang="pl-PL" dirty="0"/>
              <a:t>prawo </a:t>
            </a:r>
            <a:r>
              <a:rPr lang="pl-PL" b="1" u="sng" dirty="0"/>
              <a:t>wyłącznego korzystania z wynalazku w sposób zarobkowy lub zawodowy </a:t>
            </a:r>
            <a:r>
              <a:rPr lang="pl-PL" dirty="0"/>
              <a:t>na całym obszarze Rzeczypospolitej Polskiej. </a:t>
            </a:r>
          </a:p>
          <a:p>
            <a:pPr marL="0" indent="0">
              <a:buNone/>
            </a:pPr>
            <a:endParaRPr lang="pl-PL" dirty="0"/>
          </a:p>
          <a:p>
            <a:r>
              <a:rPr lang="pl-PL" dirty="0"/>
              <a:t>przez </a:t>
            </a:r>
            <a:r>
              <a:rPr lang="pl-PL" b="1" u="sng" dirty="0"/>
              <a:t>20 lat </a:t>
            </a:r>
            <a:r>
              <a:rPr lang="pl-PL" dirty="0"/>
              <a:t>od daty dokonania zgłoszenia wynalazku w Urzędzie Patentowym.</a:t>
            </a:r>
          </a:p>
          <a:p>
            <a:pPr marL="0" indent="0" algn="ctr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112112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l-PL" dirty="0"/>
          </a:p>
          <a:p>
            <a:endParaRPr lang="pl-PL" dirty="0"/>
          </a:p>
          <a:p>
            <a:r>
              <a:rPr lang="pl-PL" dirty="0"/>
              <a:t>Patent na wynalazek </a:t>
            </a:r>
            <a:r>
              <a:rPr lang="pl-PL" u="sng" dirty="0"/>
              <a:t>dotyczący sposobu wytwarzania</a:t>
            </a:r>
            <a:r>
              <a:rPr lang="pl-PL" dirty="0"/>
              <a:t> obejmuje także wytwory uzyskane bezpośrednio tym sposobem.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9330714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b="1" dirty="0"/>
              <a:t>UPRAWNIONY Z PATENTU MOŻE:</a:t>
            </a:r>
          </a:p>
          <a:p>
            <a:r>
              <a:rPr lang="pl-PL" b="1" u="sng" dirty="0"/>
              <a:t>zakazać</a:t>
            </a:r>
            <a:r>
              <a:rPr lang="pl-PL" dirty="0"/>
              <a:t> osobie trzeciej, niemającej jego zgody, korzystania z wynalazku w sposób zarobkowy lub zawodowy,</a:t>
            </a:r>
          </a:p>
          <a:p>
            <a:r>
              <a:rPr lang="pl-PL" dirty="0"/>
              <a:t>w drodze umowy </a:t>
            </a:r>
            <a:r>
              <a:rPr lang="pl-PL" b="1" dirty="0"/>
              <a:t>udzielić innej osobie upoważnienia</a:t>
            </a:r>
            <a:r>
              <a:rPr lang="pl-PL" dirty="0"/>
              <a:t> </a:t>
            </a:r>
            <a:r>
              <a:rPr lang="pl-PL" b="1" dirty="0"/>
              <a:t>(licencji) do korzystania </a:t>
            </a:r>
            <a:r>
              <a:rPr lang="pl-PL" dirty="0"/>
              <a:t>z jego wynalazku (umowa licencyjna),</a:t>
            </a:r>
          </a:p>
        </p:txBody>
      </p:sp>
    </p:spTree>
    <p:extLst>
      <p:ext uri="{BB962C8B-B14F-4D97-AF65-F5344CB8AC3E}">
        <p14:creationId xmlns:p14="http://schemas.microsoft.com/office/powerpoint/2010/main" val="299485574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b="1" dirty="0"/>
              <a:t>UPRAWNIONY Z PATENTU MOŻE NIM ROZPORZĄDZAĆ, CZYLI:</a:t>
            </a:r>
          </a:p>
          <a:p>
            <a:pPr marL="0" indent="0" algn="ctr">
              <a:buNone/>
            </a:pPr>
            <a:endParaRPr lang="pl-PL" dirty="0"/>
          </a:p>
          <a:p>
            <a:r>
              <a:rPr lang="pl-PL" dirty="0"/>
              <a:t>zbyć patent,</a:t>
            </a:r>
          </a:p>
          <a:p>
            <a:r>
              <a:rPr lang="pl-PL" dirty="0"/>
              <a:t>pozostawić po sobie jako element spadku,</a:t>
            </a:r>
          </a:p>
        </p:txBody>
      </p:sp>
    </p:spTree>
    <p:extLst>
      <p:ext uri="{BB962C8B-B14F-4D97-AF65-F5344CB8AC3E}">
        <p14:creationId xmlns:p14="http://schemas.microsoft.com/office/powerpoint/2010/main" val="345055924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pl-PL" b="1" dirty="0"/>
              <a:t>NADUŻYCIE PATENTU TO:</a:t>
            </a:r>
          </a:p>
          <a:p>
            <a:r>
              <a:rPr lang="pl-PL" dirty="0"/>
              <a:t>uniemożliwianie korzystania z wynalazku przez osobę trzecią, </a:t>
            </a:r>
          </a:p>
          <a:p>
            <a:r>
              <a:rPr lang="pl-PL" dirty="0"/>
              <a:t>jeżeli jest ono </a:t>
            </a:r>
            <a:r>
              <a:rPr lang="pl-PL" u="sng" dirty="0"/>
              <a:t>konieczne do zaspokojenia potrzeb rynku krajowego</a:t>
            </a:r>
            <a:r>
              <a:rPr lang="pl-PL" dirty="0"/>
              <a:t>, </a:t>
            </a:r>
          </a:p>
          <a:p>
            <a:r>
              <a:rPr lang="pl-PL" dirty="0"/>
              <a:t>a zwłaszcza gdy wymaga tego </a:t>
            </a:r>
            <a:r>
              <a:rPr lang="pl-PL" u="sng" dirty="0"/>
              <a:t>interes publiczny</a:t>
            </a:r>
            <a:r>
              <a:rPr lang="pl-PL" dirty="0"/>
              <a:t>,</a:t>
            </a:r>
          </a:p>
          <a:p>
            <a:r>
              <a:rPr lang="pl-PL" dirty="0"/>
              <a:t> a wyrób jest dostępny społeczeństwu                            </a:t>
            </a:r>
            <a:r>
              <a:rPr lang="pl-PL" u="sng" dirty="0"/>
              <a:t>w niedostatecznej ilości lub jakości albo po nadmiernie wysokich cenach</a:t>
            </a:r>
            <a:r>
              <a:rPr lang="pl-PL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240941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dirty="0"/>
              <a:t>ALE!!!</a:t>
            </a:r>
          </a:p>
          <a:p>
            <a:pPr marL="0" indent="0" algn="ctr">
              <a:buNone/>
            </a:pPr>
            <a:r>
              <a:rPr lang="pl-PL" dirty="0"/>
              <a:t>Nie uważa się za nadużycie prawa uniemożliwiania korzystania z wynalazku przez osoby trzecie </a:t>
            </a:r>
          </a:p>
          <a:p>
            <a:pPr marL="0" indent="0" algn="ctr">
              <a:buNone/>
            </a:pPr>
            <a:r>
              <a:rPr lang="pl-PL" u="sng" dirty="0"/>
              <a:t>w okresie 3 lat od dnia udzielenia patentu</a:t>
            </a:r>
            <a:r>
              <a:rPr lang="pl-PL" dirty="0"/>
              <a:t>.</a:t>
            </a:r>
          </a:p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endParaRPr lang="pl-PL" dirty="0"/>
          </a:p>
          <a:p>
            <a:pPr marL="0" indent="0" algn="r">
              <a:buNone/>
            </a:pPr>
            <a:r>
              <a:rPr lang="pl-PL" dirty="0"/>
              <a:t>…</a:t>
            </a:r>
            <a:r>
              <a:rPr lang="pl-PL" i="1" dirty="0"/>
              <a:t>ale tu też może być wyjątek</a:t>
            </a:r>
            <a:r>
              <a:rPr lang="pl-PL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31292973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pl-PL" dirty="0"/>
              <a:t> Ustawa normuje stosunki w zakresie PROJEKTÓW WYNALAZCZYCH  czyli:</a:t>
            </a:r>
          </a:p>
          <a:p>
            <a:pPr marL="514350" indent="-514350">
              <a:buAutoNum type="arabicParenR"/>
            </a:pPr>
            <a:r>
              <a:rPr lang="pl-PL" dirty="0"/>
              <a:t> wynalazków, </a:t>
            </a:r>
          </a:p>
          <a:p>
            <a:pPr marL="514350" indent="-514350">
              <a:buAutoNum type="arabicParenR"/>
            </a:pPr>
            <a:r>
              <a:rPr lang="pl-PL" dirty="0"/>
              <a:t>wzorów użytkowych, </a:t>
            </a:r>
          </a:p>
          <a:p>
            <a:pPr marL="514350" indent="-514350">
              <a:buAutoNum type="arabicParenR"/>
            </a:pPr>
            <a:r>
              <a:rPr lang="pl-PL" dirty="0"/>
              <a:t>wzorów przemysłowych, </a:t>
            </a:r>
          </a:p>
          <a:p>
            <a:pPr marL="514350" indent="-514350">
              <a:buAutoNum type="arabicParenR"/>
            </a:pPr>
            <a:r>
              <a:rPr lang="pl-PL" dirty="0"/>
              <a:t>znaków towarowych, </a:t>
            </a:r>
          </a:p>
          <a:p>
            <a:pPr marL="514350" indent="-514350">
              <a:buAutoNum type="arabicParenR"/>
            </a:pPr>
            <a:r>
              <a:rPr lang="pl-PL" dirty="0"/>
              <a:t>oznaczeń geograficznych i </a:t>
            </a:r>
          </a:p>
          <a:p>
            <a:pPr marL="514350" indent="-514350">
              <a:buAutoNum type="arabicParenR"/>
            </a:pPr>
            <a:r>
              <a:rPr lang="pl-PL" dirty="0"/>
              <a:t>topografii układów scalonych;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9792444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r>
              <a:rPr lang="pl-PL" b="1" dirty="0"/>
              <a:t>DOZWOLONY UŻYTEK PATENTU</a:t>
            </a:r>
          </a:p>
          <a:p>
            <a:pPr marL="0" indent="0" algn="ctr">
              <a:buNone/>
            </a:pP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204726559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r>
              <a:rPr lang="pl-PL" b="1" dirty="0"/>
              <a:t>LICENCJA PRZYMUSOWA</a:t>
            </a:r>
          </a:p>
        </p:txBody>
      </p:sp>
    </p:spTree>
    <p:extLst>
      <p:ext uri="{BB962C8B-B14F-4D97-AF65-F5344CB8AC3E}">
        <p14:creationId xmlns:p14="http://schemas.microsoft.com/office/powerpoint/2010/main" val="63045675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r>
              <a:rPr lang="pl-PL" sz="4400" b="1" dirty="0"/>
              <a:t>WYNALAZEK BIOTECHNOLOGICZNY</a:t>
            </a:r>
          </a:p>
        </p:txBody>
      </p:sp>
    </p:spTree>
    <p:extLst>
      <p:ext uri="{BB962C8B-B14F-4D97-AF65-F5344CB8AC3E}">
        <p14:creationId xmlns:p14="http://schemas.microsoft.com/office/powerpoint/2010/main" val="286095867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pl-PL" b="1" dirty="0"/>
              <a:t>„W.B.” TO WYNALAZEK W ROZUMIENIU USTAWY:</a:t>
            </a:r>
          </a:p>
          <a:p>
            <a:r>
              <a:rPr lang="pl-PL" dirty="0"/>
              <a:t> dotyczący </a:t>
            </a:r>
            <a:r>
              <a:rPr lang="pl-PL" u="sng" dirty="0"/>
              <a:t>wytworu składającego się z materiału biologicznego ,</a:t>
            </a:r>
          </a:p>
          <a:p>
            <a:pPr marL="0" indent="0">
              <a:buNone/>
            </a:pPr>
            <a:r>
              <a:rPr lang="pl-PL" dirty="0"/>
              <a:t>lub </a:t>
            </a:r>
          </a:p>
          <a:p>
            <a:r>
              <a:rPr lang="pl-PL" dirty="0"/>
              <a:t>zawierającego taki </a:t>
            </a:r>
            <a:r>
              <a:rPr lang="pl-PL" u="sng" dirty="0"/>
              <a:t>materiał,</a:t>
            </a:r>
            <a:r>
              <a:rPr lang="pl-PL" dirty="0"/>
              <a:t> </a:t>
            </a:r>
          </a:p>
          <a:p>
            <a:pPr marL="0" indent="0">
              <a:buNone/>
            </a:pPr>
            <a:r>
              <a:rPr lang="pl-PL" dirty="0"/>
              <a:t>albo </a:t>
            </a:r>
          </a:p>
          <a:p>
            <a:r>
              <a:rPr lang="pl-PL" dirty="0"/>
              <a:t>dotyczący </a:t>
            </a:r>
            <a:r>
              <a:rPr lang="pl-PL" u="sng" dirty="0"/>
              <a:t>sposobu, za pomocą którego materiał biologiczny jest wytwarzany, przetwarzany lub wykorzystywany</a:t>
            </a:r>
            <a:r>
              <a:rPr lang="pl-PL" dirty="0"/>
              <a:t>;</a:t>
            </a:r>
          </a:p>
          <a:p>
            <a:pPr marL="0" indent="0" algn="ctr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0957655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b="1" dirty="0"/>
              <a:t>MATERIAŁ BIOLOGICZNY</a:t>
            </a:r>
          </a:p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r>
              <a:rPr lang="pl-PL" dirty="0"/>
              <a:t> materiał zawierający informację genetyczną                 i zdolny do </a:t>
            </a:r>
            <a:r>
              <a:rPr lang="pl-PL" dirty="0" err="1"/>
              <a:t>samoreprodukcji</a:t>
            </a:r>
            <a:r>
              <a:rPr lang="pl-PL" dirty="0"/>
              <a:t> albo nadający się do reprodukcji w systemie biologicznym</a:t>
            </a:r>
          </a:p>
        </p:txBody>
      </p:sp>
    </p:spTree>
    <p:extLst>
      <p:ext uri="{BB962C8B-B14F-4D97-AF65-F5344CB8AC3E}">
        <p14:creationId xmlns:p14="http://schemas.microsoft.com/office/powerpoint/2010/main" val="399052770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r>
              <a:rPr lang="pl-PL" b="1" dirty="0"/>
              <a:t>RODZAJE WYNALAZKÓW BIOTECHNOLOGICZNYCH</a:t>
            </a:r>
          </a:p>
        </p:txBody>
      </p:sp>
    </p:spTree>
    <p:extLst>
      <p:ext uri="{BB962C8B-B14F-4D97-AF65-F5344CB8AC3E}">
        <p14:creationId xmlns:p14="http://schemas.microsoft.com/office/powerpoint/2010/main" val="172245116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dirty="0"/>
              <a:t>„W.B”:</a:t>
            </a:r>
          </a:p>
          <a:p>
            <a:pPr marL="0" indent="0" algn="ctr">
              <a:buNone/>
            </a:pPr>
            <a:endParaRPr lang="pl-PL" dirty="0"/>
          </a:p>
          <a:p>
            <a:r>
              <a:rPr lang="pl-PL" dirty="0"/>
              <a:t>stanowiące materiał biologiczny, który jest wyizolowany ze swojego naturalnego środowiska lub wytworzony sposobem technicznym, nawet jeżeli poprzednio występował w naturze</a:t>
            </a:r>
          </a:p>
        </p:txBody>
      </p:sp>
    </p:spTree>
    <p:extLst>
      <p:ext uri="{BB962C8B-B14F-4D97-AF65-F5344CB8AC3E}">
        <p14:creationId xmlns:p14="http://schemas.microsoft.com/office/powerpoint/2010/main" val="254723937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dirty="0"/>
              <a:t>WYNALAZKI:</a:t>
            </a:r>
          </a:p>
          <a:p>
            <a:r>
              <a:rPr lang="pl-PL" dirty="0"/>
              <a:t>stanowiące </a:t>
            </a:r>
            <a:r>
              <a:rPr lang="pl-PL" u="sng" dirty="0"/>
              <a:t>element wyizolowany z ciała ludzkiego</a:t>
            </a:r>
            <a:r>
              <a:rPr lang="pl-PL" dirty="0"/>
              <a:t> lub w inny sposób wytworzony sposobem technicznym, włącznie z sekwencją lub częściową sekwencją genu, nawet jeżeli budowa tego elementu jest identyczna z budową elementu naturalnego;</a:t>
            </a:r>
          </a:p>
        </p:txBody>
      </p:sp>
    </p:spTree>
    <p:extLst>
      <p:ext uri="{BB962C8B-B14F-4D97-AF65-F5344CB8AC3E}">
        <p14:creationId xmlns:p14="http://schemas.microsoft.com/office/powerpoint/2010/main" val="259312606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dirty="0"/>
              <a:t>WYNALAZKI:</a:t>
            </a:r>
          </a:p>
          <a:p>
            <a:pPr marL="0" indent="0" algn="ctr">
              <a:buNone/>
            </a:pPr>
            <a:endParaRPr lang="pl-PL" dirty="0"/>
          </a:p>
          <a:p>
            <a:r>
              <a:rPr lang="pl-PL" dirty="0"/>
              <a:t>dotyczące roślin lub zwierząt, jeżeli możliwości techniczne stosowania wynalazku nie ograniczają się do szczególnej odmiany roślin lub rasy zwierząt</a:t>
            </a:r>
          </a:p>
        </p:txBody>
      </p:sp>
    </p:spTree>
    <p:extLst>
      <p:ext uri="{BB962C8B-B14F-4D97-AF65-F5344CB8AC3E}">
        <p14:creationId xmlns:p14="http://schemas.microsoft.com/office/powerpoint/2010/main" val="155281917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b="1" dirty="0"/>
              <a:t>WYNALAZEK NIEETYCZNY</a:t>
            </a:r>
          </a:p>
          <a:p>
            <a:pPr marL="0" indent="0" algn="ctr">
              <a:buNone/>
            </a:pPr>
            <a:r>
              <a:rPr lang="pl-PL" dirty="0"/>
              <a:t>Za wynalazek nie uważa się:</a:t>
            </a:r>
          </a:p>
          <a:p>
            <a:pPr marL="0" indent="0" algn="ctr">
              <a:buNone/>
            </a:pPr>
            <a:endParaRPr lang="pl-PL" dirty="0"/>
          </a:p>
          <a:p>
            <a:r>
              <a:rPr lang="pl-PL" dirty="0"/>
              <a:t> ciała ludzkiego, w różnych jego stadiach formowania się i rozwoju oraz </a:t>
            </a:r>
          </a:p>
          <a:p>
            <a:r>
              <a:rPr lang="pl-PL" dirty="0"/>
              <a:t>zwykłego odkrycia jednego z jego elementów, włącznie z sekwencją lub częściową sekwencją genu</a:t>
            </a:r>
          </a:p>
        </p:txBody>
      </p:sp>
    </p:spTree>
    <p:extLst>
      <p:ext uri="{BB962C8B-B14F-4D97-AF65-F5344CB8AC3E}">
        <p14:creationId xmlns:p14="http://schemas.microsoft.com/office/powerpoint/2010/main" val="4433173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pl-PL" dirty="0"/>
              <a:t> Ustawa normuje:</a:t>
            </a:r>
          </a:p>
          <a:p>
            <a:pPr marL="0" indent="0">
              <a:buNone/>
            </a:pPr>
            <a:r>
              <a:rPr lang="pl-PL" dirty="0"/>
              <a:t>2) zasady, na jakich przedsiębiorcy mogą przyjmować </a:t>
            </a:r>
            <a:r>
              <a:rPr lang="pl-PL" b="1" u="sng" dirty="0"/>
              <a:t>projekty racjonalizatorskie </a:t>
            </a:r>
            <a:r>
              <a:rPr lang="pl-PL" dirty="0"/>
              <a:t>i wynagradzać ich twórców;</a:t>
            </a:r>
          </a:p>
          <a:p>
            <a:pPr marL="0" indent="0">
              <a:buNone/>
            </a:pPr>
            <a:r>
              <a:rPr lang="pl-PL" dirty="0"/>
              <a:t>3) zadania i organizację </a:t>
            </a:r>
            <a:r>
              <a:rPr lang="pl-PL" b="1" dirty="0"/>
              <a:t>Urzędu Patentowego Rzeczypospolitej Polskiej</a:t>
            </a:r>
            <a:r>
              <a:rPr lang="pl-PL" dirty="0"/>
              <a:t>, zwanego dalej "Urzędem Patentowym".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3850606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r>
              <a:rPr lang="pl-PL" b="1" dirty="0"/>
              <a:t>WYNALAZKI BIOTECHNICZNE, KTÓRYCH WYKORZYSTYWANIE BYŁOBY SPRZECZNE Z PORZĄDKIEM PUBLICZNYM LUB DOBRYMI OBYCZAJAMI LUB MORALNOŚCIĄ PUBLICZNĄ</a:t>
            </a:r>
          </a:p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r>
              <a:rPr lang="pl-PL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1090413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pl-PL" dirty="0"/>
              <a:t>…w szczególności:</a:t>
            </a:r>
          </a:p>
          <a:p>
            <a:pPr marL="0" indent="0" algn="ctr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1) sposoby klonowania ludzi;</a:t>
            </a:r>
          </a:p>
          <a:p>
            <a:pPr marL="0" indent="0">
              <a:buNone/>
            </a:pPr>
            <a:r>
              <a:rPr lang="pl-PL" dirty="0"/>
              <a:t>2) sposoby modyfikacji tożsamości genetycznej linii zarodkowej człowieka;</a:t>
            </a:r>
          </a:p>
          <a:p>
            <a:pPr marL="0" indent="0">
              <a:buNone/>
            </a:pPr>
            <a:r>
              <a:rPr lang="pl-PL" dirty="0"/>
              <a:t>3) stosowanie embrionów ludzkich do celów przemysłowych lub handlowych;</a:t>
            </a:r>
          </a:p>
          <a:p>
            <a:pPr marL="0" indent="0">
              <a:buNone/>
            </a:pPr>
            <a:r>
              <a:rPr lang="pl-PL" dirty="0"/>
              <a:t>4) sposoby modyfikacji tożsamości genetycznej zwierząt, które mogą powodować u nich cierpienia, nie przynosząc żadnych istotnych korzyści medycznych dla człowieka lub zwierzęcia, oraz zwierzęta będące wynikiem zastosowania takich sposobów.</a:t>
            </a:r>
          </a:p>
          <a:p>
            <a:pPr marL="0" indent="0" algn="ctr">
              <a:buNone/>
            </a:pPr>
            <a:r>
              <a:rPr lang="pl-PL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2991513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r>
              <a:rPr lang="pl-PL" sz="4400" b="1" dirty="0"/>
              <a:t>WZÓR UŻYTKOWY</a:t>
            </a:r>
          </a:p>
        </p:txBody>
      </p:sp>
    </p:spTree>
    <p:extLst>
      <p:ext uri="{BB962C8B-B14F-4D97-AF65-F5344CB8AC3E}">
        <p14:creationId xmlns:p14="http://schemas.microsoft.com/office/powerpoint/2010/main" val="35289414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dirty="0"/>
              <a:t>WZÓR UŻYTKOWY</a:t>
            </a:r>
          </a:p>
          <a:p>
            <a:pPr marL="0" indent="0" algn="ctr">
              <a:buNone/>
            </a:pPr>
            <a:endParaRPr lang="pl-PL" dirty="0"/>
          </a:p>
          <a:p>
            <a:r>
              <a:rPr lang="pl-PL" dirty="0"/>
              <a:t>nowe i użyteczne rozwiązanie o charakterze technicznym,</a:t>
            </a:r>
          </a:p>
          <a:p>
            <a:r>
              <a:rPr lang="pl-PL" dirty="0"/>
              <a:t> dotyczące kształtu, budowy lub zestawienia przedmiotu o trwałej postaci</a:t>
            </a:r>
          </a:p>
        </p:txBody>
      </p:sp>
    </p:spTree>
    <p:extLst>
      <p:ext uri="{BB962C8B-B14F-4D97-AF65-F5344CB8AC3E}">
        <p14:creationId xmlns:p14="http://schemas.microsoft.com/office/powerpoint/2010/main" val="44539054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dirty="0"/>
              <a:t>WZÓR UŻYTKOWY</a:t>
            </a:r>
          </a:p>
          <a:p>
            <a:pPr marL="0" indent="0" algn="ctr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dirty="0"/>
              <a:t>…rozwiązanie jest użyteczne, jeżeli pozwala ono na osiągnięcie celu mającego praktyczne znaczenie przy wytwarzaniu lub korzystaniu z wyrobów</a:t>
            </a:r>
          </a:p>
        </p:txBody>
      </p:sp>
    </p:spTree>
    <p:extLst>
      <p:ext uri="{BB962C8B-B14F-4D97-AF65-F5344CB8AC3E}">
        <p14:creationId xmlns:p14="http://schemas.microsoft.com/office/powerpoint/2010/main" val="341200110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pl-PL" dirty="0"/>
              <a:t>WZÓR UŻYTKOWY</a:t>
            </a:r>
          </a:p>
          <a:p>
            <a:pPr marL="0" indent="0" algn="ctr">
              <a:buNone/>
            </a:pPr>
            <a:r>
              <a:rPr lang="pl-PL" dirty="0"/>
              <a:t>http://www.pwrz.pl/rzecznik_patentowy/</a:t>
            </a:r>
          </a:p>
          <a:p>
            <a:pPr marL="0" indent="0" algn="just">
              <a:buNone/>
            </a:pPr>
            <a:r>
              <a:rPr lang="pl-PL" dirty="0"/>
              <a:t>Zarejestrowano już m.in. rower, pudełko na cukierki, stolik, zegar wahadłowy, zapalniczkę, monitor, sześć zaginarek, kilkadziesiąt różnego rodzaju paneli i ekranów, ponad sto lamp, przeszło trzydzieści okien i całe mnóstwo innych przedmiotów (w tym mechanizmów i urządzeń, a także opakowań i obudów)</a:t>
            </a:r>
          </a:p>
        </p:txBody>
      </p:sp>
    </p:spTree>
    <p:extLst>
      <p:ext uri="{BB962C8B-B14F-4D97-AF65-F5344CB8AC3E}">
        <p14:creationId xmlns:p14="http://schemas.microsoft.com/office/powerpoint/2010/main" val="4018767641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pl-PL" dirty="0"/>
              <a:t>WZÓR UŻYTKOWY</a:t>
            </a:r>
          </a:p>
          <a:p>
            <a:pPr marL="0" indent="0" algn="just">
              <a:buNone/>
            </a:pPr>
            <a:r>
              <a:rPr lang="pl-PL" dirty="0"/>
              <a:t>zamek do drzwi, kocioł wodny centralnego ogrzewania, oprawka kredki kosmetycznej z mechanizmem wysuwania sztyftu, but rehabilitacyjny, uchwyt grzejnika, słój, panel sterowania, podnośnik wózkowy, zacisk elektryczny, wieszak na okrycia, sadzarka, woreczek z zapięciem strunowym, podajnik papieru, kombajn do zbioru owoców, młot elektryczny, oprawa oświetleniowa, elementy rurowe do zjeżdżalni wodnych, zamknięcie do opakowania kartonowego, kotwa dystansowa, listwa przypodłogowa czy maskująca, siedzenie rowerowe, ościeżnica i skrzydło okna, wentylator osiowy, lustro ścienne </a:t>
            </a:r>
          </a:p>
        </p:txBody>
      </p:sp>
    </p:spTree>
    <p:extLst>
      <p:ext uri="{BB962C8B-B14F-4D97-AF65-F5344CB8AC3E}">
        <p14:creationId xmlns:p14="http://schemas.microsoft.com/office/powerpoint/2010/main" val="89688504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ctr"/>
            <a:r>
              <a:rPr lang="pl-PL" dirty="0"/>
              <a:t>PRAWO OCHRONNE NA WZÓR UŻYTKOWY</a:t>
            </a:r>
          </a:p>
          <a:p>
            <a:pPr marL="0" indent="0">
              <a:buNone/>
            </a:pPr>
            <a:r>
              <a:rPr lang="pl-PL" dirty="0"/>
              <a:t>1.  Na wzór użytkowy może być udzielone </a:t>
            </a:r>
            <a:r>
              <a:rPr lang="pl-PL" u="sng" dirty="0"/>
              <a:t>prawo ochronne.</a:t>
            </a:r>
          </a:p>
          <a:p>
            <a:pPr marL="0" indent="0">
              <a:buNone/>
            </a:pPr>
            <a:r>
              <a:rPr lang="pl-PL" dirty="0"/>
              <a:t>2.  Przez uzyskanie prawa ochronnego nabywa się </a:t>
            </a:r>
            <a:r>
              <a:rPr lang="pl-PL" u="sng" dirty="0"/>
              <a:t>prawo wyłącznego korzystania ze wzoru użytkowego w sposób zarobkowy lub zawo</a:t>
            </a:r>
            <a:r>
              <a:rPr lang="pl-PL" dirty="0"/>
              <a:t>dowy na całym obszarze Rzeczypospolitej Polskiej.</a:t>
            </a:r>
          </a:p>
          <a:p>
            <a:pPr marL="0" indent="0">
              <a:buNone/>
            </a:pPr>
            <a:r>
              <a:rPr lang="pl-PL" dirty="0"/>
              <a:t>3.  Czas trwania prawa ochronnego wynosi </a:t>
            </a:r>
            <a:r>
              <a:rPr lang="pl-PL" u="sng" dirty="0"/>
              <a:t>dziesięć lat </a:t>
            </a:r>
            <a:r>
              <a:rPr lang="pl-PL" dirty="0"/>
              <a:t>od daty dokonania zgłoszenia wzoru użytkowego w Urzędzie Patentowym.</a:t>
            </a:r>
          </a:p>
          <a:p>
            <a:pPr marL="0" indent="0" algn="ctr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8901569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r>
              <a:rPr lang="pl-PL" sz="4000" b="1" dirty="0"/>
              <a:t>WZORY PRZEMYSŁOWE</a:t>
            </a:r>
          </a:p>
        </p:txBody>
      </p:sp>
    </p:spTree>
    <p:extLst>
      <p:ext uri="{BB962C8B-B14F-4D97-AF65-F5344CB8AC3E}">
        <p14:creationId xmlns:p14="http://schemas.microsoft.com/office/powerpoint/2010/main" val="1469990951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dirty="0"/>
              <a:t>WZÓR PRZEMYSŁOWY </a:t>
            </a:r>
          </a:p>
          <a:p>
            <a:r>
              <a:rPr lang="pl-PL" dirty="0"/>
              <a:t>nowa i posiadająca indywidualny charakter </a:t>
            </a:r>
            <a:r>
              <a:rPr lang="pl-PL" b="1" u="sng" dirty="0"/>
              <a:t>postać wytworu lub jego części, </a:t>
            </a:r>
          </a:p>
          <a:p>
            <a:r>
              <a:rPr lang="pl-PL" dirty="0"/>
              <a:t>nadana mu w szczególności przez cechy linii, konturów, kształtów, kolorystykę, fakturę lub materiał wytworu oraz przez jego ornamentację.</a:t>
            </a:r>
          </a:p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2618533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l-PL" dirty="0"/>
              <a:t>Na warunkach określonych w ustawie udzielane są:</a:t>
            </a:r>
          </a:p>
          <a:p>
            <a:pPr marL="0" indent="0">
              <a:buNone/>
            </a:pPr>
            <a:r>
              <a:rPr lang="pl-PL" dirty="0"/>
              <a:t>- </a:t>
            </a:r>
            <a:r>
              <a:rPr lang="pl-PL" b="1" dirty="0"/>
              <a:t>patenty</a:t>
            </a:r>
            <a:r>
              <a:rPr lang="pl-PL" dirty="0"/>
              <a:t> oraz </a:t>
            </a:r>
            <a:r>
              <a:rPr lang="pl-PL" b="1" dirty="0"/>
              <a:t>dodatkowe prawa ochronne </a:t>
            </a:r>
            <a:r>
              <a:rPr lang="pl-PL" dirty="0"/>
              <a:t>na</a:t>
            </a:r>
          </a:p>
          <a:p>
            <a:pPr marL="0" indent="0">
              <a:buNone/>
            </a:pPr>
            <a:r>
              <a:rPr lang="pl-PL" dirty="0"/>
              <a:t>wynalazki, </a:t>
            </a:r>
          </a:p>
          <a:p>
            <a:pPr marL="0" indent="0">
              <a:buNone/>
            </a:pPr>
            <a:r>
              <a:rPr lang="pl-PL" dirty="0"/>
              <a:t>- </a:t>
            </a:r>
            <a:r>
              <a:rPr lang="pl-PL" b="1" dirty="0"/>
              <a:t>prawa ochronne </a:t>
            </a:r>
            <a:r>
              <a:rPr lang="pl-PL" dirty="0"/>
              <a:t>na wzory użytkowe i znaki towarowe, a także </a:t>
            </a:r>
          </a:p>
          <a:p>
            <a:pPr marL="0" indent="0">
              <a:buNone/>
            </a:pPr>
            <a:r>
              <a:rPr lang="pl-PL" dirty="0"/>
              <a:t>- </a:t>
            </a:r>
            <a:r>
              <a:rPr lang="pl-PL" b="1" dirty="0"/>
              <a:t>prawa z rejestracji </a:t>
            </a:r>
            <a:r>
              <a:rPr lang="pl-PL" dirty="0"/>
              <a:t>na wzory przemysłowe, topografie układów scalonych oraz oznaczenia geograficzne</a:t>
            </a:r>
          </a:p>
          <a:p>
            <a:r>
              <a:rPr lang="pl-PL" dirty="0"/>
              <a:t>W sprawach tych właściwy jest </a:t>
            </a:r>
            <a:r>
              <a:rPr lang="pl-PL" b="1" dirty="0"/>
              <a:t>Urząd Patentowy</a:t>
            </a:r>
            <a:r>
              <a:rPr lang="pl-PL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93495808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dirty="0"/>
              <a:t>WZÓR PRZEMYSŁOWY </a:t>
            </a:r>
          </a:p>
          <a:p>
            <a:pPr marL="0" indent="0" algn="just">
              <a:buNone/>
            </a:pPr>
            <a:r>
              <a:rPr lang="pl-PL" dirty="0"/>
              <a:t>Wytworem jest każdy przedmiot wytworzony w sposób przemysłowy lub rzemieślniczy, obejmujący </a:t>
            </a:r>
            <a:r>
              <a:rPr lang="pl-PL" u="sng" dirty="0"/>
              <a:t>w szczególności (PRZYKŁADOWO)</a:t>
            </a:r>
            <a:r>
              <a:rPr lang="pl-PL" dirty="0"/>
              <a:t>:</a:t>
            </a:r>
          </a:p>
          <a:p>
            <a:r>
              <a:rPr lang="pl-PL" dirty="0"/>
              <a:t> opakowanie, </a:t>
            </a:r>
          </a:p>
          <a:p>
            <a:r>
              <a:rPr lang="pl-PL" dirty="0"/>
              <a:t>symbole graficzne oraz </a:t>
            </a:r>
          </a:p>
          <a:p>
            <a:r>
              <a:rPr lang="pl-PL" dirty="0"/>
              <a:t>kroje pisma typograficznego, </a:t>
            </a:r>
          </a:p>
          <a:p>
            <a:r>
              <a:rPr lang="pl-PL" dirty="0"/>
              <a:t>z wyłączeniem programów komputerowych</a:t>
            </a:r>
          </a:p>
          <a:p>
            <a:pPr marL="0" indent="0" algn="ctr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85416818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pl-PL" dirty="0"/>
              <a:t>WZÓR PRZEMYSŁOWY JAKIE NP. REJESTROWANO:</a:t>
            </a:r>
          </a:p>
          <a:p>
            <a:pPr marL="0" indent="0" algn="just">
              <a:buNone/>
            </a:pPr>
            <a:endParaRPr lang="pl-PL" dirty="0"/>
          </a:p>
          <a:p>
            <a:r>
              <a:rPr lang="pl-PL" dirty="0"/>
              <a:t>wzór przemysłowy okna</a:t>
            </a:r>
          </a:p>
          <a:p>
            <a:r>
              <a:rPr lang="pl-PL" dirty="0"/>
              <a:t>wzór przemysłowy ogrodzenia</a:t>
            </a:r>
          </a:p>
          <a:p>
            <a:r>
              <a:rPr lang="pl-PL" dirty="0"/>
              <a:t>wzór przemysłowy drzwi (w tym wzór przemysłowy drzwi zewnętrznych)</a:t>
            </a:r>
          </a:p>
          <a:p>
            <a:r>
              <a:rPr lang="pl-PL" dirty="0"/>
              <a:t>wzór przemysłowy panelu podłogowego</a:t>
            </a:r>
          </a:p>
          <a:p>
            <a:r>
              <a:rPr lang="pl-PL" dirty="0"/>
              <a:t>wzór przemysłowy dachu</a:t>
            </a:r>
          </a:p>
          <a:p>
            <a:r>
              <a:rPr lang="pl-PL" dirty="0"/>
              <a:t>wzór przemysłowy balustrady</a:t>
            </a:r>
          </a:p>
          <a:p>
            <a:r>
              <a:rPr lang="pl-PL" dirty="0"/>
              <a:t>wzór przemysłowy mozaiki</a:t>
            </a:r>
          </a:p>
          <a:p>
            <a:r>
              <a:rPr lang="pl-PL" dirty="0"/>
              <a:t>wzór przemysłowy bramy</a:t>
            </a:r>
          </a:p>
        </p:txBody>
      </p:sp>
    </p:spTree>
    <p:extLst>
      <p:ext uri="{BB962C8B-B14F-4D97-AF65-F5344CB8AC3E}">
        <p14:creationId xmlns:p14="http://schemas.microsoft.com/office/powerpoint/2010/main" val="1791632446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dirty="0"/>
              <a:t>WZORY PRZEMYSŁOWE JAKIE NP. REJESTROWANO:</a:t>
            </a:r>
          </a:p>
          <a:p>
            <a:pPr algn="just"/>
            <a:r>
              <a:rPr lang="pl-PL" dirty="0"/>
              <a:t>Panele podłogowe</a:t>
            </a:r>
          </a:p>
          <a:p>
            <a:pPr algn="just"/>
            <a:r>
              <a:rPr lang="pl-PL" dirty="0"/>
              <a:t>meble – pojedynczo i w zestawach</a:t>
            </a:r>
          </a:p>
          <a:p>
            <a:pPr algn="just"/>
            <a:r>
              <a:rPr lang="pl-PL" dirty="0"/>
              <a:t>fasony sukienek, fasony spodni itp., </a:t>
            </a:r>
          </a:p>
          <a:p>
            <a:pPr algn="just"/>
            <a:r>
              <a:rPr lang="pl-PL" dirty="0"/>
              <a:t>kolorowe kosmetyki, wzory tipsów,</a:t>
            </a:r>
          </a:p>
          <a:p>
            <a:pPr algn="just"/>
            <a:r>
              <a:rPr lang="pl-PL" dirty="0"/>
              <a:t>czcionki ozdobne, ozdobne literki i </a:t>
            </a:r>
            <a:r>
              <a:rPr lang="pl-PL" dirty="0" err="1"/>
              <a:t>fonty</a:t>
            </a:r>
            <a:r>
              <a:rPr lang="pl-PL" dirty="0"/>
              <a:t> ozdobne </a:t>
            </a:r>
          </a:p>
        </p:txBody>
      </p:sp>
    </p:spTree>
    <p:extLst>
      <p:ext uri="{BB962C8B-B14F-4D97-AF65-F5344CB8AC3E}">
        <p14:creationId xmlns:p14="http://schemas.microsoft.com/office/powerpoint/2010/main" val="1944667665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ctr"/>
            <a:r>
              <a:rPr lang="pl-PL" b="1" dirty="0"/>
              <a:t>Prawo z rejestracji wzoru przemysłowego </a:t>
            </a:r>
          </a:p>
          <a:p>
            <a:pPr marL="0" indent="0">
              <a:buNone/>
            </a:pPr>
            <a:r>
              <a:rPr lang="pl-PL" dirty="0"/>
              <a:t>1.  Na wzór przemysłowy udziela się </a:t>
            </a:r>
            <a:r>
              <a:rPr lang="pl-PL" u="sng" dirty="0"/>
              <a:t>prawa z rejestracji</a:t>
            </a:r>
            <a:r>
              <a:rPr lang="pl-PL" dirty="0"/>
              <a:t>.</a:t>
            </a:r>
          </a:p>
          <a:p>
            <a:pPr marL="0" indent="0">
              <a:buNone/>
            </a:pPr>
            <a:r>
              <a:rPr lang="pl-PL" dirty="0"/>
              <a:t>2.  Przez uzyskanie prawa z rejestracji uprawniony nabywa </a:t>
            </a:r>
            <a:r>
              <a:rPr lang="pl-PL" u="sng" dirty="0"/>
              <a:t>prawo wyłącznego korzystania z wzoru przemysłowego w sposób zarobkowy lub zawodowy </a:t>
            </a:r>
            <a:r>
              <a:rPr lang="pl-PL" dirty="0"/>
              <a:t>na całym obszarze Rzeczypospolitej Polskiej.</a:t>
            </a:r>
          </a:p>
          <a:p>
            <a:pPr marL="0" indent="0">
              <a:buNone/>
            </a:pPr>
            <a:r>
              <a:rPr lang="pl-PL" dirty="0"/>
              <a:t>3.  Uprawniony może </a:t>
            </a:r>
            <a:r>
              <a:rPr lang="pl-PL" u="sng" dirty="0"/>
              <a:t>zakazać osobom trzecim </a:t>
            </a:r>
            <a:r>
              <a:rPr lang="pl-PL" dirty="0"/>
              <a:t>wytwarzania, oferowania, wprowadzania do obrotu, importu, eksportu lub używania wytworu, w którym wzór jest zawarty bądź zastosowany, lub składowania takiego wytworu dla takich celów</a:t>
            </a:r>
          </a:p>
        </p:txBody>
      </p:sp>
    </p:spTree>
    <p:extLst>
      <p:ext uri="{BB962C8B-B14F-4D97-AF65-F5344CB8AC3E}">
        <p14:creationId xmlns:p14="http://schemas.microsoft.com/office/powerpoint/2010/main" val="2992917450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dirty="0"/>
              <a:t>WZÓR PRZEMYSŁOWY </a:t>
            </a:r>
          </a:p>
          <a:p>
            <a:pPr marL="0" indent="0" algn="ctr">
              <a:buNone/>
            </a:pPr>
            <a:endParaRPr lang="pl-PL" dirty="0"/>
          </a:p>
          <a:p>
            <a:r>
              <a:rPr lang="pl-PL" dirty="0"/>
              <a:t>Prawa z rejestracji wzoru udziela się na 25 lat od daty dokonania zgłoszenia w Urzędzie Patentowym,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72271540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r>
              <a:rPr lang="pl-PL" sz="4400" dirty="0"/>
              <a:t>ZNAKI TOWAROWE/USŁUGOWE</a:t>
            </a:r>
          </a:p>
          <a:p>
            <a:pPr marL="0" indent="0" algn="ctr">
              <a:buNone/>
            </a:pPr>
            <a:endParaRPr lang="pl-PL" sz="4400" dirty="0"/>
          </a:p>
        </p:txBody>
      </p:sp>
    </p:spTree>
    <p:extLst>
      <p:ext uri="{BB962C8B-B14F-4D97-AF65-F5344CB8AC3E}">
        <p14:creationId xmlns:p14="http://schemas.microsoft.com/office/powerpoint/2010/main" val="3448368453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l-PL" dirty="0"/>
              <a:t>Znakiem towarowym może być każde </a:t>
            </a:r>
            <a:r>
              <a:rPr lang="pl-PL" u="sng" dirty="0"/>
              <a:t>oznaczenie</a:t>
            </a:r>
            <a:r>
              <a:rPr lang="pl-PL" dirty="0"/>
              <a:t>, które można przedstawić </a:t>
            </a:r>
            <a:r>
              <a:rPr lang="pl-PL" u="sng" dirty="0"/>
              <a:t>w sposób graficzny</a:t>
            </a:r>
            <a:r>
              <a:rPr lang="pl-PL" dirty="0"/>
              <a:t>, jeżeli oznaczenie takie nadaje się </a:t>
            </a:r>
            <a:r>
              <a:rPr lang="pl-PL" u="sng" dirty="0"/>
              <a:t>do odróżnienia towarów jednego przedsiębiorstwa od towarów innego przedsiębiorstwa</a:t>
            </a:r>
            <a:r>
              <a:rPr lang="pl-PL" dirty="0"/>
              <a:t>.</a:t>
            </a:r>
          </a:p>
          <a:p>
            <a:r>
              <a:rPr lang="pl-PL" dirty="0"/>
              <a:t>Znakiem towarowym, może być w szczególności wyraz, rysunek, ornament, kompozycja kolorystyczna, forma przestrzenna, w tym forma towaru lub opakowania, a także melodia lub inny sygnał dźwiękowy</a:t>
            </a:r>
          </a:p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endParaRPr lang="pl-PL" sz="4400" dirty="0"/>
          </a:p>
        </p:txBody>
      </p:sp>
    </p:spTree>
    <p:extLst>
      <p:ext uri="{BB962C8B-B14F-4D97-AF65-F5344CB8AC3E}">
        <p14:creationId xmlns:p14="http://schemas.microsoft.com/office/powerpoint/2010/main" val="3032087975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pl-PL" sz="3800" dirty="0"/>
          </a:p>
          <a:p>
            <a:pPr marL="0" indent="0">
              <a:buNone/>
            </a:pPr>
            <a:endParaRPr lang="pl-PL" sz="3800" dirty="0"/>
          </a:p>
          <a:p>
            <a:pPr marL="0" indent="0">
              <a:buNone/>
            </a:pPr>
            <a:r>
              <a:rPr lang="pl-PL" sz="3800" dirty="0"/>
              <a:t>Na znak towarowy udziela się prawa ochronne z rejestracji</a:t>
            </a:r>
          </a:p>
          <a:p>
            <a:pPr marL="0" indent="0">
              <a:buNone/>
            </a:pPr>
            <a:endParaRPr lang="pl-PL" sz="3800" dirty="0"/>
          </a:p>
          <a:p>
            <a:pPr marL="0" indent="0" algn="ctr">
              <a:buNone/>
            </a:pPr>
            <a:endParaRPr lang="pl-PL" sz="4400" dirty="0"/>
          </a:p>
        </p:txBody>
      </p:sp>
    </p:spTree>
    <p:extLst>
      <p:ext uri="{BB962C8B-B14F-4D97-AF65-F5344CB8AC3E}">
        <p14:creationId xmlns:p14="http://schemas.microsoft.com/office/powerpoint/2010/main" val="1969446194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sz="4400" dirty="0"/>
              <a:t>Przez uzyskanie prawa ochronnego nabywa się prawo wyłącznego używania znaku towarowego w sposób zarobkowy lub zawodowy na całym obszarze Rzeczypospolitej Polskiej.</a:t>
            </a:r>
          </a:p>
          <a:p>
            <a:pPr marL="0" indent="0">
              <a:buNone/>
            </a:pPr>
            <a:endParaRPr lang="pl-PL" sz="4400" dirty="0"/>
          </a:p>
        </p:txBody>
      </p:sp>
    </p:spTree>
    <p:extLst>
      <p:ext uri="{BB962C8B-B14F-4D97-AF65-F5344CB8AC3E}">
        <p14:creationId xmlns:p14="http://schemas.microsoft.com/office/powerpoint/2010/main" val="2029748540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sz="4400" dirty="0"/>
              <a:t>UWAGA!!!</a:t>
            </a:r>
          </a:p>
          <a:p>
            <a:r>
              <a:rPr lang="pl-PL" sz="4400" dirty="0"/>
              <a:t>Uprawniony może wskazać, że jego znak został zarejestrowany, poprzez umieszczenie w sąsiedztwie znaku towarowego litery "R" wpisanej w okrąg.</a:t>
            </a:r>
          </a:p>
        </p:txBody>
      </p:sp>
    </p:spTree>
    <p:extLst>
      <p:ext uri="{BB962C8B-B14F-4D97-AF65-F5344CB8AC3E}">
        <p14:creationId xmlns:p14="http://schemas.microsoft.com/office/powerpoint/2010/main" val="1154688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pl-PL" dirty="0"/>
              <a:t>PROJEKTY RACJONALIZATORSKIE </a:t>
            </a:r>
          </a:p>
          <a:p>
            <a:endParaRPr lang="pl-PL" dirty="0"/>
          </a:p>
          <a:p>
            <a:pPr marL="0" indent="0">
              <a:buNone/>
            </a:pPr>
            <a:r>
              <a:rPr lang="pl-PL" dirty="0"/>
              <a:t>Przedsiębiorcy mogą przewidzieć przyjmowanie projektów racjonalizatorskich na warunkach określonych w ustalanym przez siebie regulaminie racjonalizacji.</a:t>
            </a:r>
          </a:p>
          <a:p>
            <a:pPr marL="0" indent="0">
              <a:buNone/>
            </a:pPr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38260643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l-PL" sz="4400" dirty="0"/>
              <a:t>Czas trwania prawa ochronnego na znak towarowy </a:t>
            </a:r>
            <a:r>
              <a:rPr lang="pl-PL" sz="4400" b="1" u="sng" dirty="0"/>
              <a:t>wynosi 10 lat od daty zgłoszenia </a:t>
            </a:r>
            <a:r>
              <a:rPr lang="pl-PL" sz="4400" dirty="0"/>
              <a:t>znaku towarowego w Urzędzie Patentowym.</a:t>
            </a:r>
          </a:p>
          <a:p>
            <a:r>
              <a:rPr lang="pl-PL" sz="4400" dirty="0"/>
              <a:t>Prawo ochronne na znak towarowy może zostać, na wniosek uprawnionego, przedłużone, w drodze decyzji, dla wszystkich lub części towarów na kolejne okresy dziesięcioletnie.</a:t>
            </a:r>
          </a:p>
          <a:p>
            <a:pPr marL="0" indent="0">
              <a:buNone/>
            </a:pPr>
            <a:endParaRPr lang="pl-PL" sz="4400" dirty="0"/>
          </a:p>
        </p:txBody>
      </p:sp>
    </p:spTree>
    <p:extLst>
      <p:ext uri="{BB962C8B-B14F-4D97-AF65-F5344CB8AC3E}">
        <p14:creationId xmlns:p14="http://schemas.microsoft.com/office/powerpoint/2010/main" val="4062755862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ctr"/>
            <a:r>
              <a:rPr lang="pl-PL" sz="4400" dirty="0"/>
              <a:t>Używanie znaku towarowego polega w szczególności na:</a:t>
            </a:r>
          </a:p>
          <a:p>
            <a:pPr marL="0" indent="0">
              <a:buNone/>
            </a:pPr>
            <a:r>
              <a:rPr lang="pl-PL" sz="4400" dirty="0"/>
              <a:t>1) umieszczaniu tego znaku na towarach objętych prawem ochronnym lub ich opakowaniach, oferowaniu i wprowadzaniu tych towarów do obrotu, ich imporcie lub eksporcie oraz składowaniu w celu oferowania i wprowadzania do obrotu, a także oferowaniu lub świadczeniu usług pod tym znakiem;</a:t>
            </a:r>
          </a:p>
          <a:p>
            <a:pPr marL="0" indent="0">
              <a:buNone/>
            </a:pPr>
            <a:r>
              <a:rPr lang="pl-PL" sz="4400" dirty="0"/>
              <a:t>2) umieszczaniu znaku na dokumentach związanych z wprowadzaniem towarów do obrotu lub związanych ze świadczeniem usług;</a:t>
            </a:r>
          </a:p>
          <a:p>
            <a:pPr marL="0" indent="0">
              <a:buNone/>
            </a:pPr>
            <a:r>
              <a:rPr lang="pl-PL" sz="4400" dirty="0"/>
              <a:t>3) posługiwaniu się nim w celu reklamy.</a:t>
            </a:r>
          </a:p>
          <a:p>
            <a:pPr marL="0" indent="0">
              <a:buNone/>
            </a:pPr>
            <a:endParaRPr lang="pl-PL" sz="4400" dirty="0"/>
          </a:p>
          <a:p>
            <a:pPr marL="0" indent="0">
              <a:buNone/>
            </a:pPr>
            <a:endParaRPr lang="pl-PL" sz="4400" dirty="0"/>
          </a:p>
        </p:txBody>
      </p:sp>
    </p:spTree>
    <p:extLst>
      <p:ext uri="{BB962C8B-B14F-4D97-AF65-F5344CB8AC3E}">
        <p14:creationId xmlns:p14="http://schemas.microsoft.com/office/powerpoint/2010/main" val="3469115140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pl-PL" sz="4400" dirty="0"/>
          </a:p>
          <a:p>
            <a:pPr marL="0" indent="0" algn="ctr">
              <a:buNone/>
            </a:pPr>
            <a:r>
              <a:rPr lang="pl-PL" sz="4400" dirty="0"/>
              <a:t> Prawo ochronne na znak towarowy jest zbywalne i podlega dziedziczeniu</a:t>
            </a:r>
          </a:p>
          <a:p>
            <a:pPr marL="0" indent="0">
              <a:buNone/>
            </a:pPr>
            <a:endParaRPr lang="pl-PL" sz="4400" dirty="0"/>
          </a:p>
        </p:txBody>
      </p:sp>
    </p:spTree>
    <p:extLst>
      <p:ext uri="{BB962C8B-B14F-4D97-AF65-F5344CB8AC3E}">
        <p14:creationId xmlns:p14="http://schemas.microsoft.com/office/powerpoint/2010/main" val="294484308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pl-PL" sz="4400" dirty="0"/>
          </a:p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r>
              <a:rPr lang="pl-PL" b="1" dirty="0"/>
              <a:t>OZNACZENIA GEOGRAFICZNE</a:t>
            </a:r>
          </a:p>
          <a:p>
            <a:pPr marL="0" indent="0" algn="ctr">
              <a:buNone/>
            </a:pPr>
            <a:r>
              <a:rPr lang="pl-PL" sz="4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71696498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endParaRPr lang="pl-PL" sz="4000" dirty="0"/>
          </a:p>
          <a:p>
            <a:pPr marL="0" indent="0" algn="ctr">
              <a:buNone/>
            </a:pPr>
            <a:r>
              <a:rPr lang="pl-PL" sz="4000" b="1" dirty="0"/>
              <a:t>OZNACZENIA GEOGRAFICZNE TO</a:t>
            </a:r>
          </a:p>
          <a:p>
            <a:pPr marL="0" indent="0" algn="ctr">
              <a:buNone/>
            </a:pPr>
            <a:endParaRPr lang="pl-PL" sz="4000" dirty="0"/>
          </a:p>
          <a:p>
            <a:r>
              <a:rPr lang="pl-PL" sz="4000" dirty="0"/>
              <a:t>OZNACZENIA SŁOWNE ODNOSZĄCE SIĘ BEZPOŚREDNIO LUB POŚREDNIO DO NAZWY </a:t>
            </a:r>
            <a:r>
              <a:rPr lang="pl-PL" sz="4000" u="sng" dirty="0"/>
              <a:t>MIEJSCA, MIEJSCOWOŚCI, REGIONU LUB KRAJU (TEREN)</a:t>
            </a:r>
            <a:r>
              <a:rPr lang="pl-PL" sz="4000" dirty="0"/>
              <a:t>, </a:t>
            </a:r>
          </a:p>
          <a:p>
            <a:endParaRPr lang="pl-PL" sz="4000" dirty="0"/>
          </a:p>
          <a:p>
            <a:r>
              <a:rPr lang="pl-PL" sz="4000" dirty="0"/>
              <a:t>KTÓRE </a:t>
            </a:r>
            <a:r>
              <a:rPr lang="pl-PL" sz="4000" u="sng" dirty="0"/>
              <a:t>IDENTYFIKUJĄ TOWAR JAKO POCHODZĄCY Z TEGO TERENU, </a:t>
            </a:r>
          </a:p>
          <a:p>
            <a:pPr marL="0" indent="0">
              <a:buNone/>
            </a:pPr>
            <a:endParaRPr lang="pl-PL" sz="4000" dirty="0"/>
          </a:p>
          <a:p>
            <a:r>
              <a:rPr lang="pl-PL" sz="4000" dirty="0"/>
              <a:t>JEŻELI OKREŚLONA JAKOŚĆ, DOBRA OPINIA LUB INNE CECHY TOWARU SĄ PRZYPISYWANE PRZEDE WSZYSTKIM POCHODZENIU GEOGRAFICZNEMU TEGO TOWARU.</a:t>
            </a:r>
          </a:p>
          <a:p>
            <a:pPr marL="0" indent="0">
              <a:buNone/>
            </a:pPr>
            <a:endParaRPr lang="pl-PL" dirty="0"/>
          </a:p>
          <a:p>
            <a:pPr marL="0" indent="0" algn="ctr">
              <a:buNone/>
            </a:pPr>
            <a:r>
              <a:rPr lang="pl-PL" sz="4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50124356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pl-PL" dirty="0"/>
              <a:t>UWAGA</a:t>
            </a:r>
          </a:p>
          <a:p>
            <a:pPr marL="0" indent="0" algn="ctr">
              <a:buNone/>
            </a:pPr>
            <a:r>
              <a:rPr lang="pl-PL" dirty="0"/>
              <a:t>Na zagraniczne oznaczenia geograficzne można uzyskać w Polsce ochronę tylko wtedy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 algn="ctr">
              <a:buNone/>
            </a:pPr>
            <a:r>
              <a:rPr lang="pl-PL" dirty="0"/>
              <a:t>gdy oznaczenie korzysta z ochrony w kraju jego pochodzenia.</a:t>
            </a:r>
          </a:p>
          <a:p>
            <a:pPr marL="0" indent="0" algn="ctr">
              <a:buNone/>
            </a:pPr>
            <a:r>
              <a:rPr lang="pl-PL" sz="4400" dirty="0"/>
              <a:t> </a:t>
            </a:r>
          </a:p>
        </p:txBody>
      </p:sp>
      <p:sp>
        <p:nvSpPr>
          <p:cNvPr id="4" name="Strzałka w dół 3"/>
          <p:cNvSpPr/>
          <p:nvPr/>
        </p:nvSpPr>
        <p:spPr>
          <a:xfrm>
            <a:off x="3635896" y="3212976"/>
            <a:ext cx="1224136" cy="100811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35239508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/>
              <a:t>Na oznaczenie geograficzne może być udzielone </a:t>
            </a:r>
            <a:r>
              <a:rPr lang="pl-PL" b="1" dirty="0"/>
              <a:t>prawo z rejestracji</a:t>
            </a:r>
            <a:r>
              <a:rPr lang="pl-PL" dirty="0"/>
              <a:t>.</a:t>
            </a:r>
          </a:p>
          <a:p>
            <a:endParaRPr lang="pl-PL" dirty="0"/>
          </a:p>
          <a:p>
            <a:r>
              <a:rPr lang="pl-PL" dirty="0"/>
              <a:t>Ochrona oznaczenia geograficznego jest </a:t>
            </a:r>
            <a:r>
              <a:rPr lang="pl-PL" b="1" dirty="0"/>
              <a:t>bezterminowa</a:t>
            </a:r>
            <a:r>
              <a:rPr lang="pl-PL" dirty="0"/>
              <a:t> i trwa od dnia dokonania wpisu do rejestru oznaczeń geograficznych, prowadzonego przez Urząd Patentowy.</a:t>
            </a:r>
          </a:p>
          <a:p>
            <a:pPr marL="0" indent="0">
              <a:buNone/>
            </a:pPr>
            <a:r>
              <a:rPr lang="pl-PL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481404196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4400" dirty="0"/>
              <a:t>KTO MOŻE REJESTROWAĆ „O.G.”?</a:t>
            </a:r>
          </a:p>
          <a:p>
            <a:pPr marL="0" indent="0" algn="ctr">
              <a:buNone/>
            </a:pPr>
            <a:r>
              <a:rPr lang="pl-PL" dirty="0"/>
              <a:t>Zgłoszenia może dokonać:</a:t>
            </a:r>
          </a:p>
          <a:p>
            <a:r>
              <a:rPr lang="pl-PL" dirty="0"/>
              <a:t> organizacja upoważniona do reprezentowania interesów producentów, działająca na danym terenie</a:t>
            </a:r>
          </a:p>
          <a:p>
            <a:r>
              <a:rPr lang="pl-PL" dirty="0"/>
              <a:t>organ administracji rządowej lub samorządu terytorialnego, właściwy ze względu na teren, do którego odnosi się oznaczenie geograficzne</a:t>
            </a:r>
            <a:endParaRPr lang="pl-PL" sz="4400" dirty="0"/>
          </a:p>
        </p:txBody>
      </p:sp>
    </p:spTree>
    <p:extLst>
      <p:ext uri="{BB962C8B-B14F-4D97-AF65-F5344CB8AC3E}">
        <p14:creationId xmlns:p14="http://schemas.microsoft.com/office/powerpoint/2010/main" val="1664341026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l-PL" sz="4400" dirty="0"/>
          </a:p>
          <a:p>
            <a:r>
              <a:rPr lang="pl-PL" sz="4400" dirty="0"/>
              <a:t>Uprawniony  z rejestracji</a:t>
            </a:r>
          </a:p>
          <a:p>
            <a:r>
              <a:rPr lang="pl-PL" sz="4400" dirty="0"/>
              <a:t>Korzystający z zarejestrowanego „O.G.”</a:t>
            </a:r>
          </a:p>
        </p:txBody>
      </p:sp>
    </p:spTree>
    <p:extLst>
      <p:ext uri="{BB962C8B-B14F-4D97-AF65-F5344CB8AC3E}">
        <p14:creationId xmlns:p14="http://schemas.microsoft.com/office/powerpoint/2010/main" val="4181454540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/>
              <a:t> Osobie, której towary spełniają warunki korzystania z oznaczenia geograficznego, przysługuje prawo jego używania w obrocie. </a:t>
            </a:r>
          </a:p>
          <a:p>
            <a:r>
              <a:rPr lang="pl-PL" dirty="0"/>
              <a:t>Może ona również wystąpić do Urzędu Patentowego z wnioskiem o wpisanie jej do rejestru jako uprawnionej do używania tego oznaczenia.</a:t>
            </a:r>
          </a:p>
          <a:p>
            <a:r>
              <a:rPr lang="pl-PL" dirty="0"/>
              <a:t>Za poświadczeniem uprawnionego z tytułu prawa z rejestracji.</a:t>
            </a:r>
            <a:endParaRPr lang="pl-PL" sz="4400" dirty="0"/>
          </a:p>
        </p:txBody>
      </p:sp>
    </p:spTree>
    <p:extLst>
      <p:ext uri="{BB962C8B-B14F-4D97-AF65-F5344CB8AC3E}">
        <p14:creationId xmlns:p14="http://schemas.microsoft.com/office/powerpoint/2010/main" val="38209211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pl-PL" dirty="0"/>
              <a:t>Przedsiębiorca może uznać za projekt racjonalizatorski </a:t>
            </a:r>
          </a:p>
          <a:p>
            <a:pPr marL="0" indent="0" algn="ctr">
              <a:buNone/>
            </a:pPr>
            <a:r>
              <a:rPr lang="pl-PL" dirty="0"/>
              <a:t>1/każde rozwiązanie </a:t>
            </a:r>
            <a:r>
              <a:rPr lang="pl-PL" b="1" dirty="0"/>
              <a:t>nadające się do wykorzystania</a:t>
            </a:r>
            <a:r>
              <a:rPr lang="pl-PL" dirty="0"/>
              <a:t>, </a:t>
            </a:r>
          </a:p>
          <a:p>
            <a:pPr marL="0" indent="0" algn="ctr">
              <a:buNone/>
            </a:pPr>
            <a:r>
              <a:rPr lang="pl-PL" dirty="0"/>
              <a:t>2/niebędące wynalazkiem podlegającym opatentowaniu, wzorem użytkowym, wzorem przemysłowym lub topografią układu scalonego.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93074449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l-PL" dirty="0"/>
          </a:p>
          <a:p>
            <a:endParaRPr lang="pl-PL" dirty="0"/>
          </a:p>
          <a:p>
            <a:pPr marL="0" indent="0" algn="ctr">
              <a:buNone/>
            </a:pPr>
            <a:r>
              <a:rPr lang="pl-PL" b="1" dirty="0"/>
              <a:t>TOPOGRAFIE UKŁADÓW SCALONYCH</a:t>
            </a:r>
          </a:p>
          <a:p>
            <a:pPr marL="0" indent="0">
              <a:buNone/>
            </a:pPr>
            <a:endParaRPr lang="pl-PL" sz="4400" dirty="0"/>
          </a:p>
        </p:txBody>
      </p:sp>
    </p:spTree>
    <p:extLst>
      <p:ext uri="{BB962C8B-B14F-4D97-AF65-F5344CB8AC3E}">
        <p14:creationId xmlns:p14="http://schemas.microsoft.com/office/powerpoint/2010/main" val="333813622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b="1" dirty="0"/>
              <a:t>TUS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To rozwiązanie polegające na przestrzennym, wyrażonym w dowolny sposób, rozplanowaniu elementów, z których co najmniej jeden jest elementem aktywnym, oraz wszystkich lub części połączeń układu scalonego.</a:t>
            </a:r>
          </a:p>
          <a:p>
            <a:pPr marL="0" indent="0">
              <a:buNone/>
            </a:pPr>
            <a:endParaRPr lang="pl-PL" sz="4400" dirty="0"/>
          </a:p>
        </p:txBody>
      </p:sp>
    </p:spTree>
    <p:extLst>
      <p:ext uri="{BB962C8B-B14F-4D97-AF65-F5344CB8AC3E}">
        <p14:creationId xmlns:p14="http://schemas.microsoft.com/office/powerpoint/2010/main" val="965605698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b="1" dirty="0"/>
              <a:t>UKŁAD SCALONY</a:t>
            </a:r>
          </a:p>
          <a:p>
            <a:pPr marL="0" indent="0">
              <a:buNone/>
            </a:pPr>
            <a:r>
              <a:rPr lang="pl-PL" dirty="0"/>
              <a:t>….jedno- lub wielowarstwowy wytwór przestrzenny, utworzony z elementów z materiału półprzewodnikowego tworzącego ciągłą warstwę, ich wzajemnych połączeń przewodzących i obszarów izolujących, nierozdzielnie ze sobą sprzężonych, w celu spełniania funkcji elektronicznych.</a:t>
            </a:r>
            <a:endParaRPr lang="pl-PL" sz="4400" dirty="0"/>
          </a:p>
        </p:txBody>
      </p:sp>
    </p:spTree>
    <p:extLst>
      <p:ext uri="{BB962C8B-B14F-4D97-AF65-F5344CB8AC3E}">
        <p14:creationId xmlns:p14="http://schemas.microsoft.com/office/powerpoint/2010/main" val="1570999496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r>
              <a:rPr lang="pl-PL" dirty="0"/>
              <a:t>Na topografię udzielane jest prawo z rejestracji jeżeli</a:t>
            </a:r>
          </a:p>
          <a:p>
            <a:pPr marL="0" indent="0" algn="ctr">
              <a:buNone/>
            </a:pPr>
            <a:r>
              <a:rPr lang="pl-PL" dirty="0"/>
              <a:t>uzna się ją za oryginalną</a:t>
            </a:r>
          </a:p>
          <a:p>
            <a:pPr marL="0" indent="0" algn="ctr">
              <a:buNone/>
            </a:pPr>
            <a:r>
              <a:rPr lang="pl-PL" dirty="0"/>
              <a:t>(jest wynikiem pracy intelektualnej twórcy i nie jest powszechnie znana w chwili jej powstania)</a:t>
            </a:r>
            <a:endParaRPr lang="pl-PL" sz="4400" dirty="0"/>
          </a:p>
        </p:txBody>
      </p:sp>
    </p:spTree>
    <p:extLst>
      <p:ext uri="{BB962C8B-B14F-4D97-AF65-F5344CB8AC3E}">
        <p14:creationId xmlns:p14="http://schemas.microsoft.com/office/powerpoint/2010/main" val="2721590346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dirty="0"/>
              <a:t>Uprawniony do uzyskania prawa z rejestracji topografii:</a:t>
            </a:r>
          </a:p>
          <a:p>
            <a:r>
              <a:rPr lang="pl-PL" dirty="0"/>
              <a:t> twórca,</a:t>
            </a:r>
          </a:p>
          <a:p>
            <a:r>
              <a:rPr lang="pl-PL" dirty="0"/>
              <a:t> jego następca prawny, albo </a:t>
            </a:r>
          </a:p>
          <a:p>
            <a:r>
              <a:rPr lang="pl-PL" dirty="0"/>
              <a:t>osoba, z którą twórca jest związany stosunkiem pracy bądź inną umową, lub </a:t>
            </a:r>
          </a:p>
          <a:p>
            <a:r>
              <a:rPr lang="pl-PL" dirty="0"/>
              <a:t>która udzieliła twórcy pomocy przy powstaniu topografii</a:t>
            </a:r>
            <a:endParaRPr lang="pl-PL" sz="4400" dirty="0"/>
          </a:p>
        </p:txBody>
      </p:sp>
    </p:spTree>
    <p:extLst>
      <p:ext uri="{BB962C8B-B14F-4D97-AF65-F5344CB8AC3E}">
        <p14:creationId xmlns:p14="http://schemas.microsoft.com/office/powerpoint/2010/main" val="1666409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/>
              <a:t>Twórca topografii ma prawo do wynagrodzenia za korzystanie z tej topografii przez przedsiębiorcę.</a:t>
            </a:r>
          </a:p>
          <a:p>
            <a:pPr marL="0" indent="0">
              <a:buNone/>
            </a:pPr>
            <a:endParaRPr lang="pl-PL" dirty="0"/>
          </a:p>
          <a:p>
            <a:r>
              <a:rPr lang="pl-PL" dirty="0"/>
              <a:t>Przez uzyskanie prawa z rejestracji nabywa się prawo do wyłącznego korzystania z topografii w sposób zarobkowy lub zawodowy na całym obszarze Rzeczypospolitej Polskiej.</a:t>
            </a:r>
            <a:endParaRPr lang="pl-PL" sz="4400" dirty="0"/>
          </a:p>
        </p:txBody>
      </p:sp>
    </p:spTree>
    <p:extLst>
      <p:ext uri="{BB962C8B-B14F-4D97-AF65-F5344CB8AC3E}">
        <p14:creationId xmlns:p14="http://schemas.microsoft.com/office/powerpoint/2010/main" val="2648491114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pl-PL" dirty="0"/>
              <a:t>Ochrona topografii ustaje po </a:t>
            </a:r>
            <a:r>
              <a:rPr lang="pl-PL" b="1" dirty="0"/>
              <a:t>dziesięciu latach </a:t>
            </a:r>
            <a:r>
              <a:rPr lang="pl-PL" dirty="0"/>
              <a:t>od: </a:t>
            </a:r>
          </a:p>
          <a:p>
            <a:r>
              <a:rPr lang="pl-PL" dirty="0"/>
              <a:t>końca roku kalendarzowego, w którym topografia lub układ scalony zawierający taką topografię był wprowadzony do obrotu, lub</a:t>
            </a:r>
          </a:p>
          <a:p>
            <a:r>
              <a:rPr lang="pl-PL" dirty="0"/>
              <a:t> końca roku kalendarzowego, w którym dokonano zgłoszenia topografii w Urzędzie Patentowym, w zależności od tego, który z tych terminów upływa wcześniej.</a:t>
            </a:r>
          </a:p>
          <a:p>
            <a:endParaRPr lang="pl-PL" sz="4400" dirty="0"/>
          </a:p>
        </p:txBody>
      </p:sp>
    </p:spTree>
    <p:extLst>
      <p:ext uri="{BB962C8B-B14F-4D97-AF65-F5344CB8AC3E}">
        <p14:creationId xmlns:p14="http://schemas.microsoft.com/office/powerpoint/2010/main" val="2073108299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297408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endParaRPr lang="pl-PL" dirty="0"/>
          </a:p>
          <a:p>
            <a:pPr algn="ctr"/>
            <a:endParaRPr lang="pl-PL" dirty="0"/>
          </a:p>
          <a:p>
            <a:pPr marL="0" indent="0" algn="ctr">
              <a:buNone/>
            </a:pPr>
            <a:r>
              <a:rPr lang="pl-PL" dirty="0"/>
              <a:t>PRAWA TWÓRCÓW PROJEKTÓW WYNALAZCZYCH</a:t>
            </a:r>
          </a:p>
        </p:txBody>
      </p:sp>
    </p:spTree>
    <p:extLst>
      <p:ext uri="{BB962C8B-B14F-4D97-AF65-F5344CB8AC3E}">
        <p14:creationId xmlns:p14="http://schemas.microsoft.com/office/powerpoint/2010/main" val="16588796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pl-PL" b="1" dirty="0"/>
              <a:t>TWÓRCA PROJEKTU WYNALAZCZEGO                     MA PRAWO DO</a:t>
            </a:r>
            <a:r>
              <a:rPr lang="pl-PL" dirty="0"/>
              <a:t>:</a:t>
            </a:r>
          </a:p>
          <a:p>
            <a:pPr marL="0" indent="0">
              <a:buNone/>
            </a:pPr>
            <a:r>
              <a:rPr lang="pl-PL" dirty="0"/>
              <a:t>1) uzyskania patentu albo prawa ochronnego albo prawa z rejestracji;</a:t>
            </a:r>
          </a:p>
          <a:p>
            <a:pPr marL="0" indent="0">
              <a:buNone/>
            </a:pPr>
            <a:r>
              <a:rPr lang="pl-PL" dirty="0"/>
              <a:t>2) wynagrodzenia;</a:t>
            </a:r>
          </a:p>
          <a:p>
            <a:pPr marL="0" indent="0">
              <a:buNone/>
            </a:pPr>
            <a:r>
              <a:rPr lang="pl-PL" dirty="0"/>
              <a:t>3) wymieniania go jako </a:t>
            </a:r>
            <a:r>
              <a:rPr lang="pl-PL" u="sng" dirty="0"/>
              <a:t>twórcy</a:t>
            </a:r>
            <a:r>
              <a:rPr lang="pl-PL" dirty="0"/>
              <a:t> w opisach, rejestrach oraz w innych dokumentach i publikacjach.</a:t>
            </a:r>
          </a:p>
          <a:p>
            <a:pPr algn="ctr"/>
            <a:endParaRPr lang="pl-PL" dirty="0"/>
          </a:p>
          <a:p>
            <a:pPr algn="ctr"/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69748022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648</TotalTime>
  <Words>2359</Words>
  <Application>Microsoft Office PowerPoint</Application>
  <PresentationFormat>Pokaz na ekranie (4:3)</PresentationFormat>
  <Paragraphs>372</Paragraphs>
  <Slides>77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77</vt:i4>
      </vt:variant>
    </vt:vector>
  </HeadingPairs>
  <TitlesOfParts>
    <vt:vector size="80" baseType="lpstr">
      <vt:lpstr>Arial</vt:lpstr>
      <vt:lpstr>Calibri</vt:lpstr>
      <vt:lpstr>Motyw pakietu Office</vt:lpstr>
      <vt:lpstr>ELEMENTY PRAWA WŁASNOŚCI PRZEMYSŁOWEJ</vt:lpstr>
      <vt:lpstr>WŁASNOŚĆ PRZEMYSŁOWA</vt:lpstr>
      <vt:lpstr>WŁASNOŚĆ PRZEMYSŁOWA</vt:lpstr>
      <vt:lpstr>WŁASNOŚĆ PRZEMYSŁOWA</vt:lpstr>
      <vt:lpstr>WŁASNOŚĆ PRZEMYSŁOWA</vt:lpstr>
      <vt:lpstr>WŁASNOŚĆ PRZEMYSŁOWA</vt:lpstr>
      <vt:lpstr>WŁASNOŚĆ PRZEMYSŁOWA</vt:lpstr>
      <vt:lpstr>WŁASNOŚĆ PRZEMYSŁOWA</vt:lpstr>
      <vt:lpstr>WŁASNOŚĆ PRZEMYSŁOWA</vt:lpstr>
      <vt:lpstr>WŁASNOŚĆ PRZEMYSŁOWA</vt:lpstr>
      <vt:lpstr>WŁASNOŚĆ PRZEMYSŁOWA</vt:lpstr>
      <vt:lpstr>WŁASNOŚĆ PRZEMYSŁOWA</vt:lpstr>
      <vt:lpstr>WŁASNOŚĆ PRZEMYSŁOWA</vt:lpstr>
      <vt:lpstr>WŁASNOŚĆ PRZEMYSŁOWA</vt:lpstr>
      <vt:lpstr>WŁASNOŚĆ PRZEMYSŁOWA</vt:lpstr>
      <vt:lpstr>WŁASNOŚĆ PRZEMYSŁOWA</vt:lpstr>
      <vt:lpstr>WŁASNOŚĆ PRZEMYSŁOWA</vt:lpstr>
      <vt:lpstr>WŁASNOŚĆ PRZEMYSŁOWA</vt:lpstr>
      <vt:lpstr>WŁASNOŚĆ PRZEMYSŁOWA</vt:lpstr>
      <vt:lpstr>WŁASNOŚĆ PRZEMYSŁOWA</vt:lpstr>
      <vt:lpstr>WŁASNOŚĆ PRZEMYSŁOWA</vt:lpstr>
      <vt:lpstr>WŁASNOŚĆ PRZEMYSŁOWA</vt:lpstr>
      <vt:lpstr>WŁASNOŚĆ PRZEMYSŁOWA</vt:lpstr>
      <vt:lpstr>WŁASNOŚĆ PRZEMYSŁOWA</vt:lpstr>
      <vt:lpstr>WŁASNOŚĆ PRZEMYSŁOWA</vt:lpstr>
      <vt:lpstr>WŁASNOŚĆ PRZEMYSŁOWA</vt:lpstr>
      <vt:lpstr>WŁASNOŚĆ PRZEMYSŁOWA</vt:lpstr>
      <vt:lpstr>WŁASNOŚĆ PRZEMYSŁOWA</vt:lpstr>
      <vt:lpstr>WŁASNOŚĆ PRZEMYSŁOWA</vt:lpstr>
      <vt:lpstr>WŁASNOŚĆ PRZEMYSŁOWA</vt:lpstr>
      <vt:lpstr>WŁASNOŚĆ PRZEMYSŁOWA</vt:lpstr>
      <vt:lpstr>WŁASNOŚĆ PRZEMYSŁOWA</vt:lpstr>
      <vt:lpstr>WŁASNOŚĆ PRZEMYSŁOWA</vt:lpstr>
      <vt:lpstr>WŁASNOŚĆ PRZEMYSŁOWA</vt:lpstr>
      <vt:lpstr>WŁASNOŚĆ PRZEMYSŁOWA</vt:lpstr>
      <vt:lpstr>WŁASNOŚĆ PRZEMYSŁOWA</vt:lpstr>
      <vt:lpstr>WŁASNOŚĆ PRZEMYSŁOWA</vt:lpstr>
      <vt:lpstr>WŁASNOŚĆ PRZEMYSŁOWA</vt:lpstr>
      <vt:lpstr>WŁASNOŚĆ PRZEMYSŁOWA</vt:lpstr>
      <vt:lpstr>WŁASNOŚĆ PRZEMYSŁOWA</vt:lpstr>
      <vt:lpstr>WŁASNOŚĆ PRZEMYSŁOWA</vt:lpstr>
      <vt:lpstr>WŁASNOŚĆ PRZEMYSŁOWA</vt:lpstr>
      <vt:lpstr>WŁASNOŚĆ PRZEMYSŁOWA</vt:lpstr>
      <vt:lpstr>WŁASNOŚĆ PRZEMYSŁOWA</vt:lpstr>
      <vt:lpstr>WŁASNOŚĆ PRZEMYSŁOWA</vt:lpstr>
      <vt:lpstr>WŁASNOŚĆ PRZEMYSŁOWA</vt:lpstr>
      <vt:lpstr>WŁASNOŚĆ PRZEMYSŁOWA</vt:lpstr>
      <vt:lpstr>WŁASNOŚĆ PRZEMYSŁOWA</vt:lpstr>
      <vt:lpstr>WŁASNOŚĆ PRZEMYSŁOWA</vt:lpstr>
      <vt:lpstr>WŁASNOŚĆ PRZEMYSŁOWA</vt:lpstr>
      <vt:lpstr>WŁASNOŚĆ PRZEMYSŁOWA</vt:lpstr>
      <vt:lpstr>WŁASNOŚĆ PRZEMYSŁOWA</vt:lpstr>
      <vt:lpstr>WŁASNOŚĆ PRZEMYSŁOWA</vt:lpstr>
      <vt:lpstr>WŁASNOŚĆ PRZEMYSŁOWA</vt:lpstr>
      <vt:lpstr>WŁASNOŚĆ PRZEMYSŁOWA</vt:lpstr>
      <vt:lpstr>WŁASNOŚĆ PRZEMYSŁOWA</vt:lpstr>
      <vt:lpstr>WŁASNOŚĆ PRZEMYSŁOWA</vt:lpstr>
      <vt:lpstr>WŁASNOŚĆ PRZEMYSŁOWA</vt:lpstr>
      <vt:lpstr>WŁASNOŚĆ PRZEMYSŁOWA</vt:lpstr>
      <vt:lpstr>WŁASNOŚĆ PRZEMYSŁOWA</vt:lpstr>
      <vt:lpstr>WŁASNOŚĆ PRZEMYSŁOWA</vt:lpstr>
      <vt:lpstr>WŁASNOŚĆ PRZEMYSŁOWA</vt:lpstr>
      <vt:lpstr>WŁASNOŚĆ PRZEMYSŁOWA</vt:lpstr>
      <vt:lpstr>WŁASNOŚĆ PRZEMYSŁOWA</vt:lpstr>
      <vt:lpstr>WŁASNOŚĆ PRZEMYSŁOWA</vt:lpstr>
      <vt:lpstr>WŁASNOŚĆ PRZEMYSŁOWA</vt:lpstr>
      <vt:lpstr>WŁASNOŚĆ PRZEMYSŁOWA</vt:lpstr>
      <vt:lpstr>WŁASNOŚĆ PRZEMYSŁOWA</vt:lpstr>
      <vt:lpstr>WŁASNOŚĆ PRZEMYSŁOWA</vt:lpstr>
      <vt:lpstr>WŁASNOŚĆ PRZEMYSŁOWA</vt:lpstr>
      <vt:lpstr>WŁASNOŚĆ PRZEMYSŁOWA</vt:lpstr>
      <vt:lpstr>WŁASNOŚĆ PRZEMYSŁOWA</vt:lpstr>
      <vt:lpstr>WŁASNOŚĆ PRZEMYSŁOWA</vt:lpstr>
      <vt:lpstr>WŁASNOŚĆ PRZEMYSŁOWA</vt:lpstr>
      <vt:lpstr>WŁASNOŚĆ PRZEMYSŁOWA</vt:lpstr>
      <vt:lpstr>WŁASNOŚĆ PRZEMYSŁOWA</vt:lpstr>
      <vt:lpstr>WŁASNOŚĆ PRZEMYSŁOWA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ELEMENTY PRAWA WŁASNOŚCI PRZEMYSŁOWEJ</dc:title>
  <dc:creator>Jacek</dc:creator>
  <cp:lastModifiedBy>Jacek Borowicz</cp:lastModifiedBy>
  <cp:revision>44</cp:revision>
  <dcterms:created xsi:type="dcterms:W3CDTF">2019-01-08T10:38:34Z</dcterms:created>
  <dcterms:modified xsi:type="dcterms:W3CDTF">2025-03-15T13:17:05Z</dcterms:modified>
</cp:coreProperties>
</file>