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Właściwość sądów administracyjnych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34812"/>
          </a:xfrm>
        </p:spPr>
        <p:txBody>
          <a:bodyPr>
            <a:normAutofit/>
          </a:bodyPr>
          <a:lstStyle/>
          <a:p>
            <a:r>
              <a:rPr lang="pl-PL" dirty="0" smtClean="0"/>
              <a:t>mgr Jakub </a:t>
            </a:r>
            <a:r>
              <a:rPr lang="pl-PL" dirty="0" err="1" smtClean="0"/>
              <a:t>Szremski</a:t>
            </a:r>
            <a:endParaRPr lang="pl-PL" dirty="0" smtClean="0"/>
          </a:p>
          <a:p>
            <a:r>
              <a:rPr lang="pl-PL" dirty="0" smtClean="0"/>
              <a:t>Przedmiot – Postępowanie administracyjne i </a:t>
            </a:r>
            <a:r>
              <a:rPr lang="pl-PL" dirty="0" err="1" smtClean="0"/>
              <a:t>sądowoadministracyjne</a:t>
            </a:r>
            <a:endParaRPr lang="pl-PL" dirty="0" smtClean="0"/>
          </a:p>
          <a:p>
            <a:r>
              <a:rPr lang="pl-PL" dirty="0" smtClean="0"/>
              <a:t>materiały dydaktyczne dla gr. 2 – Niestacjonarne Studia Prawa (w)</a:t>
            </a:r>
            <a:br>
              <a:rPr lang="pl-PL" dirty="0" smtClean="0"/>
            </a:br>
            <a:r>
              <a:rPr lang="pl-PL" dirty="0" smtClean="0"/>
              <a:t>i dla gr. 10 – Niestacjonarne Studia Prawa (z)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435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Domniemanie właściwości wojewódzkich sądów administracyjnych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zgodnie z art. </a:t>
            </a:r>
            <a:r>
              <a:rPr lang="pl-PL" dirty="0"/>
              <a:t>13. § </a:t>
            </a:r>
            <a:r>
              <a:rPr lang="pl-PL" dirty="0" smtClean="0"/>
              <a:t>1 Prawa o postępowaniu przed sądami administracyjnymi, wojewódzkie </a:t>
            </a:r>
            <a:r>
              <a:rPr lang="pl-PL" dirty="0"/>
              <a:t>sądy administracyjne rozpoznają wszystkie </a:t>
            </a:r>
            <a:r>
              <a:rPr lang="pl-PL" dirty="0" smtClean="0"/>
              <a:t>sprawy </a:t>
            </a:r>
            <a:r>
              <a:rPr lang="pl-PL" dirty="0" err="1" smtClean="0"/>
              <a:t>sądowoadministracyjne</a:t>
            </a:r>
            <a:r>
              <a:rPr lang="pl-PL" dirty="0" smtClean="0"/>
              <a:t> </a:t>
            </a:r>
            <a:r>
              <a:rPr lang="pl-PL" dirty="0"/>
              <a:t>z wyjątkiem spraw, dla których zastrzeżona jest </a:t>
            </a:r>
            <a:r>
              <a:rPr lang="pl-PL" dirty="0" smtClean="0"/>
              <a:t>właściwość Naczelnego </a:t>
            </a:r>
            <a:r>
              <a:rPr lang="pl-PL" dirty="0"/>
              <a:t>Sądu </a:t>
            </a:r>
            <a:r>
              <a:rPr lang="pl-PL" dirty="0" smtClean="0"/>
              <a:t>Administracyjnego</a:t>
            </a:r>
          </a:p>
          <a:p>
            <a:r>
              <a:rPr lang="pl-PL" dirty="0"/>
              <a:t>wojewódzki sąd administracyjny jest rzeczowo właściwy do rozpoznania większości spraw </a:t>
            </a:r>
            <a:r>
              <a:rPr lang="pl-PL" dirty="0" err="1" smtClean="0"/>
              <a:t>sądowoadministracyjnych</a:t>
            </a:r>
            <a:r>
              <a:rPr lang="pl-PL" dirty="0" smtClean="0"/>
              <a:t>, związane jest to z domniemaniem </a:t>
            </a:r>
            <a:r>
              <a:rPr lang="pl-PL" dirty="0"/>
              <a:t>jego </a:t>
            </a:r>
            <a:r>
              <a:rPr lang="pl-PL" dirty="0" smtClean="0"/>
              <a:t>właściwości, orzekając </a:t>
            </a:r>
            <a:r>
              <a:rPr lang="pl-PL" dirty="0"/>
              <a:t>w nich jako sąd pierwszej instancji </a:t>
            </a:r>
            <a:r>
              <a:rPr lang="pl-PL" dirty="0" smtClean="0"/>
              <a:t>kontroluje w ten sposób działalność </a:t>
            </a:r>
            <a:r>
              <a:rPr lang="pl-PL" dirty="0"/>
              <a:t>administracji publicznej pod względem jej zgodności z </a:t>
            </a:r>
            <a:r>
              <a:rPr lang="pl-PL" dirty="0" smtClean="0"/>
              <a:t>prawem, nazywamy to właściwością funkcjonalną</a:t>
            </a:r>
          </a:p>
          <a:p>
            <a:r>
              <a:rPr lang="pl-PL" dirty="0" smtClean="0"/>
              <a:t>Naczelny Sąd Administracyjny rozpoznaje sprawy określone w art. 15 § 1 Prawa o postępowaniu przed sądami administracyjnymi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670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97731" cy="1320800"/>
          </a:xfrm>
        </p:spPr>
        <p:txBody>
          <a:bodyPr>
            <a:normAutofit/>
          </a:bodyPr>
          <a:lstStyle/>
          <a:p>
            <a:r>
              <a:rPr lang="pl-PL" dirty="0" smtClean="0"/>
              <a:t>Przekazanie sprawy innemu wojewódzkiemu sądowi administracyjnemu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5204496"/>
          </a:xfrm>
        </p:spPr>
        <p:txBody>
          <a:bodyPr>
            <a:normAutofit/>
          </a:bodyPr>
          <a:lstStyle/>
          <a:p>
            <a:r>
              <a:rPr lang="pl-PL" dirty="0"/>
              <a:t>Zgodnie </a:t>
            </a:r>
            <a:r>
              <a:rPr lang="pl-PL" dirty="0" smtClean="0"/>
              <a:t>z § 3 Prawa o postępowaniu przed sądami administracyjnymi, Prezydent Rzeczypospolitej Polskiej, w drodze rozporządzenia, może przekazać wojewódzkiemu sądowi administracyjnemu rozpoznawanie spraw określonego rodzaju należących do właściwości innego wojewódzkiego sądu administracyjnego, jeżeli wymagają tego względy celowości.</a:t>
            </a:r>
          </a:p>
          <a:p>
            <a:r>
              <a:rPr lang="pl-PL" dirty="0" smtClean="0"/>
              <a:t>Przykładem takiego aktu jest rozporządzenie Prezydenta RP z dnia 25 kwietnia 2003 r. w sprawie przekazania rozpoznawania innym wojewódzkim sądom administracyjnym niektórych sprawa z zakresu działania Kierownika Urzędu do Spraw Kombatantów i Osób Represjonowanych</a:t>
            </a:r>
          </a:p>
          <a:p>
            <a:r>
              <a:rPr lang="pl-PL" dirty="0" smtClean="0"/>
              <a:t>Zgodnie z przepisami tego </a:t>
            </a:r>
            <a:r>
              <a:rPr lang="pl-PL" dirty="0"/>
              <a:t>rozporządzenia rozpoznawanie spraw z zakresu działania Kierownika Urzędu ds. Kombatantów i Osób Represjonowanych, w których stroną skarżącą są osoby zamieszkałe poza obszarem właściwości WSA w Warszawie, przekazuje się wojewódzkim sądom administracyjnym, na których obszarze właściwości osoby te zamieszkują</a:t>
            </a:r>
          </a:p>
        </p:txBody>
      </p:sp>
    </p:spTree>
    <p:extLst>
      <p:ext uri="{BB962C8B-B14F-4D97-AF65-F5344CB8AC3E}">
        <p14:creationId xmlns:p14="http://schemas.microsoft.com/office/powerpoint/2010/main" val="391614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84852" cy="1320800"/>
          </a:xfrm>
        </p:spPr>
        <p:txBody>
          <a:bodyPr>
            <a:normAutofit/>
          </a:bodyPr>
          <a:lstStyle/>
          <a:p>
            <a:r>
              <a:rPr lang="pl-PL" dirty="0" smtClean="0"/>
              <a:t>Przekazanie sprawy innemu wojewódzkiemu sądowi administracyjnemu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zgodnie z art. 14a Prawa o postępowaniu przed sądami administracyjnymi, jeżeli </a:t>
            </a:r>
            <a:r>
              <a:rPr lang="pl-PL" dirty="0"/>
              <a:t>wojewódzki sąd administracyjny nie może z </a:t>
            </a:r>
            <a:r>
              <a:rPr lang="pl-PL" dirty="0" smtClean="0"/>
              <a:t>powodu przeszkody </a:t>
            </a:r>
            <a:r>
              <a:rPr lang="pl-PL" dirty="0"/>
              <a:t>rozpoznać sprawy lub podjąć innej czynności, Naczelny </a:t>
            </a:r>
            <a:r>
              <a:rPr lang="pl-PL" dirty="0" smtClean="0"/>
              <a:t>Sąd Administracyjny </a:t>
            </a:r>
            <a:r>
              <a:rPr lang="pl-PL" dirty="0"/>
              <a:t>wyznaczy na posiedzeniu niejawnym, w składzie trzech </a:t>
            </a:r>
            <a:r>
              <a:rPr lang="pl-PL" dirty="0" smtClean="0"/>
              <a:t>sędziów, inny </a:t>
            </a:r>
            <a:r>
              <a:rPr lang="pl-PL" dirty="0"/>
              <a:t>wojewódzki sąd </a:t>
            </a:r>
            <a:r>
              <a:rPr lang="pl-PL" dirty="0" smtClean="0"/>
              <a:t>administracyjny</a:t>
            </a:r>
          </a:p>
          <a:p>
            <a:r>
              <a:rPr lang="pl-PL" dirty="0" smtClean="0"/>
              <a:t>Ustawodawca przewidział przypadki w których z pewnych przeszkód lub przeszkody wojewódzki sąd administracyjny nie może rozpoznać sprawy lub podjąć innej czynności i postanowił dać kompetencje Naczelnemu Sądowi Administracyjnemu do przekazania danej sprawy do rozpoznania innemu wojewódzkiemu sądowi administracyjnego</a:t>
            </a:r>
          </a:p>
          <a:p>
            <a:r>
              <a:rPr lang="pl-PL" dirty="0" smtClean="0"/>
              <a:t>Wówczas uniknąć można sytuacji, w których postępowanie poprzez różnorakie przeszkody mogłoby być opóźnione lub niezakończone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041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Właściwość miejscowa wojewódzkich sadow administracyjnych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Zgodnie z art. 13 § 2 Prawa o postępowaniu przed sądami administracyjnymi, do rozpoznania </a:t>
            </a:r>
            <a:r>
              <a:rPr lang="pl-PL" dirty="0"/>
              <a:t>sprawy właściwy jest wojewódzki sąd administracyjny, </a:t>
            </a:r>
            <a:r>
              <a:rPr lang="pl-PL" dirty="0" smtClean="0"/>
              <a:t>na którego </a:t>
            </a:r>
            <a:r>
              <a:rPr lang="pl-PL" dirty="0"/>
              <a:t>obszarze właściwości ma siedzibę organ administracji publicznej, </a:t>
            </a:r>
            <a:r>
              <a:rPr lang="pl-PL" dirty="0" smtClean="0"/>
              <a:t>którego działalność </a:t>
            </a:r>
            <a:r>
              <a:rPr lang="pl-PL" dirty="0"/>
              <a:t>została </a:t>
            </a:r>
            <a:r>
              <a:rPr lang="pl-PL" dirty="0" smtClean="0"/>
              <a:t>zaskarżona</a:t>
            </a:r>
          </a:p>
          <a:p>
            <a:r>
              <a:rPr lang="pl-PL" dirty="0" smtClean="0"/>
              <a:t>Właściwość rzeczową wojewódzkich sądów administracyjnych wyznacza miejsce siedziby organu, którego działalność jest zaskarżona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26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Stałość właściwości wojewódzkiego sądu administracyjnego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Zgodnie z art 14 Prawa o postępowaniu przed sądami administracyjnymi, wojewódzki </a:t>
            </a:r>
            <a:r>
              <a:rPr lang="pl-PL" dirty="0"/>
              <a:t>sąd administracyjny właściwy w chwili wniesienia </a:t>
            </a:r>
            <a:r>
              <a:rPr lang="pl-PL" dirty="0" smtClean="0"/>
              <a:t>skargi pozostaje </a:t>
            </a:r>
            <a:r>
              <a:rPr lang="pl-PL" dirty="0"/>
              <a:t>właściwy aż do ukończenia postępowania, choćby podstawy </a:t>
            </a:r>
            <a:r>
              <a:rPr lang="pl-PL" dirty="0" smtClean="0"/>
              <a:t>właściwości zmieniły </a:t>
            </a:r>
            <a:r>
              <a:rPr lang="pl-PL" dirty="0"/>
              <a:t>się w toku sprawy, chyba że przepis szczególny stanowi </a:t>
            </a:r>
            <a:r>
              <a:rPr lang="pl-PL" dirty="0" smtClean="0"/>
              <a:t>inaczej</a:t>
            </a:r>
          </a:p>
          <a:p>
            <a:r>
              <a:rPr lang="pl-PL" dirty="0" smtClean="0"/>
              <a:t>Przepis ten wyznacza niejako zakaz zmiany właściwości trakcie już toczącego się postępowania</a:t>
            </a:r>
          </a:p>
          <a:p>
            <a:r>
              <a:rPr lang="pl-PL" dirty="0" smtClean="0"/>
              <a:t>Jeśli organ zaczął już rozpoznawanie sprawy, pomimo zmiany właściwości, dalej rozpoznaje rozpoczętą sprawę</a:t>
            </a:r>
          </a:p>
          <a:p>
            <a:r>
              <a:rPr lang="pl-PL" dirty="0" smtClean="0"/>
              <a:t>Wpływa to na szybszy przebieg postępowania, w tym także na szybsze rozpoznanie 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472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Właściwość Naczelnego Sądu Administracyjnego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zgodnie z art. 15 </a:t>
            </a:r>
            <a:r>
              <a:rPr lang="pl-PL" dirty="0"/>
              <a:t>§ </a:t>
            </a:r>
            <a:r>
              <a:rPr lang="pl-PL" dirty="0" smtClean="0"/>
              <a:t>1 Prawa o postępowaniu przed sądami administracyjnymi, Naczelny </a:t>
            </a:r>
            <a:r>
              <a:rPr lang="pl-PL" dirty="0"/>
              <a:t>Sąd </a:t>
            </a:r>
            <a:r>
              <a:rPr lang="pl-PL" dirty="0" smtClean="0"/>
              <a:t>Administracyjny:</a:t>
            </a:r>
          </a:p>
          <a:p>
            <a:r>
              <a:rPr lang="pl-PL" dirty="0" smtClean="0"/>
              <a:t>rozpoznaje </a:t>
            </a:r>
            <a:r>
              <a:rPr lang="pl-PL" dirty="0"/>
              <a:t>środki odwoławcze od orzeczeń wojewódzkich </a:t>
            </a:r>
            <a:r>
              <a:rPr lang="pl-PL" dirty="0" smtClean="0"/>
              <a:t>sądów administracyjnych</a:t>
            </a:r>
            <a:r>
              <a:rPr lang="pl-PL" dirty="0"/>
              <a:t>, stosownie do przepisów </a:t>
            </a:r>
            <a:r>
              <a:rPr lang="pl-PL" dirty="0" smtClean="0"/>
              <a:t>ustawy podejmuje </a:t>
            </a:r>
            <a:r>
              <a:rPr lang="pl-PL" dirty="0"/>
              <a:t>uchwały mające na celu wyjaśnienie przepisów prawnych, </a:t>
            </a:r>
            <a:r>
              <a:rPr lang="pl-PL" dirty="0" smtClean="0"/>
              <a:t>których stosowanie </a:t>
            </a:r>
            <a:r>
              <a:rPr lang="pl-PL" dirty="0"/>
              <a:t>wywołało rozbieżności w orzecznictwie sądów </a:t>
            </a:r>
            <a:r>
              <a:rPr lang="pl-PL" dirty="0" smtClean="0"/>
              <a:t>administracyjnych</a:t>
            </a:r>
            <a:endParaRPr lang="pl-PL" dirty="0"/>
          </a:p>
          <a:p>
            <a:r>
              <a:rPr lang="pl-PL" dirty="0" smtClean="0"/>
              <a:t>podejmuje </a:t>
            </a:r>
            <a:r>
              <a:rPr lang="pl-PL" dirty="0"/>
              <a:t>uchwały zawierające rozstrzygnięcie zagadnień </a:t>
            </a:r>
            <a:r>
              <a:rPr lang="pl-PL" dirty="0" smtClean="0"/>
              <a:t>prawnych budzących </a:t>
            </a:r>
            <a:r>
              <a:rPr lang="pl-PL" dirty="0"/>
              <a:t>poważne wątpliwości w konkretnej </a:t>
            </a:r>
            <a:r>
              <a:rPr lang="pl-PL" dirty="0" smtClean="0"/>
              <a:t>sprawie </a:t>
            </a:r>
            <a:r>
              <a:rPr lang="pl-PL" dirty="0" err="1" smtClean="0"/>
              <a:t>sądowoadministracyjnej</a:t>
            </a:r>
            <a:endParaRPr lang="pl-PL" dirty="0"/>
          </a:p>
          <a:p>
            <a:r>
              <a:rPr lang="pl-PL" dirty="0" smtClean="0"/>
              <a:t>rozstrzyga </a:t>
            </a:r>
            <a:r>
              <a:rPr lang="pl-PL" dirty="0"/>
              <a:t>spory, o których mowa w art. </a:t>
            </a:r>
            <a:r>
              <a:rPr lang="pl-PL" dirty="0" smtClean="0"/>
              <a:t>4</a:t>
            </a:r>
          </a:p>
          <a:p>
            <a:r>
              <a:rPr lang="pl-PL" dirty="0" smtClean="0"/>
              <a:t>rozpoznaje </a:t>
            </a:r>
            <a:r>
              <a:rPr lang="pl-PL" dirty="0"/>
              <a:t>inne sprawy należące do właściwości Naczelnego </a:t>
            </a:r>
            <a:r>
              <a:rPr lang="pl-PL" dirty="0" smtClean="0"/>
              <a:t>Sądu Administracyjnego </a:t>
            </a:r>
            <a:r>
              <a:rPr lang="pl-PL" dirty="0"/>
              <a:t>na mocy odrębnych </a:t>
            </a:r>
            <a:r>
              <a:rPr lang="pl-PL" dirty="0" smtClean="0"/>
              <a:t>ustaw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997326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592</Words>
  <Application>Microsoft Office PowerPoint</Application>
  <PresentationFormat>Panoramiczny</PresentationFormat>
  <Paragraphs>30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Właściwość sądów administracyjnych</vt:lpstr>
      <vt:lpstr>Domniemanie właściwości wojewódzkich sądów administracyjnych</vt:lpstr>
      <vt:lpstr>Przekazanie sprawy innemu wojewódzkiemu sądowi administracyjnemu</vt:lpstr>
      <vt:lpstr>Przekazanie sprawy innemu wojewódzkiemu sądowi administracyjnemu</vt:lpstr>
      <vt:lpstr>Właściwość miejscowa wojewódzkich sadow administracyjnych</vt:lpstr>
      <vt:lpstr>Stałość właściwości wojewódzkiego sądu administracyjnego</vt:lpstr>
      <vt:lpstr>Właściwość Naczelnego Sądu Administracyjnego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Właściwość sądów administracyjnych</dc:title>
  <dc:creator>kubek</dc:creator>
  <cp:lastModifiedBy>kubek</cp:lastModifiedBy>
  <cp:revision>12</cp:revision>
  <dcterms:created xsi:type="dcterms:W3CDTF">2015-09-28T20:51:46Z</dcterms:created>
  <dcterms:modified xsi:type="dcterms:W3CDTF">2015-09-28T23:33:27Z</dcterms:modified>
</cp:coreProperties>
</file>