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9" r:id="rId2"/>
    <p:sldId id="279" r:id="rId3"/>
    <p:sldId id="280" r:id="rId4"/>
    <p:sldId id="281" r:id="rId5"/>
    <p:sldId id="283" r:id="rId6"/>
    <p:sldId id="282" r:id="rId7"/>
    <p:sldId id="284" r:id="rId8"/>
    <p:sldId id="285" r:id="rId9"/>
    <p:sldId id="287" r:id="rId10"/>
    <p:sldId id="288" r:id="rId11"/>
    <p:sldId id="289" r:id="rId12"/>
    <p:sldId id="290" r:id="rId13"/>
    <p:sldId id="291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4" r:id="rId25"/>
    <p:sldId id="305" r:id="rId26"/>
    <p:sldId id="306" r:id="rId27"/>
    <p:sldId id="307" r:id="rId28"/>
    <p:sldId id="308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79CC93D-E52E-4D84-901B-11D7331DD495}">
          <p14:sldIdLst/>
        </p14:section>
        <p14:section name="Zarys i cele" id="{ABA716BF-3A5C-4ADB-94C9-CFEF84EBA240}">
          <p14:sldIdLst>
            <p14:sldId id="259"/>
            <p14:sldId id="279"/>
            <p14:sldId id="280"/>
            <p14:sldId id="281"/>
            <p14:sldId id="283"/>
            <p14:sldId id="282"/>
            <p14:sldId id="284"/>
            <p14:sldId id="285"/>
            <p14:sldId id="287"/>
            <p14:sldId id="288"/>
            <p14:sldId id="289"/>
            <p14:sldId id="290"/>
            <p14:sldId id="291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4"/>
            <p14:sldId id="305"/>
            <p14:sldId id="306"/>
            <p14:sldId id="307"/>
          </p14:sldIdLst>
        </p14:section>
        <p14:section name="Temat 1" id="{6D9936A3-3945-4757-BC8B-B5C252D8E036}">
          <p14:sldIdLst>
            <p14:sldId id="30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8046" autoAdjust="0"/>
  </p:normalViewPr>
  <p:slideViewPr>
    <p:cSldViewPr>
      <p:cViewPr>
        <p:scale>
          <a:sx n="80" d="100"/>
          <a:sy n="80" d="100"/>
        </p:scale>
        <p:origin x="-118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D83FDC75-7F73-4A4A-A77C-09AADF00E0EA}" type="datetimeFigureOut">
              <a:rPr lang="pl-PL" smtClean="0"/>
              <a:pPr/>
              <a:t>2016-04-03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459226BF-1F13-42D3-80DC-373E7ADD1EBC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8190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75693FD4-8F83-4EF7-AC3F-0DC0388986B0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762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l-PL"/>
            </a:pPr>
            <a:r>
              <a:rPr lang="pl-PL" dirty="0" smtClean="0"/>
              <a:t>Ten szablon może być używany jako plik startowy do prezentowania materiałów szkoleniowych w ustawieniu grupy.</a:t>
            </a:r>
          </a:p>
          <a:p>
            <a:endParaRPr lang="pl-PL" dirty="0" smtClean="0"/>
          </a:p>
          <a:p>
            <a:pPr lvl="0"/>
            <a:r>
              <a:rPr lang="pl-PL" sz="1200" b="1" dirty="0" smtClean="0"/>
              <a:t>Sekcje</a:t>
            </a:r>
            <a:endParaRPr lang="pl-PL" sz="1200" b="0" dirty="0" smtClean="0"/>
          </a:p>
          <a:p>
            <a:pPr lvl="0"/>
            <a:r>
              <a:rPr lang="pl-PL" sz="1200" b="0" dirty="0" smtClean="0"/>
              <a:t>Kliknij prawym przyciskiem myszy slajd, aby dodać sekcje.</a:t>
            </a:r>
            <a:r>
              <a:rPr lang="pl-PL" sz="1200" b="0" baseline="0" dirty="0" smtClean="0"/>
              <a:t> Sekcje ułatwiają organizowanie slajdów i usprawniają współpracę nad dokumentem.</a:t>
            </a:r>
            <a:endParaRPr lang="pl-PL" sz="1200" b="0" dirty="0" smtClean="0"/>
          </a:p>
          <a:p>
            <a:pPr lvl="0"/>
            <a:endParaRPr lang="pl-PL" sz="1200" b="1" dirty="0" smtClean="0"/>
          </a:p>
          <a:p>
            <a:pPr lvl="0"/>
            <a:r>
              <a:rPr lang="pl-PL" sz="1200" b="1" dirty="0" smtClean="0"/>
              <a:t>Notatki</a:t>
            </a:r>
          </a:p>
          <a:p>
            <a:pPr lvl="0"/>
            <a:r>
              <a:rPr lang="pl-PL" sz="1200" dirty="0" smtClean="0"/>
              <a:t>Użyj sekcji Notatki do wstawiania notatek lub dodatkowych informacji dla odbiorców.</a:t>
            </a:r>
            <a:r>
              <a:rPr lang="pl-PL" sz="1200" baseline="0" dirty="0" smtClean="0"/>
              <a:t> Podczas przedstawiania prezentacji notatki są widoczne w widoku prezentacji. </a:t>
            </a:r>
          </a:p>
          <a:p>
            <a:pPr lvl="0">
              <a:buFontTx/>
              <a:buNone/>
            </a:pPr>
            <a:r>
              <a:rPr lang="pl-PL" sz="1200" dirty="0" smtClean="0"/>
              <a:t>Pamiętaj o odpowiednim rozmiarze czcionki (w celu ułatwienia dostępu, widoczności, nagrywania i pracy online).</a:t>
            </a:r>
          </a:p>
          <a:p>
            <a:pPr lvl="0"/>
            <a:endParaRPr lang="pl-PL" sz="1200" dirty="0" smtClean="0"/>
          </a:p>
          <a:p>
            <a:pPr lvl="0">
              <a:buFontTx/>
              <a:buNone/>
            </a:pPr>
            <a:r>
              <a:rPr lang="pl-PL" sz="1200" b="1" dirty="0" smtClean="0"/>
              <a:t>Odpowiednio dobrane kolory </a:t>
            </a:r>
          </a:p>
          <a:p>
            <a:pPr lvl="0">
              <a:buFontTx/>
              <a:buNone/>
            </a:pPr>
            <a:r>
              <a:rPr lang="pl-PL" sz="1200" dirty="0" smtClean="0"/>
              <a:t>Zwróć szczególną uwagę na wykresy, schematy i pola tekstowe.</a:t>
            </a:r>
            <a:r>
              <a:rPr lang="pl-PL" sz="1200" baseline="0" dirty="0" smtClean="0"/>
              <a:t> </a:t>
            </a:r>
            <a:endParaRPr lang="pl-PL" sz="1200" dirty="0" smtClean="0"/>
          </a:p>
          <a:p>
            <a:pPr lvl="0"/>
            <a:r>
              <a:rPr lang="pl-PL" sz="1200" dirty="0" smtClean="0"/>
              <a:t>Uwzględnij to, że uczestnicy mogą drukować w trybie czarno-białym lub w skali </a:t>
            </a:r>
            <a:r>
              <a:rPr lang="pl-PL" sz="1200" dirty="0" err="1" smtClean="0"/>
              <a:t>odcieni szarości</a:t>
            </a:r>
            <a:r>
              <a:rPr lang="pl-PL" sz="1200" dirty="0" smtClean="0"/>
              <a:t>. Wykonaj wydruki testowe, aby sprawdzić, czy wszystko jest widoczne po wydrukowaniu w trybie czarno-białym i w skali </a:t>
            </a:r>
            <a:r>
              <a:rPr lang="pl-PL" sz="1200" dirty="0" err="1" smtClean="0"/>
              <a:t>odcieni szarości</a:t>
            </a:r>
            <a:r>
              <a:rPr lang="pl-PL" sz="1200" dirty="0" smtClean="0"/>
              <a:t>.</a:t>
            </a:r>
          </a:p>
          <a:p>
            <a:pPr lvl="0">
              <a:buFontTx/>
              <a:buNone/>
            </a:pPr>
            <a:endParaRPr lang="pl-PL" sz="1200" dirty="0" smtClean="0"/>
          </a:p>
          <a:p>
            <a:pPr lvl="0">
              <a:buFontTx/>
              <a:buNone/>
            </a:pPr>
            <a:r>
              <a:rPr lang="pl-PL" sz="1200" b="1" dirty="0" smtClean="0"/>
              <a:t>Elementy graficzne, tabele i wykresy</a:t>
            </a:r>
          </a:p>
          <a:p>
            <a:pPr lvl="0"/>
            <a:r>
              <a:rPr lang="pl-PL" sz="1200" dirty="0" smtClean="0"/>
              <a:t>Staraj się zachować prostotę — używaj spójnych stylów i kolorów, które nie odwracają uwagi od zawartości.</a:t>
            </a:r>
          </a:p>
          <a:p>
            <a:pPr lvl="0"/>
            <a:r>
              <a:rPr lang="pl-PL" sz="1200" dirty="0" smtClean="0"/>
              <a:t>Oznacz etykietą każdy wykres i tabelę.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pl-PL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pl-PL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pl-PL" smtClean="0"/>
              <a:t>Kliknij, aby edytować styl wzorca podtytułu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l-PL" sz="2000" baseline="0"/>
            </a:lvl1pPr>
          </a:lstStyle>
          <a:p>
            <a:r>
              <a:rPr kumimoji="0" lang="pl-PL"/>
              <a:t>Logo firmy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ł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pl-PL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l-PL" sz="1800"/>
            </a:lvl1pPr>
          </a:lstStyle>
          <a:p>
            <a:r>
              <a:rPr kumimoji="0" lang="pl-PL"/>
              <a:t>Logo firmy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pl-PL"/>
            </a:lvl1pPr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pl-PL" sz="3200">
                <a:latin typeface="+mn-lt"/>
              </a:defRPr>
            </a:lvl1pPr>
            <a:lvl2pPr eaLnBrk="1" latinLnBrk="0" hangingPunct="1">
              <a:defRPr kumimoji="0" lang="pl-PL" sz="2800">
                <a:latin typeface="+mn-lt"/>
              </a:defRPr>
            </a:lvl2pPr>
            <a:lvl3pPr eaLnBrk="1" latinLnBrk="0" hangingPunct="1">
              <a:defRPr kumimoji="0" lang="pl-PL" sz="2400">
                <a:latin typeface="+mn-lt"/>
              </a:defRPr>
            </a:lvl3pPr>
            <a:lvl4pPr eaLnBrk="1" latinLnBrk="0" hangingPunct="1">
              <a:defRPr kumimoji="0" lang="pl-PL" sz="2400">
                <a:latin typeface="+mn-lt"/>
              </a:defRPr>
            </a:lvl4pPr>
            <a:lvl5pPr eaLnBrk="1" latinLnBrk="0" hangingPunct="1">
              <a:defRPr kumimoji="0" lang="pl-PL" sz="2400">
                <a:latin typeface="+mn-lt"/>
              </a:defRPr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pl-PL" sz="2800"/>
            </a:lvl1pPr>
            <a:lvl2pPr eaLnBrk="1" latinLnBrk="0" hangingPunct="1">
              <a:defRPr kumimoji="0" lang="pl-PL" sz="2400"/>
            </a:lvl2pPr>
            <a:lvl3pPr eaLnBrk="1" latinLnBrk="0" hangingPunct="1">
              <a:defRPr kumimoji="0" lang="pl-PL" sz="2000"/>
            </a:lvl3pPr>
            <a:lvl4pPr eaLnBrk="1" latinLnBrk="0" hangingPunct="1">
              <a:defRPr kumimoji="0" lang="pl-PL" sz="1800"/>
            </a:lvl4pPr>
            <a:lvl5pPr eaLnBrk="1" latinLnBrk="0" hangingPunct="1">
              <a:defRPr kumimoji="0" lang="pl-PL" sz="1800"/>
            </a:lvl5pPr>
            <a:lvl6pPr eaLnBrk="1" latinLnBrk="0" hangingPunct="1">
              <a:defRPr kumimoji="0" lang="pl-PL" sz="1800"/>
            </a:lvl6pPr>
            <a:lvl7pPr eaLnBrk="1" latinLnBrk="0" hangingPunct="1">
              <a:defRPr kumimoji="0" lang="pl-PL" sz="1800"/>
            </a:lvl7pPr>
            <a:lvl8pPr eaLnBrk="1" latinLnBrk="0" hangingPunct="1">
              <a:defRPr kumimoji="0" lang="pl-PL" sz="1800"/>
            </a:lvl8pPr>
            <a:lvl9pPr eaLnBrk="1" latinLnBrk="0" hangingPunct="1">
              <a:defRPr kumimoji="0" lang="pl-PL" sz="18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pl-PL" sz="2800"/>
            </a:lvl1pPr>
            <a:lvl2pPr eaLnBrk="1" latinLnBrk="0" hangingPunct="1">
              <a:defRPr kumimoji="0" lang="pl-PL" sz="2400"/>
            </a:lvl2pPr>
            <a:lvl3pPr eaLnBrk="1" latinLnBrk="0" hangingPunct="1">
              <a:defRPr kumimoji="0" lang="pl-PL" sz="2000"/>
            </a:lvl3pPr>
            <a:lvl4pPr eaLnBrk="1" latinLnBrk="0" hangingPunct="1">
              <a:defRPr kumimoji="0" lang="pl-PL" sz="1800"/>
            </a:lvl4pPr>
            <a:lvl5pPr eaLnBrk="1" latinLnBrk="0" hangingPunct="1">
              <a:defRPr kumimoji="0" lang="pl-PL" sz="1800"/>
            </a:lvl5pPr>
            <a:lvl6pPr eaLnBrk="1" latinLnBrk="0" hangingPunct="1">
              <a:defRPr kumimoji="0" lang="pl-PL" sz="1800"/>
            </a:lvl6pPr>
            <a:lvl7pPr eaLnBrk="1" latinLnBrk="0" hangingPunct="1">
              <a:defRPr kumimoji="0" lang="pl-PL" sz="1800"/>
            </a:lvl7pPr>
            <a:lvl8pPr eaLnBrk="1" latinLnBrk="0" hangingPunct="1">
              <a:defRPr kumimoji="0" lang="pl-PL" sz="1800"/>
            </a:lvl8pPr>
            <a:lvl9pPr eaLnBrk="1" latinLnBrk="0" hangingPunct="1">
              <a:defRPr kumimoji="0" lang="pl-PL" sz="18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pl-PL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l-PL" sz="2400" b="1"/>
            </a:lvl1pPr>
            <a:lvl2pPr marL="457200" indent="0" eaLnBrk="1" latinLnBrk="0" hangingPunct="1">
              <a:buNone/>
              <a:defRPr kumimoji="0" lang="pl-PL" sz="2000" b="1"/>
            </a:lvl2pPr>
            <a:lvl3pPr marL="914400" indent="0" eaLnBrk="1" latinLnBrk="0" hangingPunct="1">
              <a:buNone/>
              <a:defRPr kumimoji="0" lang="pl-PL" sz="1800" b="1"/>
            </a:lvl3pPr>
            <a:lvl4pPr marL="1371600" indent="0" eaLnBrk="1" latinLnBrk="0" hangingPunct="1">
              <a:buNone/>
              <a:defRPr kumimoji="0" lang="pl-PL" sz="1600" b="1"/>
            </a:lvl4pPr>
            <a:lvl5pPr marL="1828800" indent="0" eaLnBrk="1" latinLnBrk="0" hangingPunct="1">
              <a:buNone/>
              <a:defRPr kumimoji="0" lang="pl-PL" sz="1600" b="1"/>
            </a:lvl5pPr>
            <a:lvl6pPr marL="2286000" indent="0" eaLnBrk="1" latinLnBrk="0" hangingPunct="1">
              <a:buNone/>
              <a:defRPr kumimoji="0" lang="pl-PL" sz="1600" b="1"/>
            </a:lvl6pPr>
            <a:lvl7pPr marL="2743200" indent="0" eaLnBrk="1" latinLnBrk="0" hangingPunct="1">
              <a:buNone/>
              <a:defRPr kumimoji="0" lang="pl-PL" sz="1600" b="1"/>
            </a:lvl7pPr>
            <a:lvl8pPr marL="3200400" indent="0" eaLnBrk="1" latinLnBrk="0" hangingPunct="1">
              <a:buNone/>
              <a:defRPr kumimoji="0" lang="pl-PL" sz="1600" b="1"/>
            </a:lvl8pPr>
            <a:lvl9pPr marL="3657600" indent="0" eaLnBrk="1" latinLnBrk="0" hangingPunct="1">
              <a:buNone/>
              <a:defRPr kumimoji="0" lang="pl-PL" sz="1600" b="1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pl-PL" sz="2400"/>
            </a:lvl1pPr>
            <a:lvl2pPr eaLnBrk="1" latinLnBrk="0" hangingPunct="1">
              <a:defRPr kumimoji="0" lang="pl-PL" sz="2000"/>
            </a:lvl2pPr>
            <a:lvl3pPr eaLnBrk="1" latinLnBrk="0" hangingPunct="1">
              <a:defRPr kumimoji="0" lang="pl-PL" sz="1800"/>
            </a:lvl3pPr>
            <a:lvl4pPr eaLnBrk="1" latinLnBrk="0" hangingPunct="1">
              <a:defRPr kumimoji="0" lang="pl-PL" sz="1600"/>
            </a:lvl4pPr>
            <a:lvl5pPr eaLnBrk="1" latinLnBrk="0" hangingPunct="1">
              <a:defRPr kumimoji="0" lang="pl-PL" sz="1600"/>
            </a:lvl5pPr>
            <a:lvl6pPr eaLnBrk="1" latinLnBrk="0" hangingPunct="1">
              <a:defRPr kumimoji="0" lang="pl-PL" sz="1600"/>
            </a:lvl6pPr>
            <a:lvl7pPr eaLnBrk="1" latinLnBrk="0" hangingPunct="1">
              <a:defRPr kumimoji="0" lang="pl-PL" sz="1600"/>
            </a:lvl7pPr>
            <a:lvl8pPr eaLnBrk="1" latinLnBrk="0" hangingPunct="1">
              <a:defRPr kumimoji="0" lang="pl-PL" sz="1600"/>
            </a:lvl8pPr>
            <a:lvl9pPr eaLnBrk="1" latinLnBrk="0" hangingPunct="1">
              <a:defRPr kumimoji="0" lang="pl-PL" sz="16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l-PL" sz="2400" b="1"/>
            </a:lvl1pPr>
            <a:lvl2pPr marL="457200" indent="0" eaLnBrk="1" latinLnBrk="0" hangingPunct="1">
              <a:buNone/>
              <a:defRPr kumimoji="0" lang="pl-PL" sz="2000" b="1"/>
            </a:lvl2pPr>
            <a:lvl3pPr marL="914400" indent="0" eaLnBrk="1" latinLnBrk="0" hangingPunct="1">
              <a:buNone/>
              <a:defRPr kumimoji="0" lang="pl-PL" sz="1800" b="1"/>
            </a:lvl3pPr>
            <a:lvl4pPr marL="1371600" indent="0" eaLnBrk="1" latinLnBrk="0" hangingPunct="1">
              <a:buNone/>
              <a:defRPr kumimoji="0" lang="pl-PL" sz="1600" b="1"/>
            </a:lvl4pPr>
            <a:lvl5pPr marL="1828800" indent="0" eaLnBrk="1" latinLnBrk="0" hangingPunct="1">
              <a:buNone/>
              <a:defRPr kumimoji="0" lang="pl-PL" sz="1600" b="1"/>
            </a:lvl5pPr>
            <a:lvl6pPr marL="2286000" indent="0" eaLnBrk="1" latinLnBrk="0" hangingPunct="1">
              <a:buNone/>
              <a:defRPr kumimoji="0" lang="pl-PL" sz="1600" b="1"/>
            </a:lvl6pPr>
            <a:lvl7pPr marL="2743200" indent="0" eaLnBrk="1" latinLnBrk="0" hangingPunct="1">
              <a:buNone/>
              <a:defRPr kumimoji="0" lang="pl-PL" sz="1600" b="1"/>
            </a:lvl7pPr>
            <a:lvl8pPr marL="3200400" indent="0" eaLnBrk="1" latinLnBrk="0" hangingPunct="1">
              <a:buNone/>
              <a:defRPr kumimoji="0" lang="pl-PL" sz="1600" b="1"/>
            </a:lvl8pPr>
            <a:lvl9pPr marL="3657600" indent="0" eaLnBrk="1" latinLnBrk="0" hangingPunct="1">
              <a:buNone/>
              <a:defRPr kumimoji="0" lang="pl-PL" sz="1600" b="1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pl-PL" sz="2400"/>
            </a:lvl1pPr>
            <a:lvl2pPr eaLnBrk="1" latinLnBrk="0" hangingPunct="1">
              <a:defRPr kumimoji="0" lang="pl-PL" sz="2000"/>
            </a:lvl2pPr>
            <a:lvl3pPr eaLnBrk="1" latinLnBrk="0" hangingPunct="1">
              <a:defRPr kumimoji="0" lang="pl-PL" sz="1800"/>
            </a:lvl3pPr>
            <a:lvl4pPr eaLnBrk="1" latinLnBrk="0" hangingPunct="1">
              <a:defRPr kumimoji="0" lang="pl-PL" sz="1600"/>
            </a:lvl4pPr>
            <a:lvl5pPr eaLnBrk="1" latinLnBrk="0" hangingPunct="1">
              <a:defRPr kumimoji="0" lang="pl-PL" sz="1600"/>
            </a:lvl5pPr>
            <a:lvl6pPr eaLnBrk="1" latinLnBrk="0" hangingPunct="1">
              <a:defRPr kumimoji="0" lang="pl-PL" sz="1600"/>
            </a:lvl6pPr>
            <a:lvl7pPr eaLnBrk="1" latinLnBrk="0" hangingPunct="1">
              <a:defRPr kumimoji="0" lang="pl-PL" sz="1600"/>
            </a:lvl7pPr>
            <a:lvl8pPr eaLnBrk="1" latinLnBrk="0" hangingPunct="1">
              <a:defRPr kumimoji="0" lang="pl-PL" sz="1600"/>
            </a:lvl8pPr>
            <a:lvl9pPr eaLnBrk="1" latinLnBrk="0" hangingPunct="1">
              <a:defRPr kumimoji="0" lang="pl-PL" sz="16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pl-PL" sz="2000" b="1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pl-PL" sz="3200"/>
            </a:lvl1pPr>
            <a:lvl2pPr eaLnBrk="1" latinLnBrk="0" hangingPunct="1">
              <a:defRPr kumimoji="0" lang="pl-PL" sz="2800"/>
            </a:lvl2pPr>
            <a:lvl3pPr eaLnBrk="1" latinLnBrk="0" hangingPunct="1">
              <a:defRPr kumimoji="0" lang="pl-PL" sz="2400"/>
            </a:lvl3pPr>
            <a:lvl4pPr eaLnBrk="1" latinLnBrk="0" hangingPunct="1">
              <a:defRPr kumimoji="0" lang="pl-PL" sz="2000"/>
            </a:lvl4pPr>
            <a:lvl5pPr eaLnBrk="1" latinLnBrk="0" hangingPunct="1">
              <a:defRPr kumimoji="0" lang="pl-PL" sz="2000"/>
            </a:lvl5pPr>
            <a:lvl6pPr eaLnBrk="1" latinLnBrk="0" hangingPunct="1">
              <a:defRPr kumimoji="0" lang="pl-PL" sz="2000"/>
            </a:lvl6pPr>
            <a:lvl7pPr eaLnBrk="1" latinLnBrk="0" hangingPunct="1">
              <a:defRPr kumimoji="0" lang="pl-PL" sz="2000"/>
            </a:lvl7pPr>
            <a:lvl8pPr eaLnBrk="1" latinLnBrk="0" hangingPunct="1">
              <a:defRPr kumimoji="0" lang="pl-PL" sz="2000"/>
            </a:lvl8pPr>
            <a:lvl9pPr eaLnBrk="1" latinLnBrk="0" hangingPunct="1">
              <a:defRPr kumimoji="0" lang="pl-PL" sz="20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pl-PL" sz="1400"/>
            </a:lvl1pPr>
            <a:lvl2pPr marL="457200" indent="0" eaLnBrk="1" latinLnBrk="0" hangingPunct="1">
              <a:buNone/>
              <a:defRPr kumimoji="0" lang="pl-PL" sz="1200"/>
            </a:lvl2pPr>
            <a:lvl3pPr marL="914400" indent="0" eaLnBrk="1" latinLnBrk="0" hangingPunct="1">
              <a:buNone/>
              <a:defRPr kumimoji="0" lang="pl-PL" sz="1000"/>
            </a:lvl3pPr>
            <a:lvl4pPr marL="1371600" indent="0" eaLnBrk="1" latinLnBrk="0" hangingPunct="1">
              <a:buNone/>
              <a:defRPr kumimoji="0" lang="pl-PL" sz="900"/>
            </a:lvl4pPr>
            <a:lvl5pPr marL="1828800" indent="0" eaLnBrk="1" latinLnBrk="0" hangingPunct="1">
              <a:buNone/>
              <a:defRPr kumimoji="0" lang="pl-PL" sz="900"/>
            </a:lvl5pPr>
            <a:lvl6pPr marL="2286000" indent="0" eaLnBrk="1" latinLnBrk="0" hangingPunct="1">
              <a:buNone/>
              <a:defRPr kumimoji="0" lang="pl-PL" sz="900"/>
            </a:lvl6pPr>
            <a:lvl7pPr marL="2743200" indent="0" eaLnBrk="1" latinLnBrk="0" hangingPunct="1">
              <a:buNone/>
              <a:defRPr kumimoji="0" lang="pl-PL" sz="900"/>
            </a:lvl7pPr>
            <a:lvl8pPr marL="3200400" indent="0" eaLnBrk="1" latinLnBrk="0" hangingPunct="1">
              <a:buNone/>
              <a:defRPr kumimoji="0" lang="pl-PL" sz="900"/>
            </a:lvl8pPr>
            <a:lvl9pPr marL="3657600" indent="0" eaLnBrk="1" latinLnBrk="0" hangingPunct="1">
              <a:buNone/>
              <a:defRPr kumimoji="0" lang="pl-PL" sz="9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pl-PL" sz="2000" b="1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pl-PL" sz="3200"/>
            </a:lvl1pPr>
            <a:lvl2pPr marL="457200" indent="0" eaLnBrk="1" latinLnBrk="0" hangingPunct="1">
              <a:buNone/>
              <a:defRPr kumimoji="0" lang="pl-PL" sz="2800"/>
            </a:lvl2pPr>
            <a:lvl3pPr marL="914400" indent="0" eaLnBrk="1" latinLnBrk="0" hangingPunct="1">
              <a:buNone/>
              <a:defRPr kumimoji="0" lang="pl-PL" sz="2400"/>
            </a:lvl3pPr>
            <a:lvl4pPr marL="1371600" indent="0" eaLnBrk="1" latinLnBrk="0" hangingPunct="1">
              <a:buNone/>
              <a:defRPr kumimoji="0" lang="pl-PL" sz="2000"/>
            </a:lvl4pPr>
            <a:lvl5pPr marL="1828800" indent="0" eaLnBrk="1" latinLnBrk="0" hangingPunct="1">
              <a:buNone/>
              <a:defRPr kumimoji="0" lang="pl-PL" sz="2000"/>
            </a:lvl5pPr>
            <a:lvl6pPr marL="2286000" indent="0" eaLnBrk="1" latinLnBrk="0" hangingPunct="1">
              <a:buNone/>
              <a:defRPr kumimoji="0" lang="pl-PL" sz="2000"/>
            </a:lvl6pPr>
            <a:lvl7pPr marL="2743200" indent="0" eaLnBrk="1" latinLnBrk="0" hangingPunct="1">
              <a:buNone/>
              <a:defRPr kumimoji="0" lang="pl-PL" sz="2000"/>
            </a:lvl7pPr>
            <a:lvl8pPr marL="3200400" indent="0" eaLnBrk="1" latinLnBrk="0" hangingPunct="1">
              <a:buNone/>
              <a:defRPr kumimoji="0" lang="pl-PL" sz="2000"/>
            </a:lvl8pPr>
            <a:lvl9pPr marL="3657600" indent="0" eaLnBrk="1" latinLnBrk="0" hangingPunct="1">
              <a:buNone/>
              <a:defRPr kumimoji="0" lang="pl-PL" sz="2000"/>
            </a:lvl9pPr>
          </a:lstStyle>
          <a:p>
            <a:pPr eaLnBrk="1" latinLnBrk="0" hangingPunct="1"/>
            <a:r>
              <a:rPr lang="pl-PL" smtClean="0"/>
              <a:t>Kliknij ikonę, aby dodać obraz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pl-PL" sz="1400"/>
            </a:lvl1pPr>
            <a:lvl2pPr marL="457200" indent="0" eaLnBrk="1" latinLnBrk="0" hangingPunct="1">
              <a:buNone/>
              <a:defRPr kumimoji="0" lang="pl-PL" sz="1200"/>
            </a:lvl2pPr>
            <a:lvl3pPr marL="914400" indent="0" eaLnBrk="1" latinLnBrk="0" hangingPunct="1">
              <a:buNone/>
              <a:defRPr kumimoji="0" lang="pl-PL" sz="1000"/>
            </a:lvl3pPr>
            <a:lvl4pPr marL="1371600" indent="0" eaLnBrk="1" latinLnBrk="0" hangingPunct="1">
              <a:buNone/>
              <a:defRPr kumimoji="0" lang="pl-PL" sz="900"/>
            </a:lvl4pPr>
            <a:lvl5pPr marL="1828800" indent="0" eaLnBrk="1" latinLnBrk="0" hangingPunct="1">
              <a:buNone/>
              <a:defRPr kumimoji="0" lang="pl-PL" sz="900"/>
            </a:lvl5pPr>
            <a:lvl6pPr marL="2286000" indent="0" eaLnBrk="1" latinLnBrk="0" hangingPunct="1">
              <a:buNone/>
              <a:defRPr kumimoji="0" lang="pl-PL" sz="900"/>
            </a:lvl6pPr>
            <a:lvl7pPr marL="2743200" indent="0" eaLnBrk="1" latinLnBrk="0" hangingPunct="1">
              <a:buNone/>
              <a:defRPr kumimoji="0" lang="pl-PL" sz="900"/>
            </a:lvl7pPr>
            <a:lvl8pPr marL="3200400" indent="0" eaLnBrk="1" latinLnBrk="0" hangingPunct="1">
              <a:buNone/>
              <a:defRPr kumimoji="0" lang="pl-PL" sz="900"/>
            </a:lvl8pPr>
            <a:lvl9pPr marL="3657600" indent="0" eaLnBrk="1" latinLnBrk="0" hangingPunct="1">
              <a:buNone/>
              <a:defRPr kumimoji="0" lang="pl-PL" sz="9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pl-PL" smtClean="0"/>
              <a:t>Kliknij, aby edytować styl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pl-PL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l-P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l-PL"/>
      </a:defPPr>
      <a:lvl1pPr marL="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0839"/>
            <a:ext cx="3542755" cy="2440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267744" y="908720"/>
            <a:ext cx="6180224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5" name="Picture 2" descr="bl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9751" y="2587070"/>
            <a:ext cx="65318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/>
              <a:t>Organizacja i funkcjonowanie </a:t>
            </a:r>
            <a:endParaRPr lang="pl-PL" sz="4000" b="1" dirty="0" smtClean="0"/>
          </a:p>
          <a:p>
            <a:r>
              <a:rPr lang="pl-PL" sz="4000" b="1" dirty="0"/>
              <a:t> </a:t>
            </a:r>
            <a:r>
              <a:rPr lang="pl-PL" sz="4000" b="1" dirty="0" smtClean="0"/>
              <a:t>     władzy wykonawczej</a:t>
            </a:r>
            <a:r>
              <a:rPr lang="pl-PL" sz="4000" b="1" dirty="0"/>
              <a:t>.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pl-PL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Kompetencje Prezydenta</a:t>
            </a:r>
            <a:endParaRPr lang="pl-PL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196752"/>
            <a:ext cx="5091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Sprawy obronności i bezpieczeństwa państwa</a:t>
            </a:r>
            <a:r>
              <a:rPr lang="pl-PL" sz="2000" dirty="0"/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191683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Konstytucja przyznaje Prezydentowi pozycję najwyższego zwierzchnika Sił Zbrojnych (art. 134 ust.1 KRP), choć zastrzega, że w czasie pokoju zwierzchnictwo to jest sprawowane za pośrednictwem MON;</a:t>
            </a:r>
            <a:endParaRPr lang="pl-PL" dirty="0"/>
          </a:p>
        </p:txBody>
      </p:sp>
      <p:sp>
        <p:nvSpPr>
          <p:cNvPr id="7" name="TextBox 6"/>
          <p:cNvSpPr txBox="1"/>
          <p:nvPr/>
        </p:nvSpPr>
        <p:spPr>
          <a:xfrm>
            <a:off x="3344995" y="3639264"/>
            <a:ext cx="21659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Wymiar symboliczny;</a:t>
            </a:r>
            <a:endParaRPr lang="pl-PL" dirty="0"/>
          </a:p>
        </p:txBody>
      </p:sp>
      <p:sp>
        <p:nvSpPr>
          <p:cNvPr id="8" name="TextBox 7"/>
          <p:cNvSpPr txBox="1"/>
          <p:nvPr/>
        </p:nvSpPr>
        <p:spPr>
          <a:xfrm>
            <a:off x="1062198" y="4511506"/>
            <a:ext cx="724820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Rola Prezydenta RP wzrasta w sytuacji </a:t>
            </a:r>
            <a:r>
              <a:rPr lang="pl-PL" u="sng" dirty="0" smtClean="0"/>
              <a:t>zagrożenia bezpieczeństwa państwa</a:t>
            </a:r>
            <a:r>
              <a:rPr lang="pl-PL" dirty="0" smtClean="0"/>
              <a:t>;</a:t>
            </a:r>
          </a:p>
        </p:txBody>
      </p:sp>
      <p:sp>
        <p:nvSpPr>
          <p:cNvPr id="11" name="Up Arrow 10"/>
          <p:cNvSpPr/>
          <p:nvPr/>
        </p:nvSpPr>
        <p:spPr>
          <a:xfrm>
            <a:off x="4169668" y="3089920"/>
            <a:ext cx="51663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919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pl-PL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Kompetencje Prezydenta</a:t>
            </a:r>
            <a:endParaRPr lang="pl-PL" dirty="0"/>
          </a:p>
        </p:txBody>
      </p:sp>
      <p:sp>
        <p:nvSpPr>
          <p:cNvPr id="3" name="Rectangle 2"/>
          <p:cNvSpPr/>
          <p:nvPr/>
        </p:nvSpPr>
        <p:spPr>
          <a:xfrm>
            <a:off x="885652" y="1195944"/>
            <a:ext cx="22984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 smtClean="0"/>
              <a:t>Stanowienie prawa:</a:t>
            </a:r>
            <a:endParaRPr lang="pl-P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85652" y="1772816"/>
            <a:ext cx="595691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Akty podustawowe:</a:t>
            </a:r>
          </a:p>
          <a:p>
            <a:endParaRPr lang="pl-PL" dirty="0" smtClean="0"/>
          </a:p>
          <a:p>
            <a:pPr marL="342900" indent="-342900">
              <a:buAutoNum type="alphaLcPeriod"/>
            </a:pPr>
            <a:r>
              <a:rPr lang="pl-PL" dirty="0" smtClean="0"/>
              <a:t>Rozporządzenia – na postawie szczegółowego upoważnienia ustawy i w celu jej wykonania;</a:t>
            </a:r>
          </a:p>
          <a:p>
            <a:pPr marL="342900" indent="-342900">
              <a:buAutoNum type="alphaLcPeriod"/>
            </a:pPr>
            <a:r>
              <a:rPr lang="pl-PL" dirty="0" smtClean="0"/>
              <a:t>Zarządzenia – mają one charakter wewnętrzny;</a:t>
            </a:r>
          </a:p>
          <a:p>
            <a:endParaRPr lang="pl-PL" dirty="0"/>
          </a:p>
          <a:p>
            <a:r>
              <a:rPr lang="pl-PL" dirty="0" smtClean="0">
                <a:solidFill>
                  <a:srgbClr val="FF0000"/>
                </a:solidFill>
              </a:rPr>
              <a:t>Nieco szersze są możliwości Prezydenta w kwestii kształtowania treści obowiązującego prawa:</a:t>
            </a:r>
          </a:p>
          <a:p>
            <a:endParaRPr lang="pl-PL" dirty="0"/>
          </a:p>
          <a:p>
            <a:pPr marL="342900" indent="-342900">
              <a:buAutoNum type="alphaLcPeriod"/>
            </a:pPr>
            <a:r>
              <a:rPr lang="pl-PL" dirty="0" smtClean="0"/>
              <a:t>Prawo inicjatywy ustawodawczej;</a:t>
            </a:r>
          </a:p>
          <a:p>
            <a:pPr marL="342900" indent="-342900">
              <a:buAutoNum type="alphaLcPeriod"/>
            </a:pPr>
            <a:r>
              <a:rPr lang="pl-PL" dirty="0" smtClean="0"/>
              <a:t>Weto ustawodawcze;</a:t>
            </a:r>
          </a:p>
          <a:p>
            <a:pPr marL="342900" indent="-342900">
              <a:buAutoNum type="alphaLcPeriod"/>
            </a:pPr>
            <a:r>
              <a:rPr lang="pl-PL" dirty="0" smtClean="0"/>
              <a:t>Zwrócenie się do TK;</a:t>
            </a:r>
          </a:p>
          <a:p>
            <a:pPr marL="342900" indent="-342900">
              <a:buAutoNum type="alphaLcPeriod"/>
            </a:pPr>
            <a:r>
              <a:rPr lang="pl-PL" dirty="0" smtClean="0"/>
              <a:t>Ratyfikowanie umów międzynarodowych – pozwala to na wprowadzenie postanowień umowy do systemu źródeł prawa wewnętrznego;</a:t>
            </a:r>
            <a:endParaRPr lang="pl-PL" dirty="0"/>
          </a:p>
        </p:txBody>
      </p:sp>
      <p:pic>
        <p:nvPicPr>
          <p:cNvPr id="6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27527"/>
            <a:ext cx="4430638" cy="97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438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pl-PL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Kompetencje Prezydenta</a:t>
            </a:r>
            <a:endParaRPr lang="pl-PL" dirty="0"/>
          </a:p>
        </p:txBody>
      </p:sp>
      <p:sp>
        <p:nvSpPr>
          <p:cNvPr id="3" name="Rectangle 2"/>
          <p:cNvSpPr/>
          <p:nvPr/>
        </p:nvSpPr>
        <p:spPr>
          <a:xfrm>
            <a:off x="885652" y="1195944"/>
            <a:ext cx="45031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b="1" dirty="0" smtClean="0"/>
              <a:t>Tradycyjne kompetencje głowy państwa:</a:t>
            </a:r>
            <a:endParaRPr lang="pl-P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73739"/>
            <a:ext cx="753501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Ze względu na ich specyfikę – nie da się powierzyć innemu organowi państwa.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Na gruncie obecnej Konstytucji można wskazać trzy takie kompetencje:</a:t>
            </a:r>
          </a:p>
          <a:p>
            <a:endParaRPr lang="pl-PL" dirty="0"/>
          </a:p>
          <a:p>
            <a:pPr marL="342900" indent="-342900">
              <a:buAutoNum type="alphaLcPeriod"/>
            </a:pPr>
            <a:r>
              <a:rPr lang="pl-PL" dirty="0" smtClean="0"/>
              <a:t>Prawo łaski;</a:t>
            </a:r>
          </a:p>
          <a:p>
            <a:pPr marL="342900" indent="-342900">
              <a:buAutoNum type="alphaLcPeriod"/>
            </a:pPr>
            <a:r>
              <a:rPr lang="pl-PL" dirty="0" smtClean="0"/>
              <a:t>Nadawanie obywatelstwa polskiego i wyrażanie zgody na zrzeczenie się go;</a:t>
            </a:r>
          </a:p>
          <a:p>
            <a:pPr marL="342900" indent="-342900">
              <a:buAutoNum type="alphaLcPeriod"/>
            </a:pPr>
            <a:r>
              <a:rPr lang="pl-PL" dirty="0" smtClean="0"/>
              <a:t>Nadawanie orderów i odznaczeń;</a:t>
            </a:r>
          </a:p>
          <a:p>
            <a:endParaRPr lang="pl-PL" dirty="0"/>
          </a:p>
        </p:txBody>
      </p:sp>
      <p:sp>
        <p:nvSpPr>
          <p:cNvPr id="7" name="TextBox 6"/>
          <p:cNvSpPr txBox="1"/>
          <p:nvPr/>
        </p:nvSpPr>
        <p:spPr>
          <a:xfrm>
            <a:off x="885652" y="4121564"/>
            <a:ext cx="75350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	Trzeba też pamiętać o różnych, już pozaprawnych działaniach Prezydenta jako głowy państwa, a zarazem jego reprezentanta. Wyrażają się one w udziale Prezydenta w uroczystościach państwowych, wygłaszanie przemówień, spotkaniach z przedstawicielami rozmaitych środowisk, wizytach i wyjazdach...;</a:t>
            </a:r>
            <a:endParaRPr lang="pl-PL" dirty="0"/>
          </a:p>
        </p:txBody>
      </p:sp>
      <p:pic>
        <p:nvPicPr>
          <p:cNvPr id="6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1677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842789"/>
            <a:ext cx="4775448" cy="1578099"/>
          </a:xfrm>
        </p:spPr>
        <p:txBody>
          <a:bodyPr/>
          <a:lstStyle/>
          <a:p>
            <a:r>
              <a:rPr lang="pl-PL" dirty="0" smtClean="0"/>
              <a:t>Rada Ministrów</a:t>
            </a:r>
            <a:endParaRPr lang="pl-PL" dirty="0"/>
          </a:p>
        </p:txBody>
      </p:sp>
      <p:pic>
        <p:nvPicPr>
          <p:cNvPr id="4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663829"/>
            <a:ext cx="4718670" cy="104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5" y="2894414"/>
            <a:ext cx="5655991" cy="257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257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410217"/>
            <a:ext cx="7560840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RM – jest drugim obok Prezydenta – podstawowym segmentem </a:t>
            </a:r>
          </a:p>
          <a:p>
            <a:pPr algn="ctr"/>
            <a:r>
              <a:rPr lang="pl-PL" dirty="0" smtClean="0"/>
              <a:t>władzy wykonawczej (egzekutywy).</a:t>
            </a:r>
          </a:p>
          <a:p>
            <a:endParaRPr lang="pl-PL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1870607"/>
            <a:ext cx="811215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Pozycję ustrojową Rady Ministrów można określić pięcioma cechami podstawowymi:</a:t>
            </a:r>
            <a:endParaRPr lang="pl-PL" dirty="0"/>
          </a:p>
        </p:txBody>
      </p:sp>
      <p:sp>
        <p:nvSpPr>
          <p:cNvPr id="5" name="TextBox 4"/>
          <p:cNvSpPr txBox="1"/>
          <p:nvPr/>
        </p:nvSpPr>
        <p:spPr>
          <a:xfrm>
            <a:off x="971601" y="2658627"/>
            <a:ext cx="79633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RM jest jednym z dwu podstawowych organów władzy wykonwaczej;</a:t>
            </a:r>
          </a:p>
          <a:p>
            <a:pPr marL="342900" indent="-342900">
              <a:buAutoNum type="arabicPeriod"/>
            </a:pPr>
            <a:r>
              <a:rPr lang="pl-PL" dirty="0" smtClean="0"/>
              <a:t>RM i jej poszczególni członkowie ponoszą za swoją działalność polityczną </a:t>
            </a:r>
          </a:p>
          <a:p>
            <a:r>
              <a:rPr lang="pl-PL" dirty="0" smtClean="0"/>
              <a:t>      odpowiedzialność wobec Sejmu a także indywidualną odpowiedzialność</a:t>
            </a:r>
          </a:p>
          <a:p>
            <a:r>
              <a:rPr lang="pl-PL" dirty="0" smtClean="0"/>
              <a:t>      konstytucyjną przed TS;</a:t>
            </a:r>
          </a:p>
          <a:p>
            <a:r>
              <a:rPr lang="pl-PL" dirty="0" smtClean="0"/>
              <a:t>3.   RM jest organem kolegialnym, a większość jej członków to zarazem odrębne,    </a:t>
            </a:r>
          </a:p>
          <a:p>
            <a:r>
              <a:rPr lang="pl-PL" dirty="0" smtClean="0"/>
              <a:t>      jednoosobowe organy konstytucyjne o własnym zakresie kompetencji;</a:t>
            </a:r>
          </a:p>
          <a:p>
            <a:pPr marL="342900" indent="-342900">
              <a:buAutoNum type="arabicPeriod" startAt="4"/>
            </a:pPr>
            <a:r>
              <a:rPr lang="pl-PL" dirty="0" smtClean="0"/>
              <a:t>RM jako organ władzy wykonawczej skupia w swej kompetencji najważniejsze rozstrzygnięca dot. bieżącego prowadzenia polityki państwa;</a:t>
            </a:r>
          </a:p>
          <a:p>
            <a:pPr marL="342900" indent="-342900">
              <a:buAutoNum type="arabicPeriod" startAt="4"/>
            </a:pPr>
            <a:r>
              <a:rPr lang="pl-PL" dirty="0" smtClean="0"/>
              <a:t>RM kieruje całym sys. administracji rządowej (art. 146 ust. 3).</a:t>
            </a:r>
          </a:p>
        </p:txBody>
      </p:sp>
      <p:pic>
        <p:nvPicPr>
          <p:cNvPr id="6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5191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Powoływanie i odpowiedzialność 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628800"/>
            <a:ext cx="78488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RM jest powoływana przez Prezydenta, który jednak musi liczyć się ze stanowiskiem większości sejmowej.</a:t>
            </a:r>
          </a:p>
          <a:p>
            <a:endParaRPr lang="pl-PL" b="1" dirty="0"/>
          </a:p>
          <a:p>
            <a:r>
              <a:rPr lang="pl-PL" b="1" dirty="0" smtClean="0"/>
              <a:t>RM jest powoływana bezterminowo, kres jej istnieniu mogą położyć dopiero nowe wybory parlamentarne, gdyż na pierwszym posiedzeniu nowego Sejmu premier musi przedstawić dymisję rządu.</a:t>
            </a:r>
            <a:endParaRPr lang="pl-P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005064"/>
            <a:ext cx="7704855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Dymisja Rady Ministrów to oświadczenie Prezesa Rady Ministrów, dokonane w imieniu rządu, stwierdzające wolę zakończenia urzędowania i otwierające procedurę tworzenia nowego rządu.</a:t>
            </a:r>
            <a:endParaRPr lang="pl-PL" dirty="0"/>
          </a:p>
        </p:txBody>
      </p:sp>
      <p:pic>
        <p:nvPicPr>
          <p:cNvPr id="5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6490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7512891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Prezes RM ma obowiązek złożenia dymisji w następujących przypadkach:</a:t>
            </a:r>
          </a:p>
          <a:p>
            <a:endParaRPr lang="pl-PL" b="1" dirty="0"/>
          </a:p>
          <a:p>
            <a:pPr marL="342900" indent="-342900">
              <a:buAutoNum type="arabicPeriod"/>
            </a:pPr>
            <a:r>
              <a:rPr lang="pl-PL" b="1" dirty="0" smtClean="0"/>
              <a:t>Ukonstytowania się nowego Sejmu po wyborach;</a:t>
            </a:r>
          </a:p>
          <a:p>
            <a:pPr marL="342900" indent="-342900">
              <a:buAutoNum type="arabicPeriod"/>
            </a:pPr>
            <a:r>
              <a:rPr lang="pl-PL" b="1" dirty="0" smtClean="0"/>
              <a:t>Nieuchwalenie przez Sejm wotum zaufania dla RM (art. 162 ust. 2 pkt., 1)</a:t>
            </a:r>
          </a:p>
          <a:p>
            <a:pPr marL="342900" indent="-342900">
              <a:buAutoNum type="arabicPeriod"/>
            </a:pPr>
            <a:r>
              <a:rPr lang="pl-PL" b="1" dirty="0" smtClean="0"/>
              <a:t>Wyrażenie RM wotum nieufności przez Sejm;</a:t>
            </a:r>
          </a:p>
          <a:p>
            <a:pPr marL="342900" indent="-342900">
              <a:buAutoNum type="arabicPeriod"/>
            </a:pPr>
            <a:r>
              <a:rPr lang="pl-PL" b="1" dirty="0" smtClean="0"/>
              <a:t>Złożenie rezygnacji przez Prezesa RM (art. 162 ust. 2 pkt 3);</a:t>
            </a:r>
            <a:endParaRPr lang="pl-P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9" y="2924944"/>
            <a:ext cx="72331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    Analogiczny do złożenia dymisji skutek wywołałaby również </a:t>
            </a:r>
            <a:r>
              <a:rPr lang="pl-PL" b="1" u="sng" dirty="0" smtClean="0"/>
              <a:t>śmierć premiera</a:t>
            </a:r>
            <a:r>
              <a:rPr lang="pl-PL" b="1" dirty="0" smtClean="0"/>
              <a:t>. Rada Ministrów może istnieć bowiem tylko pod przewodnictwem określonej osoby, a jej odejście wyklucza dalsze funkcjonowanie pozostałego składu rządu</a:t>
            </a:r>
            <a:r>
              <a:rPr lang="pl-PL" b="1" u="sng" dirty="0" smtClean="0"/>
              <a:t>.  Śmierć prezydenta </a:t>
            </a:r>
            <a:r>
              <a:rPr lang="pl-PL" b="1" dirty="0" smtClean="0"/>
              <a:t>nie ma natomiast prawnego wpływu na dalsze funkcjonowanie RM.</a:t>
            </a:r>
            <a:endParaRPr lang="pl-P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9" y="4869160"/>
            <a:ext cx="7233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   Przyjęcie dymisji otwiera proces tworzenia nowej Rady Ministrów. Przebiega on w kilku etapach, ukształtowanych w taki sposób, aby jedynie niepowodzenie poprzedniego etapu powodowało przejście do następnego.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108235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6470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Etap I, rzecz można – podstawowy, obejmuje trzy zasadnicze stadia: </a:t>
            </a:r>
          </a:p>
          <a:p>
            <a:r>
              <a:rPr lang="pl-PL" b="1" dirty="0" smtClean="0"/>
              <a:t>Desygnowanie premiera, powołanie RM i uzyskanie przez nią sejmowego wotum zaufania;</a:t>
            </a:r>
            <a:endParaRPr lang="pl-P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204864"/>
            <a:ext cx="7848872" cy="313932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pl-PL" b="1" dirty="0" smtClean="0"/>
              <a:t>Desygnowanie nowego premiera jest dokonywane przez Prezydenta (art. 154 ust.1) i powinno nastąpić po przyjęciu dymisji dawnej RM. Nie ma żadnego odrębnego terminu, w którym owo desygnowanie musi zostać dokonane, ale trzeba pamiętać, że także stadium następne, czyli powołanie nowej RM musi się zamknąć w 14 dniach od dnia przyjęcia dymisji poprzedniego premiera.</a:t>
            </a:r>
          </a:p>
          <a:p>
            <a:pPr marL="342900" indent="-342900">
              <a:buAutoNum type="alphaUcPeriod"/>
            </a:pPr>
            <a:r>
              <a:rPr lang="pl-PL" b="1" dirty="0" smtClean="0"/>
              <a:t>Premier przedstawia Prezydentowi skład nowej RM;</a:t>
            </a:r>
          </a:p>
          <a:p>
            <a:pPr marL="342900" indent="-342900">
              <a:buAutoNum type="alphaUcPeriod"/>
            </a:pPr>
            <a:r>
              <a:rPr lang="pl-PL" b="1" dirty="0" smtClean="0"/>
              <a:t>W terminie 14 dni od dnia powołania nowego rządu przez Prezydenta premier jest obowiązany przedstawić Sejmowi program działania RM wraz z wnioskiem o udzielenie jej wotum zaufania (art. 154 ust 2.) – jego przyjęcie wymaga bezwzględnej większości głosów, oddanych w obecności co najmniej połowy ustawowej liczby posłów.</a:t>
            </a:r>
            <a:endParaRPr lang="pl-P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589240"/>
            <a:ext cx="78488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Tak utworzona RM cieszy się jednoczesnym poparciem Prezydenta i Sejmu, co pozwala ją określić mianem rządu prezydencko-parlamentarnego.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7540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799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ETAP II (rezerwowy) – w etapie tym może dojść do utworzenia rządu parlamentarnego, </a:t>
            </a:r>
            <a:r>
              <a:rPr lang="pl-PL" b="1" i="1" dirty="0" smtClean="0"/>
              <a:t>co jednak nie zdarzyło się jeszcze w praktyce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844824"/>
            <a:ext cx="78488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terminie </a:t>
            </a:r>
            <a:r>
              <a:rPr lang="pl-PL" b="1" i="1" dirty="0" smtClean="0">
                <a:solidFill>
                  <a:srgbClr val="FF0000"/>
                </a:solidFill>
              </a:rPr>
              <a:t>14 dni </a:t>
            </a:r>
            <a:r>
              <a:rPr lang="pl-PL" dirty="0" smtClean="0"/>
              <a:t>od bezskutecznego zamknięcia pierwszego etapu Sejm może samodzielnie dokonać wyboru nowego premiera oraz zaproponowanego przezeń składu rządu (art. 154 ust 3 zd. 1) Postępowanie sejmowe obejmuje dwa stadia:</a:t>
            </a:r>
          </a:p>
          <a:p>
            <a:endParaRPr lang="pl-PL" dirty="0"/>
          </a:p>
          <a:p>
            <a:r>
              <a:rPr lang="pl-PL" b="1" u="sng" dirty="0" smtClean="0"/>
              <a:t>W pierwszym dochodzi do wyboru premiera;</a:t>
            </a:r>
          </a:p>
          <a:p>
            <a:endParaRPr lang="pl-PL" dirty="0"/>
          </a:p>
          <a:p>
            <a:r>
              <a:rPr lang="pl-PL" b="1" u="sng" dirty="0" smtClean="0"/>
              <a:t>Drugie stadium – polega na tym, że wybrany w ten sposób premier przedstawia Sejmowi na posiedzeniu program działania oraz skład nowego rządu;</a:t>
            </a:r>
          </a:p>
          <a:p>
            <a:endParaRPr lang="pl-PL" dirty="0"/>
          </a:p>
          <a:p>
            <a:r>
              <a:rPr lang="pl-PL" b="1" dirty="0" smtClean="0"/>
              <a:t>Marszałek Sejmu uchwałę o wyborze rządu przekazuje niezwłocznie Prezydentowi który „[...} powołuje tak wybraną Radę Ministrów i odbiera przysięgę od jej członków” (art. 154 ust 3 zd 2).</a:t>
            </a:r>
            <a:endParaRPr lang="pl-P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1" y="5733256"/>
            <a:ext cx="7992887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Powoływanie rządu i odebranie przysięgi jest </a:t>
            </a:r>
          </a:p>
          <a:p>
            <a:pPr algn="ctr"/>
            <a:r>
              <a:rPr lang="pl-PL" sz="2400" dirty="0" smtClean="0"/>
              <a:t>konstytucyjnym obowiązkiem Prezydenta.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55533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6597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Etap III – kompetencja do powołania rządu powraca do Prezydenta.</a:t>
            </a:r>
            <a:endParaRPr lang="pl-P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7632848" cy="23083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W terminie 14 dni powołuje on wówczas Prezesa Rady Ministrów i na jego wniosek – pozostałych członków rządu oraz odbiera od nich przysięgi (art.155 ust. 1). Jest to procedura analogiczna do postępowania z art 154 ust. 1 , a decyzjom Prezydenta niewątpliwie towarzyszyć będą ożywione konsultacje z ugrupowaniami sejmowymi. </a:t>
            </a:r>
          </a:p>
          <a:p>
            <a:endParaRPr lang="pl-PL" dirty="0"/>
          </a:p>
          <a:p>
            <a:r>
              <a:rPr lang="pl-PL" dirty="0" smtClean="0"/>
              <a:t>Nowy rząd musi uzyskać wotum zaufania „[...] większością głosów w obecności co najmniej połowy ustawowej liczby posłów”.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1043609" y="4581128"/>
            <a:ext cx="7488832" cy="120032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Jeżeli nowy rząd nie uzyska wotum zaufania, premier zgłasza jego dymisję. </a:t>
            </a:r>
          </a:p>
          <a:p>
            <a:pPr algn="ctr"/>
            <a:r>
              <a:rPr lang="pl-PL" dirty="0" smtClean="0"/>
              <a:t>Prezydent dymisję tę przyjmuje i powierza rządowi dalsze sprawowanie obowiązków. Zarazem art. 155 ust. 2 Konstytucji zobowiązuje Prezydenta do skrócenia kadencji Sejmu (rozwiązania Sejmu) i zarządzenie nowych wyborów.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8913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Prezydent RP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007604" y="3903712"/>
            <a:ext cx="5436604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Art. 10 ust 2 – zalicza jako jedną z dwóch: Prezydenta do organów władzy wykonawczej;</a:t>
            </a:r>
            <a:endParaRPr lang="pl-PL" dirty="0"/>
          </a:p>
        </p:txBody>
      </p:sp>
      <p:sp>
        <p:nvSpPr>
          <p:cNvPr id="8" name="pole tekstowe 3"/>
          <p:cNvSpPr txBox="1"/>
          <p:nvPr/>
        </p:nvSpPr>
        <p:spPr>
          <a:xfrm>
            <a:off x="1033252" y="1597441"/>
            <a:ext cx="5436604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Restytucja urzędu Prezydenta w 1989 roku;</a:t>
            </a:r>
            <a:endParaRPr lang="pl-PL" dirty="0"/>
          </a:p>
        </p:txBody>
      </p:sp>
      <p:sp>
        <p:nvSpPr>
          <p:cNvPr id="14" name="pole tekstowe 3"/>
          <p:cNvSpPr txBox="1"/>
          <p:nvPr/>
        </p:nvSpPr>
        <p:spPr>
          <a:xfrm>
            <a:off x="1007604" y="2567572"/>
            <a:ext cx="5436604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Ustalenia Okrągłego Stołu – i ich wpływ na rolę Prezydenta;</a:t>
            </a:r>
            <a:endParaRPr lang="pl-PL" dirty="0"/>
          </a:p>
        </p:txBody>
      </p:sp>
      <p:pic>
        <p:nvPicPr>
          <p:cNvPr id="15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107" y="267488"/>
            <a:ext cx="2249409" cy="28856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949420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Rząd ponosi za swoją działalność odpowiedzialność polityczną przed Sejmem, tzn. Premier może być zmuszony do złożenia dymisji swego gabinetu, jeżeli Sejm negatywnie oceni jego działalność i da temu wyraz w formie uchwały o wotum nieufności.</a:t>
            </a:r>
            <a:endParaRPr lang="pl-P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361654"/>
            <a:ext cx="784887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Odpowiedzialność polityczna może przybierać formę odpowiedzialności solidarnej – gdy odnosi się do całej Rady Ministrów, bądź indywidualnej, jeśli odnosi się do poszczególnych jej członków.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86104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Premier i pozostali członkowie RM ponoszą też za swoją działalność odpowiedzialność konstytucyjną, jeżeli dopuszczą się naruszenia Konstytucji lub ustaw bądź popełnią przestępstwo w związku z zajmowanym stanowiskiem. </a:t>
            </a:r>
            <a:endParaRPr lang="pl-PL" b="1" dirty="0"/>
          </a:p>
        </p:txBody>
      </p:sp>
      <p:pic>
        <p:nvPicPr>
          <p:cNvPr id="5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1844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i organizacja rządu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589584"/>
            <a:ext cx="7848872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RM jest organem kolegialnym, jako że jej skład ma charakter wieloosobowy, a podstawową formą działania są posiedzenia. </a:t>
            </a:r>
            <a:endParaRPr lang="pl-PL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63588" y="2494637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Rada Ministrów zawsze musi się składać z Prezesa Rady Ministrów (premiera) i ministrów (art. 147 ust. 1).</a:t>
            </a:r>
            <a:endParaRPr lang="pl-P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64502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W składzie rządu mogą się też znaleźć dwie dalsze kategorie członków: wiceprezesi Rady Ministrów </a:t>
            </a:r>
            <a:r>
              <a:rPr lang="pl-PL" b="1" i="1" dirty="0" smtClean="0"/>
              <a:t>oraz</a:t>
            </a:r>
            <a:r>
              <a:rPr lang="pl-PL" b="1" dirty="0" smtClean="0"/>
              <a:t> przewodniczący komitetów określonych w ustawach. </a:t>
            </a:r>
            <a:endParaRPr lang="pl-P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4869160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W ramach RM mogą działać różnego rodzaju ciała wewnętrzne i pomocnicze. Najważniejsze to </a:t>
            </a:r>
            <a:r>
              <a:rPr lang="pl-PL" b="1" u="sng" dirty="0" smtClean="0"/>
              <a:t>stałe komitety Rady Ministrów</a:t>
            </a:r>
            <a:r>
              <a:rPr lang="pl-PL" b="1" dirty="0" smtClean="0"/>
              <a:t>:</a:t>
            </a:r>
          </a:p>
          <a:p>
            <a:pPr algn="ctr"/>
            <a:r>
              <a:rPr lang="pl-PL" b="1" dirty="0" smtClean="0"/>
              <a:t>Są to stale działające organy pomocnicze i doradcze Rady Ministrów, tworzone przez Prezesa RM. Ich celem jest inicjowanie, przygotowywanie i uzgadnianie rozstrzygnięć albo stanowisk RM lub Prezesa RM w sprawach najeżących do zadań i kompetencji tych organów (art 12 ust 1. pkt 1 u. RM).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768679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54594"/>
            <a:ext cx="79208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Przy RM działa </a:t>
            </a:r>
            <a:r>
              <a:rPr lang="pl-PL" b="1" u="sng" dirty="0" smtClean="0"/>
              <a:t>Kolegium do Spraw Służb Specjalnych </a:t>
            </a:r>
            <a:r>
              <a:rPr lang="pl-PL" b="1" dirty="0" smtClean="0"/>
              <a:t>(art. 11-13 ustawy z dnia 24 maja 2002 r. O ABW oraz AW) – jako organ opiniodawczo-doradczy w sprawach programowania, nadzoru i koordynowania działalności Agencji Bezpieczeństwa Wewnętrznego, Agencji Wywiadu, Służb Wywiadu Wojskowego i Służb Kontrwywiadu Wojskowego, CBA oraz podejmowanych dla ochrony bezpieczeństwa państwa działań Policji, SG i niektórych innych służb.</a:t>
            </a:r>
            <a:endParaRPr lang="pl-P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3247816"/>
            <a:ext cx="77768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Rada Ministrów może, w drodze rozporządzenia, tworzyć </a:t>
            </a:r>
            <a:r>
              <a:rPr lang="pl-PL" b="1" u="sng" dirty="0" smtClean="0"/>
              <a:t>komisje wspólne, </a:t>
            </a:r>
            <a:r>
              <a:rPr lang="pl-PL" b="1" dirty="0" smtClean="0"/>
              <a:t>składające się z przedstawicieli rządu oraz przedstawicieli określonej instytucji lub środowiska. </a:t>
            </a:r>
          </a:p>
          <a:p>
            <a:pPr algn="ctr"/>
            <a:r>
              <a:rPr lang="pl-PL" b="1" dirty="0" smtClean="0"/>
              <a:t>Celem takich komisji jest wypracowywanie wspólnego stanowiska, stanowią więc one forum negocjacji i uzgodnień, a przyjmowane konkluzje są następnie realizowane przez obie strony.</a:t>
            </a:r>
            <a:endParaRPr lang="pl-PL" b="1" dirty="0"/>
          </a:p>
        </p:txBody>
      </p:sp>
      <p:pic>
        <p:nvPicPr>
          <p:cNvPr id="4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0544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działania RM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888802" y="1270501"/>
            <a:ext cx="7776864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Podstawowe zadania (kierunki działania) Rady Ministrów zostały wskazane w art. 146  KRP, jest to jednak wyliczenie zadań jedynie najważniejszych !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888802" y="2348880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b="1" dirty="0" smtClean="0"/>
              <a:t>Kierowanie administracją rządową – w ramach tego ogólnego zadania przysługuje jej w szczególności kompetencje do koordynowania i kontroli działalności organów tej administracji;</a:t>
            </a:r>
          </a:p>
          <a:p>
            <a:endParaRPr lang="pl-PL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/>
              <a:t>Kierowanie wykonywaniem budżetu państwa – przysługuje jej kompetencje w zakresie koordynowania i kontroli, jednak w znacznym stopniu dzielone z MF;</a:t>
            </a:r>
          </a:p>
          <a:p>
            <a:endParaRPr lang="pl-PL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/>
              <a:t>Wykonywanie ustaw – m.in.  znajduje wyraz w jej kompetencji w zakresie wydawania aktów wykonawczych;</a:t>
            </a:r>
          </a:p>
          <a:p>
            <a:endParaRPr lang="pl-PL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/>
              <a:t>Zapewnienie wewnętrznego i zewnętrznego bezpieczeństwa państwa oraz porządku publicznego – łączy się z tym realizowanie ogólnego kierownictwa obronnością kraju, w tym wyrażanie zgody na pobyt lub przemieszczanie się obcych wojsk przez terytorium RP;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9672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59817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b="1" dirty="0" smtClean="0"/>
              <a:t>Sprawowanie ogólnego kierownictwa w dziedzinie stosunków z innymi państwami i organizacjami międzynarodowymi, a w szczególności zawieranie umów międzynarodowych wymagających ratyfikacji oraz zatwierdzanie i wypowiadanie innych umów międzynarodowych;</a:t>
            </a:r>
          </a:p>
          <a:p>
            <a:endParaRPr lang="pl-PL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/>
              <a:t>Kompetencje Rady Ministrów w zakresie stanowienia prawa – rząd nie ma obecnie żadnych możliwości stanowienia norm o randze ustawy, korzysta natomiast z szerokich politycznych i prawnych możliwości oddziaływania na prace ustawodawcze parlamentu. Aktywność prawodawcza rządu ma zawsze charakter podustawowy;</a:t>
            </a:r>
          </a:p>
          <a:p>
            <a:endParaRPr lang="pl-PL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b="1" dirty="0" smtClean="0"/>
              <a:t>Gdy chodzi o akty prawa wewnętrznego to zgodnie z art. 93 ust 1 KRP wyraźnie przyznaje RM kompetencje do stanowienia uchwał;</a:t>
            </a:r>
            <a:endParaRPr lang="pl-PL" b="1" dirty="0"/>
          </a:p>
        </p:txBody>
      </p:sp>
      <p:pic>
        <p:nvPicPr>
          <p:cNvPr id="3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90495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Prezes Rady Ministrów</a:t>
            </a:r>
            <a:endParaRPr lang="pl-PL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40431"/>
            <a:ext cx="2748465" cy="17605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971600" y="1628800"/>
            <a:ext cx="78249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Prezesa RM można określić mianem szefa rządu.</a:t>
            </a:r>
          </a:p>
          <a:p>
            <a:r>
              <a:rPr lang="pl-PL" sz="2000" b="1" dirty="0"/>
              <a:t>A</a:t>
            </a:r>
            <a:r>
              <a:rPr lang="pl-PL" sz="2000" b="1" dirty="0" smtClean="0"/>
              <a:t>ni przepisy konstytucyjne ani praktyka polityczna nigdy </a:t>
            </a:r>
          </a:p>
          <a:p>
            <a:r>
              <a:rPr lang="pl-PL" sz="2000" b="1" dirty="0" smtClean="0"/>
              <a:t>nie traktowały w Polsce premiera tylko jako pierwszego wśród równych.</a:t>
            </a:r>
            <a:endParaRPr lang="pl-PL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771636"/>
            <a:ext cx="202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Kompetencje :</a:t>
            </a:r>
            <a:endParaRPr lang="pl-PL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3429000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1. Proces tworzenia rządu i dokonywanie w nim zmian – bez wniosku premiera nie może nastąpić powołanie nikogo do RM;</a:t>
            </a:r>
            <a:endParaRPr lang="pl-PL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4293096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2. Zakres zadań i personalny kształt ministerstw oraz innych organów centralnych – tzw. władza organizacyjna, bo określa on szczegółowy zakres działania każdego ministra;</a:t>
            </a:r>
            <a:endParaRPr lang="pl-PL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71601" y="5445224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3. Organizowanie prac rządowych – premier kieruje pracami RM, zapewnia wykonywanie polityki rządu i określa sposoby jej wykonywania, a także koordynuje i kontroluje pracę członków rządu;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6505457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0918" y="692696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4. Kierowanie pracami terenowymi administracji rządowej – premier powołuje i odwołuje wojewodów (na wniosek ministra właściwego do spraw administracji) oraz wicewojedowów (na wniosek wojewody), przysługuje mu też kompetencja pozwalająca na koordynowanie i nadawanie kierunku pracy organów terenowych;</a:t>
            </a:r>
            <a:endParaRPr lang="pl-PL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60919" y="2557353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5. Zwierzchnictwo nad osobami zatrudnionymiu w administracji rządowej – premier jest m.in. </a:t>
            </a:r>
            <a:r>
              <a:rPr lang="pl-PL" sz="2000" b="1" dirty="0"/>
              <a:t>z</a:t>
            </a:r>
            <a:r>
              <a:rPr lang="pl-PL" sz="2000" b="1" dirty="0" smtClean="0"/>
              <a:t>wierzchnikiem służbowym pracowników administracji rządowej oraz zwierzchnikiem korpusu służby cywilnej;</a:t>
            </a:r>
            <a:endParaRPr lang="pl-PL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60918" y="3820978"/>
            <a:ext cx="7848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6. Nadzór nad działalnością samorządu terytorialnego (art. 148 pkt 6);</a:t>
            </a:r>
            <a:endParaRPr lang="pl-PL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61312" y="4797152"/>
            <a:ext cx="784887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W zakresie stanowienia prawa Prezez RM może wydawać rozporządzenia (art. 148 pkt. 3 w zw. z art. 92) i zarządzenia (art. 93)</a:t>
            </a:r>
            <a:endParaRPr lang="pl-PL" b="1" dirty="0"/>
          </a:p>
        </p:txBody>
      </p:sp>
      <p:pic>
        <p:nvPicPr>
          <p:cNvPr id="7" name="Picture 6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376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Minister</a:t>
            </a:r>
            <a:endParaRPr lang="pl-P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5" y="2020778"/>
            <a:ext cx="7709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Ministrowie tworzą podstawową i najliczniejszą grupę członków rządu.</a:t>
            </a:r>
            <a:endParaRPr lang="pl-PL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5575" y="2564904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Ministrowie dzielą się na kierujących określonymi działami administracji rządowej (ministrów resortowych) i ministrów wypełniających zadania wyznaczone im przez premiera (ministrowie członków rządu tradycyjnie nazywanych ministrami bez teki);</a:t>
            </a:r>
            <a:endParaRPr lang="pl-PL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221088"/>
            <a:ext cx="75657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Minister resortowy może wydawać akty normatywne – rozporządzenia i zarządzenia;</a:t>
            </a:r>
          </a:p>
          <a:p>
            <a:endParaRPr lang="pl-PL" dirty="0"/>
          </a:p>
          <a:p>
            <a:r>
              <a:rPr lang="pl-PL" dirty="0" smtClean="0"/>
              <a:t>Monistrowi resortowemu podlega ministerstwo, tzn. zorganizowana struktura urzędnicza powołana do bezpośredniej realizacji zadań należących do danego ministra;</a:t>
            </a:r>
          </a:p>
          <a:p>
            <a:endParaRPr lang="pl-PL" dirty="0"/>
          </a:p>
          <a:p>
            <a:endParaRPr lang="pl-PL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74618"/>
            <a:ext cx="2577068" cy="1932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15201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196751"/>
            <a:ext cx="53823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Literatura:</a:t>
            </a:r>
          </a:p>
          <a:p>
            <a:endParaRPr lang="pl-PL" sz="2000" b="1" dirty="0"/>
          </a:p>
          <a:p>
            <a:endParaRPr lang="pl-PL" sz="2000" b="1" dirty="0" smtClean="0"/>
          </a:p>
          <a:p>
            <a:r>
              <a:rPr lang="pl-PL" sz="2000" b="1" dirty="0" smtClean="0"/>
              <a:t>Banaszak </a:t>
            </a:r>
            <a:r>
              <a:rPr lang="pl-PL" sz="2000" b="1" dirty="0"/>
              <a:t>B., Prawo konstytucyjnem , Wyd. 7, Warszawa 2015</a:t>
            </a:r>
          </a:p>
          <a:p>
            <a:endParaRPr lang="pl-PL" sz="2000" b="1" dirty="0"/>
          </a:p>
          <a:p>
            <a:r>
              <a:rPr lang="pl-PL" sz="2000" b="1" dirty="0"/>
              <a:t>Banaszak B., Bisztyga A.Complak</a:t>
            </a:r>
          </a:p>
          <a:p>
            <a:r>
              <a:rPr lang="pl-PL" sz="2000" b="1" dirty="0"/>
              <a:t>K., Jabłoński M., Wieruszewski R., Wójtowicz K., System ochrony praw człowieka, Zakamycze 2005, </a:t>
            </a:r>
          </a:p>
          <a:p>
            <a:endParaRPr lang="pl-PL" sz="2000" b="1" dirty="0"/>
          </a:p>
          <a:p>
            <a:r>
              <a:rPr lang="pl-PL" sz="2000" b="1" dirty="0"/>
              <a:t>Garlicki L., Polskie prawo konstytucyjne, </a:t>
            </a:r>
          </a:p>
          <a:p>
            <a:r>
              <a:rPr lang="pl-PL" sz="2000" b="1" dirty="0"/>
              <a:t>Warszawa 2015, </a:t>
            </a:r>
          </a:p>
        </p:txBody>
      </p:sp>
    </p:spTree>
    <p:extLst>
      <p:ext uri="{BB962C8B-B14F-4D97-AF65-F5344CB8AC3E}">
        <p14:creationId xmlns:p14="http://schemas.microsoft.com/office/powerpoint/2010/main" val="33260200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60914"/>
            <a:ext cx="5227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/>
              <a:t>Ustrojowa pozycja Prezydenta RP: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1516142"/>
            <a:ext cx="2911695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sz="2000" dirty="0" smtClean="0"/>
              <a:t>1.	Zasada dualizmu;</a:t>
            </a:r>
            <a:endParaRPr lang="pl-P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3" y="2217058"/>
            <a:ext cx="756084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000" dirty="0" smtClean="0"/>
              <a:t>2.	Pełnienie funkcji arbitra, tzn. „czuwać nad konstytucyjną         	ciągłością państwa; </a:t>
            </a:r>
            <a:endParaRPr lang="pl-P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46188" y="3172906"/>
            <a:ext cx="4693464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sz="2000" dirty="0" smtClean="0"/>
              <a:t>3.	Wybór Prezydenta RP przez naród;</a:t>
            </a:r>
            <a:endParaRPr lang="pl-PL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3892986"/>
            <a:ext cx="5665525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sz="2000" dirty="0" smtClean="0"/>
              <a:t>4.	Urząd Prezydenta ma charakter kadencyjny;</a:t>
            </a:r>
            <a:endParaRPr lang="pl-PL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4613066"/>
            <a:ext cx="6408712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000" dirty="0" smtClean="0"/>
              <a:t>5.	Niezależność; </a:t>
            </a:r>
            <a:endParaRPr lang="pl-PL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5405154"/>
            <a:ext cx="5543184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sz="2000" dirty="0" smtClean="0"/>
              <a:t>6.	Zasada niepołączalności (incompatibilitas);</a:t>
            </a:r>
            <a:endParaRPr lang="pl-PL" sz="2000" dirty="0"/>
          </a:p>
        </p:txBody>
      </p:sp>
      <p:pic>
        <p:nvPicPr>
          <p:cNvPr id="9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86771"/>
            <a:ext cx="3710558" cy="82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5660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Wybory Prezydenta i jego mandat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756713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dirty="0" smtClean="0"/>
              <a:t>Art. 127 ust. 1 KRP „Prezydent Rzeczypospolitej jest wybierany przez naród [...]”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420888"/>
            <a:ext cx="4313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Czteroprzymiotnikowy charakter wyborów;</a:t>
            </a:r>
            <a:endParaRPr lang="pl-PL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5342" y="3140968"/>
            <a:ext cx="452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Organizacja wyborów, zarządzanie wyborów; </a:t>
            </a:r>
            <a:endParaRPr lang="pl-P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9627" y="3916796"/>
            <a:ext cx="4524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Weryfikacja ważności wyborów należy do SN;</a:t>
            </a:r>
            <a:endParaRPr lang="pl-PL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9627" y="4653136"/>
            <a:ext cx="272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Status prawny Prezydenta.</a:t>
            </a:r>
            <a:endParaRPr lang="pl-PL" b="1" dirty="0"/>
          </a:p>
        </p:txBody>
      </p:sp>
      <p:pic>
        <p:nvPicPr>
          <p:cNvPr id="9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42498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Odpowiedzialność Prezydenta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07362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Nie ponosi odpowiedzialności parlamentarnej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213285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Odpowiedzialność konstytucyjna</a:t>
            </a:r>
            <a:endParaRPr lang="pl-PL" dirty="0"/>
          </a:p>
        </p:txBody>
      </p:sp>
      <p:sp>
        <p:nvSpPr>
          <p:cNvPr id="6" name="Down Arrow 5"/>
          <p:cNvSpPr/>
          <p:nvPr/>
        </p:nvSpPr>
        <p:spPr>
          <a:xfrm>
            <a:off x="2051720" y="1196752"/>
            <a:ext cx="360040" cy="876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Down Arrow 6"/>
          <p:cNvSpPr/>
          <p:nvPr/>
        </p:nvSpPr>
        <p:spPr>
          <a:xfrm>
            <a:off x="6732240" y="1183978"/>
            <a:ext cx="360040" cy="876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1115617" y="3429000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u="sng" dirty="0" smtClean="0">
                <a:solidFill>
                  <a:srgbClr val="FF0000"/>
                </a:solidFill>
              </a:rPr>
              <a:t>Prezydentowi przysługuje szczególna ochrona prawna, bo za popełnione przestępstwa może być pociągnięty do odpowiedzialności przed TS</a:t>
            </a:r>
          </a:p>
          <a:p>
            <a:pPr algn="ctr"/>
            <a:r>
              <a:rPr lang="pl-PL" u="sng" dirty="0" smtClean="0">
                <a:solidFill>
                  <a:srgbClr val="FF0000"/>
                </a:solidFill>
              </a:rPr>
              <a:t>Art. 145 ust. 1</a:t>
            </a:r>
            <a:endParaRPr lang="pl-PL" u="sng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5710" y="4787860"/>
            <a:ext cx="5492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Delikt konstytucyjny postawienia Prezydenta RP przed TS</a:t>
            </a:r>
            <a:endParaRPr lang="pl-PL" dirty="0"/>
          </a:p>
        </p:txBody>
      </p:sp>
      <p:pic>
        <p:nvPicPr>
          <p:cNvPr id="11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9848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Kadencja Prezydenta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484784"/>
            <a:ext cx="486415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5 lat po objęciu urzędu – wyjątki od zasady :</a:t>
            </a:r>
          </a:p>
          <a:p>
            <a:endParaRPr lang="pl-PL" sz="2000" b="1" dirty="0" smtClean="0"/>
          </a:p>
          <a:p>
            <a:pPr marL="342900" indent="-342900">
              <a:buAutoNum type="arabicPeriod"/>
            </a:pPr>
            <a:r>
              <a:rPr lang="pl-PL" sz="2000" b="1" dirty="0"/>
              <a:t>Ś</a:t>
            </a:r>
            <a:r>
              <a:rPr lang="pl-PL" sz="2000" b="1" dirty="0" smtClean="0"/>
              <a:t>mierć;</a:t>
            </a:r>
          </a:p>
          <a:p>
            <a:pPr marL="342900" indent="-342900">
              <a:buAutoNum type="arabicPeriod"/>
            </a:pPr>
            <a:endParaRPr lang="pl-PL" sz="2000" b="1" dirty="0" smtClean="0"/>
          </a:p>
          <a:p>
            <a:pPr marL="342900" indent="-342900">
              <a:buAutoNum type="arabicPeriod"/>
            </a:pPr>
            <a:r>
              <a:rPr lang="pl-PL" sz="2000" b="1" dirty="0" smtClean="0"/>
              <a:t>Zrzeczenie się urzędu;</a:t>
            </a:r>
          </a:p>
          <a:p>
            <a:pPr marL="342900" indent="-342900">
              <a:buAutoNum type="arabicPeriod"/>
            </a:pPr>
            <a:endParaRPr lang="pl-PL" sz="2000" b="1" dirty="0" smtClean="0"/>
          </a:p>
          <a:p>
            <a:pPr marL="342900" indent="-342900">
              <a:buAutoNum type="arabicPeriod"/>
            </a:pPr>
            <a:r>
              <a:rPr lang="pl-PL" sz="2000" b="1" dirty="0" smtClean="0"/>
              <a:t>Złożenie Prezydenta z urzędu;</a:t>
            </a:r>
          </a:p>
          <a:p>
            <a:pPr marL="342900" indent="-342900">
              <a:buAutoNum type="arabicPeriod"/>
            </a:pPr>
            <a:endParaRPr lang="pl-PL" sz="2000" b="1" dirty="0" smtClean="0"/>
          </a:p>
          <a:p>
            <a:pPr marL="342900" indent="-342900">
              <a:buAutoNum type="arabicPeriod"/>
            </a:pPr>
            <a:r>
              <a:rPr lang="pl-PL" sz="2000" b="1" dirty="0" smtClean="0"/>
              <a:t>Trwałej nieznodlości;</a:t>
            </a:r>
          </a:p>
          <a:p>
            <a:pPr marL="342900" indent="-342900">
              <a:buAutoNum type="arabicPeriod"/>
            </a:pPr>
            <a:endParaRPr lang="pl-PL" sz="2000" b="1" dirty="0" smtClean="0"/>
          </a:p>
          <a:p>
            <a:pPr marL="342900" indent="-342900">
              <a:buAutoNum type="arabicPeriod"/>
            </a:pPr>
            <a:r>
              <a:rPr lang="pl-PL" sz="2000" b="1" dirty="0" smtClean="0"/>
              <a:t>Stwierdzenie nieważności wyborów;</a:t>
            </a:r>
            <a:endParaRPr lang="pl-PL" sz="2000" b="1" dirty="0"/>
          </a:p>
        </p:txBody>
      </p:sp>
      <p:pic>
        <p:nvPicPr>
          <p:cNvPr id="5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4479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Kontrasygnata i prerogatywa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62880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Instytucja kontrasygnaty </a:t>
            </a:r>
            <a:r>
              <a:rPr lang="pl-PL" dirty="0" smtClean="0"/>
              <a:t>– polega na uzależnieniu ważności aktów podejmowanych przez głowę państwa od ich zaakceptowania przez premiera lub odpowiedniego ministra;</a:t>
            </a:r>
            <a:endParaRPr lang="pl-PL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70892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Instytucja prerogatywy </a:t>
            </a:r>
            <a:r>
              <a:rPr lang="pl-PL" dirty="0" smtClean="0"/>
              <a:t>- jeżeli Konstytucja RP zwalnia określone akty głowy państwa od obowiązku uzyskania kontrasygnaty;</a:t>
            </a:r>
            <a:endParaRPr lang="pl-PL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717032"/>
            <a:ext cx="777686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Art. </a:t>
            </a:r>
            <a:r>
              <a:rPr lang="pl-PL" dirty="0" smtClean="0"/>
              <a:t>144 ust. 2 wprowadza zasadę, zgodnie z którą uzyskanie kontrasygnaty jest warunkiem ważności aktów urzędowych Prezydenta;</a:t>
            </a:r>
            <a:endParaRPr lang="pl-PL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869160"/>
            <a:ext cx="7632848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Art. </a:t>
            </a:r>
            <a:r>
              <a:rPr lang="pl-PL" dirty="0" smtClean="0"/>
              <a:t>144 ust. </a:t>
            </a:r>
            <a:r>
              <a:rPr lang="pl-PL" smtClean="0"/>
              <a:t>3 </a:t>
            </a:r>
            <a:r>
              <a:rPr lang="pl-PL" dirty="0" smtClean="0"/>
              <a:t>wskazujący w 30 punktach akty urzędowe (prerogatywy) Prezydenta, które mogą być wydawane bez kontrasygnaty.</a:t>
            </a:r>
            <a:endParaRPr lang="pl-PL" dirty="0"/>
          </a:p>
        </p:txBody>
      </p:sp>
      <p:sp>
        <p:nvSpPr>
          <p:cNvPr id="8" name="TextBox 7"/>
          <p:cNvSpPr txBox="1"/>
          <p:nvPr/>
        </p:nvSpPr>
        <p:spPr>
          <a:xfrm>
            <a:off x="2134282" y="6158408"/>
            <a:ext cx="5019451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sz="2000" b="1" dirty="0" smtClean="0"/>
              <a:t>KONTRASYGNATY ZAWSZE UDZIELA PREMIER 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42820458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Kompetencje Prezydenta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412776"/>
            <a:ext cx="3586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Relacje z pozostałymi władzami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1916832"/>
            <a:ext cx="3601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Stosunki Prezydenta z parlamentem</a:t>
            </a:r>
            <a:r>
              <a:rPr lang="pl-PL" dirty="0" smtClean="0"/>
              <a:t>:</a:t>
            </a:r>
          </a:p>
          <a:p>
            <a:pPr marL="342900" indent="-342900">
              <a:buAutoNum type="alphaLcPeriod"/>
            </a:pPr>
            <a:r>
              <a:rPr lang="pl-PL" dirty="0" smtClean="0"/>
              <a:t>Organizacyjne;</a:t>
            </a:r>
          </a:p>
          <a:p>
            <a:pPr marL="342900" indent="-342900">
              <a:buAutoNum type="alphaLcPeriod"/>
            </a:pPr>
            <a:r>
              <a:rPr lang="pl-PL" dirty="0" smtClean="0"/>
              <a:t>Inicjatywne;</a:t>
            </a:r>
          </a:p>
          <a:p>
            <a:pPr marL="342900" indent="-342900">
              <a:buAutoNum type="alphaLcPeriod"/>
            </a:pPr>
            <a:r>
              <a:rPr lang="pl-PL" dirty="0" smtClean="0"/>
              <a:t>Hamujące;</a:t>
            </a:r>
            <a:endParaRPr lang="pl-PL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3284984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Stosunki Prezydenta z rządem – powoływanie RM:</a:t>
            </a:r>
          </a:p>
          <a:p>
            <a:pPr marL="342900" indent="-342900">
              <a:buAutoNum type="alphaLcPeriod"/>
            </a:pPr>
            <a:r>
              <a:rPr lang="pl-PL" dirty="0" smtClean="0"/>
              <a:t>Przyjmowanie dymisji RM;</a:t>
            </a:r>
          </a:p>
          <a:p>
            <a:pPr marL="342900" indent="-342900">
              <a:buAutoNum type="alphaLcPeriod"/>
            </a:pPr>
            <a:r>
              <a:rPr lang="pl-PL" dirty="0" smtClean="0"/>
              <a:t>Desygnowanie premiera i powoływanie nowego rządu;</a:t>
            </a:r>
          </a:p>
          <a:p>
            <a:pPr marL="342900" indent="-342900">
              <a:buAutoNum type="alphaLcPeriod"/>
            </a:pPr>
            <a:r>
              <a:rPr lang="pl-PL" dirty="0"/>
              <a:t>W</a:t>
            </a:r>
            <a:r>
              <a:rPr lang="pl-PL" dirty="0" smtClean="0"/>
              <a:t> razie niepowodzenia trzech kolejnych procedur uzyskania sejmowego wotum zaufania dla nowego rządu – rozwiązywania Sejmu (art. 154 i 155 KRP);</a:t>
            </a:r>
            <a:endParaRPr lang="pl-PL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30120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Stosunki Prezydenta z władzą sądowniczą:</a:t>
            </a:r>
            <a:r>
              <a:rPr lang="pl-PL" dirty="0" smtClean="0"/>
              <a:t> </a:t>
            </a:r>
          </a:p>
          <a:p>
            <a:r>
              <a:rPr lang="pl-PL" dirty="0" smtClean="0"/>
              <a:t>mają charakter specyficzny, gdyż musi on respektować zasadę niezależności tej władzy i niezawisłą pozycję sędziów.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93289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196752"/>
            <a:ext cx="3760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Sprawy stosunków zagranicznych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pl-PL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Kompetencje Prezydenta</a:t>
            </a:r>
            <a:endParaRPr lang="pl-PL" dirty="0"/>
          </a:p>
        </p:txBody>
      </p:sp>
      <p:sp>
        <p:nvSpPr>
          <p:cNvPr id="5" name="TextBox 4"/>
          <p:cNvSpPr txBox="1"/>
          <p:nvPr/>
        </p:nvSpPr>
        <p:spPr>
          <a:xfrm>
            <a:off x="1008584" y="2267580"/>
            <a:ext cx="538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Reprezentowanie państwa w stosunkach zewnętrznych;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8584" y="2915652"/>
            <a:ext cx="363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Podejmowanie decyzji personalnych;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8584" y="3645024"/>
            <a:ext cx="5451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Ratyfikacja (i wypowiadanie) umów międzynarodowych;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8584" y="4355812"/>
            <a:ext cx="3446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Postanowienie o stanie wojennym;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9" name="Picture 2" descr="b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568282"/>
            <a:ext cx="5150718" cy="11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2006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heme/theme1.xml><?xml version="1.0" encoding="utf-8"?>
<a:theme xmlns:a="http://schemas.openxmlformats.org/drawingml/2006/main" name="Szkolen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2367</Words>
  <Application>Microsoft Office PowerPoint</Application>
  <PresentationFormat>On-screen Show (4:3)</PresentationFormat>
  <Paragraphs>208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Szkolenie</vt:lpstr>
      <vt:lpstr>   </vt:lpstr>
      <vt:lpstr>Prezydent RP</vt:lpstr>
      <vt:lpstr>PowerPoint Presentation</vt:lpstr>
      <vt:lpstr>Wybory Prezydenta i jego mandat</vt:lpstr>
      <vt:lpstr>Odpowiedzialność Prezydenta</vt:lpstr>
      <vt:lpstr>Kadencja Prezydenta</vt:lpstr>
      <vt:lpstr>Kontrasygnata i prerogatywa</vt:lpstr>
      <vt:lpstr>Kompetencje Prezydenta</vt:lpstr>
      <vt:lpstr>PowerPoint Presentation</vt:lpstr>
      <vt:lpstr>PowerPoint Presentation</vt:lpstr>
      <vt:lpstr>PowerPoint Presentation</vt:lpstr>
      <vt:lpstr>PowerPoint Presentation</vt:lpstr>
      <vt:lpstr>Rada Ministrów</vt:lpstr>
      <vt:lpstr>PowerPoint Presentation</vt:lpstr>
      <vt:lpstr>Powoływanie i odpowiedzialność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Skład i organizacja rządu</vt:lpstr>
      <vt:lpstr>PowerPoint Presentation</vt:lpstr>
      <vt:lpstr>Zakres działania RM</vt:lpstr>
      <vt:lpstr>PowerPoint Presentation</vt:lpstr>
      <vt:lpstr>Prezes Rady Ministrów</vt:lpstr>
      <vt:lpstr>PowerPoint Presentation</vt:lpstr>
      <vt:lpstr>Minister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2016-03-10T07:15:30Z</dcterms:created>
  <dcterms:modified xsi:type="dcterms:W3CDTF">2016-04-03T16:09:33Z</dcterms:modified>
</cp:coreProperties>
</file>