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8" r:id="rId20"/>
    <p:sldId id="275" r:id="rId21"/>
    <p:sldId id="276" r:id="rId22"/>
    <p:sldId id="2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A49D465-8811-4B6F-A57D-E335AC0D474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08643BC6-E217-4739-80F7-4547597F4C20}" type="datetimeFigureOut">
              <a:rPr lang="pl-PL" smtClean="0"/>
              <a:pPr/>
              <a:t>2018-05-12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A49D465-8811-4B6F-A57D-E335AC0D4748}" type="slidenum">
              <a:rPr lang="pl-PL" smtClean="0"/>
              <a:pPr/>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643BC6-E217-4739-80F7-4547597F4C20}" type="datetimeFigureOut">
              <a:rPr lang="pl-PL" smtClean="0"/>
              <a:pPr/>
              <a:t>2018-05-12</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49D465-8811-4B6F-A57D-E335AC0D4748}" type="slidenum">
              <a:rPr lang="pl-PL" smtClean="0"/>
              <a:pPr/>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476673"/>
            <a:ext cx="8712968" cy="2520280"/>
          </a:xfrm>
        </p:spPr>
        <p:txBody>
          <a:bodyPr>
            <a:normAutofit/>
          </a:bodyPr>
          <a:lstStyle/>
          <a:p>
            <a:r>
              <a:rPr lang="pl-PL" sz="4000" b="1" dirty="0" smtClean="0">
                <a:effectLst/>
              </a:rPr>
              <a:t>      WADY </a:t>
            </a:r>
            <a:r>
              <a:rPr lang="pl-PL" sz="4000" b="1" dirty="0">
                <a:effectLst/>
              </a:rPr>
              <a:t>OŚWIADCZEŃ WOLI</a:t>
            </a:r>
            <a:endParaRPr lang="pl-PL" sz="4000"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a:bodyPr>
          <a:lstStyle/>
          <a:p>
            <a:r>
              <a:rPr lang="pl-PL" dirty="0" smtClean="0"/>
              <a:t>mylne </a:t>
            </a:r>
            <a:r>
              <a:rPr lang="pl-PL" dirty="0"/>
              <a:t>wyobrażenie człowieka o </a:t>
            </a:r>
            <a:r>
              <a:rPr lang="pl-PL"/>
              <a:t>rzeczywistości </a:t>
            </a:r>
            <a:r>
              <a:rPr lang="pl-PL" smtClean="0"/>
              <a:t>albo</a:t>
            </a:r>
            <a:r>
              <a:rPr lang="pl-PL" smtClean="0"/>
              <a:t> </a:t>
            </a:r>
            <a:r>
              <a:rPr lang="pl-PL" dirty="0"/>
              <a:t>brak jakiegokolwiek wyobrażenia o </a:t>
            </a:r>
            <a:r>
              <a:rPr lang="pl-PL" dirty="0" smtClean="0"/>
              <a:t>niej</a:t>
            </a:r>
          </a:p>
          <a:p>
            <a:pPr marL="82296" indent="0">
              <a:buNone/>
            </a:pPr>
            <a:endParaRPr lang="pl-PL" dirty="0"/>
          </a:p>
          <a:p>
            <a:r>
              <a:rPr lang="pl-PL" u="sng" dirty="0" smtClean="0"/>
              <a:t>prawnie </a:t>
            </a:r>
            <a:r>
              <a:rPr lang="pl-PL" u="sng" dirty="0"/>
              <a:t>relewantny jest błąd, który:</a:t>
            </a:r>
          </a:p>
          <a:p>
            <a:pPr marL="82296" indent="0">
              <a:buNone/>
            </a:pPr>
            <a:r>
              <a:rPr lang="pl-PL" b="1" dirty="0"/>
              <a:t>1)</a:t>
            </a:r>
            <a:r>
              <a:rPr lang="pl-PL" dirty="0"/>
              <a:t> </a:t>
            </a:r>
            <a:r>
              <a:rPr lang="pl-PL" b="1" dirty="0"/>
              <a:t>dotyczy treści czynności prawnej</a:t>
            </a:r>
            <a:endParaRPr lang="pl-PL" dirty="0"/>
          </a:p>
          <a:p>
            <a:pPr marL="82296" indent="0">
              <a:buNone/>
            </a:pPr>
            <a:r>
              <a:rPr lang="pl-PL" b="1" dirty="0"/>
              <a:t>2) jest istotny </a:t>
            </a:r>
            <a:endParaRPr lang="pl-PL" dirty="0"/>
          </a:p>
          <a:p>
            <a:pPr marL="82296" indent="0">
              <a:buNone/>
            </a:pPr>
            <a:r>
              <a:rPr lang="pl-PL" b="1" dirty="0"/>
              <a:t>3)</a:t>
            </a:r>
            <a:r>
              <a:rPr lang="pl-PL" dirty="0"/>
              <a:t> przy odpłatnej czynności prawnej - jeżeli oświadczenie woli było złożone innej osobie:</a:t>
            </a:r>
          </a:p>
          <a:p>
            <a:pPr marL="82296" indent="0">
              <a:buNone/>
            </a:pPr>
            <a:r>
              <a:rPr lang="pl-PL" b="1" dirty="0"/>
              <a:t>błąd został wywołany przez tę osobę, chociażby bez jej winy, wiedziała ona o błędzie lub mogła z łatwością błąd zauważyć</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a:bodyPr>
          <a:lstStyle/>
          <a:p>
            <a:pPr marL="82296" indent="0">
              <a:buNone/>
            </a:pPr>
            <a:r>
              <a:rPr lang="pl-PL" b="1" dirty="0"/>
              <a:t>Zniekształcenie oświadczenia woli przez </a:t>
            </a:r>
            <a:r>
              <a:rPr lang="pl-PL" b="1" dirty="0" smtClean="0"/>
              <a:t>posłańca</a:t>
            </a:r>
          </a:p>
          <a:p>
            <a:pPr marL="82296" indent="0">
              <a:buNone/>
            </a:pPr>
            <a:endParaRPr lang="pl-PL" dirty="0"/>
          </a:p>
          <a:p>
            <a:r>
              <a:rPr lang="pl-PL" dirty="0" smtClean="0"/>
              <a:t>Art</a:t>
            </a:r>
            <a:r>
              <a:rPr lang="pl-PL" dirty="0"/>
              <a:t>. 85 k.c.:</a:t>
            </a:r>
          </a:p>
          <a:p>
            <a:pPr marL="82296" indent="0" algn="just">
              <a:buNone/>
            </a:pPr>
            <a:r>
              <a:rPr lang="pl-PL" dirty="0"/>
              <a:t>„Zniekształcenie oświadczenia woli przez osobę użytą do jego przesłania ma takie same skutki, jak błąd przy złożeniu oświadczenia”.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lnSpcReduction="20000"/>
          </a:bodyPr>
          <a:lstStyle/>
          <a:p>
            <a:r>
              <a:rPr lang="pl-PL" dirty="0" smtClean="0"/>
              <a:t>skutki </a:t>
            </a:r>
            <a:r>
              <a:rPr lang="pl-PL" dirty="0"/>
              <a:t>prawne błędu prawnie doniosłego: czynność prawna jest ważna; możliwość uchylenia się od skutków prawnych oświadczenia woli</a:t>
            </a:r>
          </a:p>
          <a:p>
            <a:r>
              <a:rPr lang="pl-PL" dirty="0" smtClean="0"/>
              <a:t>skorzystanie </a:t>
            </a:r>
            <a:r>
              <a:rPr lang="pl-PL" dirty="0"/>
              <a:t>z tego uprawnienia powoduje nieważność z mocą wsteczną (ex tunc)</a:t>
            </a:r>
          </a:p>
          <a:p>
            <a:r>
              <a:rPr lang="pl-PL" dirty="0" smtClean="0"/>
              <a:t>termin </a:t>
            </a:r>
            <a:r>
              <a:rPr lang="pl-PL" dirty="0"/>
              <a:t>zawity – 1 </a:t>
            </a:r>
            <a:r>
              <a:rPr lang="pl-PL" dirty="0" smtClean="0"/>
              <a:t>rok</a:t>
            </a:r>
          </a:p>
          <a:p>
            <a:pPr marL="82296" indent="0">
              <a:buNone/>
            </a:pPr>
            <a:endParaRPr lang="pl-PL" dirty="0"/>
          </a:p>
          <a:p>
            <a:r>
              <a:rPr lang="pl-PL" dirty="0" smtClean="0"/>
              <a:t>Art</a:t>
            </a:r>
            <a:r>
              <a:rPr lang="pl-PL" dirty="0"/>
              <a:t>. 88 k.c.:</a:t>
            </a:r>
          </a:p>
          <a:p>
            <a:pPr marL="82296" indent="0" algn="just">
              <a:buNone/>
            </a:pPr>
            <a:r>
              <a:rPr lang="pl-PL" dirty="0"/>
              <a:t>„§ 1. Uchylenie się od skutków prawnych oświadczenia woli, które zostało złożone innej osobie pod wpływem błędu lub groźby, następuje przez oświadczenie złożone tej osobie na piśmie. </a:t>
            </a:r>
          </a:p>
          <a:p>
            <a:pPr marL="82296" indent="0" algn="just">
              <a:buNone/>
            </a:pPr>
            <a:r>
              <a:rPr lang="pl-PL" dirty="0"/>
              <a:t>§ 2. Uprawnienie do uchylenia się wygasa: w razie błędu – z upływem roku od jego wykrycia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lnSpcReduction="10000"/>
          </a:bodyPr>
          <a:lstStyle/>
          <a:p>
            <a:pPr marL="82296" indent="0">
              <a:buNone/>
            </a:pPr>
            <a:r>
              <a:rPr lang="pl-PL" b="1" dirty="0" smtClean="0"/>
              <a:t>Podstęp</a:t>
            </a:r>
          </a:p>
          <a:p>
            <a:pPr marL="82296" indent="0">
              <a:buNone/>
            </a:pPr>
            <a:endParaRPr lang="pl-PL" dirty="0"/>
          </a:p>
          <a:p>
            <a:r>
              <a:rPr lang="pl-PL" dirty="0" smtClean="0"/>
              <a:t>Art</a:t>
            </a:r>
            <a:r>
              <a:rPr lang="pl-PL" dirty="0"/>
              <a:t>. 86 k.c.:</a:t>
            </a:r>
          </a:p>
          <a:p>
            <a:pPr marL="82296" indent="0" algn="just">
              <a:buNone/>
            </a:pPr>
            <a:r>
              <a:rPr lang="pl-PL" dirty="0"/>
              <a:t>„§ 1. Jeżeli błąd wywołała druga strona podstępnie, uchylenie się od skutków prawnych oświadczenia woli złożonego pod wpływem błędu może nastąpić także wtedy, gdy błąd nie był istotny, jak również wtedy, gdy nie dotyczył treści czynności prawnej. </a:t>
            </a:r>
          </a:p>
          <a:p>
            <a:pPr marL="82296" indent="0" algn="just">
              <a:buNone/>
            </a:pPr>
            <a:r>
              <a:rPr lang="pl-PL" dirty="0"/>
              <a:t>§ 2. Podstęp osoby trzeciej jest jednoznaczny z podstępem strony, jeżeli ta o podstępie wiedziała i nie zawiadomiła o nim drugiej strony albo jeżeli czynność prawna była nieodpłatna”.</a:t>
            </a:r>
          </a:p>
        </p:txBody>
      </p:sp>
    </p:spTree>
    <p:extLst>
      <p:ext uri="{BB962C8B-B14F-4D97-AF65-F5344CB8AC3E}">
        <p14:creationId xmlns:p14="http://schemas.microsoft.com/office/powerpoint/2010/main" val="193797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r>
              <a:rPr lang="pl-PL" dirty="0" smtClean="0"/>
              <a:t>charakter </a:t>
            </a:r>
            <a:r>
              <a:rPr lang="pl-PL" dirty="0"/>
              <a:t>prawny podstępu</a:t>
            </a:r>
            <a:r>
              <a:rPr lang="pl-PL" dirty="0" smtClean="0"/>
              <a:t>:</a:t>
            </a:r>
          </a:p>
          <a:p>
            <a:endParaRPr lang="pl-PL" dirty="0"/>
          </a:p>
          <a:p>
            <a:pPr marL="82296" indent="0">
              <a:buNone/>
            </a:pPr>
            <a:r>
              <a:rPr lang="pl-PL" b="1" dirty="0"/>
              <a:t>1) </a:t>
            </a:r>
            <a:r>
              <a:rPr lang="pl-PL" dirty="0"/>
              <a:t>nie jest szczególną postacią błędu, ale odrębną wadą oświadczenia woli</a:t>
            </a:r>
          </a:p>
          <a:p>
            <a:pPr marL="82296" indent="0">
              <a:buNone/>
            </a:pPr>
            <a:r>
              <a:rPr lang="pl-PL" dirty="0"/>
              <a:t>(A. Ohanowicz, B. Lewaszkiewicz - Petrykowska, Z. Radwański</a:t>
            </a:r>
            <a:r>
              <a:rPr lang="pl-PL" dirty="0" smtClean="0"/>
              <a:t>)</a:t>
            </a:r>
          </a:p>
          <a:p>
            <a:pPr marL="82296" indent="0">
              <a:buNone/>
            </a:pPr>
            <a:endParaRPr lang="pl-PL" dirty="0"/>
          </a:p>
          <a:p>
            <a:pPr marL="82296" indent="0">
              <a:buNone/>
            </a:pPr>
            <a:r>
              <a:rPr lang="pl-PL" b="1" dirty="0"/>
              <a:t>2) </a:t>
            </a:r>
            <a:r>
              <a:rPr lang="pl-PL" dirty="0"/>
              <a:t>jest postacią </a:t>
            </a:r>
            <a:r>
              <a:rPr lang="pl-PL" dirty="0" smtClean="0"/>
              <a:t>błędu</a:t>
            </a:r>
          </a:p>
          <a:p>
            <a:pPr marL="82296" indent="0">
              <a:buNone/>
            </a:pPr>
            <a:r>
              <a:rPr lang="pl-PL" dirty="0" smtClean="0"/>
              <a:t>(R</a:t>
            </a:r>
            <a:r>
              <a:rPr lang="pl-PL" dirty="0"/>
              <a:t>. Longchamps de Berier, S. Szer, S. Grzybowski, A. Wolter, K. Stefaniuk, J. Ignatowicz, K. Piasecki)</a:t>
            </a:r>
          </a:p>
        </p:txBody>
      </p:sp>
    </p:spTree>
    <p:extLst>
      <p:ext uri="{BB962C8B-B14F-4D97-AF65-F5344CB8AC3E}">
        <p14:creationId xmlns:p14="http://schemas.microsoft.com/office/powerpoint/2010/main" val="2225934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lnSpcReduction="10000"/>
          </a:bodyPr>
          <a:lstStyle/>
          <a:p>
            <a:r>
              <a:rPr lang="pl-PL" dirty="0" smtClean="0"/>
              <a:t>mylne </a:t>
            </a:r>
            <a:r>
              <a:rPr lang="pl-PL" dirty="0"/>
              <a:t>wyobrażenie skłaniającego oświadczenie woli o rzeczywistym stanie rzeczy jest spowodowane nagannym działaniem innej osoby</a:t>
            </a:r>
          </a:p>
          <a:p>
            <a:r>
              <a:rPr lang="pl-PL" dirty="0" smtClean="0"/>
              <a:t>jest </a:t>
            </a:r>
            <a:r>
              <a:rPr lang="pl-PL" dirty="0"/>
              <a:t>wątpliwe, czy podstępnie działa ten, kto udziela nieprawdziwych odpowiedzi na niedozwolone pytania (Z. Radwański)</a:t>
            </a:r>
          </a:p>
          <a:p>
            <a:r>
              <a:rPr lang="pl-PL" dirty="0" smtClean="0"/>
              <a:t>nieistotne </a:t>
            </a:r>
            <a:r>
              <a:rPr lang="pl-PL" dirty="0"/>
              <a:t>jest, czy działający dążył do uzyskania jakiejś korzyści</a:t>
            </a:r>
          </a:p>
          <a:p>
            <a:r>
              <a:rPr lang="pl-PL" dirty="0" smtClean="0"/>
              <a:t>nieistotne </a:t>
            </a:r>
            <a:r>
              <a:rPr lang="pl-PL" dirty="0"/>
              <a:t>jest, czy miał świadomość, że kontrahent przy znajomości prawdziwego stanu rzeczy nie dokonałby czynności prawnej</a:t>
            </a:r>
          </a:p>
        </p:txBody>
      </p:sp>
    </p:spTree>
    <p:extLst>
      <p:ext uri="{BB962C8B-B14F-4D97-AF65-F5344CB8AC3E}">
        <p14:creationId xmlns:p14="http://schemas.microsoft.com/office/powerpoint/2010/main" val="254826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normAutofit/>
          </a:bodyPr>
          <a:lstStyle/>
          <a:p>
            <a:r>
              <a:rPr lang="pl-PL" dirty="0" smtClean="0"/>
              <a:t>osoba </a:t>
            </a:r>
            <a:r>
              <a:rPr lang="pl-PL" dirty="0"/>
              <a:t>działająca podstępnie</a:t>
            </a:r>
            <a:r>
              <a:rPr lang="pl-PL" dirty="0" smtClean="0"/>
              <a:t>:</a:t>
            </a:r>
          </a:p>
          <a:p>
            <a:endParaRPr lang="pl-PL" dirty="0"/>
          </a:p>
          <a:p>
            <a:pPr marL="82296" indent="0">
              <a:buNone/>
            </a:pPr>
            <a:r>
              <a:rPr lang="pl-PL" b="1" dirty="0"/>
              <a:t>1) </a:t>
            </a:r>
            <a:r>
              <a:rPr lang="pl-PL" dirty="0"/>
              <a:t>druga strona czynności prawnej</a:t>
            </a:r>
          </a:p>
          <a:p>
            <a:pPr marL="82296" indent="0">
              <a:buNone/>
            </a:pPr>
            <a:r>
              <a:rPr lang="pl-PL" b="1" dirty="0"/>
              <a:t>2) </a:t>
            </a:r>
            <a:r>
              <a:rPr lang="pl-PL" dirty="0" smtClean="0"/>
              <a:t>osoba </a:t>
            </a:r>
            <a:r>
              <a:rPr lang="pl-PL" dirty="0"/>
              <a:t>trzecia</a:t>
            </a:r>
          </a:p>
        </p:txBody>
      </p:sp>
    </p:spTree>
    <p:extLst>
      <p:ext uri="{BB962C8B-B14F-4D97-AF65-F5344CB8AC3E}">
        <p14:creationId xmlns:p14="http://schemas.microsoft.com/office/powerpoint/2010/main" val="3118212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r>
              <a:rPr lang="pl-PL" dirty="0" smtClean="0"/>
              <a:t>skutki </a:t>
            </a:r>
            <a:r>
              <a:rPr lang="pl-PL" dirty="0"/>
              <a:t>prawne: czynność prawna jest ważna; możliwość uchylenia się od skutków prawnych oświadczenia </a:t>
            </a:r>
            <a:r>
              <a:rPr lang="pl-PL" dirty="0" smtClean="0"/>
              <a:t>woli</a:t>
            </a:r>
          </a:p>
          <a:p>
            <a:pPr marL="82296" indent="0">
              <a:buNone/>
            </a:pPr>
            <a:endParaRPr lang="pl-PL" dirty="0"/>
          </a:p>
          <a:p>
            <a:r>
              <a:rPr lang="pl-PL" dirty="0" smtClean="0"/>
              <a:t>termin </a:t>
            </a:r>
            <a:r>
              <a:rPr lang="pl-PL" dirty="0"/>
              <a:t>zawity – 1 rok od wykrycia błędu przez ofiarę podstępu (art. 86 § 1 i 88 k.c</a:t>
            </a:r>
            <a:r>
              <a:rPr lang="pl-PL" dirty="0" smtClean="0"/>
              <a:t>.)</a:t>
            </a:r>
          </a:p>
          <a:p>
            <a:pPr marL="82296" indent="0">
              <a:buNone/>
            </a:pPr>
            <a:endParaRPr lang="pl-PL" dirty="0">
              <a:solidFill>
                <a:srgbClr val="FF0000"/>
              </a:solidFill>
            </a:endParaRPr>
          </a:p>
          <a:p>
            <a:r>
              <a:rPr lang="pl-PL" dirty="0" smtClean="0"/>
              <a:t>skorzystanie </a:t>
            </a:r>
            <a:r>
              <a:rPr lang="pl-PL" dirty="0"/>
              <a:t>z tego uprawnienia powoduje nieważność z mocą wsteczną (ex tunc)</a:t>
            </a:r>
          </a:p>
        </p:txBody>
      </p:sp>
    </p:spTree>
    <p:extLst>
      <p:ext uri="{BB962C8B-B14F-4D97-AF65-F5344CB8AC3E}">
        <p14:creationId xmlns:p14="http://schemas.microsoft.com/office/powerpoint/2010/main" val="3381122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pPr marL="82296" indent="0">
              <a:buNone/>
            </a:pPr>
            <a:r>
              <a:rPr lang="pl-PL" b="1" dirty="0" smtClean="0"/>
              <a:t>Groźba</a:t>
            </a:r>
          </a:p>
          <a:p>
            <a:pPr marL="82296" indent="0">
              <a:buNone/>
            </a:pPr>
            <a:endParaRPr lang="pl-PL" dirty="0"/>
          </a:p>
          <a:p>
            <a:r>
              <a:rPr lang="pl-PL" dirty="0" smtClean="0"/>
              <a:t>Art</a:t>
            </a:r>
            <a:r>
              <a:rPr lang="pl-PL" dirty="0"/>
              <a:t>. 87 k.c.:</a:t>
            </a:r>
          </a:p>
          <a:p>
            <a:pPr marL="82296" indent="0" algn="just">
              <a:buNone/>
            </a:pPr>
            <a:r>
              <a:rPr lang="pl-PL" dirty="0"/>
              <a:t>„Kto złożył oświadczenie woli pod wpływem bezprawnej groźby drugiej strony lub osoby trzeciej, ten może uchylić się od skutków prawnych swego oświadczenia, jeżeli z okoliczności wynika, że mógł się obawiać, iż jemu samemu lub innej osobie grozi poważne niebezpieczeństwo osobiste lub majątkowe”.</a:t>
            </a:r>
          </a:p>
        </p:txBody>
      </p:sp>
    </p:spTree>
    <p:extLst>
      <p:ext uri="{BB962C8B-B14F-4D97-AF65-F5344CB8AC3E}">
        <p14:creationId xmlns:p14="http://schemas.microsoft.com/office/powerpoint/2010/main" val="1218243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476672"/>
            <a:ext cx="7498080" cy="5771728"/>
          </a:xfrm>
        </p:spPr>
        <p:txBody>
          <a:bodyPr/>
          <a:lstStyle/>
          <a:p>
            <a:r>
              <a:rPr lang="pl-PL" b="1" dirty="0"/>
              <a:t>groźba musi </a:t>
            </a:r>
            <a:r>
              <a:rPr lang="pl-PL" b="1" dirty="0" smtClean="0"/>
              <a:t>być bezprawna</a:t>
            </a:r>
          </a:p>
          <a:p>
            <a:pPr marL="82296" indent="0">
              <a:buNone/>
            </a:pPr>
            <a:endParaRPr lang="pl-PL" b="1" dirty="0"/>
          </a:p>
          <a:p>
            <a:r>
              <a:rPr lang="pl-PL" dirty="0"/>
              <a:t>z</a:t>
            </a:r>
            <a:r>
              <a:rPr lang="pl-PL" dirty="0" smtClean="0"/>
              <a:t>apowiedź dokonania czynu zabronionego przez system prawny</a:t>
            </a:r>
          </a:p>
          <a:p>
            <a:pPr marL="82296" indent="0">
              <a:buNone/>
            </a:pPr>
            <a:r>
              <a:rPr lang="pl-PL" dirty="0"/>
              <a:t>a</a:t>
            </a:r>
            <a:r>
              <a:rPr lang="pl-PL" dirty="0" smtClean="0"/>
              <a:t>lbo dozwolonego, ale nie w celu skłonienia kogoś do złożenia oświadczenia woli o określonej treści</a:t>
            </a:r>
          </a:p>
          <a:p>
            <a:r>
              <a:rPr lang="pl-PL"/>
              <a:t> </a:t>
            </a:r>
            <a:r>
              <a:rPr lang="pl-PL" smtClean="0"/>
              <a:t>także </a:t>
            </a:r>
            <a:r>
              <a:rPr lang="pl-PL" dirty="0" smtClean="0"/>
              <a:t>zachowania sprzeczne z zasadami współżycia społecznego</a:t>
            </a:r>
          </a:p>
          <a:p>
            <a:pPr marL="82296" indent="0">
              <a:buNone/>
            </a:pPr>
            <a:endParaRPr lang="pl-PL" dirty="0" smtClean="0"/>
          </a:p>
          <a:p>
            <a:pPr marL="82296" indent="0">
              <a:buNone/>
            </a:pPr>
            <a:endParaRPr lang="pl-PL" dirty="0"/>
          </a:p>
        </p:txBody>
      </p:sp>
    </p:spTree>
    <p:extLst>
      <p:ext uri="{BB962C8B-B14F-4D97-AF65-F5344CB8AC3E}">
        <p14:creationId xmlns:p14="http://schemas.microsoft.com/office/powerpoint/2010/main" val="1489823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1052736"/>
            <a:ext cx="7859216" cy="4785395"/>
          </a:xfrm>
        </p:spPr>
        <p:txBody>
          <a:bodyPr>
            <a:normAutofit/>
          </a:bodyPr>
          <a:lstStyle/>
          <a:p>
            <a:r>
              <a:rPr lang="pl-PL" dirty="0" smtClean="0"/>
              <a:t>5 </a:t>
            </a:r>
            <a:r>
              <a:rPr lang="pl-PL" dirty="0"/>
              <a:t>wad oświadczeń </a:t>
            </a:r>
            <a:r>
              <a:rPr lang="pl-PL" dirty="0" smtClean="0"/>
              <a:t>woli:</a:t>
            </a:r>
          </a:p>
          <a:p>
            <a:pPr marL="82296" indent="0">
              <a:buNone/>
            </a:pPr>
            <a:r>
              <a:rPr lang="pl-PL" dirty="0" smtClean="0"/>
              <a:t>brak </a:t>
            </a:r>
            <a:r>
              <a:rPr lang="pl-PL" dirty="0"/>
              <a:t>świadomości lub swobody, pozorność, błąd, podstęp, groźba (art. 82- 88 k.c</a:t>
            </a:r>
            <a:r>
              <a:rPr lang="pl-PL" dirty="0" smtClean="0"/>
              <a:t>.)</a:t>
            </a:r>
          </a:p>
          <a:p>
            <a:pPr marL="82296" indent="0">
              <a:buNone/>
            </a:pPr>
            <a:endParaRPr lang="pl-PL" dirty="0"/>
          </a:p>
          <a:p>
            <a:r>
              <a:rPr lang="pl-PL" smtClean="0"/>
              <a:t>normy </a:t>
            </a:r>
            <a:r>
              <a:rPr lang="pl-PL" dirty="0"/>
              <a:t>ius </a:t>
            </a:r>
            <a:r>
              <a:rPr lang="pl-PL" dirty="0" smtClean="0"/>
              <a:t>cogens</a:t>
            </a:r>
          </a:p>
          <a:p>
            <a:pPr marL="82296" indent="0">
              <a:buNone/>
            </a:pPr>
            <a:endParaRPr lang="pl-PL" dirty="0"/>
          </a:p>
          <a:p>
            <a:r>
              <a:rPr lang="pl-PL" dirty="0" smtClean="0"/>
              <a:t>dotyczą </a:t>
            </a:r>
            <a:r>
              <a:rPr lang="pl-PL" dirty="0"/>
              <a:t>wszystkich czynności prawnych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a:bodyPr>
          <a:lstStyle/>
          <a:p>
            <a:r>
              <a:rPr lang="pl-PL" b="1" dirty="0" smtClean="0"/>
              <a:t>groźba </a:t>
            </a:r>
            <a:r>
              <a:rPr lang="pl-PL" b="1" dirty="0"/>
              <a:t>musi być </a:t>
            </a:r>
            <a:r>
              <a:rPr lang="pl-PL" b="1" dirty="0" smtClean="0"/>
              <a:t>poważna</a:t>
            </a:r>
          </a:p>
          <a:p>
            <a:r>
              <a:rPr lang="pl-PL" b="1" dirty="0"/>
              <a:t> </a:t>
            </a:r>
            <a:r>
              <a:rPr lang="pl-PL" dirty="0" smtClean="0"/>
              <a:t>powoduje </a:t>
            </a:r>
            <a:r>
              <a:rPr lang="pl-PL" b="1" dirty="0" smtClean="0"/>
              <a:t>poważne niebezpieczeństwo dla dóbr osobistych lub majątkowych </a:t>
            </a:r>
          </a:p>
          <a:p>
            <a:r>
              <a:rPr lang="pl-PL" dirty="0"/>
              <a:t>o poważnej groźbie można mówić także mając na względzie to, że </a:t>
            </a:r>
            <a:r>
              <a:rPr lang="pl-PL" b="1" dirty="0"/>
              <a:t>jest ona </a:t>
            </a:r>
            <a:r>
              <a:rPr lang="pl-PL" b="1" dirty="0" smtClean="0"/>
              <a:t>realna</a:t>
            </a:r>
            <a:endParaRPr lang="pl-PL" b="1" dirty="0"/>
          </a:p>
          <a:p>
            <a:r>
              <a:rPr lang="pl-PL" dirty="0" smtClean="0"/>
              <a:t>jaki </a:t>
            </a:r>
            <a:r>
              <a:rPr lang="pl-PL" dirty="0"/>
              <a:t>miernik oceny - subiektywny czy obiektywny</a:t>
            </a:r>
            <a:r>
              <a:rPr lang="pl-PL" dirty="0" smtClean="0"/>
              <a:t>?</a:t>
            </a:r>
            <a:endParaRPr lang="pl-PL" dirty="0"/>
          </a:p>
          <a:p>
            <a:pPr marL="82296" indent="0">
              <a:buNone/>
            </a:pPr>
            <a:r>
              <a:rPr lang="pl-PL" b="1" dirty="0"/>
              <a:t>1)</a:t>
            </a:r>
            <a:r>
              <a:rPr lang="pl-PL" dirty="0"/>
              <a:t> „jeżeli z okoliczności wynika, </a:t>
            </a:r>
            <a:r>
              <a:rPr lang="pl-PL"/>
              <a:t>że </a:t>
            </a:r>
            <a:r>
              <a:rPr lang="pl-PL" smtClean="0"/>
              <a:t>mógł </a:t>
            </a:r>
            <a:r>
              <a:rPr lang="pl-PL" dirty="0"/>
              <a:t>się obawiać niebezpieczeństwa” – miernik subiektywny (A. Wolter, K. Stefaniuk, J. Ignatowicz)</a:t>
            </a:r>
          </a:p>
          <a:p>
            <a:pPr marL="82296" indent="0">
              <a:buNone/>
            </a:pPr>
            <a:r>
              <a:rPr lang="pl-PL" b="1" dirty="0"/>
              <a:t>2)</a:t>
            </a:r>
            <a:r>
              <a:rPr lang="pl-PL" dirty="0"/>
              <a:t> osoba typowa, ale w konkretnej sytuacji osobistej lub majątkowej (Z. Radwański</a:t>
            </a:r>
            <a:r>
              <a:rPr lang="pl-PL" dirty="0" smtClean="0"/>
              <a:t>)</a:t>
            </a:r>
          </a:p>
          <a:p>
            <a:pPr marL="82296" indent="0">
              <a:buNone/>
            </a:pPr>
            <a:endParaRPr lang="pl-PL" dirty="0"/>
          </a:p>
        </p:txBody>
      </p:sp>
    </p:spTree>
    <p:extLst>
      <p:ext uri="{BB962C8B-B14F-4D97-AF65-F5344CB8AC3E}">
        <p14:creationId xmlns:p14="http://schemas.microsoft.com/office/powerpoint/2010/main" val="1062345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15616" y="692696"/>
            <a:ext cx="7571184" cy="5433467"/>
          </a:xfrm>
        </p:spPr>
        <p:txBody>
          <a:bodyPr>
            <a:normAutofit/>
          </a:bodyPr>
          <a:lstStyle/>
          <a:p>
            <a:r>
              <a:rPr lang="pl-PL" dirty="0" smtClean="0"/>
              <a:t>grożący</a:t>
            </a:r>
            <a:r>
              <a:rPr lang="pl-PL" dirty="0"/>
              <a:t>:</a:t>
            </a:r>
          </a:p>
          <a:p>
            <a:pPr marL="82296" indent="0">
              <a:buNone/>
            </a:pPr>
            <a:r>
              <a:rPr lang="pl-PL" dirty="0"/>
              <a:t>1) druga strona czynności prawnej</a:t>
            </a:r>
          </a:p>
          <a:p>
            <a:pPr marL="82296" indent="0">
              <a:buNone/>
            </a:pPr>
            <a:r>
              <a:rPr lang="pl-PL" dirty="0"/>
              <a:t>2) osoba trzecia</a:t>
            </a:r>
          </a:p>
          <a:p>
            <a:pPr marL="82296" indent="0">
              <a:buNone/>
            </a:pPr>
            <a:r>
              <a:rPr lang="pl-PL" dirty="0"/>
              <a:t> </a:t>
            </a:r>
          </a:p>
          <a:p>
            <a:pPr marL="82296" indent="0">
              <a:buNone/>
            </a:pPr>
            <a:r>
              <a:rPr lang="pl-PL" dirty="0"/>
              <a:t> </a:t>
            </a:r>
          </a:p>
          <a:p>
            <a:r>
              <a:rPr lang="pl-PL" dirty="0" smtClean="0"/>
              <a:t>osoba </a:t>
            </a:r>
            <a:r>
              <a:rPr lang="pl-PL" dirty="0"/>
              <a:t>zagrożona:</a:t>
            </a:r>
          </a:p>
          <a:p>
            <a:pPr marL="82296" indent="0">
              <a:buNone/>
            </a:pPr>
            <a:r>
              <a:rPr lang="pl-PL" dirty="0"/>
              <a:t>1) składający oświadczenie woli</a:t>
            </a:r>
          </a:p>
          <a:p>
            <a:pPr marL="82296" indent="0">
              <a:buNone/>
            </a:pPr>
            <a:r>
              <a:rPr lang="pl-PL" dirty="0"/>
              <a:t>2) jakakolwiek osoba trzecia</a:t>
            </a:r>
          </a:p>
        </p:txBody>
      </p:sp>
    </p:spTree>
    <p:extLst>
      <p:ext uri="{BB962C8B-B14F-4D97-AF65-F5344CB8AC3E}">
        <p14:creationId xmlns:p14="http://schemas.microsoft.com/office/powerpoint/2010/main" val="2871536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15616" y="116632"/>
            <a:ext cx="7571184" cy="6552728"/>
          </a:xfrm>
        </p:spPr>
        <p:txBody>
          <a:bodyPr>
            <a:normAutofit fontScale="85000" lnSpcReduction="20000"/>
          </a:bodyPr>
          <a:lstStyle/>
          <a:p>
            <a:r>
              <a:rPr lang="pl-PL" dirty="0" smtClean="0"/>
              <a:t>skutki </a:t>
            </a:r>
            <a:r>
              <a:rPr lang="pl-PL" dirty="0"/>
              <a:t>prawne: czynność prawna jest ważna; możliwość uchylenia się od skutków prawnych oświadczenia woli</a:t>
            </a:r>
          </a:p>
          <a:p>
            <a:r>
              <a:rPr lang="pl-PL" dirty="0" smtClean="0"/>
              <a:t>termin </a:t>
            </a:r>
            <a:r>
              <a:rPr lang="pl-PL" dirty="0"/>
              <a:t>zawity – 1 rok od chwili, w której stan obawy ustał (gdy groźba nie może już być wykonana lub gdy zło, którym grożono, już się ziściło)</a:t>
            </a:r>
          </a:p>
          <a:p>
            <a:r>
              <a:rPr lang="pl-PL" dirty="0" smtClean="0"/>
              <a:t>skorzystanie </a:t>
            </a:r>
            <a:r>
              <a:rPr lang="pl-PL" dirty="0"/>
              <a:t>z tego uprawnienia powoduje nieważność z mocą wsteczną (ex </a:t>
            </a:r>
            <a:r>
              <a:rPr lang="pl-PL"/>
              <a:t>tunc</a:t>
            </a:r>
            <a:r>
              <a:rPr lang="pl-PL" smtClean="0"/>
              <a:t>)</a:t>
            </a:r>
          </a:p>
          <a:p>
            <a:pPr marL="82296" indent="0">
              <a:buNone/>
            </a:pPr>
            <a:endParaRPr lang="pl-PL" dirty="0"/>
          </a:p>
          <a:p>
            <a:r>
              <a:rPr lang="pl-PL" dirty="0" smtClean="0"/>
              <a:t>art</a:t>
            </a:r>
            <a:r>
              <a:rPr lang="pl-PL" dirty="0"/>
              <a:t>. 88 k.c.:</a:t>
            </a:r>
            <a:r>
              <a:rPr lang="pl-PL" b="1" dirty="0"/>
              <a:t> </a:t>
            </a:r>
            <a:endParaRPr lang="pl-PL" dirty="0"/>
          </a:p>
          <a:p>
            <a:pPr marL="82296" indent="0" algn="just">
              <a:buNone/>
            </a:pPr>
            <a:r>
              <a:rPr lang="pl-PL" dirty="0"/>
              <a:t>„§ 1. Uchylenie się od skutków prawnych oświadczenia woli, które zostało złożone innej osobie pod wpływem (...) groźby, następuje przez oświadczenie złożone tej osobie na piśmie. </a:t>
            </a:r>
          </a:p>
          <a:p>
            <a:pPr marL="82296" indent="0" algn="just">
              <a:buNone/>
            </a:pPr>
            <a:r>
              <a:rPr lang="pl-PL" dirty="0"/>
              <a:t>§ 2. Uprawnienie do uchylenia się wygasa: (...) w razie groźby – z upływem roku od chwili, kiedy stan obawy ustał”.</a:t>
            </a:r>
          </a:p>
        </p:txBody>
      </p:sp>
    </p:spTree>
    <p:extLst>
      <p:ext uri="{BB962C8B-B14F-4D97-AF65-F5344CB8AC3E}">
        <p14:creationId xmlns:p14="http://schemas.microsoft.com/office/powerpoint/2010/main" val="400934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lstStyle/>
          <a:p>
            <a:pPr marL="82296" indent="0">
              <a:buNone/>
            </a:pPr>
            <a:r>
              <a:rPr lang="pl-PL" b="1" dirty="0" smtClean="0"/>
              <a:t>Brak </a:t>
            </a:r>
            <a:r>
              <a:rPr lang="pl-PL" b="1" dirty="0"/>
              <a:t>świadomości lub </a:t>
            </a:r>
            <a:r>
              <a:rPr lang="pl-PL" b="1" dirty="0" smtClean="0"/>
              <a:t>swobody</a:t>
            </a:r>
          </a:p>
          <a:p>
            <a:pPr marL="82296" indent="0">
              <a:buNone/>
            </a:pPr>
            <a:endParaRPr lang="pl-PL" dirty="0"/>
          </a:p>
          <a:p>
            <a:r>
              <a:rPr lang="pl-PL" dirty="0" smtClean="0"/>
              <a:t>Art</a:t>
            </a:r>
            <a:r>
              <a:rPr lang="pl-PL" dirty="0"/>
              <a:t>. 82 k.c</a:t>
            </a:r>
            <a:r>
              <a:rPr lang="pl-PL" dirty="0" smtClean="0"/>
              <a:t>.:</a:t>
            </a:r>
          </a:p>
          <a:p>
            <a:pPr marL="82296" indent="0">
              <a:buNone/>
            </a:pPr>
            <a:r>
              <a:rPr lang="pl-PL" b="1" dirty="0" smtClean="0"/>
              <a:t>„</a:t>
            </a:r>
            <a:r>
              <a:rPr lang="pl-PL" dirty="0"/>
              <a:t>Nieważne jest oświadczenie woli złożone przez osobę, która z jakichkolwiek powodów znajdowała się w stanie wyłączającym świadome albo swobodne powzięcie decyzji i wyrażenie woli. Dotyczy to w szczególności choroby psychicznej, niedorozwoju umysłowego albo innego, chociażby nawet przemijającego, zaburzenia czynności psychicznych”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lnSpcReduction="10000"/>
          </a:bodyPr>
          <a:lstStyle/>
          <a:p>
            <a:r>
              <a:rPr lang="pl-PL" dirty="0" smtClean="0"/>
              <a:t>powód </a:t>
            </a:r>
            <a:r>
              <a:rPr lang="pl-PL" dirty="0"/>
              <a:t>takiego stanu nie jest prawnie </a:t>
            </a:r>
            <a:r>
              <a:rPr lang="pl-PL" dirty="0" smtClean="0"/>
              <a:t>relewantny</a:t>
            </a:r>
          </a:p>
          <a:p>
            <a:pPr marL="82296" indent="0">
              <a:buNone/>
            </a:pPr>
            <a:endParaRPr lang="pl-PL" dirty="0"/>
          </a:p>
          <a:p>
            <a:r>
              <a:rPr lang="pl-PL" b="1" dirty="0" smtClean="0"/>
              <a:t>brak </a:t>
            </a:r>
            <a:r>
              <a:rPr lang="pl-PL" b="1" dirty="0"/>
              <a:t>świadomości</a:t>
            </a:r>
            <a:r>
              <a:rPr lang="pl-PL" dirty="0"/>
              <a:t> – brak rozeznania, niemożność zrozumienia działań własnych lub innych osób; stan przejściowy lub </a:t>
            </a:r>
            <a:r>
              <a:rPr lang="pl-PL" dirty="0" smtClean="0"/>
              <a:t>trwały</a:t>
            </a:r>
          </a:p>
          <a:p>
            <a:pPr marL="82296" indent="0">
              <a:buNone/>
            </a:pPr>
            <a:endParaRPr lang="pl-PL" dirty="0"/>
          </a:p>
          <a:p>
            <a:r>
              <a:rPr lang="pl-PL" b="1" dirty="0" smtClean="0"/>
              <a:t>brak </a:t>
            </a:r>
            <a:r>
              <a:rPr lang="pl-PL" b="1" dirty="0"/>
              <a:t>swobody</a:t>
            </a:r>
            <a:r>
              <a:rPr lang="pl-PL" dirty="0"/>
              <a:t> – stan psychiczny, który pozwala rozpoznać sens własnego lub cudzego zachowania, ale wyłącza możliwość kierowania swoim postępowaniem; może być chwilowy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87624" y="1340768"/>
            <a:ext cx="7499176" cy="4785395"/>
          </a:xfrm>
        </p:spPr>
        <p:txBody>
          <a:bodyPr/>
          <a:lstStyle/>
          <a:p>
            <a:r>
              <a:rPr lang="pl-PL" dirty="0" smtClean="0"/>
              <a:t>sankcja</a:t>
            </a:r>
            <a:r>
              <a:rPr lang="pl-PL" dirty="0"/>
              <a:t>: bezwzględna nieważność oświadczenia </a:t>
            </a:r>
            <a:r>
              <a:rPr lang="pl-PL" dirty="0" smtClean="0"/>
              <a:t>woli</a:t>
            </a:r>
          </a:p>
          <a:p>
            <a:pPr marL="82296" indent="0">
              <a:buNone/>
            </a:pPr>
            <a:endParaRPr lang="pl-PL" dirty="0" smtClean="0"/>
          </a:p>
          <a:p>
            <a:pPr marL="82296" indent="0">
              <a:buNone/>
            </a:pPr>
            <a:endParaRPr lang="pl-PL" dirty="0"/>
          </a:p>
          <a:p>
            <a:r>
              <a:rPr lang="pl-PL" dirty="0" smtClean="0"/>
              <a:t>ciężar </a:t>
            </a:r>
            <a:r>
              <a:rPr lang="pl-PL" dirty="0"/>
              <a:t>dowodu: art. 6 k.c.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336704"/>
          </a:xfrm>
        </p:spPr>
        <p:txBody>
          <a:bodyPr>
            <a:normAutofit fontScale="92500" lnSpcReduction="20000"/>
          </a:bodyPr>
          <a:lstStyle/>
          <a:p>
            <a:pPr marL="82296" indent="0">
              <a:buNone/>
            </a:pPr>
            <a:r>
              <a:rPr lang="pl-PL" b="1" dirty="0" smtClean="0"/>
              <a:t>Pozorność</a:t>
            </a:r>
          </a:p>
          <a:p>
            <a:pPr marL="82296" indent="0">
              <a:buNone/>
            </a:pPr>
            <a:endParaRPr lang="pl-PL" dirty="0"/>
          </a:p>
          <a:p>
            <a:r>
              <a:rPr lang="pl-PL" dirty="0" smtClean="0"/>
              <a:t>Art</a:t>
            </a:r>
            <a:r>
              <a:rPr lang="pl-PL" dirty="0"/>
              <a:t>. 83 k.c.:</a:t>
            </a:r>
          </a:p>
          <a:p>
            <a:pPr marL="82296" indent="0" algn="just">
              <a:buNone/>
            </a:pPr>
            <a:r>
              <a:rPr lang="pl-PL" dirty="0"/>
              <a:t>„§ 1. Nieważne jest oświadczenie woli złożone drugiej stronie za jej zgodą dla pozoru. Jeżeli oświadczenie takie zostało złożone dla ukrycia innej czynności prawnej, ważność oświadczenia ocenia się według właściwości tej czynności. </a:t>
            </a:r>
            <a:endParaRPr lang="pl-PL" dirty="0" smtClean="0"/>
          </a:p>
          <a:p>
            <a:pPr marL="82296" indent="0" algn="just">
              <a:buNone/>
            </a:pPr>
            <a:endParaRPr lang="pl-PL" dirty="0"/>
          </a:p>
          <a:p>
            <a:pPr marL="82296" indent="0" algn="just">
              <a:buNone/>
            </a:pPr>
            <a:r>
              <a:rPr lang="pl-PL" dirty="0"/>
              <a:t>§ 2. Pozorność oświadczenia woli nie ma wpływu na skuteczność odpłatnej czynności prawnej, dokonanej na podstawie pozornego oświadczenia, jeżeli wskutek tej czynności osoba trzecia nabywa prawo lub zostaje zwolniona od obowiązku, chyba że działała w złej wierze”.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1268760"/>
            <a:ext cx="7787208" cy="4857403"/>
          </a:xfrm>
        </p:spPr>
        <p:txBody>
          <a:bodyPr>
            <a:normAutofit/>
          </a:bodyPr>
          <a:lstStyle/>
          <a:p>
            <a:r>
              <a:rPr lang="pl-PL" dirty="0" smtClean="0"/>
              <a:t>dotyczy </a:t>
            </a:r>
            <a:r>
              <a:rPr lang="pl-PL" dirty="0"/>
              <a:t>dwustronnych czynności prawnych i jednostronnych czynności prawnych, zależących od zakomunikowania ich drugiej </a:t>
            </a:r>
            <a:r>
              <a:rPr lang="pl-PL" dirty="0" smtClean="0"/>
              <a:t>stronie</a:t>
            </a:r>
          </a:p>
          <a:p>
            <a:pPr marL="82296" indent="0">
              <a:buNone/>
            </a:pPr>
            <a:endParaRPr lang="pl-PL" dirty="0"/>
          </a:p>
          <a:p>
            <a:r>
              <a:rPr lang="pl-PL" dirty="0" smtClean="0"/>
              <a:t>czynność </a:t>
            </a:r>
            <a:r>
              <a:rPr lang="pl-PL" dirty="0"/>
              <a:t>pozorna i ukryta (dyssymuowana)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188640"/>
            <a:ext cx="7787208" cy="6336704"/>
          </a:xfrm>
        </p:spPr>
        <p:txBody>
          <a:bodyPr>
            <a:normAutofit/>
          </a:bodyPr>
          <a:lstStyle/>
          <a:p>
            <a:r>
              <a:rPr lang="pl-PL" dirty="0" smtClean="0"/>
              <a:t>sankcja</a:t>
            </a:r>
            <a:r>
              <a:rPr lang="pl-PL" dirty="0"/>
              <a:t>: bezwzględna nieważność czynności </a:t>
            </a:r>
            <a:r>
              <a:rPr lang="pl-PL" dirty="0" smtClean="0"/>
              <a:t>pozornej</a:t>
            </a:r>
          </a:p>
          <a:p>
            <a:pPr marL="82296" indent="0">
              <a:buNone/>
            </a:pPr>
            <a:endParaRPr lang="pl-PL" dirty="0"/>
          </a:p>
          <a:p>
            <a:r>
              <a:rPr lang="pl-PL" dirty="0" smtClean="0"/>
              <a:t>ważność </a:t>
            </a:r>
            <a:r>
              <a:rPr lang="pl-PL" dirty="0"/>
              <a:t>czynności ukrytej ocenia się według jej </a:t>
            </a:r>
            <a:r>
              <a:rPr lang="pl-PL" dirty="0" smtClean="0"/>
              <a:t>właściwości</a:t>
            </a:r>
          </a:p>
          <a:p>
            <a:pPr marL="82296" indent="0">
              <a:buNone/>
            </a:pPr>
            <a:endParaRPr lang="pl-PL" dirty="0"/>
          </a:p>
          <a:p>
            <a:r>
              <a:rPr lang="pl-PL" dirty="0" smtClean="0"/>
              <a:t>ciężar </a:t>
            </a:r>
            <a:r>
              <a:rPr lang="pl-PL" dirty="0"/>
              <a:t>dowodu: art. 6 k.c</a:t>
            </a:r>
            <a:r>
              <a:rPr lang="pl-PL" dirty="0" smtClean="0"/>
              <a:t>.</a:t>
            </a:r>
          </a:p>
          <a:p>
            <a:pPr marL="82296" indent="0">
              <a:buNone/>
            </a:pPr>
            <a:endParaRPr lang="pl-PL" dirty="0"/>
          </a:p>
          <a:p>
            <a:r>
              <a:rPr lang="pl-PL" dirty="0" smtClean="0"/>
              <a:t>ograniczenie </a:t>
            </a:r>
            <a:r>
              <a:rPr lang="pl-PL" dirty="0"/>
              <a:t>sankcji – art. 83 § 2 k.c</a:t>
            </a:r>
            <a:r>
              <a:rPr lang="pl-PL" dirty="0" smtClean="0"/>
              <a:t>.</a:t>
            </a:r>
          </a:p>
          <a:p>
            <a:pPr marL="82296" indent="0">
              <a:buNone/>
            </a:pPr>
            <a:endParaRPr lang="pl-PL" dirty="0"/>
          </a:p>
          <a:p>
            <a:r>
              <a:rPr lang="pl-PL" dirty="0" smtClean="0"/>
              <a:t>art</a:t>
            </a:r>
            <a:r>
              <a:rPr lang="pl-PL" dirty="0"/>
              <a:t>. 7 k.c. – domniemanie dobrej wiary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192688"/>
          </a:xfrm>
        </p:spPr>
        <p:txBody>
          <a:bodyPr>
            <a:normAutofit fontScale="77500" lnSpcReduction="20000"/>
          </a:bodyPr>
          <a:lstStyle/>
          <a:p>
            <a:pPr marL="82296" indent="0">
              <a:buNone/>
            </a:pPr>
            <a:r>
              <a:rPr lang="pl-PL" b="1" dirty="0" smtClean="0"/>
              <a:t>Błąd</a:t>
            </a:r>
          </a:p>
          <a:p>
            <a:pPr marL="82296" indent="0">
              <a:buNone/>
            </a:pPr>
            <a:endParaRPr lang="pl-PL" dirty="0"/>
          </a:p>
          <a:p>
            <a:r>
              <a:rPr lang="pl-PL" dirty="0" smtClean="0"/>
              <a:t>Art</a:t>
            </a:r>
            <a:r>
              <a:rPr lang="pl-PL" dirty="0"/>
              <a:t>. 84 k.c.:</a:t>
            </a:r>
          </a:p>
          <a:p>
            <a:pPr marL="82296" indent="0" algn="just">
              <a:buNone/>
            </a:pPr>
            <a:r>
              <a:rPr lang="pl-PL" dirty="0"/>
              <a:t>„§ 1. W razie błędu co do treści czynności prawnej można uchylić się od skutków prawnych swego oświadczenia woli. Jeżeli jednak oświadczenie woli było złożone innej osobie, uchylenie się od jego skutków prawnych dopuszczalne jest tylko wtedy, gdy błąd został wywołany przez tę osobę, chociażby bez jej winy, albo gdy wiedziała ona o błędzie lub mogła z łatwością błąd zauważyć; ograniczenie to nie dotyczy czynności prawnej nieodpłatnej. </a:t>
            </a:r>
            <a:endParaRPr lang="pl-PL" dirty="0" smtClean="0"/>
          </a:p>
          <a:p>
            <a:pPr marL="82296" indent="0" algn="just">
              <a:buNone/>
            </a:pPr>
            <a:endParaRPr lang="pl-PL" dirty="0"/>
          </a:p>
          <a:p>
            <a:pPr marL="82296" indent="0" algn="just">
              <a:buNone/>
            </a:pPr>
            <a:r>
              <a:rPr lang="pl-PL" dirty="0"/>
              <a:t>§ 2. Można powoływać się tylko na błąd uzasadniający przypuszczenie, że gdyby składający oświadczenie woli nie działał pod wpływem błędu i oceniał sprawę rozsądnie, nie złożyłby oświadczenia tej treści (błąd istotny)”.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180</TotalTime>
  <Words>1188</Words>
  <Application>Microsoft Office PowerPoint</Application>
  <PresentationFormat>On-screen Show (4:3)</PresentationFormat>
  <Paragraphs>117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Gill Sans MT</vt:lpstr>
      <vt:lpstr>Verdana</vt:lpstr>
      <vt:lpstr>Wingdings 2</vt:lpstr>
      <vt:lpstr>Przesilenie</vt:lpstr>
      <vt:lpstr>      WADY OŚWIADCZEŃ WOLI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obrotu gospodarczego i jego rodzaje (obrót profesjonalny i konsumencki) Pojęcie konsumenta i przedsiębiorcy</dc:title>
  <dc:creator>Monika</dc:creator>
  <cp:lastModifiedBy>Krzysztof Kulig</cp:lastModifiedBy>
  <cp:revision>31</cp:revision>
  <dcterms:created xsi:type="dcterms:W3CDTF">2013-10-05T07:34:23Z</dcterms:created>
  <dcterms:modified xsi:type="dcterms:W3CDTF">2018-05-12T09:00:02Z</dcterms:modified>
</cp:coreProperties>
</file>