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400800" y="6355080"/>
            <a:ext cx="2286000" cy="365760"/>
          </a:xfrm>
        </p:spPr>
        <p:txBody>
          <a:bodyPr/>
          <a:lstStyle>
            <a:lvl1pPr>
              <a:defRPr sz="1400"/>
            </a:lvl1pPr>
          </a:lstStyle>
          <a:p>
            <a:fld id="{66221E02-25CB-4963-84BC-0813985E7D90}" type="datetimeFigureOut">
              <a:rPr lang="pl-PL" smtClean="0"/>
              <a:pPr/>
              <a:t>23.05.2017</a:t>
            </a:fld>
            <a:endParaRPr lang="pl-PL"/>
          </a:p>
        </p:txBody>
      </p:sp>
      <p:sp>
        <p:nvSpPr>
          <p:cNvPr id="17" name="Symbol zastępczy stopki 16"/>
          <p:cNvSpPr>
            <a:spLocks noGrp="1"/>
          </p:cNvSpPr>
          <p:nvPr>
            <p:ph type="ftr" sz="quarter" idx="11"/>
          </p:nvPr>
        </p:nvSpPr>
        <p:spPr>
          <a:xfrm>
            <a:off x="2898648" y="6355080"/>
            <a:ext cx="3474720" cy="365760"/>
          </a:xfrm>
        </p:spPr>
        <p:txBody>
          <a:bodyPr/>
          <a:lstStyle/>
          <a:p>
            <a:endParaRPr lang="pl-PL"/>
          </a:p>
        </p:txBody>
      </p:sp>
      <p:sp>
        <p:nvSpPr>
          <p:cNvPr id="29" name="Symbol zastępczy numeru slajdu 28"/>
          <p:cNvSpPr>
            <a:spLocks noGrp="1"/>
          </p:cNvSpPr>
          <p:nvPr>
            <p:ph type="sldNum" sz="quarter" idx="12"/>
          </p:nvPr>
        </p:nvSpPr>
        <p:spPr>
          <a:xfrm>
            <a:off x="1216152" y="6355080"/>
            <a:ext cx="1219200" cy="365760"/>
          </a:xfrm>
        </p:spPr>
        <p:txBody>
          <a:bodyPr/>
          <a:lstStyle/>
          <a:p>
            <a:fld id="{589B7C76-EFF2-4CD8-A475-4750F11B4BC6}" type="slidenum">
              <a:rPr lang="pl-PL" smtClean="0"/>
              <a:pPr/>
              <a:t>‹#›</a:t>
            </a:fld>
            <a:endParaRPr lang="pl-PL"/>
          </a:p>
        </p:txBody>
      </p:sp>
      <p:sp>
        <p:nvSpPr>
          <p:cNvPr id="21" name="Prostokąt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Prostokąt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Prostokąt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
        <p:nvSpPr>
          <p:cNvPr id="7" name="Łącznik prosty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ójkąt równoramienny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Łącznik prosty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
        <p:nvSpPr>
          <p:cNvPr id="8" name="Symbol zastępczy zawartości 7"/>
          <p:cNvSpPr>
            <a:spLocks noGrp="1"/>
          </p:cNvSpPr>
          <p:nvPr>
            <p:ph sz="quarter" idx="1"/>
          </p:nvPr>
        </p:nvSpPr>
        <p:spPr>
          <a:xfrm>
            <a:off x="457200" y="1219200"/>
            <a:ext cx="8229600"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6400800" y="6355080"/>
            <a:ext cx="2286000" cy="365760"/>
          </a:xfrm>
        </p:spPr>
        <p:txBody>
          <a:bodyPr/>
          <a:lstStyle/>
          <a:p>
            <a:fld id="{66221E02-25CB-4963-84BC-0813985E7D90}" type="datetimeFigureOut">
              <a:rPr lang="pl-PL" smtClean="0"/>
              <a:pPr/>
              <a:t>23.05.2017</a:t>
            </a:fld>
            <a:endParaRPr lang="pl-PL"/>
          </a:p>
        </p:txBody>
      </p:sp>
      <p:sp>
        <p:nvSpPr>
          <p:cNvPr id="5" name="Symbol zastępczy stopki 4"/>
          <p:cNvSpPr>
            <a:spLocks noGrp="1"/>
          </p:cNvSpPr>
          <p:nvPr>
            <p:ph type="ftr" sz="quarter" idx="11"/>
          </p:nvPr>
        </p:nvSpPr>
        <p:spPr>
          <a:xfrm>
            <a:off x="2898648" y="6355080"/>
            <a:ext cx="3474720" cy="365760"/>
          </a:xfrm>
        </p:spPr>
        <p:txBody>
          <a:bodyPr/>
          <a:lstStyle/>
          <a:p>
            <a:endParaRPr lang="pl-PL"/>
          </a:p>
        </p:txBody>
      </p:sp>
      <p:sp>
        <p:nvSpPr>
          <p:cNvPr id="6" name="Symbol zastępczy numeru slajdu 5"/>
          <p:cNvSpPr>
            <a:spLocks noGrp="1"/>
          </p:cNvSpPr>
          <p:nvPr>
            <p:ph type="sldNum" sz="quarter" idx="12"/>
          </p:nvPr>
        </p:nvSpPr>
        <p:spPr>
          <a:xfrm>
            <a:off x="1069848" y="6355080"/>
            <a:ext cx="1520952" cy="365760"/>
          </a:xfrm>
        </p:spPr>
        <p:txBody>
          <a:bodyPr/>
          <a:lstStyle/>
          <a:p>
            <a:fld id="{589B7C76-EFF2-4CD8-A475-4750F11B4BC6}" type="slidenum">
              <a:rPr lang="pl-PL" smtClean="0"/>
              <a:pPr/>
              <a:t>‹#›</a:t>
            </a:fld>
            <a:endParaRPr lang="pl-PL"/>
          </a:p>
        </p:txBody>
      </p:sp>
      <p:sp>
        <p:nvSpPr>
          <p:cNvPr id="7" name="Prostokąt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9" name="Symbol zastępczy zawartości 8"/>
          <p:cNvSpPr>
            <a:spLocks noGrp="1"/>
          </p:cNvSpPr>
          <p:nvPr>
            <p:ph sz="quarter" idx="1"/>
          </p:nvPr>
        </p:nvSpPr>
        <p:spPr>
          <a:xfrm>
            <a:off x="457200" y="1219200"/>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632198" y="1216152"/>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
        <p:nvSpPr>
          <p:cNvPr id="11" name="Symbol zastępczy zawartości 10"/>
          <p:cNvSpPr>
            <a:spLocks noGrp="1"/>
          </p:cNvSpPr>
          <p:nvPr>
            <p:ph sz="quarter" idx="2"/>
          </p:nvPr>
        </p:nvSpPr>
        <p:spPr>
          <a:xfrm>
            <a:off x="457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648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
        <p:nvSpPr>
          <p:cNvPr id="5" name="Łącznik prosty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8" name="Łącznik prost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Łącznik prosty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zawartości 11"/>
          <p:cNvSpPr>
            <a:spLocks noGrp="1"/>
          </p:cNvSpPr>
          <p:nvPr>
            <p:ph sz="quarter" idx="1"/>
          </p:nvPr>
        </p:nvSpPr>
        <p:spPr>
          <a:xfrm>
            <a:off x="304800" y="304800"/>
            <a:ext cx="57150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23.05.2017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8" name="Łącznik prost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152400"/>
            <a:ext cx="8229600" cy="990600"/>
          </a:xfrm>
          <a:prstGeom prst="rect">
            <a:avLst/>
          </a:prstGeom>
        </p:spPr>
        <p:txBody>
          <a:bodyPr vert="horz"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6221E02-25CB-4963-84BC-0813985E7D90}" type="datetimeFigureOut">
              <a:rPr lang="pl-PL" smtClean="0"/>
              <a:pPr/>
              <a:t>23.05.2017</a:t>
            </a:fld>
            <a:endParaRPr lang="pl-PL"/>
          </a:p>
        </p:txBody>
      </p:sp>
      <p:sp>
        <p:nvSpPr>
          <p:cNvPr id="3" name="Symbol zastępczy stopki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89B7C76-EFF2-4CD8-A475-4750F11B4BC6}" type="slidenum">
              <a:rPr lang="pl-PL" smtClean="0"/>
              <a:pPr/>
              <a:t>‹#›</a:t>
            </a:fld>
            <a:endParaRPr lang="pl-PL"/>
          </a:p>
        </p:txBody>
      </p:sp>
      <p:sp>
        <p:nvSpPr>
          <p:cNvPr id="28" name="Łącznik prosty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Łącznik prosty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równoramienny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Wznowienie postępowania</a:t>
            </a:r>
            <a:endParaRPr lang="pl-PL" dirty="0"/>
          </a:p>
        </p:txBody>
      </p:sp>
      <p:sp>
        <p:nvSpPr>
          <p:cNvPr id="3" name="Podtytuł 2"/>
          <p:cNvSpPr>
            <a:spLocks noGrp="1"/>
          </p:cNvSpPr>
          <p:nvPr>
            <p:ph type="subTitle" idx="1"/>
          </p:nvPr>
        </p:nvSpPr>
        <p:spPr/>
        <p:txBody>
          <a:bodyPr/>
          <a:lstStyle/>
          <a:p>
            <a:r>
              <a:rPr lang="pl-PL" dirty="0" smtClean="0"/>
              <a:t>Opracowała Dominika </a:t>
            </a:r>
            <a:r>
              <a:rPr lang="pl-PL" dirty="0" smtClean="0"/>
              <a:t>Dyrka</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1. Względne przyczyny wznowienia postępowania </a:t>
            </a:r>
            <a:endParaRPr lang="pl-PL" dirty="0"/>
          </a:p>
        </p:txBody>
      </p:sp>
      <p:sp>
        <p:nvSpPr>
          <p:cNvPr id="3" name="Symbol zastępczy zawartości 2"/>
          <p:cNvSpPr>
            <a:spLocks noGrp="1"/>
          </p:cNvSpPr>
          <p:nvPr>
            <p:ph sz="quarter" idx="1"/>
          </p:nvPr>
        </p:nvSpPr>
        <p:spPr/>
        <p:txBody>
          <a:bodyPr>
            <a:normAutofit fontScale="85000" lnSpcReduction="20000"/>
          </a:bodyPr>
          <a:lstStyle/>
          <a:p>
            <a:pPr algn="just"/>
            <a:r>
              <a:rPr lang="pl-PL" dirty="0" smtClean="0"/>
              <a:t>Jak powszechnie przyjmuje się w doktrynie, omawiany przepis wskazuje właściwe podstawy restytucyjne, do których należą:</a:t>
            </a:r>
          </a:p>
          <a:p>
            <a:pPr algn="just">
              <a:buNone/>
            </a:pPr>
            <a:r>
              <a:rPr lang="pl-PL" dirty="0" smtClean="0"/>
              <a:t>1) oparcie wyroku na dokumencie podrobionym lub przerobionym;</a:t>
            </a:r>
          </a:p>
          <a:p>
            <a:pPr algn="just">
              <a:buNone/>
            </a:pPr>
            <a:r>
              <a:rPr lang="pl-PL" dirty="0" smtClean="0"/>
              <a:t>2) oparcie wyroku na skazującym wyroku karnym następnie uchylonym;</a:t>
            </a:r>
          </a:p>
          <a:p>
            <a:pPr algn="just">
              <a:buNone/>
            </a:pPr>
            <a:r>
              <a:rPr lang="pl-PL" dirty="0" smtClean="0"/>
              <a:t>3) uzyskanie wyroku za pomocą przestępstwa;</a:t>
            </a:r>
          </a:p>
          <a:p>
            <a:pPr algn="just">
              <a:buNone/>
            </a:pPr>
            <a:r>
              <a:rPr lang="pl-PL" dirty="0" smtClean="0"/>
              <a:t>4) późniejsze wykrycie prawomocnego wyroku dotyczącego tego samego stosunku prawnego;</a:t>
            </a:r>
          </a:p>
          <a:p>
            <a:pPr algn="just">
              <a:buNone/>
            </a:pPr>
            <a:r>
              <a:rPr lang="pl-PL" dirty="0" smtClean="0"/>
              <a:t>5) wykrycie takich okoliczności faktycznych lub środków dowodowych, które mogłyby mieć wpływ na wynik sprawy, a z których uczestnik nie mógł skorzystać w poprzednim postępowaniu;</a:t>
            </a:r>
          </a:p>
          <a:p>
            <a:pPr algn="just">
              <a:buNone/>
            </a:pPr>
            <a:r>
              <a:rPr lang="pl-PL" dirty="0" smtClean="0"/>
              <a:t>6) stwierdzony wpływ na treść wyroku postanowienia niekończącego postępowanie w sprawie, wydanego na podstawie aktu normatywnego uznanego przez TK za niezgodny z Konstytucją RP, ratyfikowaną umową międzynarodową lub z ustawą, uchylonego lub zmienionego zgodnie z art. 416</a:t>
            </a:r>
            <a:r>
              <a:rPr lang="pl-PL" baseline="30000" dirty="0" smtClean="0"/>
              <a:t>1 </a:t>
            </a:r>
            <a:r>
              <a:rPr lang="pl-PL" dirty="0" smtClean="0"/>
              <a:t>KPC.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Wydanie wyroku w oparciu o dokument podrobiony lub przerobiony </a:t>
            </a:r>
            <a:endParaRPr lang="pl-PL" dirty="0"/>
          </a:p>
        </p:txBody>
      </p:sp>
      <p:sp>
        <p:nvSpPr>
          <p:cNvPr id="3" name="Symbol zastępczy zawartości 2"/>
          <p:cNvSpPr>
            <a:spLocks noGrp="1"/>
          </p:cNvSpPr>
          <p:nvPr>
            <p:ph sz="quarter" idx="1"/>
          </p:nvPr>
        </p:nvSpPr>
        <p:spPr>
          <a:xfrm>
            <a:off x="395536" y="1196752"/>
            <a:ext cx="8229600" cy="4937760"/>
          </a:xfrm>
        </p:spPr>
        <p:txBody>
          <a:bodyPr>
            <a:normAutofit fontScale="70000" lnSpcReduction="20000"/>
          </a:bodyPr>
          <a:lstStyle/>
          <a:p>
            <a:pPr algn="just"/>
            <a:r>
              <a:rPr lang="pl-PL" dirty="0" smtClean="0"/>
              <a:t>Wyrok można uznać za oparty na dokumencie, gdy dokument ten jest wymieniony w uzasadnieniu wyroku, w ustaleniach stanu faktycznego, jako dowód dokonania  ustaleń, mających dla treści wyroku istotne znacznie. Nie jest przy tym istotne, czy dokument był jedynym   dowodem, na podstawie którego sąd dokonał danego ustalenia, czy jednym z dowodów. </a:t>
            </a:r>
          </a:p>
          <a:p>
            <a:pPr algn="just"/>
            <a:r>
              <a:rPr lang="pl-PL" dirty="0" smtClean="0"/>
              <a:t>Definicję legalną pojęcia "dokumentu" zawiera przepis art. 115 § 14 KK. Na pojęcie "dokumentu" składają się trzy elementy:</a:t>
            </a:r>
          </a:p>
          <a:p>
            <a:pPr algn="just">
              <a:buNone/>
            </a:pPr>
            <a:r>
              <a:rPr lang="pl-PL" dirty="0" smtClean="0"/>
              <a:t>1) nośnik,</a:t>
            </a:r>
          </a:p>
          <a:p>
            <a:pPr algn="just">
              <a:buNone/>
            </a:pPr>
            <a:r>
              <a:rPr lang="pl-PL" dirty="0" smtClean="0"/>
              <a:t>2) informacja (zawarta na nośniku/podłożu),</a:t>
            </a:r>
          </a:p>
          <a:p>
            <a:pPr algn="just">
              <a:buNone/>
            </a:pPr>
            <a:r>
              <a:rPr lang="pl-PL" dirty="0" smtClean="0"/>
              <a:t>3) doniosłość prawna (informacji zawartej na nośniku/podłożu).</a:t>
            </a:r>
          </a:p>
          <a:p>
            <a:pPr algn="just"/>
            <a:r>
              <a:rPr lang="pl-PL" dirty="0" smtClean="0"/>
              <a:t>Istota podrobienia dokumentu sprowadza się do sporządzenia takiego zapisu informacji, któremu nadaje się pozory autentyczności, w szczególności zaś, iż pochodzi od określonego.</a:t>
            </a:r>
          </a:p>
          <a:p>
            <a:pPr algn="just"/>
            <a:r>
              <a:rPr lang="pl-PL" dirty="0" smtClean="0"/>
              <a:t>Przerobieniem jest dokonywanie fizycznych zmian w istniejącym autentycznym dokumencie, lecz tylko takich, które takiej przerobionej postaci nadają pozory autentyczności. W konsekwencji tak zmieniony dokument traci walor prawdziwości. Za przerobienie dokumentu należy uznać także dokonanie takich zmian, które doprowadziły do tego, iż dokument po przerobieniu swą treścią odpowiada rzeczywistości.</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Oparcie wyroku na skazującym wyroku karnym następnie uchylonym</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Ustalenia prawomocnego wyroku skazującego co do popełnienia przestępstwa wydanego w postępowaniu karnym wiążą sąd w postępowaniu cywilnym (art. 11 </a:t>
            </a:r>
            <a:r>
              <a:rPr lang="pl-PL" dirty="0" err="1" smtClean="0"/>
              <a:t>zd</a:t>
            </a:r>
            <a:r>
              <a:rPr lang="pl-PL" dirty="0" smtClean="0"/>
              <a:t>. 1 KPC).</a:t>
            </a:r>
          </a:p>
          <a:p>
            <a:pPr algn="just"/>
            <a:r>
              <a:rPr lang="pl-PL" dirty="0" smtClean="0"/>
              <a:t>Jeżeli z uzasadnienia wyroku cywilnego wynika, że sąd oparł się także na innych ustaleniach dokonanych w skazującym wyroku karnym, nie tylko co do popełnienia przestępstwa, uchylenie wyroku karnego może być podstawą wznowienia postępowania cywilnego.</a:t>
            </a:r>
          </a:p>
          <a:p>
            <a:pPr algn="just"/>
            <a:r>
              <a:rPr lang="pl-PL" dirty="0" smtClean="0"/>
              <a:t>Podobnie, gdy sąd cywilny, z naruszeniem przepisu art. 11 KPC, oparł swoje ustalenia na ustaleniach co do popełnienia przestępstwa, zawartych w nieprawomocnym wyroku skazującym – w przypadku uchylenia wyroku skazującego, dopuszczalne jest wznowienie postępowania na tej podstawie.</a:t>
            </a:r>
          </a:p>
          <a:p>
            <a:pPr algn="just"/>
            <a:r>
              <a:rPr lang="pl-PL" dirty="0" smtClean="0"/>
              <a:t>Wznowienia postępowania na komentowanej podstawie można żądać jedynie w przypadku, gdy sąd oparł wyrok na skazującym wyroku karnym. Tak więc, gdy z uzasadnienia wyroku cywilnego wynika, że został on oparty na ustaleniach uniewinniającego wyroku karnego – brak jest podstaw do wznowienia postępowania w trybie art. 403 § 1 </a:t>
            </a:r>
            <a:r>
              <a:rPr lang="pl-PL" dirty="0" err="1" smtClean="0"/>
              <a:t>pkt</a:t>
            </a:r>
            <a:r>
              <a:rPr lang="pl-PL" dirty="0" smtClean="0"/>
              <a:t> 1.</a:t>
            </a:r>
          </a:p>
          <a:p>
            <a:pPr algn="just"/>
            <a:r>
              <a:rPr lang="pl-PL" dirty="0" smtClean="0"/>
              <a:t>Bez znaczenia jest, czy uchylenie wyroku karnego nastąpiło w trybie kontroli instancyjnej, w postępowaniu kasacyjny, czy w wyniku wznowienia postępowania.</a:t>
            </a:r>
            <a:endParaRPr lang="da-DK" dirty="0" smtClean="0"/>
          </a:p>
          <a:p>
            <a:pPr algn="just"/>
            <a:r>
              <a:rPr lang="pl-PL" dirty="0" smtClean="0"/>
              <a:t>Podstawą wznowienia postępowania jest sam fakt uchylenia skazującego wyroku karnego. Sąd orzekający w przedmiocie wznowienia nie musi, a nawet nie ma podstaw do oczekiwania na merytoryczne rozstrzygnięcie w postępowaniu karnym po uchyleniu wyroku skazującego.</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dirty="0" smtClean="0"/>
              <a:t>Wznowienie postępowania w sprawie zakończonej wyrokiem uzyskanym za pomocą przestępstwa </a:t>
            </a:r>
            <a:endParaRPr lang="pl-PL" sz="2500"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Z powodu przestępstwa można żądać wznowienia jedynie wówczas, gdy czyn został ustalony prawomocnym wyrokiem skazującym, chyba że postępowanie karne nie może być wszczęte lub że zostało umorzone z innych przyczyn niż brak dowodów (art. 404 KPC).</a:t>
            </a:r>
          </a:p>
          <a:p>
            <a:pPr algn="just"/>
            <a:r>
              <a:rPr lang="pl-PL" dirty="0" smtClean="0"/>
              <a:t>Zwrot "wyrok uzyskany za pomocą przestępstwa oznacza, że wznowienie postępowania jest dopuszczalne w razie popełnienia zbrodni lub występku. Chodzi tu np. o fałszywe zeznanie świadka, biegłego, tłumacza itp.</a:t>
            </a:r>
          </a:p>
          <a:p>
            <a:pPr algn="just"/>
            <a:r>
              <a:rPr lang="pl-PL" dirty="0" smtClean="0"/>
              <a:t>Oznacza to, że uzyskanie wyroku za pomocą przestępstwa może zachodzić zarówno wówczas, gdy określony czyn wpływa bezpośrednio na samo wydanie orzeczenia (kształtuje jego treść), jak i wówczas, gdy wpływ ten jest pośredni, bowiem oddziałuje na działania stron świadków bądź biegłych itp. </a:t>
            </a:r>
          </a:p>
          <a:p>
            <a:r>
              <a:rPr lang="pl-PL" dirty="0" smtClean="0"/>
              <a:t>To, że "czyn został ustalony prawomocnym wyrokiem skazującym" oznacza, że w dyspozytywnej części wyroku wydanego w postępowaniu karnym zawarty jest opis czynu na podstawie którego sąd cywilny może stwierdzić, że opisane przestępstwo prowadzić mogło do uzyskania wyroku w sprawie cywilnej, w której strona żąda wznowienia postępowania.</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1800" dirty="0" smtClean="0"/>
              <a:t>Późniejsze wykrycie prawomocnego wyroku</a:t>
            </a:r>
            <a:br>
              <a:rPr lang="pl-PL" sz="1800" dirty="0" smtClean="0"/>
            </a:br>
            <a:r>
              <a:rPr lang="pl-PL" sz="1800" dirty="0" smtClean="0"/>
              <a:t>i </a:t>
            </a:r>
            <a:br>
              <a:rPr lang="pl-PL" sz="1800" dirty="0" smtClean="0"/>
            </a:br>
            <a:r>
              <a:rPr lang="pl-PL" sz="1800" dirty="0" smtClean="0"/>
              <a:t>uchylone postanowienie niekończące postępowania w sprawie </a:t>
            </a:r>
            <a:endParaRPr lang="pl-PL" sz="1800"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Później wykryty prawomocny wyrok dotyczy tego samego stosunku prawnego, gdy zachodzi tożsamość w obydwu sprawach podmiotów (stron), przedmiotu łączącego je stosunku prawnego oraz jego treści, tj. gdy strona żądająca dowiedziała się, już po uprawomocnieniu się wyroku w postępowaniu, którego wznowienia żąda, że między tymi samymi stronami, w sporze dokładnie o to samo, zapadł już wcześniej prawomocny wyrok.</a:t>
            </a:r>
          </a:p>
          <a:p>
            <a:pPr algn="just"/>
            <a:r>
              <a:rPr lang="pl-PL" dirty="0" smtClean="0"/>
              <a:t>Bez znaczenia jest treść wykrytego wyroku.</a:t>
            </a:r>
            <a:endParaRPr lang="pl-PL" dirty="0"/>
          </a:p>
        </p:txBody>
      </p:sp>
      <p:sp>
        <p:nvSpPr>
          <p:cNvPr id="4" name="Symbol zastępczy zawartości 3"/>
          <p:cNvSpPr>
            <a:spLocks noGrp="1"/>
          </p:cNvSpPr>
          <p:nvPr>
            <p:ph sz="quarter" idx="2"/>
          </p:nvPr>
        </p:nvSpPr>
        <p:spPr/>
        <p:txBody>
          <a:bodyPr>
            <a:normAutofit fontScale="77500" lnSpcReduction="20000"/>
          </a:bodyPr>
          <a:lstStyle/>
          <a:p>
            <a:pPr algn="just"/>
            <a:r>
              <a:rPr lang="pl-PL" dirty="0" smtClean="0"/>
              <a:t>Żądający wznowienia postępowania na tej podstawie musi wykazać konkretnie jaki wpływ na treść wyroku miało postanowienie, wydane w tej sprawie, a następnie uchylone w trybie art. 416</a:t>
            </a:r>
            <a:r>
              <a:rPr lang="pl-PL" baseline="30000" dirty="0" smtClean="0"/>
              <a:t>1</a:t>
            </a:r>
            <a:r>
              <a:rPr lang="pl-PL" dirty="0" smtClean="0"/>
              <a:t> KPC.</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fontScale="90000"/>
          </a:bodyPr>
          <a:lstStyle/>
          <a:p>
            <a:r>
              <a:rPr lang="pl-PL" dirty="0" smtClean="0"/>
              <a:t>Nowe okoliczności faktyczne lub środki dowodowe </a:t>
            </a:r>
            <a:endParaRPr lang="pl-PL" dirty="0"/>
          </a:p>
        </p:txBody>
      </p:sp>
      <p:sp>
        <p:nvSpPr>
          <p:cNvPr id="6" name="Symbol zastępczy zawartości 5"/>
          <p:cNvSpPr>
            <a:spLocks noGrp="1"/>
          </p:cNvSpPr>
          <p:nvPr>
            <p:ph sz="quarter" idx="1"/>
          </p:nvPr>
        </p:nvSpPr>
        <p:spPr/>
        <p:txBody>
          <a:bodyPr>
            <a:normAutofit lnSpcReduction="10000"/>
          </a:bodyPr>
          <a:lstStyle/>
          <a:p>
            <a:pPr algn="just"/>
            <a:r>
              <a:rPr lang="pl-PL" dirty="0" smtClean="0"/>
              <a:t>Okoliczności faktyczne lub środki dowodowe mogą stanowić podstawę wznowienia postępowania, gdy łącznie spełnione są dla nich następujące warunki:</a:t>
            </a:r>
          </a:p>
          <a:p>
            <a:pPr algn="just">
              <a:buNone/>
            </a:pPr>
            <a:r>
              <a:rPr lang="pl-PL" dirty="0" smtClean="0"/>
              <a:t>1) mają przymiot nowości, nie były znane stronie w czasie, gdy toczyło się postępowanie (dopiero po uprawomocnieniu się wyroku zostały </a:t>
            </a:r>
            <a:r>
              <a:rPr lang="pl-PL" i="1" dirty="0" smtClean="0"/>
              <a:t>"wykryte"),</a:t>
            </a:r>
          </a:p>
          <a:p>
            <a:pPr algn="just">
              <a:buNone/>
            </a:pPr>
            <a:r>
              <a:rPr lang="pl-PL" dirty="0" smtClean="0"/>
              <a:t>2) gdyby znane były i ujawnione zostały w postępowaniu, mogły realnie wpłynąć na inną treść orzeczenia,</a:t>
            </a:r>
          </a:p>
          <a:p>
            <a:pPr algn="just">
              <a:buNone/>
            </a:pPr>
            <a:r>
              <a:rPr lang="pl-PL" dirty="0" smtClean="0"/>
              <a:t>3) strona nie mogła z nich skorzystać w poprzednim postępowaniu, czyli ich nieznajomość wynikała z przeszkód obiektywnych, a nie z przyczyn obciążających stronę.</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Właściwość sądu </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b="1" u="sng" dirty="0" smtClean="0"/>
              <a:t>Właściwość rzeczowa wyłączna. </a:t>
            </a:r>
          </a:p>
          <a:p>
            <a:pPr algn="just"/>
            <a:r>
              <a:rPr lang="pl-PL" dirty="0" smtClean="0"/>
              <a:t>Przepis wskazuje sąd właściwy do orzekania w  przedmiocie wznowienia postępowania, a nie tylko właściwy do wznowienia postępowania. Tak więc sądem wyłącznie właściwym rzeczowo do odrzucenia skargi o wznowienie postępowania (art. 410 KPC), będzie także sąd wskazany w komentowanym artykule.</a:t>
            </a:r>
          </a:p>
          <a:p>
            <a:r>
              <a:rPr lang="pl-PL" dirty="0" smtClean="0"/>
              <a:t>Właściwość rzeczowa sądu jest implikowana podstawą wznowienia wskazaną w żądaniu oraz ewentualnie hierarchią sądów, których orzeczenia zaskarżono skargą o wznowienie postępowania. I tak:</a:t>
            </a:r>
          </a:p>
          <a:p>
            <a:pPr>
              <a:buNone/>
            </a:pPr>
            <a:r>
              <a:rPr lang="pl-PL" dirty="0" smtClean="0"/>
              <a:t>1) gdy skarga o wznowienie postępowania dotyczy orzeczenia jednego sądu (jednej instancji), a podstawą wznowienia jest nieważność postępowania (art. 401 KPC) lub orzeczenie TK określone w art. 40</a:t>
            </a:r>
            <a:r>
              <a:rPr lang="pl-PL" baseline="30000" dirty="0" smtClean="0"/>
              <a:t>11</a:t>
            </a:r>
            <a:r>
              <a:rPr lang="pl-PL" dirty="0" smtClean="0"/>
              <a:t> KPC – </a:t>
            </a:r>
            <a:r>
              <a:rPr lang="pl-PL" b="1" dirty="0" smtClean="0"/>
              <a:t>do orzekania w przedmiocie wznowienia właściwy jest sąd, który wydał zaskarżone orzeczenie</a:t>
            </a:r>
            <a:r>
              <a:rPr lang="pl-PL" dirty="0" smtClean="0"/>
              <a:t>;</a:t>
            </a:r>
          </a:p>
          <a:p>
            <a:pPr>
              <a:buNone/>
            </a:pPr>
            <a:r>
              <a:rPr lang="pl-PL" dirty="0" smtClean="0"/>
              <a:t>2) gdy skarga o wznowienie postępowania dotyczy orzeczeń sądów orzekających w obydwu instancjach, a podstawą wznowienia jest nieważność postępowania (art. 401 KPC) lub orzeczenie TK określone w art. 401</a:t>
            </a:r>
            <a:r>
              <a:rPr lang="pl-PL" baseline="30000" dirty="0" smtClean="0"/>
              <a:t>1</a:t>
            </a:r>
            <a:r>
              <a:rPr lang="pl-PL" dirty="0" smtClean="0"/>
              <a:t> KPC – </a:t>
            </a:r>
            <a:r>
              <a:rPr lang="pl-PL" b="1" dirty="0" smtClean="0"/>
              <a:t>do orzekania w przedmiocie wznowienia właściwy jest sąd instancji wyższej, który wydał zaskarżone orzeczenie</a:t>
            </a:r>
            <a:r>
              <a:rPr lang="pl-PL" dirty="0" smtClean="0"/>
              <a:t>;</a:t>
            </a:r>
          </a:p>
          <a:p>
            <a:pPr>
              <a:buNone/>
            </a:pPr>
            <a:r>
              <a:rPr lang="pl-PL" dirty="0" smtClean="0"/>
              <a:t>3) gdy podstawą wznowienia jest jedna z przyczyn wymienionych w art. 403 KPC – </a:t>
            </a:r>
            <a:r>
              <a:rPr lang="pl-PL" b="1" dirty="0" smtClean="0"/>
              <a:t>do orzekania w przedmiocie wznowienia właściwy jest sąd, który ostatnio orzekał co do istoty sprawy</a:t>
            </a:r>
            <a:r>
              <a:rPr lang="pl-PL" dirty="0" smtClean="0"/>
              <a:t>. </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Odesłanie</a:t>
            </a:r>
            <a:endParaRPr lang="pl-PL" dirty="0"/>
          </a:p>
        </p:txBody>
      </p:sp>
      <p:sp>
        <p:nvSpPr>
          <p:cNvPr id="3" name="Symbol zastępczy zawartości 2"/>
          <p:cNvSpPr>
            <a:spLocks noGrp="1"/>
          </p:cNvSpPr>
          <p:nvPr>
            <p:ph sz="quarter" idx="1"/>
          </p:nvPr>
        </p:nvSpPr>
        <p:spPr/>
        <p:txBody>
          <a:bodyPr/>
          <a:lstStyle/>
          <a:p>
            <a:pPr algn="just"/>
            <a:r>
              <a:rPr lang="pl-PL" dirty="0" smtClean="0"/>
              <a:t>Przepisy o postępowaniu przed sądem I instancji stosuje się w całym postępowaniu ze skargi o wznowienie – zarówno na etapie badania wstępnego, które kończy się odrzuceniem skargi lub wyznaczeniem rozprawy, jak i na etapie merytorycznego rozpatrywania sprawy, które  nastąpi w przypadku, gdy sąd uzna, że zachodzą przesłanki do wznowienia.</a:t>
            </a:r>
          </a:p>
          <a:p>
            <a:pPr algn="just"/>
            <a:endParaRPr lang="pl-PL" dirty="0" smtClean="0"/>
          </a:p>
          <a:p>
            <a:pPr algn="just"/>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Termin wniesienia skargi</a:t>
            </a:r>
            <a:endParaRPr lang="pl-PL" dirty="0"/>
          </a:p>
        </p:txBody>
      </p:sp>
      <p:sp>
        <p:nvSpPr>
          <p:cNvPr id="3" name="Symbol zastępczy zawartości 2"/>
          <p:cNvSpPr>
            <a:spLocks noGrp="1"/>
          </p:cNvSpPr>
          <p:nvPr>
            <p:ph sz="quarter" idx="1"/>
          </p:nvPr>
        </p:nvSpPr>
        <p:spPr/>
        <p:txBody>
          <a:bodyPr>
            <a:normAutofit fontScale="62500" lnSpcReduction="20000"/>
          </a:bodyPr>
          <a:lstStyle/>
          <a:p>
            <a:r>
              <a:rPr lang="pl-PL" dirty="0" smtClean="0"/>
              <a:t>Skargę o wznowienie postępowania wnosi się w terminie trzymiesięcznym, liczonym zgodnie z zasadami ustanowionymi w art. 407 KPC; nie później jednak, niż pięć lat od uprawomocnienia się wyroku w sprawie, w której składana jest skarga o wznowienie postępowania </a:t>
            </a:r>
            <a:r>
              <a:rPr lang="pl-PL" b="1" dirty="0" smtClean="0"/>
              <a:t>chyba, że strona była pozbawiona możności działania lub nie była należycie reprezentowana</a:t>
            </a:r>
            <a:r>
              <a:rPr lang="pl-PL" dirty="0" smtClean="0"/>
              <a:t>. </a:t>
            </a:r>
          </a:p>
          <a:p>
            <a:r>
              <a:rPr lang="pl-PL" b="1" dirty="0" smtClean="0"/>
              <a:t>Sąd odrzuca skargę wniesioną po tym terminie.</a:t>
            </a:r>
          </a:p>
          <a:p>
            <a:r>
              <a:rPr lang="pl-PL" dirty="0" smtClean="0"/>
              <a:t>Termin trzymiesięczny jest liczony, w zależności od podstawy skargi, od chwili nastąpienia różnych zdarzeń. Przepis wyodrębnia trzy podstawy, dla których różnie liczy się rozpoczęcie biegu trzymiesięcznego terminu:</a:t>
            </a:r>
          </a:p>
          <a:p>
            <a:pPr>
              <a:buNone/>
            </a:pPr>
            <a:r>
              <a:rPr lang="pl-PL" dirty="0" smtClean="0"/>
              <a:t>1) gdy podstawą wznowienia jest pozbawienie strony możności działania lub strona nie była należycie reprezentowana,</a:t>
            </a:r>
          </a:p>
          <a:p>
            <a:pPr>
              <a:buNone/>
            </a:pPr>
            <a:r>
              <a:rPr lang="pl-PL" dirty="0" smtClean="0"/>
              <a:t>2) gdy Trybunał Konstytucyjny wydał orzeczenie, o którym mowa w art. 401</a:t>
            </a:r>
            <a:r>
              <a:rPr lang="pl-PL" baseline="30000" dirty="0" smtClean="0"/>
              <a:t>1</a:t>
            </a:r>
            <a:r>
              <a:rPr lang="pl-PL" dirty="0" smtClean="0"/>
              <a:t> KPC,</a:t>
            </a:r>
          </a:p>
          <a:p>
            <a:pPr>
              <a:buNone/>
            </a:pPr>
            <a:r>
              <a:rPr lang="pl-PL" dirty="0" smtClean="0"/>
              <a:t>3) gdy podstawa wznowienia jest inna, niż wskazana wyżej.</a:t>
            </a:r>
          </a:p>
          <a:p>
            <a:pPr algn="just"/>
            <a:r>
              <a:rPr lang="pl-PL" dirty="0" smtClean="0"/>
              <a:t>Jeżeli w chwili wydania orzeczenia Trybunału Konstytucyjnego orzeczenie, o którym mowa w art. 401</a:t>
            </a:r>
            <a:r>
              <a:rPr lang="pl-PL" baseline="30000" dirty="0" smtClean="0"/>
              <a:t>1</a:t>
            </a:r>
            <a:r>
              <a:rPr lang="pl-PL" dirty="0" smtClean="0"/>
              <a:t>, nie było jeszcze prawomocne na skutek wniesienia środka odwoławczego, który został następnie odrzucony, termin biegnie od dnia doręczenia postanowienia o odrzuceniu, a w wypadku wydania go na posiedzeniu jawnym - od dnia ogłoszenia tego postanowienia.</a:t>
            </a:r>
          </a:p>
          <a:p>
            <a:pPr algn="just"/>
            <a:r>
              <a:rPr lang="pl-PL" dirty="0" smtClean="0"/>
              <a:t>Po upływie lat dziesięciu od dnia uprawomocnienia się wyroku nie można żądać wznowienia, z wyjątkiem przypadku, gdy strona była pozbawiona możności działania lub nie była należycie reprezentowana.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Autofit/>
          </a:bodyPr>
          <a:lstStyle/>
          <a:p>
            <a:pPr algn="ctr"/>
            <a:r>
              <a:rPr lang="pl-PL" sz="2900" dirty="0" smtClean="0"/>
              <a:t>Wymogi formalne</a:t>
            </a:r>
            <a:r>
              <a:rPr lang="pl-PL" sz="2000" dirty="0" smtClean="0"/>
              <a:t/>
            </a:r>
            <a:br>
              <a:rPr lang="pl-PL" sz="2000" dirty="0" smtClean="0"/>
            </a:br>
            <a:endParaRPr lang="pl-PL" sz="2000" dirty="0"/>
          </a:p>
        </p:txBody>
      </p:sp>
      <p:sp>
        <p:nvSpPr>
          <p:cNvPr id="5" name="Symbol zastępczy zawartości 4"/>
          <p:cNvSpPr>
            <a:spLocks noGrp="1"/>
          </p:cNvSpPr>
          <p:nvPr>
            <p:ph sz="quarter" idx="1"/>
          </p:nvPr>
        </p:nvSpPr>
        <p:spPr/>
        <p:txBody>
          <a:bodyPr>
            <a:normAutofit fontScale="62500" lnSpcReduction="20000"/>
          </a:bodyPr>
          <a:lstStyle/>
          <a:p>
            <a:pPr algn="just"/>
            <a:r>
              <a:rPr lang="pl-PL" dirty="0" smtClean="0"/>
              <a:t>W skardze o wznowienie postępowania tkwią zarówno elementy środka zaskarżenia, jak i powództwa. Skarga, jak każdy środek zaskarżenia, skierowana jest przeciwko orzeczeniu, jednakże zmierza – podobnie  jak powództwo – do ponownego rozpoznania sprawy, które przeprowadzane jest według zasad obowiązujących w postępowaniu przed sądem I instancji. Stąd też mieszany charakter wymogów formalnych, jakim musi odpowiadać skarga.</a:t>
            </a:r>
          </a:p>
          <a:p>
            <a:r>
              <a:rPr lang="pl-PL" dirty="0" smtClean="0"/>
              <a:t>Skarga o wznowienie postępowania powinna zawierać następujące elementy:</a:t>
            </a:r>
          </a:p>
          <a:p>
            <a:pPr marL="514350" indent="-514350">
              <a:buFont typeface="+mj-lt"/>
              <a:buAutoNum type="arabicPeriod"/>
            </a:pPr>
            <a:r>
              <a:rPr lang="pl-PL" dirty="0" smtClean="0"/>
              <a:t>oznaczenie sądu, do którego jest skierowana, imię i nazwisko lub nazwę stron, ich przedstawicieli ustawowych i pełnomocników; oznaczenie miejsca zamieszkania lub siedziby stron, ich przedstawicieli ustawowych i pełnomocników oraz przedmiotu sporu;</a:t>
            </a:r>
          </a:p>
          <a:p>
            <a:pPr marL="514350" indent="-514350">
              <a:buFont typeface="+mj-lt"/>
              <a:buAutoNum type="arabicPeriod"/>
            </a:pPr>
            <a:r>
              <a:rPr lang="pl-PL" dirty="0" smtClean="0"/>
              <a:t>oznaczenie, że jest to skarga o wznowienie postępowania;</a:t>
            </a:r>
          </a:p>
          <a:p>
            <a:pPr marL="514350" indent="-514350">
              <a:buFont typeface="+mj-lt"/>
              <a:buAutoNum type="arabicPeriod"/>
            </a:pPr>
            <a:r>
              <a:rPr lang="pl-PL" dirty="0" smtClean="0"/>
              <a:t>oznaczenie zaskarżonego orzeczenia;</a:t>
            </a:r>
          </a:p>
          <a:p>
            <a:pPr marL="514350" indent="-514350">
              <a:buFont typeface="+mj-lt"/>
              <a:buAutoNum type="arabicPeriod"/>
            </a:pPr>
            <a:r>
              <a:rPr lang="pl-PL" dirty="0" smtClean="0"/>
              <a:t>wskazanie podstawy wznowienia i jej uzasadnienie;</a:t>
            </a:r>
          </a:p>
          <a:p>
            <a:pPr marL="514350" indent="-514350">
              <a:buFont typeface="+mj-lt"/>
              <a:buAutoNum type="arabicPeriod"/>
            </a:pPr>
            <a:r>
              <a:rPr lang="pl-PL" dirty="0" smtClean="0"/>
              <a:t>wskazanie okoliczności stwierdzających zachowanie terminu do wniesienia skargi;</a:t>
            </a:r>
          </a:p>
          <a:p>
            <a:pPr marL="514350" indent="-514350">
              <a:buFont typeface="+mj-lt"/>
              <a:buAutoNum type="arabicPeriod"/>
            </a:pPr>
            <a:r>
              <a:rPr lang="pl-PL" dirty="0" smtClean="0"/>
              <a:t>wniosek o uchylenie lub zmianę zaskarżonego orzeczenia;</a:t>
            </a:r>
          </a:p>
          <a:p>
            <a:pPr marL="514350" indent="-514350">
              <a:buFont typeface="+mj-lt"/>
              <a:buAutoNum type="arabicPeriod"/>
            </a:pPr>
            <a:r>
              <a:rPr lang="pl-PL" dirty="0" smtClean="0"/>
              <a:t>dokładnie określone żądanie, a w sprawach o prawa majątkowe także oznaczenie wartości przedmiotu sporu, chyba że przedmiotem sprawy jest oznaczona kwota pieniężna;</a:t>
            </a:r>
          </a:p>
          <a:p>
            <a:pPr marL="514350" indent="-514350">
              <a:buFont typeface="+mj-lt"/>
              <a:buAutoNum type="arabicPeriod"/>
            </a:pPr>
            <a:r>
              <a:rPr lang="pl-PL" dirty="0" smtClean="0"/>
              <a:t>przytoczenie okoliczności faktycznych uzasadniających żądanie, a w miarę potrzeby uzasadniających również właściwość sądu;</a:t>
            </a:r>
          </a:p>
          <a:p>
            <a:pPr marL="514350" indent="-514350">
              <a:buFont typeface="+mj-lt"/>
              <a:buAutoNum type="arabicPeriod"/>
            </a:pPr>
            <a:r>
              <a:rPr lang="pl-PL" dirty="0" smtClean="0"/>
              <a:t>podpis strony albo jej przedstawiciela ustawowego lub pełnomocnika;</a:t>
            </a:r>
          </a:p>
          <a:p>
            <a:pPr marL="514350" indent="-514350">
              <a:buFont typeface="+mj-lt"/>
              <a:buAutoNum type="arabicPeriod"/>
            </a:pPr>
            <a:r>
              <a:rPr lang="pl-PL" dirty="0" smtClean="0"/>
              <a:t>wymienienie załączników.</a:t>
            </a:r>
            <a:endParaRPr lang="pl-PL" i="1" dirty="0" smtClean="0"/>
          </a:p>
          <a:p>
            <a:endParaRPr lang="pl-PL" i="1" dirty="0" smtClean="0"/>
          </a:p>
          <a:p>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Dopuszczalność </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Można żądać wznowienia postępowania wyłącznie w sprawach, w których postępowanie:</a:t>
            </a:r>
          </a:p>
          <a:p>
            <a:pPr algn="just">
              <a:buNone/>
            </a:pPr>
            <a:r>
              <a:rPr lang="pl-PL" dirty="0" smtClean="0"/>
              <a:t>1) zostało zakończone;</a:t>
            </a:r>
          </a:p>
          <a:p>
            <a:pPr algn="just">
              <a:buNone/>
            </a:pPr>
            <a:r>
              <a:rPr lang="pl-PL" dirty="0" smtClean="0"/>
              <a:t>2) wyrok, kończący postępowanie, jest prawomocny.</a:t>
            </a:r>
          </a:p>
          <a:p>
            <a:pPr algn="just">
              <a:buNone/>
            </a:pPr>
            <a:r>
              <a:rPr lang="pl-PL" dirty="0" smtClean="0"/>
              <a:t>Przy czym obydwa warunki muszą być spełnione łącznie.</a:t>
            </a:r>
          </a:p>
          <a:p>
            <a:pPr algn="just"/>
            <a:r>
              <a:rPr lang="pl-PL" dirty="0" smtClean="0"/>
              <a:t>Można żądać wznowienia postępowania zakończonego prawomocnym wyrokiem sądu zarówno I jak i II instancji. Nie ma też przeszkód by żądać wznowienia postępowania w sprawie zakończonej wyrokiem SN.</a:t>
            </a:r>
          </a:p>
          <a:p>
            <a:pPr algn="just"/>
            <a:r>
              <a:rPr lang="pl-PL" dirty="0" smtClean="0"/>
              <a:t>Ponieważ sprawa musi być zakończona prawomocnym wyrokiem, nie można żądać wznowienia postępowania w sytuacji, gdy wyrokiem sądu II instancji lub wyrokiem SN uchylono zaskarżone orzeczenie w całości i przekazano sądowi, który je wydał, do ponownego rozpoznania. W przypadku uchylenia zaskarżonego wyroku przez sąd II instancji lub SN w części, można żądać wznowienia postępowania w tej części, która nie podlegała uchyleniu.</a:t>
            </a:r>
          </a:p>
          <a:p>
            <a:pPr algn="just"/>
            <a:r>
              <a:rPr lang="pl-PL" dirty="0" smtClean="0"/>
              <a:t>Wznowienie postępowania jest dopuszczalne w przypadku zakończenia postępowania prawomocnym postanowieniem co do istoty sprawy w postępowaniu nieprocesowym.  </a:t>
            </a:r>
            <a:r>
              <a:rPr lang="pl-PL" smtClean="0"/>
              <a:t>Wznowienie jest </a:t>
            </a:r>
            <a:r>
              <a:rPr lang="pl-PL" dirty="0" smtClean="0"/>
              <a:t>jednak niedopuszczalne, jeśli postanowienie kończące postępowanie może być zmienione lub uchylone. </a:t>
            </a:r>
          </a:p>
          <a:p>
            <a:pPr algn="just"/>
            <a:r>
              <a:rPr lang="pl-PL" dirty="0" smtClean="0"/>
              <a:t>Dopuszczalne jest także wznowienie postępowania zakończonego: </a:t>
            </a:r>
          </a:p>
          <a:p>
            <a:pPr marL="514350" indent="-514350" algn="just">
              <a:buFont typeface="+mj-lt"/>
              <a:buAutoNum type="arabicPeriod"/>
            </a:pPr>
            <a:r>
              <a:rPr lang="pl-PL" dirty="0" smtClean="0"/>
              <a:t>Prawomocnym postanowieniem w przedmiocie uznania orzeczenia sądu zagranicznego (art. 1148</a:t>
            </a:r>
            <a:r>
              <a:rPr lang="pl-PL" baseline="30000" dirty="0" smtClean="0"/>
              <a:t>1</a:t>
            </a:r>
            <a:r>
              <a:rPr lang="pl-PL" dirty="0" smtClean="0"/>
              <a:t> § 3 KPC),</a:t>
            </a:r>
          </a:p>
          <a:p>
            <a:pPr marL="514350" indent="-514350" algn="just">
              <a:buFont typeface="+mj-lt"/>
              <a:buAutoNum type="arabicPeriod"/>
            </a:pPr>
            <a:r>
              <a:rPr lang="pl-PL" dirty="0" smtClean="0"/>
              <a:t>Prawomocnym postanowieniem w przedmiocie  nadania klauzuli wykonalności orzeczeniu sądu zagranicznego (art. 1151</a:t>
            </a:r>
            <a:r>
              <a:rPr lang="pl-PL" baseline="30000" dirty="0" smtClean="0"/>
              <a:t>1</a:t>
            </a:r>
            <a:r>
              <a:rPr lang="pl-PL" dirty="0" smtClean="0"/>
              <a:t> § 3 KPC).</a:t>
            </a:r>
          </a:p>
          <a:p>
            <a:pPr algn="just"/>
            <a:endParaRPr lang="pl-PL" dirty="0" smtClean="0"/>
          </a:p>
          <a:p>
            <a:pPr algn="just"/>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Wstępne badanie</a:t>
            </a:r>
            <a:endParaRPr lang="pl-PL" dirty="0"/>
          </a:p>
        </p:txBody>
      </p:sp>
      <p:sp>
        <p:nvSpPr>
          <p:cNvPr id="3" name="Symbol zastępczy zawartości 2"/>
          <p:cNvSpPr>
            <a:spLocks noGrp="1"/>
          </p:cNvSpPr>
          <p:nvPr>
            <p:ph sz="quarter" idx="1"/>
          </p:nvPr>
        </p:nvSpPr>
        <p:spPr/>
        <p:txBody>
          <a:bodyPr>
            <a:normAutofit fontScale="62500" lnSpcReduction="20000"/>
          </a:bodyPr>
          <a:lstStyle/>
          <a:p>
            <a:r>
              <a:rPr lang="pl-PL" i="1" dirty="0" smtClean="0"/>
              <a:t>Z </a:t>
            </a:r>
            <a:r>
              <a:rPr lang="pl-PL" dirty="0" smtClean="0"/>
              <a:t>zestawienia art. 410 KPC i art. 412 KPC wynika, że postępowanie w sprawie o wznowienie postępowania jest dwuetapowe. Pierwsze stadium to badanie zachowania warunków formalnych. </a:t>
            </a:r>
          </a:p>
          <a:p>
            <a:pPr algn="just"/>
            <a:r>
              <a:rPr lang="pl-PL" b="1" dirty="0" smtClean="0"/>
              <a:t>Jeżeli zachodzą przesłanki do odrzucenia skargi, przewodniczący wyznacza posiedzenie, na którym sąd wyda postanowienie o odrzuceniu skargi. Gdy nie stwierdzi zaistnienia przesłanek do odrzucenia – sąd wyznacza rozprawę.</a:t>
            </a:r>
          </a:p>
          <a:p>
            <a:pPr algn="just"/>
            <a:r>
              <a:rPr lang="pl-PL" dirty="0" smtClean="0"/>
              <a:t>Wyznaczenie rozprawy nie wyłącza możliwości odrzucenia skargi na tej rozprawie, z przyczyn wskazanych w art. 410 § 1 </a:t>
            </a:r>
            <a:r>
              <a:rPr lang="pl-PL" dirty="0" err="1" smtClean="0"/>
              <a:t>zd</a:t>
            </a:r>
            <a:r>
              <a:rPr lang="pl-PL" dirty="0" smtClean="0"/>
              <a:t>. 1 KPC.</a:t>
            </a:r>
            <a:endParaRPr lang="pl-PL" i="1" dirty="0" smtClean="0"/>
          </a:p>
          <a:p>
            <a:pPr algn="just"/>
            <a:r>
              <a:rPr lang="pl-PL" dirty="0" smtClean="0"/>
              <a:t>Podstawy odrzucenia skargi: </a:t>
            </a:r>
          </a:p>
          <a:p>
            <a:pPr marL="514350" indent="-514350" algn="just">
              <a:buFont typeface="+mj-lt"/>
              <a:buAutoNum type="arabicPeriod"/>
            </a:pPr>
            <a:r>
              <a:rPr lang="pl-PL" dirty="0" smtClean="0"/>
              <a:t>wniesiona po upływie przepisanego terminu,</a:t>
            </a:r>
          </a:p>
          <a:p>
            <a:pPr marL="514350" indent="-514350" algn="just">
              <a:buFont typeface="+mj-lt"/>
              <a:buAutoNum type="arabicPeriod"/>
            </a:pPr>
            <a:r>
              <a:rPr lang="pl-PL" dirty="0" smtClean="0"/>
              <a:t>niedopuszczalną, </a:t>
            </a:r>
          </a:p>
          <a:p>
            <a:pPr marL="514350" indent="-514350" algn="just">
              <a:buFont typeface="+mj-lt"/>
              <a:buAutoNum type="arabicPeriod"/>
            </a:pPr>
            <a:r>
              <a:rPr lang="pl-PL" dirty="0" smtClean="0"/>
              <a:t>nieoparta na ustawowej podstawie,</a:t>
            </a:r>
          </a:p>
          <a:p>
            <a:pPr marL="514350" indent="-514350" algn="just">
              <a:buFont typeface="+mj-lt"/>
              <a:buAutoNum type="arabicPeriod"/>
            </a:pPr>
            <a:r>
              <a:rPr lang="pl-PL" dirty="0" smtClean="0"/>
              <a:t>gdy postępowanie nie zostało jeszcze zakończone,  gdy nie zostało zakończone wyrokiem,  a gdy zachodzi podstawa z art. 401</a:t>
            </a:r>
            <a:r>
              <a:rPr lang="pl-PL" baseline="30000" dirty="0" smtClean="0"/>
              <a:t>1</a:t>
            </a:r>
            <a:r>
              <a:rPr lang="pl-PL" dirty="0" smtClean="0"/>
              <a:t> KPC także postanowieniem,  gdy orzeczenie kończące postępowanie nie jest jeszcze prawomocne,</a:t>
            </a:r>
          </a:p>
          <a:p>
            <a:pPr marL="514350" indent="-514350" algn="just">
              <a:buFont typeface="+mj-lt"/>
              <a:buAutoNum type="arabicPeriod"/>
            </a:pPr>
            <a:r>
              <a:rPr lang="pl-PL" dirty="0" smtClean="0"/>
              <a:t>wniesiona przez osobę, niemającą do tego legitymacji procesowej,</a:t>
            </a:r>
          </a:p>
          <a:p>
            <a:pPr marL="514350" indent="-514350" algn="just">
              <a:buFont typeface="+mj-lt"/>
              <a:buAutoNum type="arabicPeriod"/>
            </a:pPr>
            <a:r>
              <a:rPr lang="pl-PL" dirty="0" smtClean="0"/>
              <a:t>nie jest oparta na ustawowej podstawie - nie tylko w przypadku, gdy w skardze nie zostały wskazane te podstawy, lecz także wtedy, gdy wprawdzie w skardze literalnie wymieniono chociaż jeden z tych przepisów, lecz z uzasadnienia wynika, że w rzeczywistości żadna ze wskazanych przesłanek nie zachodzi.</a:t>
            </a:r>
          </a:p>
          <a:p>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Ponowne rozpoznanie</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b="1" dirty="0" smtClean="0"/>
              <a:t>Sąd rozpoznaje sprawę na nowo w granicach, jakie zakreśla podstawa wznowienia. </a:t>
            </a:r>
          </a:p>
          <a:p>
            <a:pPr algn="just"/>
            <a:r>
              <a:rPr lang="pl-PL" u="sng" dirty="0" smtClean="0"/>
              <a:t>Po ponownym rozpoznaniu sprawy </a:t>
            </a:r>
            <a:r>
              <a:rPr lang="pl-PL" dirty="0" smtClean="0"/>
              <a:t>sąd stosownie do okoliczności bądź</a:t>
            </a:r>
          </a:p>
          <a:p>
            <a:pPr marL="514350" indent="-514350" algn="just">
              <a:buFont typeface="+mj-lt"/>
              <a:buAutoNum type="arabicPeriod"/>
            </a:pPr>
            <a:r>
              <a:rPr lang="pl-PL" dirty="0" smtClean="0"/>
              <a:t>oddala skargę o wznowienie,</a:t>
            </a:r>
          </a:p>
          <a:p>
            <a:pPr marL="514350" indent="-514350" algn="just">
              <a:buFont typeface="+mj-lt"/>
              <a:buAutoNum type="arabicPeriod"/>
            </a:pPr>
            <a:r>
              <a:rPr lang="pl-PL" dirty="0" smtClean="0"/>
              <a:t>uwzględniając skargę zmienia zaskarżone orzeczenie,</a:t>
            </a:r>
          </a:p>
          <a:p>
            <a:pPr marL="514350" indent="-514350" algn="just">
              <a:buFont typeface="+mj-lt"/>
              <a:buAutoNum type="arabicPeriod"/>
            </a:pPr>
            <a:r>
              <a:rPr lang="pl-PL" dirty="0" smtClean="0"/>
              <a:t>uwzględniając skargę uchyla zaskarżone orzeczenie i w razie potrzeby pozew odrzuca lub postępowanie umarza.</a:t>
            </a:r>
          </a:p>
          <a:p>
            <a:pPr algn="just"/>
            <a:r>
              <a:rPr lang="pl-PL" b="1" dirty="0" smtClean="0"/>
              <a:t>W przypadku, gdy po ponownym rozpoznaniu sprawy w wyniku uwzględnienia skargi o wznowienie postępowania sąd orzekający nie znajduje podstaw do uwzględnienia żądania uchylenia lub zmiany zaskarżonego orzeczenia – wydaje wyrok, w którym oddala skargę o wznowienie</a:t>
            </a:r>
            <a:r>
              <a:rPr lang="pl-PL" dirty="0" smtClean="0"/>
              <a:t>.</a:t>
            </a:r>
          </a:p>
          <a:p>
            <a:pPr algn="just"/>
            <a:r>
              <a:rPr lang="pl-PL" dirty="0" smtClean="0"/>
              <a:t>Jeżeli do rozstrzygnięcia o wznowieniu postępowania zakończonego wyrokiem właściwy jest SN, Sąd ten wydaje postanowienie w przedmiocie dopuszczalności wznowienia, natomiast rozpoznanie sprawy przekazuje sądowi II instancji.</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Wyłączenie sędziego</a:t>
            </a:r>
            <a:br>
              <a:rPr lang="pl-PL" dirty="0" smtClean="0"/>
            </a:br>
            <a:r>
              <a:rPr lang="pl-PL" dirty="0" smtClean="0"/>
              <a:t>i wstrzymanie wykonania wyroku </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Przepis ma zastosowanie w przypadku, gdy podstawą skargi o wznowienie są okoliczności zależne od sędziego, jeżeli choćby nieumyślnie przyczynił się do zaistnienia podstawy wznowienia. </a:t>
            </a:r>
          </a:p>
          <a:p>
            <a:pPr algn="just"/>
            <a:r>
              <a:rPr lang="pl-PL" dirty="0" smtClean="0"/>
              <a:t>Zawsze, gdy podstawą wznowienia jest okoliczność przewidziana w art. 401 </a:t>
            </a:r>
            <a:r>
              <a:rPr lang="pl-PL" dirty="0" err="1" smtClean="0"/>
              <a:t>pkt</a:t>
            </a:r>
            <a:r>
              <a:rPr lang="pl-PL" dirty="0" smtClean="0"/>
              <a:t> 1 KPC – skarga dotyczy "udziału" sędziego, zatem nie może on orzekać w postępowaniu ze skargi o wznowienie.</a:t>
            </a:r>
          </a:p>
          <a:p>
            <a:pPr algn="just"/>
            <a:r>
              <a:rPr lang="pl-PL" i="1" dirty="0" smtClean="0"/>
              <a:t>A </a:t>
            </a:r>
            <a:r>
              <a:rPr lang="pl-PL" i="1" dirty="0" err="1" smtClean="0"/>
              <a:t>contrario</a:t>
            </a:r>
            <a:r>
              <a:rPr lang="pl-PL" i="1" dirty="0" smtClean="0"/>
              <a:t> sędzia, który uczestniczył w poprzednim procesie, a którego udziału lub zachowania się w tamtym </a:t>
            </a:r>
            <a:r>
              <a:rPr lang="pl-PL" dirty="0" smtClean="0"/>
              <a:t>procesie skarga nie dotyczy, może orzekać w postępowaniu ze skargi o wznowienie.</a:t>
            </a:r>
          </a:p>
          <a:p>
            <a:pPr algn="just"/>
            <a:endParaRPr lang="pl-PL" dirty="0"/>
          </a:p>
        </p:txBody>
      </p:sp>
      <p:sp>
        <p:nvSpPr>
          <p:cNvPr id="4" name="Symbol zastępczy zawartości 3"/>
          <p:cNvSpPr>
            <a:spLocks noGrp="1"/>
          </p:cNvSpPr>
          <p:nvPr>
            <p:ph sz="quarter" idx="2"/>
          </p:nvPr>
        </p:nvSpPr>
        <p:spPr/>
        <p:txBody>
          <a:bodyPr>
            <a:normAutofit fontScale="62500" lnSpcReduction="20000"/>
          </a:bodyPr>
          <a:lstStyle/>
          <a:p>
            <a:pPr algn="just"/>
            <a:r>
              <a:rPr lang="pl-PL" dirty="0" smtClean="0"/>
              <a:t>Wyrok, od którego wniesiono skargę o wznowienie postępowania, pozostaje prawomocny i wykonalny mimo wniesienia skargi.</a:t>
            </a:r>
          </a:p>
          <a:p>
            <a:pPr algn="just"/>
            <a:r>
              <a:rPr lang="pl-PL" dirty="0" smtClean="0"/>
              <a:t>Sąd może jedynie wstrzymać wykonanie tego wyroku, na wniosek skarżącego, jeżeli wykaże on, że w wyniku wykonania wyroku grozi mu niepowetowana szkoda.</a:t>
            </a:r>
          </a:p>
          <a:p>
            <a:pPr algn="just"/>
            <a:r>
              <a:rPr lang="pl-PL" dirty="0" smtClean="0"/>
              <a:t>Wniosek o wstrzymanie wykonania wyroku może złożyć strona, ale tylko w przypadku uprawdopodobnienia, że skarżącemu grozi niepowetowana szkoda. Taki zapis wyklucza możliwość złożenia wniosku o wstrzymanie wyroku przez stronę, gdy skarżącym był prokurator lub Rzecznik Praw Obywatelskich.</a:t>
            </a:r>
          </a:p>
          <a:p>
            <a:r>
              <a:rPr lang="pl-PL" dirty="0" smtClean="0"/>
              <a:t>Sąd uprawniony jest do wyznaczenia stronie przeciwnej sposobu i terminu odpowiedniego zabezpieczenia szkody pod rygorem wstrzymania wykonania wyroku.</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Zwrot wyegzekwowanego świadczenia</a:t>
            </a:r>
            <a:endParaRPr lang="pl-PL" dirty="0"/>
          </a:p>
        </p:txBody>
      </p:sp>
      <p:sp>
        <p:nvSpPr>
          <p:cNvPr id="5" name="Symbol zastępczy zawartości 4"/>
          <p:cNvSpPr>
            <a:spLocks noGrp="1"/>
          </p:cNvSpPr>
          <p:nvPr>
            <p:ph sz="quarter" idx="1"/>
          </p:nvPr>
        </p:nvSpPr>
        <p:spPr/>
        <p:txBody>
          <a:bodyPr>
            <a:normAutofit fontScale="77500" lnSpcReduction="20000"/>
          </a:bodyPr>
          <a:lstStyle/>
          <a:p>
            <a:pPr algn="just"/>
            <a:r>
              <a:rPr lang="pl-PL" dirty="0" smtClean="0"/>
              <a:t>W przypadku, gdy poprzedni wyrok zostanie zmieniony albo uchylony, a na jego podstawie wyegzekwowane już zostało świadczenie – zaistnieje konieczność zwrotu tego świadczenia lub naprawienia szkody.</a:t>
            </a:r>
          </a:p>
          <a:p>
            <a:pPr algn="just"/>
            <a:r>
              <a:rPr lang="pl-PL" dirty="0" smtClean="0"/>
              <a:t>Zwrot świadczenia lub przywrócenie stanu poprzedniego następuje wyłącznie na wniosek skarżącego. Wydaje się jednak, że gdy skarżącym jest prokurator albo RPO – wniosek taki może złożyć także strona, na rzecz której podmioty te złożyły skargę o wznowienie postępowania.</a:t>
            </a:r>
          </a:p>
          <a:p>
            <a:pPr algn="just"/>
            <a:r>
              <a:rPr lang="pl-PL" dirty="0" smtClean="0"/>
              <a:t>Forma wniosku jest dowolna – może być on złożony w piśmie procesowym albo ustnie do protokołu.</a:t>
            </a:r>
          </a:p>
          <a:p>
            <a:pPr algn="just"/>
            <a:r>
              <a:rPr lang="pl-PL" dirty="0" smtClean="0"/>
              <a:t>Składający wniosek powinien wskazać, czego konkretnie się domaga, to znaczy do jakich czynności sąd ma zobowiązać i kogo.</a:t>
            </a:r>
          </a:p>
          <a:p>
            <a:pPr algn="just"/>
            <a:r>
              <a:rPr lang="pl-PL" dirty="0" smtClean="0"/>
              <a:t>Sąd orzeka w orzeczeniu kończącym postępowanie w sprawie – czyli orzeka o zwrocie świadczenia lub przywróceniu stanu poprzedniego w orzeczeniu, którym zmienia albo uchyla poprzednie orzeczenie.</a:t>
            </a:r>
          </a:p>
          <a:p>
            <a:pPr algn="just"/>
            <a:r>
              <a:rPr lang="pl-PL" dirty="0" smtClean="0"/>
              <a:t>Oczywistym jest, że zwrot świadczenia lub przywrócenie stanu poprzedniego następuje wyłącznie ponad to, co zostało zasądzone w nowym orzeczeniu.</a:t>
            </a: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Zakaz dalszego wznowienia</a:t>
            </a:r>
            <a:endParaRPr lang="pl-PL" dirty="0"/>
          </a:p>
        </p:txBody>
      </p:sp>
      <p:sp>
        <p:nvSpPr>
          <p:cNvPr id="3" name="Symbol zastępczy zawartości 2"/>
          <p:cNvSpPr>
            <a:spLocks noGrp="1"/>
          </p:cNvSpPr>
          <p:nvPr>
            <p:ph sz="quarter" idx="1"/>
          </p:nvPr>
        </p:nvSpPr>
        <p:spPr/>
        <p:txBody>
          <a:bodyPr>
            <a:normAutofit/>
          </a:bodyPr>
          <a:lstStyle/>
          <a:p>
            <a:pPr algn="just"/>
            <a:r>
              <a:rPr lang="pl-PL" dirty="0" smtClean="0"/>
              <a:t>Skarga o wznowienie postępowania zakończonego prawomocnym orzeczeniem wydanym na skutek wznowienia podlega odrzuceniu. Na postanowienie o odrzuceniu skargi przysługuje zażalenie. </a:t>
            </a:r>
          </a:p>
          <a:p>
            <a:pPr algn="just"/>
            <a:r>
              <a:rPr lang="pl-PL" dirty="0" smtClean="0"/>
              <a:t>Nie dotyczy to sytuacji, gdy poprzednia skarga została odrzucona lub gdy postępowanie nią wywołane zostało umorzone.</a:t>
            </a:r>
          </a:p>
          <a:p>
            <a:pPr algn="just"/>
            <a:r>
              <a:rPr lang="pl-PL" b="1" dirty="0" smtClean="0"/>
              <a:t>Przyczyny nieważności ani właściwe przyczyny restytucyjne nie mogą uzasadniać wznowienia postępowania od prawomocnego orzeczenia, wydanego na skutek skargi o wznowienie.</a:t>
            </a:r>
            <a:endParaRPr lang="pl-PL"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Dopuszczalność uchylania postanowień </a:t>
            </a:r>
            <a:endParaRPr lang="pl-PL" dirty="0"/>
          </a:p>
        </p:txBody>
      </p:sp>
      <p:sp>
        <p:nvSpPr>
          <p:cNvPr id="3" name="Symbol zastępczy zawartości 2"/>
          <p:cNvSpPr>
            <a:spLocks noGrp="1"/>
          </p:cNvSpPr>
          <p:nvPr>
            <p:ph sz="quarter" idx="1"/>
          </p:nvPr>
        </p:nvSpPr>
        <p:spPr/>
        <p:txBody>
          <a:bodyPr>
            <a:normAutofit fontScale="62500" lnSpcReduction="20000"/>
          </a:bodyPr>
          <a:lstStyle/>
          <a:p>
            <a:pPr algn="just"/>
            <a:r>
              <a:rPr lang="pl-PL" dirty="0" smtClean="0"/>
              <a:t>Środek ten nie jest skargą o wznowienie postępowania, skoro przepisy o wznowieniu postępowania należy do niego stosować odpowiednio. Służy tylko do uchylenia postanowień niekończących postępowania w sprawie.</a:t>
            </a:r>
          </a:p>
          <a:p>
            <a:pPr algn="just"/>
            <a:r>
              <a:rPr lang="pl-PL" dirty="0" smtClean="0"/>
              <a:t>Nadzwyczajność omawianego środka przejawia się również w tym, że sąd orzekający może wyłącznie uchylić postanowienia niekończące postępowania w sprawie, sąd nie ma możności doprowadzenia np. do ich zmiany.</a:t>
            </a:r>
          </a:p>
          <a:p>
            <a:pPr algn="just"/>
            <a:r>
              <a:rPr lang="pl-PL" b="1" dirty="0" smtClean="0"/>
              <a:t>Można żądać wznowienia, jeżeli na treść wyroku miało wpływ postanowienie niekończące postępowania w sprawie, wydane na podstawie aktu normatywnego uznanego przez Trybunał Konstytucyjny za niezgodny z Konstytucją, ratyfikowaną umową międzynarodową lub z ustawą, uchylone lub zmienione zgodnie z art. 416</a:t>
            </a:r>
            <a:r>
              <a:rPr lang="pl-PL" b="1" baseline="30000" dirty="0" smtClean="0"/>
              <a:t>1</a:t>
            </a:r>
            <a:r>
              <a:rPr lang="pl-PL" b="1" dirty="0" smtClean="0"/>
              <a:t> KPC (art. 403 § 4 KPC). Tak więc wszczęcie postępowania na podstawie komentowanego przepisu może prowadzić w konsekwencji do wznowienia postępowania i uchylenia albo zmiany orzeczenia wydanego w sprawie, w której wydano zaskarżone w niniejszym trybie postanowienie.</a:t>
            </a:r>
          </a:p>
          <a:p>
            <a:pPr algn="just"/>
            <a:r>
              <a:rPr lang="pl-PL" dirty="0" smtClean="0"/>
              <a:t>Możliwość zaskarżenia postanowień sądu na warunkach określonych w art. 416</a:t>
            </a:r>
            <a:r>
              <a:rPr lang="pl-PL" baseline="30000" dirty="0" smtClean="0"/>
              <a:t>1</a:t>
            </a:r>
            <a:r>
              <a:rPr lang="pl-PL" dirty="0" smtClean="0"/>
              <a:t> KPC nie jest uzależniona od oceny, czy ich wydanie miało wpływ na treść prawomocnego wyroku wydanego w sprawie. Wystarczającą podstawę do ich uchylenia stanowi stwierdzenie, że zostały wydane na podstawie przepisów zakwestionowanych przez TK. Jeżeli natomiast uchylone na podstawie art. 416</a:t>
            </a:r>
            <a:r>
              <a:rPr lang="pl-PL" baseline="30000" dirty="0" smtClean="0"/>
              <a:t>1</a:t>
            </a:r>
            <a:r>
              <a:rPr lang="pl-PL" dirty="0" smtClean="0"/>
              <a:t> KPC postanowienia miały wpływ na treść prawomocnego wyroku, to można na tej podstawie domagać się wznowienia postępowania zakończonego tym wyrokiem.</a:t>
            </a:r>
          </a:p>
          <a:p>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Bibliografia</a:t>
            </a:r>
            <a:endParaRPr lang="pl-PL" dirty="0"/>
          </a:p>
        </p:txBody>
      </p:sp>
      <p:sp>
        <p:nvSpPr>
          <p:cNvPr id="3" name="Symbol zastępczy zawartości 2"/>
          <p:cNvSpPr>
            <a:spLocks noGrp="1"/>
          </p:cNvSpPr>
          <p:nvPr>
            <p:ph sz="quarter" idx="1"/>
          </p:nvPr>
        </p:nvSpPr>
        <p:spPr/>
        <p:txBody>
          <a:bodyPr/>
          <a:lstStyle/>
          <a:p>
            <a:r>
              <a:rPr lang="pl-PL" dirty="0" smtClean="0"/>
              <a:t>Marszałkowska-Krześ E. (red.), </a:t>
            </a:r>
            <a:r>
              <a:rPr lang="pl-PL" i="1" dirty="0" smtClean="0"/>
              <a:t>Kodeks Postępowania Cywilnego. Komentarz</a:t>
            </a:r>
            <a:r>
              <a:rPr lang="pl-PL" dirty="0" smtClean="0"/>
              <a:t>, Warszawa 2017, </a:t>
            </a:r>
            <a:r>
              <a:rPr lang="pl-PL" dirty="0" err="1" smtClean="0"/>
              <a:t>Legalis</a:t>
            </a:r>
            <a:r>
              <a:rPr lang="pl-PL" dirty="0" smtClean="0"/>
              <a:t> </a:t>
            </a:r>
            <a:r>
              <a:rPr lang="pl-PL" dirty="0" err="1" smtClean="0"/>
              <a:t>BeckOnline</a:t>
            </a:r>
            <a:r>
              <a:rPr lang="pl-PL" dirty="0" smtClean="0"/>
              <a:t>. </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2. Dopuszczalność – uprawnione podmioty</a:t>
            </a:r>
            <a:endParaRPr lang="pl-PL" dirty="0"/>
          </a:p>
        </p:txBody>
      </p:sp>
      <p:sp>
        <p:nvSpPr>
          <p:cNvPr id="3" name="Symbol zastępczy zawartości 2"/>
          <p:cNvSpPr>
            <a:spLocks noGrp="1"/>
          </p:cNvSpPr>
          <p:nvPr>
            <p:ph sz="quarter" idx="1"/>
          </p:nvPr>
        </p:nvSpPr>
        <p:spPr/>
        <p:txBody>
          <a:bodyPr>
            <a:normAutofit fontScale="62500" lnSpcReduction="20000"/>
          </a:bodyPr>
          <a:lstStyle/>
          <a:p>
            <a:r>
              <a:rPr lang="pl-PL" dirty="0" smtClean="0"/>
              <a:t>Prawo do żądania wznowienia postępowania przysługuje:</a:t>
            </a:r>
          </a:p>
          <a:p>
            <a:pPr>
              <a:buFont typeface="Wingdings" pitchFamily="2" charset="2"/>
              <a:buChar char="ü"/>
            </a:pPr>
            <a:r>
              <a:rPr lang="pl-PL" dirty="0" smtClean="0"/>
              <a:t>stronie;</a:t>
            </a:r>
          </a:p>
          <a:p>
            <a:pPr>
              <a:buFont typeface="Wingdings" pitchFamily="2" charset="2"/>
              <a:buChar char="ü"/>
            </a:pPr>
            <a:r>
              <a:rPr lang="pl-PL" dirty="0" smtClean="0"/>
              <a:t>interwenientowi ubocznemu samoistnemu;</a:t>
            </a:r>
          </a:p>
          <a:p>
            <a:pPr>
              <a:buFont typeface="Wingdings" pitchFamily="2" charset="2"/>
              <a:buChar char="ü"/>
            </a:pPr>
            <a:r>
              <a:rPr lang="pl-PL" dirty="0" smtClean="0"/>
              <a:t>interwenientowi ubocznemu niesamoistnemu, jeżeli brał udział w sprawie;</a:t>
            </a:r>
          </a:p>
          <a:p>
            <a:pPr>
              <a:buFont typeface="Wingdings" pitchFamily="2" charset="2"/>
              <a:buChar char="ü"/>
            </a:pPr>
            <a:r>
              <a:rPr lang="pl-PL" dirty="0" smtClean="0"/>
              <a:t>prokuratorowi, jeżeli wymaga tego ochrona praworządności, praw obywateli lub interesu społecznego;</a:t>
            </a:r>
          </a:p>
          <a:p>
            <a:pPr>
              <a:buFont typeface="Wingdings" pitchFamily="2" charset="2"/>
              <a:buChar char="ü"/>
            </a:pPr>
            <a:r>
              <a:rPr lang="pl-PL" dirty="0" smtClean="0"/>
              <a:t>organizacjom społecznym w sprawach o roszczenia alimentacyjne i ochronę konsumentów; </a:t>
            </a:r>
          </a:p>
          <a:p>
            <a:pPr>
              <a:buFont typeface="Wingdings" pitchFamily="2" charset="2"/>
              <a:buChar char="ü"/>
            </a:pPr>
            <a:r>
              <a:rPr lang="pl-PL" dirty="0" smtClean="0"/>
              <a:t>organizacjom, do zadań których należy ochrona środowiska albo ochrona praw własności przemysłowej – w tych sprawach;</a:t>
            </a:r>
          </a:p>
          <a:p>
            <a:pPr>
              <a:buFont typeface="Wingdings" pitchFamily="2" charset="2"/>
              <a:buChar char="ü"/>
            </a:pPr>
            <a:r>
              <a:rPr lang="pl-PL" dirty="0" smtClean="0"/>
              <a:t>organizacjom, do zadań których należy przeciwdziałanie dyskryminacji i ochrona równości – w tych sprawach;</a:t>
            </a:r>
          </a:p>
          <a:p>
            <a:pPr>
              <a:buFont typeface="Wingdings" pitchFamily="2" charset="2"/>
              <a:buChar char="ü"/>
            </a:pPr>
            <a:r>
              <a:rPr lang="pl-PL" dirty="0" smtClean="0"/>
              <a:t>Organizacjom społecznym pomagającym ofiarom przestępstw, w sprawach o roszczenia cywilne w sprawach przestępstw ściganych z oskarżenia publicznego;</a:t>
            </a:r>
          </a:p>
          <a:p>
            <a:pPr>
              <a:buFont typeface="Wingdings" pitchFamily="2" charset="2"/>
              <a:buChar char="ü"/>
            </a:pPr>
            <a:r>
              <a:rPr lang="pl-PL" dirty="0" smtClean="0"/>
              <a:t>inspektorom pracy – w sprawach z zakresu prawa pracy;</a:t>
            </a:r>
          </a:p>
          <a:p>
            <a:pPr>
              <a:buFont typeface="Wingdings" pitchFamily="2" charset="2"/>
              <a:buChar char="ü"/>
            </a:pPr>
            <a:r>
              <a:rPr lang="pl-PL" dirty="0" smtClean="0"/>
              <a:t>powiatowym i miejskim rzecznikom konsumentów – w sprawach o ochronę interesów konsumentów;</a:t>
            </a:r>
          </a:p>
          <a:p>
            <a:pPr>
              <a:buFont typeface="Wingdings" pitchFamily="2" charset="2"/>
              <a:buChar char="ü"/>
            </a:pPr>
            <a:r>
              <a:rPr lang="pl-PL" dirty="0" smtClean="0"/>
              <a:t>RPO, w sprawach należących do jego kompetencji;</a:t>
            </a:r>
          </a:p>
          <a:p>
            <a:pPr>
              <a:buFont typeface="Wingdings" pitchFamily="2" charset="2"/>
              <a:buChar char="ü"/>
            </a:pPr>
            <a:r>
              <a:rPr lang="pl-PL" dirty="0" smtClean="0"/>
              <a:t>następcom prawnym stron, którzy weszli do procesu w wyniku sukcesji spowodowanej śmiercią strony lub utratą przez nią zdolności sądowej.</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Niedopuszczalność wniesienia skargi</a:t>
            </a:r>
            <a:endParaRPr lang="pl-PL" dirty="0"/>
          </a:p>
        </p:txBody>
      </p:sp>
      <p:sp>
        <p:nvSpPr>
          <p:cNvPr id="3" name="Symbol zastępczy zawartości 2"/>
          <p:cNvSpPr>
            <a:spLocks noGrp="1"/>
          </p:cNvSpPr>
          <p:nvPr>
            <p:ph sz="quarter" idx="1"/>
          </p:nvPr>
        </p:nvSpPr>
        <p:spPr>
          <a:xfrm>
            <a:off x="467544" y="1268760"/>
            <a:ext cx="8229600" cy="4937760"/>
          </a:xfrm>
        </p:spPr>
        <p:txBody>
          <a:bodyPr>
            <a:normAutofit fontScale="85000" lnSpcReduction="20000"/>
          </a:bodyPr>
          <a:lstStyle/>
          <a:p>
            <a:pPr algn="just"/>
            <a:r>
              <a:rPr lang="pl-PL" dirty="0" smtClean="0"/>
              <a:t>Sąd odrzuci skargę o wznowienie postępowania od wyroku orzekającego unieważnienie małżeństwa lub rozwód albo ustalającego nieistnienie małżeństwa, jeżeli choćby jedna ze stron zawarła po jego uprawomocnieniu się nowy związek małżeński (art. 410 § 1 </a:t>
            </a:r>
            <a:r>
              <a:rPr lang="pl-PL" dirty="0" err="1" smtClean="0"/>
              <a:t>zd</a:t>
            </a:r>
            <a:r>
              <a:rPr lang="pl-PL" dirty="0" smtClean="0"/>
              <a:t>. 1 w zw. z art. 401 KPC).</a:t>
            </a:r>
          </a:p>
          <a:p>
            <a:pPr algn="just"/>
            <a:r>
              <a:rPr lang="pl-PL" dirty="0" smtClean="0"/>
              <a:t>Dopuszczalna jest skarga o wznowienie postępowania od wyroku orzekającego unieważnienie małżeństwa lub rozwód albo ustalającego nieistnienie małżeństwa, nawet jeżeli jedna ze stron pozostaje w związku małżeńskim, lecz związek ten zawarła przed uprawomocnieniem się wyroku, od którego wniesiona jest skarga o wznowienie.</a:t>
            </a:r>
          </a:p>
          <a:p>
            <a:pPr algn="just"/>
            <a:r>
              <a:rPr lang="pl-PL" dirty="0" smtClean="0"/>
              <a:t>Dopuszczalna jest skarga o wznowienie postępowania od wyroku orzekającego unieważnienie małżeństwa lub rozwód albo ustalającego nieistnienie małżeństwa, jeżeli strona zawarła po jego uprawomocnieniu się nowy związek małżeński, w którym jednak już nie pozostaje w chwili wniesienia skargi.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Podstawy – uwagi ogólne</a:t>
            </a:r>
            <a:endParaRPr lang="pl-PL" dirty="0"/>
          </a:p>
        </p:txBody>
      </p:sp>
      <p:sp>
        <p:nvSpPr>
          <p:cNvPr id="3" name="Symbol zastępczy zawartości 2"/>
          <p:cNvSpPr>
            <a:spLocks noGrp="1"/>
          </p:cNvSpPr>
          <p:nvPr>
            <p:ph sz="quarter" idx="1"/>
          </p:nvPr>
        </p:nvSpPr>
        <p:spPr/>
        <p:txBody>
          <a:bodyPr>
            <a:normAutofit fontScale="85000" lnSpcReduction="10000"/>
          </a:bodyPr>
          <a:lstStyle/>
          <a:p>
            <a:pPr algn="just"/>
            <a:r>
              <a:rPr lang="pl-PL" dirty="0" smtClean="0"/>
              <a:t>Nie zawsze, gdy zachodzi nieważność postępowania można żądać wznowienia postępowania. Podstawy wznowienia postępowania z powodu nieważności są znacznie zawężone, w stosunku do podstaw nieważności wymienionych w art. 379 KPC. Ponadto w ramach poszczególnych podstaw nastąpiło ograniczenie.</a:t>
            </a:r>
          </a:p>
          <a:p>
            <a:pPr algn="just"/>
            <a:r>
              <a:rPr lang="pl-PL" dirty="0" smtClean="0"/>
              <a:t>Zgodnie z art. 190 ust. 4 Konstytucji podstawę do wznowienia postępowania stanowi orzeczenie Trybunału Konstytucyjnego, w którym orzekł on o niezgodności z Konstytucją, umową międzynarodową lub ustawą, aktu normatywnego, na podstawie którego wydane zostało prawomocne orzeczenie sądowe w sprawie, w której strona żąda wznowienia.</a:t>
            </a:r>
          </a:p>
          <a:p>
            <a:pPr algn="just"/>
            <a:r>
              <a:rPr lang="pl-PL" dirty="0" smtClean="0"/>
              <a:t>Przyczyny wznowienia postępowania wskazane w art. 403 KPC mają charakter względny, a więc wykazania wymaga, nie tylko zaistnienie jednej z tych podstaw, lecz także, że zachodzi związek przyczynowy między podstawą wznowienia i treścią orzeczenia.</a:t>
            </a:r>
          </a:p>
          <a:p>
            <a:pPr algn="just"/>
            <a:endParaRPr lang="pl-PL"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Udział w składzie osoby nieuprawnionej </a:t>
            </a:r>
            <a:br>
              <a:rPr lang="pl-PL" dirty="0" smtClean="0"/>
            </a:b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Sformułowanie "jeżeli w składzie sądu uczestniczyła osoba nieuprawniona" nie jest równoznaczne z "jeżeli skład sądu orzekającego był sprzeczny z przepisami prawa" (art. 379 </a:t>
            </a:r>
            <a:r>
              <a:rPr lang="pl-PL" dirty="0" err="1" smtClean="0"/>
              <a:t>pkt</a:t>
            </a:r>
            <a:r>
              <a:rPr lang="pl-PL" dirty="0" smtClean="0"/>
              <a:t> 4 KPC). </a:t>
            </a:r>
          </a:p>
          <a:p>
            <a:pPr algn="just"/>
            <a:r>
              <a:rPr lang="pl-PL" dirty="0" smtClean="0"/>
              <a:t>Z udziałem w składzie orzekającym osoby nieuprawnionej mamy do czynienia wyłącznie w przypadku, gdy:</a:t>
            </a:r>
          </a:p>
          <a:p>
            <a:pPr algn="just">
              <a:buNone/>
            </a:pPr>
            <a:r>
              <a:rPr lang="pl-PL" dirty="0" smtClean="0"/>
              <a:t>1) w składzie sądu uczestniczyła osoba, która nie jest sędzią lub ławnikiem;</a:t>
            </a:r>
          </a:p>
          <a:p>
            <a:pPr algn="just">
              <a:buNone/>
            </a:pPr>
            <a:r>
              <a:rPr lang="pl-PL" dirty="0" smtClean="0"/>
              <a:t>2) w składzie trzech sędziów zawodowych, zamiast sędziego lub sędziów brał udział ławnik lub ławnicy;</a:t>
            </a:r>
          </a:p>
          <a:p>
            <a:pPr algn="just">
              <a:buNone/>
            </a:pPr>
            <a:r>
              <a:rPr lang="pl-PL" dirty="0" smtClean="0"/>
              <a:t>3) w składzie sądu uczestniczył sędzia (ławnik), który nie może orzekać w tym sądzie (nie został delegowany albo delegowany wadliwie);</a:t>
            </a:r>
          </a:p>
          <a:p>
            <a:pPr algn="just">
              <a:buNone/>
            </a:pPr>
            <a:r>
              <a:rPr lang="pl-PL" dirty="0" smtClean="0"/>
              <a:t>4) w składzie sądu uczestniczyła za duża ilość sędziów (ławników);</a:t>
            </a:r>
          </a:p>
          <a:p>
            <a:pPr algn="just">
              <a:buNone/>
            </a:pPr>
            <a:r>
              <a:rPr lang="pl-PL" dirty="0" smtClean="0"/>
              <a:t>5) W składzie sądu uczestniczył sędzia (ławnik), który nie jest uprawniony do orzekania w tej konkretnej sprawie.</a:t>
            </a:r>
          </a:p>
          <a:p>
            <a:pPr algn="just"/>
            <a:r>
              <a:rPr lang="pl-PL" dirty="0" smtClean="0"/>
              <a:t>Udział w składzie osoby nieuprawnionej nastąpi, gdy osoba ta uczestniczy w jakiejkolwiek czynności sądu, na jakimkolwiek etapie postępowania. Nie jest konieczne, by brała udział w wydawaniu orzeczenia.</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Sędzia wyłączony z mocy ustawy</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dirty="0" smtClean="0"/>
              <a:t>Zgodnie z art. 48 § 1 KPC, sędzia jest wyłączony z mocy samej ustawy:</a:t>
            </a:r>
          </a:p>
          <a:p>
            <a:pPr algn="just">
              <a:buNone/>
            </a:pPr>
            <a:r>
              <a:rPr lang="pl-PL" dirty="0" smtClean="0"/>
              <a:t>1) w sprawach, w których jest stroną lub pozostaje z jedną ze stron w takim stosunku prawnym, że wynik sprawy oddziaływałby na jego prawa lub obowiązki;</a:t>
            </a:r>
          </a:p>
          <a:p>
            <a:pPr algn="just">
              <a:buNone/>
            </a:pPr>
            <a:r>
              <a:rPr lang="pl-PL" dirty="0" smtClean="0"/>
              <a:t>2) w sprawach swego małżonka, krewnych lub powinowatych w linii prostej, krewnych bocznych do czwartego stopnia i powinowatych bocznych do drugiego stopnia;</a:t>
            </a:r>
          </a:p>
          <a:p>
            <a:pPr algn="just">
              <a:buNone/>
            </a:pPr>
            <a:r>
              <a:rPr lang="pl-PL" dirty="0" smtClean="0"/>
              <a:t>3) w sprawach osób związanych z nim z tytułu przysposobienia, opieki lub kurateli;</a:t>
            </a:r>
          </a:p>
          <a:p>
            <a:pPr algn="just">
              <a:buNone/>
            </a:pPr>
            <a:r>
              <a:rPr lang="pl-PL" dirty="0" smtClean="0"/>
              <a:t>4) w sprawach, w których był lub jeszcze jest pełnomocnikiem albo był radcą prawnym jednej ze stron;</a:t>
            </a:r>
          </a:p>
          <a:p>
            <a:pPr algn="just">
              <a:buNone/>
            </a:pPr>
            <a:r>
              <a:rPr lang="pl-PL" dirty="0" smtClean="0"/>
              <a:t>5) w sprawach, w których w niższej instancji brał udział w wydaniu zaskarżonego orzeczenia, a także w sprawach o ważność aktu prawnego sporządzonego z jego udziałem lub przez niego rozpoznanego oraz w sprawach, w których występował jako prokurator.</a:t>
            </a:r>
          </a:p>
          <a:p>
            <a:pPr algn="just"/>
            <a:r>
              <a:rPr lang="pl-PL" dirty="0" smtClean="0"/>
              <a:t>Powody wyłączenia trwają także po ustaniu uzasadniającego je małżeństwa, przysposobienia, opieki lub kurateli (art. 48 § 2 KPC).</a:t>
            </a:r>
          </a:p>
          <a:p>
            <a:pPr algn="just"/>
            <a:r>
              <a:rPr lang="pl-PL" dirty="0" smtClean="0"/>
              <a:t>Sędzia, który brał udział w wydaniu orzeczenia objętego skargą o wznowienie, nie może orzekać co do tej skargi (art. 48 § 3 KPC).</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Podstawy dotyczące strony</a:t>
            </a:r>
            <a:endParaRPr lang="pl-PL" dirty="0"/>
          </a:p>
        </p:txBody>
      </p:sp>
      <p:sp>
        <p:nvSpPr>
          <p:cNvPr id="3" name="Symbol zastępczy zawartości 2"/>
          <p:cNvSpPr>
            <a:spLocks noGrp="1"/>
          </p:cNvSpPr>
          <p:nvPr>
            <p:ph sz="quarter" idx="1"/>
          </p:nvPr>
        </p:nvSpPr>
        <p:spPr/>
        <p:txBody>
          <a:bodyPr/>
          <a:lstStyle/>
          <a:p>
            <a:pPr marL="514350" indent="-514350">
              <a:buAutoNum type="arabicPeriod"/>
            </a:pPr>
            <a:r>
              <a:rPr lang="pl-PL" dirty="0" smtClean="0"/>
              <a:t>Brak zdolności sądowej lub procesowej strony,</a:t>
            </a:r>
          </a:p>
          <a:p>
            <a:pPr marL="514350" indent="-514350">
              <a:buAutoNum type="arabicPeriod"/>
            </a:pPr>
            <a:r>
              <a:rPr lang="pl-PL" dirty="0" smtClean="0"/>
              <a:t>Strona była nienależycie reprezentowana,</a:t>
            </a:r>
          </a:p>
          <a:p>
            <a:pPr marL="514350" indent="-514350">
              <a:buAutoNum type="arabicPeriod"/>
            </a:pPr>
            <a:r>
              <a:rPr lang="pl-PL" dirty="0" smtClean="0"/>
              <a:t>Strona została pozbawiona możności działania, jako podstawa wznowienia.</a:t>
            </a:r>
          </a:p>
          <a:p>
            <a:pPr algn="just"/>
            <a:r>
              <a:rPr lang="pl-PL" b="1" dirty="0" smtClean="0"/>
              <a:t>Nie można jednak żądać wznowienia, jeżeli przed uprawomocnieniem się wyroku niemożność działania ustała lub brak reprezentacji był podniesiony w drodze zarzutu albo strona potwierdziła dokonane czynności procesowe.</a:t>
            </a:r>
            <a:r>
              <a:rPr lang="pl-PL" dirty="0" smtClean="0"/>
              <a:t> </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Orzeczenie TK</a:t>
            </a:r>
            <a:endParaRPr lang="pl-PL" dirty="0"/>
          </a:p>
        </p:txBody>
      </p:sp>
      <p:sp>
        <p:nvSpPr>
          <p:cNvPr id="3" name="Symbol zastępczy zawartości 2"/>
          <p:cNvSpPr>
            <a:spLocks noGrp="1"/>
          </p:cNvSpPr>
          <p:nvPr>
            <p:ph sz="quarter" idx="1"/>
          </p:nvPr>
        </p:nvSpPr>
        <p:spPr>
          <a:xfrm>
            <a:off x="395536" y="1196752"/>
            <a:ext cx="8229600" cy="4937760"/>
          </a:xfrm>
        </p:spPr>
        <p:txBody>
          <a:bodyPr>
            <a:normAutofit fontScale="70000" lnSpcReduction="20000"/>
          </a:bodyPr>
          <a:lstStyle/>
          <a:p>
            <a:pPr algn="just"/>
            <a:r>
              <a:rPr lang="pl-PL" dirty="0" smtClean="0"/>
              <a:t>Orzeczenie TK, w którym orzekł on o niezgodności aktu normatywnego, na podstawie którego zostało wydane orzeczenie z Konstytucją RP, ratyfikowaną umową międzynarodową lub z ustawą, nie zawsze będzie prowadziło do wznowienia postępowania nawet, jeżeli skarga o wznowienie zostanie złożona w terminie i będzie spełniała wszystkie wymogi formalne.</a:t>
            </a:r>
          </a:p>
          <a:p>
            <a:pPr algn="just"/>
            <a:r>
              <a:rPr lang="pl-PL" dirty="0" smtClean="0"/>
              <a:t>Jeżeli TK odroczył utratę mocy obowiązującej zakwestionowanego przepisu na podstawie</a:t>
            </a:r>
          </a:p>
          <a:p>
            <a:pPr algn="just"/>
            <a:r>
              <a:rPr lang="pl-PL" dirty="0" smtClean="0"/>
              <a:t>art. 190 ust. 3 Konstytucji RP, brak jest podstaw do wznowienia postępowania na podstawie tego orzeczenia Trybunału.</a:t>
            </a:r>
          </a:p>
          <a:p>
            <a:pPr algn="just"/>
            <a:r>
              <a:rPr lang="pl-PL" dirty="0" smtClean="0"/>
              <a:t>Ponadto sąd orzekający w przedmiocie wznowienia stosując bezpośrednio Konstytucję RP na podstawie jej art. 8 ust. 2 może uznać, że wznowienie postępowania w tej konkretnej sprawie, będzie naruszało ustawę zasadniczą.</a:t>
            </a:r>
          </a:p>
          <a:p>
            <a:pPr algn="just"/>
            <a:r>
              <a:rPr lang="pl-PL" dirty="0" smtClean="0"/>
              <a:t>Orzeczenie interpretacyjne, wydane w konkretnej sprawie, nie stanowi podstawy wznowienia postępowania w innej sprawie. </a:t>
            </a:r>
            <a:endParaRPr lang="pl-PL" i="1" dirty="0" smtClean="0"/>
          </a:p>
          <a:p>
            <a:pPr algn="just"/>
            <a:r>
              <a:rPr lang="pl-PL" dirty="0" smtClean="0"/>
              <a:t>Orzeczenie TK stwierdzające w sentencji niezgodność z Konstytucją RP określonej wykładni aktu normatywnego nie stanowi podstawy do wznowienia postępowania przewidzianej w art. 4011 KPC, jeżeli nie powoduje utraty mocy obowiązującej przepisu.</a:t>
            </a: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czątek">
  <a:themeElements>
    <a:clrScheme name="Począte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ocząte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ocząte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576</TotalTime>
  <Words>3929</Words>
  <Application>Microsoft Office PowerPoint</Application>
  <PresentationFormat>Pokaz na ekranie (4:3)</PresentationFormat>
  <Paragraphs>178</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Początek</vt:lpstr>
      <vt:lpstr>Wznowienie postępowania</vt:lpstr>
      <vt:lpstr>1. Dopuszczalność </vt:lpstr>
      <vt:lpstr>2. Dopuszczalność – uprawnione podmioty</vt:lpstr>
      <vt:lpstr>Niedopuszczalność wniesienia skargi</vt:lpstr>
      <vt:lpstr>Podstawy – uwagi ogólne</vt:lpstr>
      <vt:lpstr>Udział w składzie osoby nieuprawnionej  </vt:lpstr>
      <vt:lpstr>Sędzia wyłączony z mocy ustawy</vt:lpstr>
      <vt:lpstr>Podstawy dotyczące strony</vt:lpstr>
      <vt:lpstr>Orzeczenie TK</vt:lpstr>
      <vt:lpstr>1. Względne przyczyny wznowienia postępowania </vt:lpstr>
      <vt:lpstr>Wydanie wyroku w oparciu o dokument podrobiony lub przerobiony </vt:lpstr>
      <vt:lpstr>Oparcie wyroku na skazującym wyroku karnym następnie uchylonym</vt:lpstr>
      <vt:lpstr>Wznowienie postępowania w sprawie zakończonej wyrokiem uzyskanym za pomocą przestępstwa </vt:lpstr>
      <vt:lpstr>Późniejsze wykrycie prawomocnego wyroku i  uchylone postanowienie niekończące postępowania w sprawie </vt:lpstr>
      <vt:lpstr>Nowe okoliczności faktyczne lub środki dowodowe </vt:lpstr>
      <vt:lpstr>Właściwość sądu </vt:lpstr>
      <vt:lpstr>Odesłanie</vt:lpstr>
      <vt:lpstr>Termin wniesienia skargi</vt:lpstr>
      <vt:lpstr>Wymogi formalne </vt:lpstr>
      <vt:lpstr>Wstępne badanie</vt:lpstr>
      <vt:lpstr>Ponowne rozpoznanie</vt:lpstr>
      <vt:lpstr>Wyłączenie sędziego i wstrzymanie wykonania wyroku </vt:lpstr>
      <vt:lpstr>Zwrot wyegzekwowanego świadczenia</vt:lpstr>
      <vt:lpstr>Zakaz dalszego wznowienia</vt:lpstr>
      <vt:lpstr>Dopuszczalność uchylania postanowień </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Wznowienie postępowania</dc:title>
  <dc:creator>domin</dc:creator>
  <cp:lastModifiedBy>Windows User</cp:lastModifiedBy>
  <cp:revision>47</cp:revision>
  <dcterms:created xsi:type="dcterms:W3CDTF">2017-05-03T15:32:29Z</dcterms:created>
  <dcterms:modified xsi:type="dcterms:W3CDTF">2017-05-23T16:09:10Z</dcterms:modified>
</cp:coreProperties>
</file>