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9" r:id="rId4"/>
    <p:sldId id="258" r:id="rId5"/>
    <p:sldId id="272" r:id="rId6"/>
    <p:sldId id="259" r:id="rId7"/>
    <p:sldId id="260" r:id="rId8"/>
    <p:sldId id="266" r:id="rId9"/>
    <p:sldId id="261" r:id="rId10"/>
    <p:sldId id="262" r:id="rId11"/>
    <p:sldId id="270" r:id="rId12"/>
    <p:sldId id="263" r:id="rId13"/>
    <p:sldId id="264" r:id="rId14"/>
    <p:sldId id="265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3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2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19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0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7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2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85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6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14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2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8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81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22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6B64C9-2B29-4197-A6A6-5FBA0454F1F1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/>
              <a:t>WSPÓŁWŁASNOŚĆ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Agnieszka Kwiecień-Madej</a:t>
            </a:r>
          </a:p>
        </p:txBody>
      </p:sp>
    </p:spTree>
    <p:extLst>
      <p:ext uri="{BB962C8B-B14F-4D97-AF65-F5344CB8AC3E}">
        <p14:creationId xmlns:p14="http://schemas.microsoft.com/office/powerpoint/2010/main" val="232630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USTAWOWY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Wspólne sprawowanie zarządu przez wszystkich współwłaścicieli,</a:t>
            </a:r>
          </a:p>
          <a:p>
            <a:r>
              <a:rPr lang="pl-PL" dirty="0"/>
              <a:t>Obowiązek współdziałania – art. 200 KC</a:t>
            </a:r>
          </a:p>
          <a:p>
            <a:r>
              <a:rPr lang="pl-PL" dirty="0"/>
              <a:t>Istotny podział na czynności zwykłego zarządu i czynności przekraczające zwykły zarząd – brak katalogu, każdy przypadek wymaga indywidualnej oceny. </a:t>
            </a:r>
          </a:p>
        </p:txBody>
      </p:sp>
    </p:spTree>
    <p:extLst>
      <p:ext uri="{BB962C8B-B14F-4D97-AF65-F5344CB8AC3E}">
        <p14:creationId xmlns:p14="http://schemas.microsoft.com/office/powerpoint/2010/main" val="29573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USTAWOWY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11560" y="1930928"/>
            <a:ext cx="3902868" cy="1303867"/>
          </a:xfrm>
        </p:spPr>
        <p:txBody>
          <a:bodyPr/>
          <a:lstStyle/>
          <a:p>
            <a:r>
              <a:rPr lang="pl-PL" dirty="0"/>
              <a:t>CZYNNOŚCI ZWYKŁEGO ZARZĄDU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7584" y="3243262"/>
            <a:ext cx="3686844" cy="27066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b="1" dirty="0"/>
              <a:t>ZGODA WIĘKSZOŚCI</a:t>
            </a:r>
          </a:p>
          <a:p>
            <a:pPr algn="just"/>
            <a:r>
              <a:rPr lang="pl-PL" sz="6400" dirty="0"/>
              <a:t>W razie braku zgody </a:t>
            </a:r>
            <a:r>
              <a:rPr lang="pl-PL" sz="6400" b="1" dirty="0"/>
              <a:t>każdy </a:t>
            </a:r>
            <a:r>
              <a:rPr lang="pl-PL" sz="6400" dirty="0"/>
              <a:t>ze współwłaścicieli może żądać sądowego upoważnienia do dokonania czynność (art. 201 KC),</a:t>
            </a:r>
          </a:p>
          <a:p>
            <a:pPr algn="just"/>
            <a:r>
              <a:rPr lang="pl-PL" sz="6400" dirty="0"/>
              <a:t>Możliwość wystąpienia do sądu (art. 202 KC)</a:t>
            </a:r>
          </a:p>
          <a:p>
            <a:pPr algn="just"/>
            <a:r>
              <a:rPr lang="pl-PL" sz="6400" dirty="0"/>
              <a:t>Większość współwłaścicieli oblicza się według wielkości udziałów (art. 204 KC)</a:t>
            </a:r>
          </a:p>
          <a:p>
            <a:pPr algn="just"/>
            <a:r>
              <a:rPr lang="pl-PL" sz="6400" dirty="0"/>
              <a:t>Obejmuje bieżące gospodarowanie np.  Wybór rodzaju upraw, utrzymanie i remonty, ubezpieczenie</a:t>
            </a:r>
          </a:p>
          <a:p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890608" cy="576262"/>
          </a:xfrm>
        </p:spPr>
        <p:txBody>
          <a:bodyPr/>
          <a:lstStyle/>
          <a:p>
            <a:r>
              <a:rPr lang="pl-PL" dirty="0"/>
              <a:t>PRZEKRACZAJĄCE ZWYKŁY ZARZĄD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600" b="1" dirty="0"/>
              <a:t>ZGODA WSZYSTKICH</a:t>
            </a:r>
          </a:p>
          <a:p>
            <a:pPr algn="just"/>
            <a:r>
              <a:rPr lang="pl-PL" sz="1600" dirty="0"/>
              <a:t>W razie braku zgody współwłaściciele, których udziały wynoszą </a:t>
            </a:r>
            <a:r>
              <a:rPr lang="pl-PL" sz="1600" b="1" dirty="0"/>
              <a:t>co najmniej połowę </a:t>
            </a:r>
            <a:r>
              <a:rPr lang="pl-PL" sz="1600" dirty="0"/>
              <a:t>mogą żądać rozstrzygnięcia przez sąd (art. 199 KC)</a:t>
            </a:r>
          </a:p>
          <a:p>
            <a:pPr algn="just"/>
            <a:r>
              <a:rPr lang="pl-PL" sz="1600" dirty="0"/>
              <a:t>Np. zbycie, obciążenie rzeczy, wynajęcie, wydzierżawienie, zmiana przeznaczenia, zmiana utrwalonego sposobu gospodarowania. </a:t>
            </a:r>
          </a:p>
        </p:txBody>
      </p:sp>
    </p:spTree>
    <p:extLst>
      <p:ext uri="{BB962C8B-B14F-4D97-AF65-F5344CB8AC3E}">
        <p14:creationId xmlns:p14="http://schemas.microsoft.com/office/powerpoint/2010/main" val="218055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UMOWNY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Możliwość odmiennego sposobu uregulowania zasad zarządu na podstawie </a:t>
            </a:r>
            <a:r>
              <a:rPr lang="pl-PL" b="1" dirty="0"/>
              <a:t>umowy </a:t>
            </a:r>
            <a:r>
              <a:rPr lang="pl-PL" dirty="0"/>
              <a:t>współwłaścicieli, </a:t>
            </a:r>
          </a:p>
          <a:p>
            <a:pPr algn="just"/>
            <a:r>
              <a:rPr lang="pl-PL" dirty="0"/>
              <a:t>Możliwość powołania </a:t>
            </a:r>
            <a:r>
              <a:rPr lang="pl-PL" b="1" dirty="0"/>
              <a:t>zarządcy </a:t>
            </a:r>
            <a:r>
              <a:rPr lang="pl-PL" dirty="0"/>
              <a:t>spośród współwłaścicieli lub osób trzecich,</a:t>
            </a:r>
          </a:p>
          <a:p>
            <a:pPr algn="just"/>
            <a:r>
              <a:rPr lang="pl-PL" dirty="0"/>
              <a:t>Zarządca uprawniony do dokonywania czynności zwykłego zarządu</a:t>
            </a:r>
          </a:p>
          <a:p>
            <a:pPr algn="just"/>
            <a:r>
              <a:rPr lang="pl-PL" dirty="0"/>
              <a:t>Pełnomocnictwo ogólne do czynności prawnych na piśmie ad solemnitatem (art. 99 § 2 w zw. z art. 98 </a:t>
            </a:r>
            <a:r>
              <a:rPr lang="pl-PL" dirty="0" err="1"/>
              <a:t>zd</a:t>
            </a:r>
            <a:r>
              <a:rPr lang="pl-PL" dirty="0"/>
              <a:t>. 1 KC)</a:t>
            </a:r>
          </a:p>
          <a:p>
            <a:pPr algn="just"/>
            <a:r>
              <a:rPr lang="pl-PL" dirty="0"/>
              <a:t>Wymaga zgody wszystkich </a:t>
            </a:r>
            <a:r>
              <a:rPr lang="pl-PL" dirty="0" err="1"/>
              <a:t>współwłaściwieli</a:t>
            </a:r>
            <a:r>
              <a:rPr lang="pl-PL" dirty="0"/>
              <a:t>, </a:t>
            </a:r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6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SĄDOWY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braku porozumienia między współwłaścicielami, </a:t>
            </a:r>
          </a:p>
          <a:p>
            <a:pPr algn="just"/>
            <a:r>
              <a:rPr lang="pl-PL" dirty="0"/>
              <a:t>Art. 203 KC – </a:t>
            </a:r>
            <a:r>
              <a:rPr lang="pl-PL" b="1" dirty="0"/>
              <a:t>każdy </a:t>
            </a:r>
            <a:r>
              <a:rPr lang="pl-PL" dirty="0"/>
              <a:t>ze współwłaścicieli może wystąpić do sądu o wyznaczenie zarządcy,</a:t>
            </a:r>
          </a:p>
          <a:p>
            <a:pPr algn="just"/>
            <a:r>
              <a:rPr lang="pl-PL" dirty="0"/>
              <a:t>Zarządca ustanowiony i nadzorowany przez sąd może wykonywać czynności zwykłego zarządu. Czynności przekraczające zwykły zarząd – za zgodą współwłaścicieli, a w razie jej braku za zezwoleniem sądu. </a:t>
            </a:r>
          </a:p>
        </p:txBody>
      </p:sp>
    </p:spTree>
    <p:extLst>
      <p:ext uri="{BB962C8B-B14F-4D97-AF65-F5344CB8AC3E}">
        <p14:creationId xmlns:p14="http://schemas.microsoft.com/office/powerpoint/2010/main" val="54742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36713"/>
            <a:ext cx="8208912" cy="1382492"/>
          </a:xfrm>
        </p:spPr>
        <p:txBody>
          <a:bodyPr>
            <a:normAutofit fontScale="90000"/>
          </a:bodyPr>
          <a:lstStyle/>
          <a:p>
            <a:r>
              <a:rPr lang="pl-PL" dirty="0"/>
              <a:t>WSPÓŁPOSIADANIE I KORZYSTANIE Z RZECZY WSPÓLNEJ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492896"/>
            <a:ext cx="7220025" cy="3672408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u="sng" dirty="0"/>
              <a:t>USTAWOWY</a:t>
            </a:r>
            <a:r>
              <a:rPr lang="pl-PL" b="1" u="sng" dirty="0"/>
              <a:t> MODEL</a:t>
            </a:r>
          </a:p>
          <a:p>
            <a:pPr lvl="1" algn="just"/>
            <a:r>
              <a:rPr lang="pl-PL" sz="2200" dirty="0"/>
              <a:t>art. 206 KC – </a:t>
            </a:r>
            <a:r>
              <a:rPr lang="pl-PL" sz="2200" b="1" dirty="0"/>
              <a:t>KAŻDY</a:t>
            </a:r>
            <a:r>
              <a:rPr lang="pl-PL" sz="2200" dirty="0"/>
              <a:t> z współwłaścicieli jest uprawniony do korzystania i posiadania w takim zakresie w jakim daje się to pogodzić z posiadaniem i korzystaniem przez innych współwłaścicieli.</a:t>
            </a:r>
          </a:p>
          <a:p>
            <a:pPr lvl="1"/>
            <a:r>
              <a:rPr lang="pl-PL" dirty="0"/>
              <a:t>Roszczenie o dopuszczenie do współposiadania</a:t>
            </a:r>
          </a:p>
          <a:p>
            <a:r>
              <a:rPr lang="pl-PL" sz="2600" b="1" u="sng" dirty="0"/>
              <a:t>UMOWNY</a:t>
            </a:r>
            <a:r>
              <a:rPr lang="pl-PL" b="1" u="sng" dirty="0"/>
              <a:t> MODEL</a:t>
            </a:r>
          </a:p>
          <a:p>
            <a:pPr lvl="1" algn="just"/>
            <a:r>
              <a:rPr lang="pl-PL" sz="2200" dirty="0"/>
              <a:t>Podział posiadania i korzystania z rzeczy w czasie,</a:t>
            </a:r>
          </a:p>
          <a:p>
            <a:pPr lvl="1" algn="just"/>
            <a:r>
              <a:rPr lang="pl-PL" sz="2200" dirty="0"/>
              <a:t>Podział według rodzaju pożytków</a:t>
            </a:r>
          </a:p>
          <a:p>
            <a:pPr lvl="1" algn="just"/>
            <a:r>
              <a:rPr lang="pl-PL" sz="2200" dirty="0"/>
              <a:t>Przyznanie prawa bezpośredniego korzystania jednemu ze współwłaścicieli z zastrzeżeniem oddawania pozostałym części pożytków w naturze lub pieniądzu</a:t>
            </a:r>
          </a:p>
          <a:p>
            <a:r>
              <a:rPr lang="pl-PL" b="1" u="sng" dirty="0"/>
              <a:t>SĄDOWY MODEL </a:t>
            </a:r>
          </a:p>
          <a:p>
            <a:pPr lvl="1" algn="just"/>
            <a:r>
              <a:rPr lang="pl-PL" sz="2200" dirty="0"/>
              <a:t>Określa sąd na żądanie poszczególnych współwłaścicieli na podstawie art. 206 KC.</a:t>
            </a:r>
          </a:p>
          <a:p>
            <a:pPr lvl="1" algn="just"/>
            <a:r>
              <a:rPr lang="pl-PL" sz="2200" dirty="0"/>
              <a:t>Możliwy podział do korzystania </a:t>
            </a:r>
            <a:r>
              <a:rPr lang="pl-PL" sz="2200" b="1" dirty="0" err="1"/>
              <a:t>quoad</a:t>
            </a:r>
            <a:r>
              <a:rPr lang="pl-PL" sz="2200" b="1" dirty="0"/>
              <a:t> usum </a:t>
            </a:r>
            <a:r>
              <a:rPr lang="pl-PL" sz="2200" dirty="0"/>
              <a:t>wspólnej rzeczy.</a:t>
            </a:r>
          </a:p>
        </p:txBody>
      </p:sp>
    </p:spTree>
    <p:extLst>
      <p:ext uri="{BB962C8B-B14F-4D97-AF65-F5344CB8AC3E}">
        <p14:creationId xmlns:p14="http://schemas.microsoft.com/office/powerpoint/2010/main" val="5407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PONOSZENIE CIĘŻARÓW I POBIERANIE POŻYTKÓW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568" y="2487168"/>
            <a:ext cx="3815280" cy="375014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POŻYTKI</a:t>
            </a:r>
          </a:p>
          <a:p>
            <a:pPr lvl="1" algn="just"/>
            <a:r>
              <a:rPr lang="pl-PL" dirty="0"/>
              <a:t>Art. 207 KC – przypadają współwłaścicielom </a:t>
            </a:r>
            <a:r>
              <a:rPr lang="pl-PL" b="1" dirty="0"/>
              <a:t>w stosunku do wielkości udziałów, </a:t>
            </a:r>
          </a:p>
          <a:p>
            <a:pPr lvl="1" algn="just"/>
            <a:r>
              <a:rPr lang="pl-PL" dirty="0"/>
              <a:t>Roszenie o wydanie odpowiedniej części pożytków wobec pozostałych współwłaścicieli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815280" cy="344728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CIĘŻARY</a:t>
            </a:r>
          </a:p>
          <a:p>
            <a:pPr lvl="1" algn="just"/>
            <a:r>
              <a:rPr lang="pl-PL" dirty="0"/>
              <a:t>Art. 207 in fine KC – </a:t>
            </a:r>
            <a:r>
              <a:rPr lang="pl-PL" b="1" dirty="0"/>
              <a:t>w takim samym stopniu </a:t>
            </a:r>
            <a:r>
              <a:rPr lang="pl-PL" dirty="0"/>
              <a:t>współwłaściciele ponoszą wydatki i ciężary,</a:t>
            </a:r>
          </a:p>
          <a:p>
            <a:pPr lvl="1" algn="just"/>
            <a:r>
              <a:rPr lang="pl-PL" dirty="0"/>
              <a:t>Gdyby pokrył je jeden (np. sprawujący zarząd) ma roszczenie o zwrot wydatków w odpowiedniej części od pozostałych współwłaścicieli </a:t>
            </a:r>
          </a:p>
        </p:txBody>
      </p:sp>
    </p:spTree>
    <p:extLst>
      <p:ext uri="{BB962C8B-B14F-4D97-AF65-F5344CB8AC3E}">
        <p14:creationId xmlns:p14="http://schemas.microsoft.com/office/powerpoint/2010/main" val="342486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ZNIESIENIE WSPÓŁWŁASNOŚCI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179371" y="2370402"/>
            <a:ext cx="3337560" cy="576262"/>
          </a:xfrm>
        </p:spPr>
        <p:txBody>
          <a:bodyPr/>
          <a:lstStyle/>
          <a:p>
            <a:r>
              <a:rPr lang="pl-PL" dirty="0"/>
              <a:t>TRYB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71600" y="2955836"/>
            <a:ext cx="3542828" cy="2994050"/>
          </a:xfrm>
        </p:spPr>
        <p:txBody>
          <a:bodyPr>
            <a:noAutofit/>
          </a:bodyPr>
          <a:lstStyle/>
          <a:p>
            <a:r>
              <a:rPr lang="pl-PL" sz="2000" dirty="0"/>
              <a:t>służy likwidacji stosunku współwłasności </a:t>
            </a:r>
          </a:p>
          <a:p>
            <a:r>
              <a:rPr lang="pl-PL" sz="2000" dirty="0"/>
              <a:t>Roszczenie o zniesienie współwłasności art. 210 KC,</a:t>
            </a:r>
          </a:p>
          <a:p>
            <a:r>
              <a:rPr lang="pl-PL" sz="2000" dirty="0"/>
              <a:t>Nie ulega przedawnieniu art. 220 KC</a:t>
            </a:r>
          </a:p>
          <a:p>
            <a:r>
              <a:rPr lang="pl-PL" sz="2000" dirty="0"/>
              <a:t>W trybie </a:t>
            </a:r>
            <a:r>
              <a:rPr lang="pl-PL" sz="2000" b="1" dirty="0"/>
              <a:t>umownym</a:t>
            </a:r>
            <a:r>
              <a:rPr lang="pl-PL" sz="2000" dirty="0"/>
              <a:t> lub </a:t>
            </a:r>
            <a:r>
              <a:rPr lang="pl-PL" sz="2000" b="1" dirty="0"/>
              <a:t>sądowym </a:t>
            </a:r>
            <a:r>
              <a:rPr lang="pl-PL" sz="2000" dirty="0"/>
              <a:t>(nieprocesowym)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>
          <a:xfrm>
            <a:off x="4641832" y="2370402"/>
            <a:ext cx="3191368" cy="576262"/>
          </a:xfrm>
        </p:spPr>
        <p:txBody>
          <a:bodyPr/>
          <a:lstStyle/>
          <a:p>
            <a:r>
              <a:rPr lang="pl-PL" dirty="0"/>
              <a:t>SPOSOBY 211-212 KC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283969" y="2946664"/>
            <a:ext cx="4248472" cy="3290648"/>
          </a:xfrm>
        </p:spPr>
        <p:txBody>
          <a:bodyPr>
            <a:normAutofit/>
          </a:bodyPr>
          <a:lstStyle/>
          <a:p>
            <a:r>
              <a:rPr lang="pl-PL" sz="1400" dirty="0"/>
              <a:t>Podział rzeczy wspólnej</a:t>
            </a:r>
          </a:p>
          <a:p>
            <a:pPr lvl="1"/>
            <a:r>
              <a:rPr lang="pl-PL" sz="1400" dirty="0"/>
              <a:t>W wyniku podziału powstają nowe przedmioty własności np. lokale</a:t>
            </a:r>
          </a:p>
          <a:p>
            <a:r>
              <a:rPr lang="pl-PL" sz="1400" dirty="0"/>
              <a:t>Przyznanie rzeczy jednemu współwłaścicielowi </a:t>
            </a:r>
          </a:p>
          <a:p>
            <a:pPr lvl="1"/>
            <a:r>
              <a:rPr lang="pl-PL" sz="1400" dirty="0"/>
              <a:t>Obowiązek spłat lub dopłat</a:t>
            </a:r>
          </a:p>
          <a:p>
            <a:r>
              <a:rPr lang="pl-PL" sz="1400" dirty="0"/>
              <a:t>Sprzedaż rzeczy i podział ceny stosownie do wielkości udziałów</a:t>
            </a:r>
          </a:p>
          <a:p>
            <a:pPr lvl="1"/>
            <a:r>
              <a:rPr lang="pl-PL" sz="1400" dirty="0"/>
              <a:t>Sądowe zniesienie – licytacja tak jak w postępowaniu egzekucyjnym,</a:t>
            </a:r>
          </a:p>
          <a:p>
            <a:pPr lvl="1"/>
            <a:r>
              <a:rPr lang="pl-PL" sz="1400" dirty="0"/>
              <a:t>Umowne zniesienie – sprzedaży dokonują sami współwłaściciele</a:t>
            </a:r>
          </a:p>
        </p:txBody>
      </p:sp>
    </p:spTree>
    <p:extLst>
      <p:ext uri="{BB962C8B-B14F-4D97-AF65-F5344CB8AC3E}">
        <p14:creationId xmlns:p14="http://schemas.microsoft.com/office/powerpoint/2010/main" val="3801332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15D2D5-0E9F-405A-A7D1-927C35A3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46" y="764704"/>
            <a:ext cx="7772400" cy="875183"/>
          </a:xfrm>
        </p:spPr>
        <p:txBody>
          <a:bodyPr/>
          <a:lstStyle/>
          <a:p>
            <a:r>
              <a:rPr lang="pl-PL" dirty="0"/>
              <a:t>Kazus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EB2DFC-7681-40E5-9505-49A923BB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4" y="1797966"/>
            <a:ext cx="7546032" cy="44504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Jan A. jest właścicielem nieruchomości o powierzchni 10 arów. W miejscowym planie zagospodarowania przestrzennego nieruchomość ta jest przeznaczona na zabudowę mieszkaniową jednorodzinną albo typu bliźniak, jednakże zakazany jest podział nieruchomości, jeśli nowo wyodrębnione działki miałyby mieć powierzchnię mniejszą niż 8 arów. Kolega Jana A. – Piotr B. – chce razem z Janem wybudować dom 2-lokalowy typu bliźniak, jednak zależy mu na odrębnym ogródku oraz bramie wjazdowej i odrębnym ogródku oraz bramie wjazdowej i oddzieleniu swojej części nieruchomości.</a:t>
            </a:r>
          </a:p>
          <a:p>
            <a:pPr marL="342900" indent="-342900" algn="just">
              <a:buAutoNum type="arabicPeriod"/>
            </a:pPr>
            <a:r>
              <a:rPr lang="pl-PL" dirty="0"/>
              <a:t>Czy Jan A. może sprzedać koledze ½ udziału w prawie własności nieruchomości gruntowej? Gdyby to było możliwe czy Piotr B. może podarować ten  udział osobie trzeciej bez zgody Jana B?</a:t>
            </a:r>
          </a:p>
          <a:p>
            <a:pPr marL="342900" indent="-342900" algn="just">
              <a:buAutoNum type="arabicPeriod"/>
            </a:pPr>
            <a:r>
              <a:rPr lang="pl-PL" dirty="0"/>
              <a:t>Czy można podzielić ogródek do wyłącznego korzystanie tak, aby Jan A. miał zakaz wstępu na część kolegi, skoro podział nieruchomości na 2 działki jest wykluczony?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78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POJĘCIE WSPÓŁWŁASNOŚCI</a:t>
            </a:r>
          </a:p>
        </p:txBody>
      </p:sp>
      <p:sp>
        <p:nvSpPr>
          <p:cNvPr id="2" name="Podtytu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0" dirty="0"/>
              <a:t>Ze współwłasnością mamy do czynienia gdy „Własność”</a:t>
            </a:r>
            <a:r>
              <a:rPr lang="pl-PL" dirty="0"/>
              <a:t> tej samej rzeczy </a:t>
            </a:r>
            <a:r>
              <a:rPr lang="pl-PL" b="1" u="sng" dirty="0"/>
              <a:t>niepodzielnie przysługuje kilku osobom</a:t>
            </a:r>
            <a:r>
              <a:rPr lang="pl-PL" dirty="0"/>
              <a:t>. </a:t>
            </a:r>
          </a:p>
          <a:p>
            <a:pPr algn="just"/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współwłasności: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Jedność</a:t>
            </a:r>
            <a:r>
              <a:rPr lang="pl-PL" dirty="0"/>
              <a:t> przedmiotu,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Wielość </a:t>
            </a:r>
            <a:r>
              <a:rPr lang="pl-PL" dirty="0"/>
              <a:t>podmiotów,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Niepodzielność</a:t>
            </a:r>
            <a:r>
              <a:rPr lang="pl-PL" dirty="0"/>
              <a:t> wspólnego prawa, </a:t>
            </a:r>
          </a:p>
        </p:txBody>
      </p:sp>
    </p:spTree>
    <p:extLst>
      <p:ext uri="{BB962C8B-B14F-4D97-AF65-F5344CB8AC3E}">
        <p14:creationId xmlns:p14="http://schemas.microsoft.com/office/powerpoint/2010/main" val="291515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Współwłasność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27583" y="2492896"/>
            <a:ext cx="3817441" cy="344156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/>
              <a:t>Współwłasności rzeczy </a:t>
            </a:r>
            <a:r>
              <a:rPr lang="pl-PL" dirty="0"/>
              <a:t>(195 KC),</a:t>
            </a:r>
          </a:p>
          <a:p>
            <a:pPr algn="just"/>
            <a:r>
              <a:rPr lang="pl-PL" b="1" dirty="0"/>
              <a:t>Wspólność praw majątkowych</a:t>
            </a:r>
            <a:r>
              <a:rPr lang="pl-PL" dirty="0"/>
              <a:t> (innych niż własność) np. </a:t>
            </a:r>
            <a:r>
              <a:rPr lang="pl-PL" dirty="0" err="1"/>
              <a:t>współnajem</a:t>
            </a:r>
            <a:r>
              <a:rPr lang="pl-PL" dirty="0"/>
              <a:t>, </a:t>
            </a:r>
            <a:r>
              <a:rPr lang="pl-PL" dirty="0" err="1"/>
              <a:t>współdzierżawa</a:t>
            </a:r>
            <a:endParaRPr lang="pl-PL" dirty="0"/>
          </a:p>
          <a:p>
            <a:pPr algn="just"/>
            <a:r>
              <a:rPr lang="pl-PL" b="1" dirty="0"/>
              <a:t>Wspólność mienia </a:t>
            </a:r>
            <a:r>
              <a:rPr lang="pl-PL" dirty="0"/>
              <a:t>np. w przypadku dziedziczenia lub między małżonkami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64922"/>
            <a:ext cx="3336925" cy="2291844"/>
          </a:xfrm>
        </p:spPr>
      </p:pic>
    </p:spTree>
    <p:extLst>
      <p:ext uri="{BB962C8B-B14F-4D97-AF65-F5344CB8AC3E}">
        <p14:creationId xmlns:p14="http://schemas.microsoft.com/office/powerpoint/2010/main" val="260925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WSPÓŁWŁASNOŚCI (art. 196 § 1 K.c.)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487168"/>
            <a:ext cx="4118890" cy="3447288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/>
              <a:t>ŁĄCZNA</a:t>
            </a:r>
          </a:p>
          <a:p>
            <a:pPr lvl="1" algn="just"/>
            <a:r>
              <a:rPr lang="pl-PL" sz="5600" b="1" dirty="0"/>
              <a:t>Zawsze </a:t>
            </a:r>
            <a:r>
              <a:rPr lang="pl-PL" sz="5600" dirty="0"/>
              <a:t>wiąże się z innym stosunkiem prawnym, co do którego realizuje funkcję służebną,</a:t>
            </a:r>
          </a:p>
          <a:p>
            <a:pPr lvl="1" algn="just"/>
            <a:r>
              <a:rPr lang="pl-PL" sz="5600" b="1" dirty="0"/>
              <a:t>Nigdy </a:t>
            </a:r>
            <a:r>
              <a:rPr lang="pl-PL" sz="5600" dirty="0"/>
              <a:t>nie występuje samodzielnie,</a:t>
            </a:r>
          </a:p>
          <a:p>
            <a:pPr lvl="1" algn="just"/>
            <a:r>
              <a:rPr lang="pl-PL" sz="5600" b="1" dirty="0"/>
              <a:t>Wzmacnia </a:t>
            </a:r>
            <a:r>
              <a:rPr lang="pl-PL" sz="5600" dirty="0"/>
              <a:t> nadrzędny stosunek osobisty</a:t>
            </a:r>
          </a:p>
          <a:p>
            <a:pPr lvl="1" algn="just"/>
            <a:r>
              <a:rPr lang="pl-PL" sz="5600" dirty="0"/>
              <a:t>Np. wspólność majątkowa małżeńska (art. 31 i n. KRO), między wspólnikami spółki cywilnej (art. 860 KC)</a:t>
            </a:r>
          </a:p>
          <a:p>
            <a:pPr lvl="1" algn="just"/>
            <a:r>
              <a:rPr lang="pl-PL" sz="5600" dirty="0"/>
              <a:t>Brak określonej wielkości udziału,</a:t>
            </a:r>
          </a:p>
          <a:p>
            <a:pPr lvl="1" algn="just"/>
            <a:r>
              <a:rPr lang="pl-PL" sz="5600" dirty="0"/>
              <a:t>Nie można swobodnie rozporządzać udziałem</a:t>
            </a:r>
          </a:p>
          <a:p>
            <a:pPr lvl="1" algn="just"/>
            <a:r>
              <a:rPr lang="pl-PL" sz="5600" dirty="0"/>
              <a:t>Może być zniesiona wyjątkowo </a:t>
            </a:r>
          </a:p>
          <a:p>
            <a:pPr lvl="1"/>
            <a:endParaRPr lang="pl-PL" sz="2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815280" cy="3447288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/>
              <a:t>UŁAMKOWA</a:t>
            </a:r>
          </a:p>
          <a:p>
            <a:pPr lvl="1" algn="just"/>
            <a:r>
              <a:rPr lang="pl-PL" sz="5600" b="1" dirty="0"/>
              <a:t>Samoistny </a:t>
            </a:r>
            <a:r>
              <a:rPr lang="pl-PL" sz="5600" dirty="0"/>
              <a:t>stosunek prawny prawa rzeczowego,</a:t>
            </a:r>
          </a:p>
          <a:p>
            <a:pPr lvl="1" algn="just"/>
            <a:r>
              <a:rPr lang="pl-PL" sz="5600" b="1" dirty="0"/>
              <a:t>Niezwiązany </a:t>
            </a:r>
            <a:r>
              <a:rPr lang="pl-PL" sz="5600" dirty="0"/>
              <a:t>z innym stosunkiem prawnym</a:t>
            </a:r>
          </a:p>
          <a:p>
            <a:pPr lvl="1" algn="just"/>
            <a:r>
              <a:rPr lang="pl-PL" sz="5600" dirty="0"/>
              <a:t>Często </a:t>
            </a:r>
            <a:r>
              <a:rPr lang="pl-PL" sz="5600" b="1" dirty="0"/>
              <a:t>przypadkowy </a:t>
            </a:r>
            <a:r>
              <a:rPr lang="pl-PL" sz="5600" dirty="0"/>
              <a:t>i </a:t>
            </a:r>
            <a:r>
              <a:rPr lang="pl-PL" sz="5600" b="1" dirty="0"/>
              <a:t>nietrwały</a:t>
            </a:r>
          </a:p>
          <a:p>
            <a:pPr lvl="1" algn="just"/>
            <a:r>
              <a:rPr lang="pl-PL" sz="5600" dirty="0"/>
              <a:t>Współwłaścicielowi przysługuje wyrażony ułamkiem udział,</a:t>
            </a:r>
          </a:p>
          <a:p>
            <a:pPr lvl="1" algn="just"/>
            <a:r>
              <a:rPr lang="pl-PL" sz="5600" dirty="0"/>
              <a:t>Współwłaściciel może rozporządzać swoim udziałem swobodnie</a:t>
            </a:r>
          </a:p>
          <a:p>
            <a:pPr lvl="1" algn="just"/>
            <a:r>
              <a:rPr lang="pl-PL" sz="5600" dirty="0"/>
              <a:t>Może być zniesiona w każdym czasie (art. 210 KC) </a:t>
            </a:r>
          </a:p>
          <a:p>
            <a:pPr lvl="1"/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68977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D3B029A-3A7F-4632-93B4-CF94F9C5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Współwłasność przymusowa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A12171-A98E-4B2E-8C9E-FF3CA6CF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Współwłasność drogi należącej do właścicieli do właścicieli sąsiednich nieruchomości (dopóki droga pełni funkcję dojazdową do nieruchomości sąsiadujących, współwłaściciele nie mogą domagać się zniesienia),</a:t>
            </a:r>
          </a:p>
          <a:p>
            <a:pPr marL="0" indent="0">
              <a:buNone/>
            </a:pPr>
            <a:r>
              <a:rPr lang="pl-PL" dirty="0"/>
              <a:t>2. Drogi wewnętrznej (art. 93 ust. 3 i art. 99 </a:t>
            </a:r>
            <a:r>
              <a:rPr lang="pl-PL" dirty="0" err="1"/>
              <a:t>u.g.n</a:t>
            </a:r>
            <a:r>
              <a:rPr lang="pl-PL" dirty="0"/>
              <a:t>.)</a:t>
            </a:r>
          </a:p>
          <a:p>
            <a:pPr marL="0" indent="0">
              <a:buNone/>
            </a:pPr>
            <a:r>
              <a:rPr lang="pl-PL" dirty="0"/>
              <a:t>3. Części wspólnych budynku związaną z odrębną własnością lokalu (art. 3 </a:t>
            </a:r>
            <a:r>
              <a:rPr lang="pl-PL" dirty="0" err="1"/>
              <a:t>u.w.l</a:t>
            </a:r>
            <a:r>
              <a:rPr lang="pl-PL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0939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ŹRÓDŁA WSPÓŁWŁASNOŚCI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420888"/>
            <a:ext cx="7632848" cy="3672407"/>
          </a:xfrm>
        </p:spPr>
        <p:txBody>
          <a:bodyPr>
            <a:normAutofit fontScale="85000" lnSpcReduction="10000"/>
          </a:bodyPr>
          <a:lstStyle/>
          <a:p>
            <a:r>
              <a:rPr lang="pl-PL" b="1" u="sng" dirty="0"/>
              <a:t>Dziedziczenie</a:t>
            </a:r>
          </a:p>
          <a:p>
            <a:pPr lvl="1"/>
            <a:r>
              <a:rPr lang="pl-PL" dirty="0"/>
              <a:t>Gdy kilku spadkobierców dziedziczy spadek w częściach ułamkowych oznaczonych w testamencie lub ustawie – wspólność spadku.</a:t>
            </a:r>
          </a:p>
          <a:p>
            <a:r>
              <a:rPr lang="pl-PL" b="1" u="sng" dirty="0"/>
              <a:t>Czynność prawna</a:t>
            </a:r>
          </a:p>
          <a:p>
            <a:pPr lvl="1"/>
            <a:r>
              <a:rPr lang="pl-PL" dirty="0"/>
              <a:t>Wspólne nabycie przez kilka osób własności tej samej rzeczy</a:t>
            </a:r>
          </a:p>
          <a:p>
            <a:r>
              <a:rPr lang="pl-PL" b="1" i="1" u="sng" dirty="0"/>
              <a:t>Ex lege</a:t>
            </a:r>
          </a:p>
          <a:p>
            <a:pPr lvl="1"/>
            <a:r>
              <a:rPr lang="pl-PL" dirty="0"/>
              <a:t>Zasiedzenie rzeczy przez kilku współposiadaczy; połączenie lub pomieszanie rzeczy (art. 193 </a:t>
            </a:r>
            <a:r>
              <a:rPr lang="pl-PL" dirty="0">
                <a:latin typeface="Constantia"/>
              </a:rPr>
              <a:t>§ 1 KC)</a:t>
            </a:r>
            <a:endParaRPr lang="pl-PL" dirty="0"/>
          </a:p>
          <a:p>
            <a:r>
              <a:rPr lang="pl-PL" b="1" u="sng" dirty="0"/>
              <a:t>Orzeczenie sądowe</a:t>
            </a:r>
          </a:p>
          <a:p>
            <a:pPr lvl="1"/>
            <a:r>
              <a:rPr lang="pl-PL" dirty="0"/>
              <a:t>Np. przyznanie przez sąd współwłasności rzeczy kilku współwłaścicielom.</a:t>
            </a:r>
          </a:p>
        </p:txBody>
      </p:sp>
    </p:spTree>
    <p:extLst>
      <p:ext uri="{BB962C8B-B14F-4D97-AF65-F5344CB8AC3E}">
        <p14:creationId xmlns:p14="http://schemas.microsoft.com/office/powerpoint/2010/main" val="23380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UDZIAŁU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479529"/>
            <a:ext cx="3338512" cy="1462630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527248" cy="34472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Wspólne prawo własności tworzy </a:t>
            </a:r>
            <a:r>
              <a:rPr lang="pl-PL" b="1" dirty="0"/>
              <a:t>zespół udziałów</a:t>
            </a:r>
            <a:r>
              <a:rPr lang="pl-PL" dirty="0"/>
              <a:t> we współwłasności,</a:t>
            </a:r>
          </a:p>
          <a:p>
            <a:pPr algn="just"/>
            <a:r>
              <a:rPr lang="pl-PL" dirty="0"/>
              <a:t>Wyrażony ułamkiem,</a:t>
            </a:r>
          </a:p>
          <a:p>
            <a:pPr algn="just"/>
            <a:r>
              <a:rPr lang="pl-PL" dirty="0"/>
              <a:t>„Idealna” część wspólnego prawa,</a:t>
            </a:r>
          </a:p>
          <a:p>
            <a:pPr algn="just"/>
            <a:r>
              <a:rPr lang="pl-PL" dirty="0"/>
              <a:t>Zakres uprawnień i obowiązków współwłaścicieli zależy od </a:t>
            </a:r>
            <a:r>
              <a:rPr lang="pl-PL" b="1" dirty="0"/>
              <a:t>wielkości udziałów </a:t>
            </a:r>
            <a:r>
              <a:rPr lang="pl-PL" dirty="0"/>
              <a:t>(art. 204 KC)</a:t>
            </a:r>
          </a:p>
        </p:txBody>
      </p:sp>
    </p:spTree>
    <p:extLst>
      <p:ext uri="{BB962C8B-B14F-4D97-AF65-F5344CB8AC3E}">
        <p14:creationId xmlns:p14="http://schemas.microsoft.com/office/powerpoint/2010/main" val="40141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STOSUNKI MIĘDZY WSPÓŁWŁAŚCICIELAMI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ZARZĄD RZECZĄ WSPÓLNĄ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Podejmowanie decyzji dotyczących wspólnej rzeczy,</a:t>
            </a:r>
          </a:p>
          <a:p>
            <a:r>
              <a:rPr lang="pl-PL" dirty="0"/>
              <a:t>Czynności faktyczne i prawne,</a:t>
            </a:r>
          </a:p>
          <a:p>
            <a:r>
              <a:rPr lang="pl-PL" dirty="0"/>
              <a:t>Współdziałanie (art. 200 KC)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WSPÓŁPOSIADANIE I KORZYSTANIE Z RZECZY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Uprawnienie do korzystania z rzeczy i jej posiadania, </a:t>
            </a:r>
          </a:p>
          <a:p>
            <a:r>
              <a:rPr lang="pl-PL" dirty="0"/>
              <a:t>Wymaga synchronizacji uprawnień wszystkich współwłaścicieli</a:t>
            </a:r>
          </a:p>
        </p:txBody>
      </p:sp>
    </p:spTree>
    <p:extLst>
      <p:ext uri="{BB962C8B-B14F-4D97-AF65-F5344CB8AC3E}">
        <p14:creationId xmlns:p14="http://schemas.microsoft.com/office/powerpoint/2010/main" val="392491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209 KC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800" b="1" dirty="0"/>
              <a:t>CZYNNOŚCI ZACHOWAWCZE</a:t>
            </a:r>
          </a:p>
          <a:p>
            <a:pPr lvl="1"/>
            <a:r>
              <a:rPr lang="pl-PL" dirty="0"/>
              <a:t>„Każdy ze współwłaścicieli może wykonywać wszelkie czynności i dochodzić wszelkich roszczeń które zmierzają do </a:t>
            </a:r>
            <a:r>
              <a:rPr lang="pl-PL" b="1" dirty="0"/>
              <a:t>zachowania wspólnego prawa</a:t>
            </a:r>
            <a:r>
              <a:rPr lang="pl-PL" dirty="0"/>
              <a:t>”</a:t>
            </a:r>
          </a:p>
          <a:p>
            <a:pPr lvl="1"/>
            <a:r>
              <a:rPr lang="pl-PL" dirty="0"/>
              <a:t>Np. wystąpienie z roszczeniem windykacyjnym, negatoryjnym, złożenie wniosku o rozgraniczenie nieruchomości, wniosek o założenie księgi wieczystej, o dokonanie wpisu, pozew o uzgodnienie księgi wieczystej z rzeczywistym stanem prawnym itp. </a:t>
            </a:r>
          </a:p>
          <a:p>
            <a:pPr lvl="1"/>
            <a:r>
              <a:rPr lang="pl-PL" b="1" dirty="0"/>
              <a:t>Każdy samodzielnie, we własnym imieniu i wspólnym interesie.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NIE MYLIĆ Z ZARZĄDZEM RZECZĄ WSPÓLNĄ !</a:t>
            </a:r>
          </a:p>
        </p:txBody>
      </p:sp>
    </p:spTree>
    <p:extLst>
      <p:ext uri="{BB962C8B-B14F-4D97-AF65-F5344CB8AC3E}">
        <p14:creationId xmlns:p14="http://schemas.microsoft.com/office/powerpoint/2010/main" val="606099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532</TotalTime>
  <Words>1133</Words>
  <Application>Microsoft Office PowerPoint</Application>
  <PresentationFormat>Pokaz na ekranie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Garamond</vt:lpstr>
      <vt:lpstr>Organiczny</vt:lpstr>
      <vt:lpstr>WSPÓŁWŁASNOŚĆ</vt:lpstr>
      <vt:lpstr>POJĘCIE WSPÓŁWŁASNOŚCI</vt:lpstr>
      <vt:lpstr>Współwłasność dotyczy</vt:lpstr>
      <vt:lpstr>RODZAJE WSPÓŁWŁASNOŚCI (art. 196 § 1 K.c.)</vt:lpstr>
      <vt:lpstr>Współwłasność przymusowa</vt:lpstr>
      <vt:lpstr>ŹRÓDŁA WSPÓŁWŁASNOŚCI</vt:lpstr>
      <vt:lpstr>POJĘCIE UDZIAŁU </vt:lpstr>
      <vt:lpstr>STOSUNKI MIĘDZY WSPÓŁWŁAŚCICIELAMI</vt:lpstr>
      <vt:lpstr>ART. 209 KC</vt:lpstr>
      <vt:lpstr>ZARZĄD USTAWOWY</vt:lpstr>
      <vt:lpstr>ZARZĄD USTAWOWY</vt:lpstr>
      <vt:lpstr>ZARZĄD UMOWNY</vt:lpstr>
      <vt:lpstr>ZARZĄD SĄDOWY </vt:lpstr>
      <vt:lpstr>WSPÓŁPOSIADANIE I KORZYSTANIE Z RZECZY WSPÓLNEJ</vt:lpstr>
      <vt:lpstr>PONOSZENIE CIĘŻARÓW I POBIERANIE POŻYTKÓW</vt:lpstr>
      <vt:lpstr>ZNIESIENIE WSPÓŁWŁASNOŚCI</vt:lpstr>
      <vt:lpstr>Kazus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WSPÓŁWŁASNOŚĆ</dc:title>
  <dc:creator>Laptop</dc:creator>
  <cp:lastModifiedBy>Agnieszka Agnieszka</cp:lastModifiedBy>
  <cp:revision>30</cp:revision>
  <dcterms:created xsi:type="dcterms:W3CDTF">2016-10-09T17:14:53Z</dcterms:created>
  <dcterms:modified xsi:type="dcterms:W3CDTF">2018-11-05T13:44:51Z</dcterms:modified>
</cp:coreProperties>
</file>