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6" r:id="rId8"/>
    <p:sldId id="261" r:id="rId9"/>
    <p:sldId id="262" r:id="rId10"/>
    <p:sldId id="270" r:id="rId11"/>
    <p:sldId id="263" r:id="rId12"/>
    <p:sldId id="264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oliniow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6B64C9-2B29-4197-A6A6-5FBA0454F1F1}" type="datetimeFigureOut">
              <a:rPr lang="pl-PL" smtClean="0"/>
              <a:t>2016-10-09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1A7F5-07D1-4059-AF84-DCC08B0FEE9B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Agnieszka Kwiecień-Madej</a:t>
            </a:r>
          </a:p>
          <a:p>
            <a:endParaRPr lang="pl-PL" dirty="0"/>
          </a:p>
          <a:p>
            <a:r>
              <a:rPr lang="pl-PL" dirty="0" smtClean="0"/>
              <a:t>PODSTAWY PRAWA CYWILNEGO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WSPÓŁWŁASNOŚĆ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63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CZYNNOŚCI ZWYKŁEGO ZARZĄDU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 smtClean="0"/>
              <a:t>PRZEKRACZAJĄCE ZWYKŁY ZARZĄD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3300" b="1" dirty="0" smtClean="0"/>
              <a:t>ZGODA WIĘKSZOŚCI</a:t>
            </a:r>
          </a:p>
          <a:p>
            <a:r>
              <a:rPr lang="pl-PL" sz="3200" dirty="0" smtClean="0"/>
              <a:t>w razie braku zgody </a:t>
            </a:r>
            <a:r>
              <a:rPr lang="pl-PL" sz="3200" b="1" dirty="0" smtClean="0"/>
              <a:t>każdy </a:t>
            </a:r>
            <a:r>
              <a:rPr lang="pl-PL" sz="3200" dirty="0" smtClean="0"/>
              <a:t>ze współwłaścicieli może żądać sądowego upoważnienia do dokonania czynność (art. 201 KC),</a:t>
            </a:r>
          </a:p>
          <a:p>
            <a:r>
              <a:rPr lang="pl-PL" sz="3200" dirty="0" smtClean="0"/>
              <a:t>Możliwość wystąpienia do sądu (art. 202 KC)</a:t>
            </a:r>
          </a:p>
          <a:p>
            <a:r>
              <a:rPr lang="pl-PL" sz="3200" dirty="0" smtClean="0"/>
              <a:t>Większość współwłaścicieli oblicza się według wielkości udziałów (art. 204 KC)</a:t>
            </a:r>
          </a:p>
          <a:p>
            <a:r>
              <a:rPr lang="pl-PL" sz="3200" dirty="0" smtClean="0"/>
              <a:t>Obejmuje bieżące gospodarowanie np.  Wybór rodzaju upraw, utrzymanie i remonty, ubezpieczenie</a:t>
            </a:r>
          </a:p>
          <a:p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3600" b="1" dirty="0" smtClean="0"/>
              <a:t>ZGODA WSZYSTKICH</a:t>
            </a:r>
          </a:p>
          <a:p>
            <a:r>
              <a:rPr lang="pl-PL" dirty="0" smtClean="0"/>
              <a:t>W razie braku zgody współwłaściciele, których udziały wynoszą </a:t>
            </a:r>
            <a:r>
              <a:rPr lang="pl-PL" b="1" dirty="0" smtClean="0"/>
              <a:t>co najmniej połowę </a:t>
            </a:r>
            <a:r>
              <a:rPr lang="pl-PL" dirty="0" smtClean="0"/>
              <a:t>mogą żądać rozstrzygnięcia przez sąd (art. 199 KC)</a:t>
            </a:r>
          </a:p>
          <a:p>
            <a:r>
              <a:rPr lang="pl-PL" dirty="0" smtClean="0"/>
              <a:t>Np. zbycie, obciążenie rzeczy, wynajęcie, wydzierżawienie, zmiana przeznaczenia, zmiana utrwalonego sposobu gospodarowania. </a:t>
            </a:r>
            <a:endParaRPr lang="pl-PL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ZARZĄD USTAWOWY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05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ZARZĄD UMOWNY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Możliwość odmiennego sposobu uregulowania zasad zarządu na podstawie </a:t>
            </a:r>
            <a:r>
              <a:rPr lang="pl-PL" b="1" dirty="0" smtClean="0"/>
              <a:t>umowy </a:t>
            </a:r>
            <a:r>
              <a:rPr lang="pl-PL" dirty="0" smtClean="0"/>
              <a:t>współwłaścicieli, </a:t>
            </a:r>
          </a:p>
          <a:p>
            <a:r>
              <a:rPr lang="pl-PL" dirty="0" smtClean="0"/>
              <a:t>Możliwość powołania </a:t>
            </a:r>
            <a:r>
              <a:rPr lang="pl-PL" b="1" dirty="0" smtClean="0"/>
              <a:t>zarządcy </a:t>
            </a:r>
            <a:r>
              <a:rPr lang="pl-PL" dirty="0" smtClean="0"/>
              <a:t>spośród współwłaścicieli lub osób trzecich,</a:t>
            </a:r>
          </a:p>
          <a:p>
            <a:r>
              <a:rPr lang="pl-PL" dirty="0" smtClean="0"/>
              <a:t>Zarządca uprawniony do dokonywania czynności zwykłego zarządu</a:t>
            </a:r>
          </a:p>
          <a:p>
            <a:r>
              <a:rPr lang="pl-PL" dirty="0" smtClean="0"/>
              <a:t>Pełnomocnictwo ogólne do czynności prawnych na piśmie ad solemnitatem (art. 99 </a:t>
            </a:r>
            <a:r>
              <a:rPr lang="pl-PL" dirty="0" smtClean="0">
                <a:latin typeface="Constantia"/>
              </a:rPr>
              <a:t>§ 2 w zw. z art. 98 </a:t>
            </a:r>
            <a:r>
              <a:rPr lang="pl-PL" dirty="0" err="1" smtClean="0">
                <a:latin typeface="Constantia"/>
              </a:rPr>
              <a:t>zd</a:t>
            </a:r>
            <a:r>
              <a:rPr lang="pl-PL" dirty="0" smtClean="0">
                <a:latin typeface="Constantia"/>
              </a:rPr>
              <a:t>. 1 KC)</a:t>
            </a:r>
          </a:p>
          <a:p>
            <a:r>
              <a:rPr lang="pl-PL" dirty="0" smtClean="0">
                <a:latin typeface="Constantia"/>
              </a:rPr>
              <a:t>Wymaga zgody wszystkich </a:t>
            </a:r>
            <a:r>
              <a:rPr lang="pl-PL" dirty="0" err="1" smtClean="0">
                <a:latin typeface="Constantia"/>
              </a:rPr>
              <a:t>współwłaściwieli</a:t>
            </a:r>
            <a:r>
              <a:rPr lang="pl-PL" dirty="0" smtClean="0">
                <a:latin typeface="Constantia"/>
              </a:rPr>
              <a:t> 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66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ZARZĄD SĄDOWY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 braku porozumienia między współwłaścicielami, </a:t>
            </a:r>
          </a:p>
          <a:p>
            <a:r>
              <a:rPr lang="pl-PL" dirty="0" smtClean="0"/>
              <a:t>Art. 203 KC – </a:t>
            </a:r>
            <a:r>
              <a:rPr lang="pl-PL" b="1" dirty="0" smtClean="0"/>
              <a:t>każdy </a:t>
            </a:r>
            <a:r>
              <a:rPr lang="pl-PL" dirty="0" smtClean="0"/>
              <a:t>ze współwłaścicieli może wystąpić do sądu o wyznaczenie zarządcy,</a:t>
            </a:r>
          </a:p>
          <a:p>
            <a:r>
              <a:rPr lang="pl-PL" dirty="0" smtClean="0"/>
              <a:t>Zarządca ustanowiony i nadzorowany przez sąd może wykonywać czynności zwykłego zarządu. Czynności przekraczające zwykły zarząd – za zgodą współwłaścicieli, a w razie jej braku za zezwoleniem sądu.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74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WSPÓŁPOSIADANIE I KORZYSTANIE Z RZECZY WSPÓLNEJ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USTAWOWY MODEL</a:t>
            </a:r>
          </a:p>
          <a:p>
            <a:pPr lvl="1"/>
            <a:r>
              <a:rPr lang="pl-PL" dirty="0" smtClean="0"/>
              <a:t>art. 206 KC – </a:t>
            </a:r>
            <a:r>
              <a:rPr lang="pl-PL" b="1" dirty="0" smtClean="0"/>
              <a:t>KAŻDY</a:t>
            </a:r>
            <a:r>
              <a:rPr lang="pl-PL" dirty="0" smtClean="0"/>
              <a:t> z współwłaścicieli jest uprawniony do korzystania i posiadania w takim zakresie w jakim daje się to pogodzić z posiadaniem i korzystaniem przez innych współwłaścicieli.</a:t>
            </a:r>
          </a:p>
          <a:p>
            <a:pPr lvl="1"/>
            <a:r>
              <a:rPr lang="pl-PL" dirty="0" smtClean="0"/>
              <a:t>Roszczenie o dopuszczenie do współposiadania</a:t>
            </a:r>
          </a:p>
          <a:p>
            <a:r>
              <a:rPr lang="pl-PL" dirty="0" smtClean="0"/>
              <a:t>UMOWNY MODEL</a:t>
            </a:r>
          </a:p>
          <a:p>
            <a:pPr lvl="1"/>
            <a:r>
              <a:rPr lang="pl-PL" dirty="0" smtClean="0"/>
              <a:t>Podział posiadania i korzystania z rzeczy w czasie,</a:t>
            </a:r>
          </a:p>
          <a:p>
            <a:pPr lvl="1"/>
            <a:r>
              <a:rPr lang="pl-PL" dirty="0" smtClean="0"/>
              <a:t>Podział według rodzaju pożytków</a:t>
            </a:r>
          </a:p>
          <a:p>
            <a:pPr lvl="1"/>
            <a:r>
              <a:rPr lang="pl-PL" dirty="0" smtClean="0"/>
              <a:t>Przyznanie prawa bezpośredniego korzystania jednemu ze współwłaścicieli z zastrzeżeniem oddawania pozostałym części pożytków w naturze lub pieniądzu</a:t>
            </a:r>
          </a:p>
          <a:p>
            <a:r>
              <a:rPr lang="pl-PL" dirty="0" smtClean="0"/>
              <a:t>SĄDOWY MODEL </a:t>
            </a:r>
          </a:p>
          <a:p>
            <a:pPr lvl="1"/>
            <a:r>
              <a:rPr lang="pl-PL" dirty="0" smtClean="0"/>
              <a:t>Określa sąd na żądanie poszczególnych współwłaścicieli na podstawie art. 206 KC.</a:t>
            </a:r>
          </a:p>
          <a:p>
            <a:pPr lvl="1"/>
            <a:r>
              <a:rPr lang="pl-PL" dirty="0" smtClean="0"/>
              <a:t>Możliwy podział do korzystania </a:t>
            </a:r>
            <a:r>
              <a:rPr lang="pl-PL" b="1" dirty="0" err="1" smtClean="0"/>
              <a:t>quoad</a:t>
            </a:r>
            <a:r>
              <a:rPr lang="pl-PL" b="1" dirty="0" smtClean="0"/>
              <a:t> usum </a:t>
            </a:r>
            <a:r>
              <a:rPr lang="pl-PL" dirty="0" smtClean="0"/>
              <a:t>wspólnej rzeczy.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072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PONOSZENIE CIĘŻARÓW I POBIERANIE POŻYTKÓW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POŻYTKI</a:t>
            </a:r>
          </a:p>
          <a:p>
            <a:pPr lvl="1"/>
            <a:r>
              <a:rPr lang="pl-PL" dirty="0" smtClean="0"/>
              <a:t>Art. 207 KC – przypadają współwłaścicielom </a:t>
            </a:r>
            <a:r>
              <a:rPr lang="pl-PL" b="1" dirty="0" smtClean="0"/>
              <a:t>w stosunku do wielkości udziałów, </a:t>
            </a:r>
          </a:p>
          <a:p>
            <a:pPr lvl="1"/>
            <a:r>
              <a:rPr lang="pl-PL" dirty="0" smtClean="0"/>
              <a:t>Roszenie o wydanie odpowiedniej części pożytków wobec pozostałych współwłaścicieli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CIĘŻARY</a:t>
            </a:r>
          </a:p>
          <a:p>
            <a:pPr lvl="1"/>
            <a:r>
              <a:rPr lang="pl-PL" dirty="0" smtClean="0"/>
              <a:t>Art. 207 in fine KC – </a:t>
            </a:r>
            <a:r>
              <a:rPr lang="pl-PL" b="1" dirty="0" smtClean="0"/>
              <a:t>w takim samym stopniu </a:t>
            </a:r>
            <a:r>
              <a:rPr lang="pl-PL" dirty="0" smtClean="0"/>
              <a:t>współwłaściciele ponoszą wydatki i ciężary,</a:t>
            </a:r>
          </a:p>
          <a:p>
            <a:pPr lvl="1"/>
            <a:r>
              <a:rPr lang="pl-PL" dirty="0" smtClean="0"/>
              <a:t>Gdyby pokrył je jeden (np. sprawujący zarząd) ma roszczenie o zwrot wydatków w odpowiedniej części od pozostałych współwłaścicieli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48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TRYB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 smtClean="0"/>
              <a:t>SPOSOBY 211-212 KC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służy likwidacji stosunku współwłasności </a:t>
            </a:r>
          </a:p>
          <a:p>
            <a:r>
              <a:rPr lang="pl-PL" dirty="0" smtClean="0"/>
              <a:t>Roszczenie o zniesienie współwłasności art. 210 KC,</a:t>
            </a:r>
          </a:p>
          <a:p>
            <a:r>
              <a:rPr lang="pl-PL" dirty="0" smtClean="0"/>
              <a:t>Nie ulega przedawnieniu art. 220 KC</a:t>
            </a:r>
          </a:p>
          <a:p>
            <a:r>
              <a:rPr lang="pl-PL" dirty="0" smtClean="0"/>
              <a:t>W trybie </a:t>
            </a:r>
            <a:r>
              <a:rPr lang="pl-PL" b="1" dirty="0" smtClean="0"/>
              <a:t>umownym</a:t>
            </a:r>
            <a:r>
              <a:rPr lang="pl-PL" dirty="0" smtClean="0"/>
              <a:t> lub </a:t>
            </a:r>
            <a:r>
              <a:rPr lang="pl-PL" b="1" dirty="0" smtClean="0"/>
              <a:t>sądowym </a:t>
            </a:r>
            <a:r>
              <a:rPr lang="pl-PL" dirty="0" smtClean="0"/>
              <a:t>(nieprocesowym)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Podział rzeczy wspólnej</a:t>
            </a:r>
          </a:p>
          <a:p>
            <a:pPr lvl="1"/>
            <a:r>
              <a:rPr lang="pl-PL" dirty="0" smtClean="0"/>
              <a:t>W wyniku podziału powstają nowe przedmioty własności np. lokale</a:t>
            </a:r>
          </a:p>
          <a:p>
            <a:r>
              <a:rPr lang="pl-PL" dirty="0" smtClean="0"/>
              <a:t>Przyznanie rzeczy jednemu współwłaścicielowi </a:t>
            </a:r>
          </a:p>
          <a:p>
            <a:pPr lvl="1"/>
            <a:r>
              <a:rPr lang="pl-PL" dirty="0" smtClean="0"/>
              <a:t>Obowiązek spłat lub dopłat</a:t>
            </a:r>
          </a:p>
          <a:p>
            <a:r>
              <a:rPr lang="pl-PL" dirty="0" smtClean="0"/>
              <a:t>Sprzedaż rzeczy i podział ceny stosownie do wielkości udziałów</a:t>
            </a:r>
          </a:p>
          <a:p>
            <a:pPr lvl="1"/>
            <a:r>
              <a:rPr lang="pl-PL" dirty="0" smtClean="0"/>
              <a:t>Sądowe zniesienie – licytacja tak jak w postępowaniu egzekucyjnym,</a:t>
            </a:r>
          </a:p>
          <a:p>
            <a:pPr lvl="1"/>
            <a:r>
              <a:rPr lang="pl-PL" dirty="0" smtClean="0"/>
              <a:t>Umowne zniesienie – sprzedaży dokonują sami współwłaściciele</a:t>
            </a:r>
            <a:endParaRPr lang="pl-PL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ZNIESIENIE WSPÓŁWŁASNOŚCI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13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0" dirty="0" smtClean="0"/>
              <a:t>Ze współwłasnością mamy do czynienia gdy </a:t>
            </a:r>
          </a:p>
          <a:p>
            <a:r>
              <a:rPr lang="pl-PL" b="0" dirty="0" smtClean="0"/>
              <a:t>„Własność”</a:t>
            </a:r>
            <a:r>
              <a:rPr lang="pl-PL" dirty="0" smtClean="0"/>
              <a:t> tej samej rzeczy</a:t>
            </a:r>
          </a:p>
          <a:p>
            <a:r>
              <a:rPr lang="pl-PL" dirty="0" smtClean="0"/>
              <a:t>Niepodzielnie</a:t>
            </a:r>
          </a:p>
          <a:p>
            <a:r>
              <a:rPr lang="pl-PL" b="0" dirty="0" smtClean="0"/>
              <a:t>Przysługuje</a:t>
            </a:r>
          </a:p>
          <a:p>
            <a:r>
              <a:rPr lang="pl-PL" dirty="0" smtClean="0"/>
              <a:t>Kilku osobom.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POJĘCIE WSPÓŁWŁASNOŚCI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15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Współwłasność dotyczy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Współwłasności rzeczy (195 KC)</a:t>
            </a:r>
          </a:p>
          <a:p>
            <a:r>
              <a:rPr lang="pl-PL" dirty="0" smtClean="0"/>
              <a:t>Wspólność praw majątkowych (innych niż własność) np. </a:t>
            </a:r>
            <a:r>
              <a:rPr lang="pl-PL" dirty="0" err="1" smtClean="0"/>
              <a:t>współnajem</a:t>
            </a:r>
            <a:r>
              <a:rPr lang="pl-PL" dirty="0" smtClean="0"/>
              <a:t>, </a:t>
            </a:r>
            <a:r>
              <a:rPr lang="pl-PL" dirty="0" err="1" smtClean="0"/>
              <a:t>współdzierżawa</a:t>
            </a:r>
            <a:endParaRPr lang="pl-PL" dirty="0" smtClean="0"/>
          </a:p>
          <a:p>
            <a:r>
              <a:rPr lang="pl-PL" dirty="0" smtClean="0"/>
              <a:t>Wspólność mienia np. w przypadku dziedziczenia lub między małżonkami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325487"/>
            <a:ext cx="4038600" cy="2773763"/>
          </a:xfrm>
        </p:spPr>
      </p:pic>
    </p:spTree>
    <p:extLst>
      <p:ext uri="{BB962C8B-B14F-4D97-AF65-F5344CB8AC3E}">
        <p14:creationId xmlns:p14="http://schemas.microsoft.com/office/powerpoint/2010/main" val="260925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WSPÓŁWŁASNOŚCI (art. 196 </a:t>
            </a:r>
            <a:r>
              <a:rPr lang="pl-PL" dirty="0" smtClean="0">
                <a:latin typeface="Constantia"/>
              </a:rPr>
              <a:t>§ 1 KC)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ŁĄCZNA</a:t>
            </a:r>
          </a:p>
          <a:p>
            <a:pPr lvl="1"/>
            <a:r>
              <a:rPr lang="pl-PL" sz="2300" b="1" dirty="0" smtClean="0"/>
              <a:t>Zawsze </a:t>
            </a:r>
            <a:r>
              <a:rPr lang="pl-PL" sz="2300" dirty="0" smtClean="0"/>
              <a:t>wiąże się z innym stosunkiem prawnym, co do którego realizuje funkcję służebną,</a:t>
            </a:r>
          </a:p>
          <a:p>
            <a:pPr lvl="1"/>
            <a:r>
              <a:rPr lang="pl-PL" sz="2300" b="1" dirty="0" smtClean="0"/>
              <a:t>Nigdy </a:t>
            </a:r>
            <a:r>
              <a:rPr lang="pl-PL" sz="2300" dirty="0" smtClean="0"/>
              <a:t>nie występuje samodzielnie,</a:t>
            </a:r>
          </a:p>
          <a:p>
            <a:pPr lvl="1"/>
            <a:r>
              <a:rPr lang="pl-PL" sz="2300" b="1" dirty="0" smtClean="0"/>
              <a:t>Wzmacnia </a:t>
            </a:r>
            <a:r>
              <a:rPr lang="pl-PL" sz="2300" dirty="0" smtClean="0"/>
              <a:t> nadrzędny stosunek osobisty</a:t>
            </a:r>
          </a:p>
          <a:p>
            <a:pPr lvl="1"/>
            <a:r>
              <a:rPr lang="pl-PL" sz="2300" dirty="0" smtClean="0"/>
              <a:t>Np. wspólność majątkowa małżeńska (art. 31 i n. KRO), między wspólnikami spółki cywilnej (art. 860 KC)</a:t>
            </a:r>
          </a:p>
          <a:p>
            <a:pPr lvl="1"/>
            <a:r>
              <a:rPr lang="pl-PL" sz="2300" dirty="0" smtClean="0"/>
              <a:t>Brak określonej wielkości udziału,</a:t>
            </a:r>
          </a:p>
          <a:p>
            <a:pPr lvl="1"/>
            <a:r>
              <a:rPr lang="pl-PL" sz="2300" dirty="0" smtClean="0"/>
              <a:t>Nie można swobodnie rozporządzać udziałem</a:t>
            </a:r>
          </a:p>
          <a:p>
            <a:pPr lvl="1"/>
            <a:r>
              <a:rPr lang="pl-PL" sz="2300" dirty="0" smtClean="0"/>
              <a:t>Może być zniesiona wyjątkowo </a:t>
            </a:r>
          </a:p>
          <a:p>
            <a:pPr lvl="1"/>
            <a:endParaRPr lang="pl-PL" sz="23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UŁAMKOWA</a:t>
            </a:r>
          </a:p>
          <a:p>
            <a:pPr lvl="1"/>
            <a:r>
              <a:rPr lang="pl-PL" sz="2600" b="1" dirty="0" smtClean="0"/>
              <a:t>Samoistny </a:t>
            </a:r>
            <a:r>
              <a:rPr lang="pl-PL" sz="2600" dirty="0" smtClean="0"/>
              <a:t>stosunek prawny prawa rzeczowego,</a:t>
            </a:r>
          </a:p>
          <a:p>
            <a:pPr lvl="1"/>
            <a:r>
              <a:rPr lang="pl-PL" sz="2600" b="1" dirty="0" smtClean="0"/>
              <a:t>Niezwiązany </a:t>
            </a:r>
            <a:r>
              <a:rPr lang="pl-PL" sz="2600" dirty="0" smtClean="0"/>
              <a:t>z innym stosunkiem prawnym</a:t>
            </a:r>
          </a:p>
          <a:p>
            <a:pPr lvl="1"/>
            <a:r>
              <a:rPr lang="pl-PL" sz="2600" dirty="0" smtClean="0"/>
              <a:t>Często </a:t>
            </a:r>
            <a:r>
              <a:rPr lang="pl-PL" sz="2600" b="1" dirty="0"/>
              <a:t>p</a:t>
            </a:r>
            <a:r>
              <a:rPr lang="pl-PL" sz="2600" b="1" dirty="0" smtClean="0"/>
              <a:t>rzypadkowy </a:t>
            </a:r>
            <a:r>
              <a:rPr lang="pl-PL" sz="2600" dirty="0" smtClean="0"/>
              <a:t>i </a:t>
            </a:r>
            <a:r>
              <a:rPr lang="pl-PL" sz="2600" b="1" dirty="0" smtClean="0"/>
              <a:t>nietrwały</a:t>
            </a:r>
          </a:p>
          <a:p>
            <a:pPr lvl="1"/>
            <a:r>
              <a:rPr lang="pl-PL" sz="2600" dirty="0" smtClean="0"/>
              <a:t>Współwłaścicielowi przysługuje wyrażony ułamkiem udział,</a:t>
            </a:r>
          </a:p>
          <a:p>
            <a:pPr lvl="1"/>
            <a:r>
              <a:rPr lang="pl-PL" sz="2600" dirty="0" smtClean="0"/>
              <a:t>Współwłaściciel może rozporządzać swoim udziałem swobodnie</a:t>
            </a:r>
          </a:p>
          <a:p>
            <a:pPr lvl="1"/>
            <a:r>
              <a:rPr lang="pl-PL" sz="2600" dirty="0" smtClean="0"/>
              <a:t>Może być zniesiona w każdym czasie (art. 210 KC) </a:t>
            </a:r>
          </a:p>
          <a:p>
            <a:pPr lvl="1"/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68977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 WSPÓŁWŁASNOŚCI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Dziedziczenie</a:t>
            </a:r>
          </a:p>
          <a:p>
            <a:pPr lvl="1"/>
            <a:r>
              <a:rPr lang="pl-PL" dirty="0" smtClean="0"/>
              <a:t>Gdy mamy kilku spadkobierców dziedziczą oni spadek w częściach ułamkowych oznaczonych w testamencie lub ustawie – wspólność spadku.</a:t>
            </a:r>
          </a:p>
          <a:p>
            <a:r>
              <a:rPr lang="pl-PL" dirty="0" smtClean="0"/>
              <a:t>Czynność prawna</a:t>
            </a:r>
          </a:p>
          <a:p>
            <a:pPr lvl="1"/>
            <a:r>
              <a:rPr lang="pl-PL" dirty="0" smtClean="0"/>
              <a:t>Wspólne nabycie przez kilka osób własności tej samej rzeczy</a:t>
            </a:r>
          </a:p>
          <a:p>
            <a:r>
              <a:rPr lang="pl-PL" dirty="0" smtClean="0"/>
              <a:t>Ex lege</a:t>
            </a:r>
          </a:p>
          <a:p>
            <a:pPr lvl="1"/>
            <a:r>
              <a:rPr lang="pl-PL" dirty="0" smtClean="0"/>
              <a:t>Zasiedzenie rzeczy przez kilku współposiadaczy; połączenie lub pomieszanie rzeczy (art. 193 </a:t>
            </a:r>
            <a:r>
              <a:rPr lang="pl-PL" dirty="0" smtClean="0">
                <a:latin typeface="Constantia"/>
              </a:rPr>
              <a:t>§ 1 KC)</a:t>
            </a:r>
            <a:endParaRPr lang="pl-PL" dirty="0" smtClean="0"/>
          </a:p>
          <a:p>
            <a:r>
              <a:rPr lang="pl-PL" dirty="0" smtClean="0"/>
              <a:t>Orzeczenie sądowe</a:t>
            </a:r>
          </a:p>
          <a:p>
            <a:pPr lvl="1"/>
            <a:r>
              <a:rPr lang="pl-PL" dirty="0" smtClean="0"/>
              <a:t>Np. przyznanie przez sąd współwłasności rzeczy kilku </a:t>
            </a:r>
            <a:r>
              <a:rPr lang="pl-PL" dirty="0" err="1" smtClean="0"/>
              <a:t>współwłścicielom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UDZIAŁU </a:t>
            </a: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887" y="2836312"/>
            <a:ext cx="4810635" cy="2107580"/>
          </a:xfrm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Wspólne prawo własności tworzy </a:t>
            </a:r>
            <a:r>
              <a:rPr lang="pl-PL" b="1" dirty="0" smtClean="0"/>
              <a:t>zespół udziałów</a:t>
            </a:r>
            <a:r>
              <a:rPr lang="pl-PL" dirty="0" smtClean="0"/>
              <a:t> we </a:t>
            </a:r>
            <a:r>
              <a:rPr lang="pl-PL" dirty="0" err="1" smtClean="0"/>
              <a:t>współwłasnosci</a:t>
            </a:r>
            <a:r>
              <a:rPr lang="pl-PL" dirty="0" smtClean="0"/>
              <a:t>,</a:t>
            </a:r>
          </a:p>
          <a:p>
            <a:r>
              <a:rPr lang="pl-PL" dirty="0" smtClean="0"/>
              <a:t>Wyrażony ułamkiem,</a:t>
            </a:r>
          </a:p>
          <a:p>
            <a:r>
              <a:rPr lang="pl-PL" dirty="0" smtClean="0"/>
              <a:t>„Idealna” część wspólnego prawa,</a:t>
            </a:r>
          </a:p>
          <a:p>
            <a:r>
              <a:rPr lang="pl-PL" dirty="0" smtClean="0"/>
              <a:t>Zakres uprawnień i obowiązków współwłaścicieli zależy od </a:t>
            </a:r>
            <a:r>
              <a:rPr lang="pl-PL" b="1" dirty="0" smtClean="0"/>
              <a:t>wielkości udziałów </a:t>
            </a:r>
            <a:r>
              <a:rPr lang="pl-PL" dirty="0" smtClean="0"/>
              <a:t>(art. 204 KC)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4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ZARZĄD RZECZĄ WSPÓLNĄ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 smtClean="0"/>
              <a:t>WSPÓŁPOSIADANIE I KORZYSTANIE Z RZECZY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pl-PL" dirty="0" smtClean="0"/>
              <a:t>Podejmowanie decyzji dotyczących wspólnej rzeczy,</a:t>
            </a:r>
          </a:p>
          <a:p>
            <a:r>
              <a:rPr lang="pl-PL" dirty="0" smtClean="0"/>
              <a:t>Czynności faktyczne i prawne,</a:t>
            </a:r>
          </a:p>
          <a:p>
            <a:r>
              <a:rPr lang="pl-PL" dirty="0" smtClean="0"/>
              <a:t>Współdziałanie (art. 200 KC)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Uprawnienie do korzystania z rzeczy i jej posiadania, </a:t>
            </a:r>
          </a:p>
          <a:p>
            <a:r>
              <a:rPr lang="pl-PL" dirty="0" smtClean="0"/>
              <a:t>Wymaga synchronizacji uprawnień wszystkich współwłaścicieli</a:t>
            </a:r>
            <a:endParaRPr lang="pl-PL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STOSUNKI MIĘDZY WSPÓŁWŁAŚCICIELAMI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491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209 KC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NIE MYLIĆ Z ZARZĄDZEM RZECZĄ WSPÓLNĄ !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CZYNNOŚCI ZACHOWAWCZE</a:t>
            </a:r>
          </a:p>
          <a:p>
            <a:pPr lvl="1"/>
            <a:r>
              <a:rPr lang="pl-PL" dirty="0" smtClean="0"/>
              <a:t>„Każdy ze współwłaścicieli może wykonywać wszelkie czynności i dochodzić wszelkich roszczeń które zmierzają do </a:t>
            </a:r>
            <a:r>
              <a:rPr lang="pl-PL" b="1" dirty="0" smtClean="0"/>
              <a:t>zachowania wspólnego prawa</a:t>
            </a:r>
            <a:r>
              <a:rPr lang="pl-PL" dirty="0" smtClean="0"/>
              <a:t>”</a:t>
            </a:r>
          </a:p>
          <a:p>
            <a:pPr lvl="1"/>
            <a:r>
              <a:rPr lang="pl-PL" dirty="0" smtClean="0"/>
              <a:t>Np. wystąpienie z roszczeniem windykacyjnym, negatoryjnym, złożenie wniosku o rozgraniczenie nieruchomości, wniosek o założenie księgi wieczystej, o dokonanie wpisu, pozew o uzgodnienie księgi wieczystej z rzeczywistym stanem prawnym itp. </a:t>
            </a:r>
          </a:p>
          <a:p>
            <a:pPr lvl="1"/>
            <a:r>
              <a:rPr lang="pl-PL" b="1" dirty="0" smtClean="0"/>
              <a:t>Każdy samodzielnie, we własnym imieniu i wspólnym interesie.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0609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ZARZĄD USTAWOWY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Wspólne sprawowanie zarządu przez wszystkich współwłaścicieli,</a:t>
            </a:r>
          </a:p>
          <a:p>
            <a:r>
              <a:rPr lang="pl-PL" dirty="0" smtClean="0"/>
              <a:t>Obowiązek współdziałania – art. 200 KC</a:t>
            </a:r>
          </a:p>
          <a:p>
            <a:r>
              <a:rPr lang="pl-PL" dirty="0" smtClean="0"/>
              <a:t>Istotny podział na czynności zwykłego zarządu i czynności przekraczające zwykły zarząd – brak katalogu, każdy przypadek wymaga indywidualnej oceny.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731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</TotalTime>
  <Words>902</Words>
  <Application>Microsoft Office PowerPoint</Application>
  <PresentationFormat>Pokaz na ekranie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Miejski</vt:lpstr>
      <vt:lpstr>WSPÓŁWŁASNOŚĆ</vt:lpstr>
      <vt:lpstr>POJĘCIE WSPÓŁWŁASNOŚCI</vt:lpstr>
      <vt:lpstr>Współwłasność dotyczy</vt:lpstr>
      <vt:lpstr>RODZAJE WSPÓŁWŁASNOŚCI (art. 196 § 1 KC)</vt:lpstr>
      <vt:lpstr>ŹRÓDŁA WSPÓŁWŁASNOŚCI</vt:lpstr>
      <vt:lpstr>POJĘCIE UDZIAŁU </vt:lpstr>
      <vt:lpstr>STOSUNKI MIĘDZY WSPÓŁWŁAŚCICIELAMI</vt:lpstr>
      <vt:lpstr>ART. 209 KC</vt:lpstr>
      <vt:lpstr>ZARZĄD USTAWOWY</vt:lpstr>
      <vt:lpstr>ZARZĄD USTAWOWY</vt:lpstr>
      <vt:lpstr>ZARZĄD UMOWNY</vt:lpstr>
      <vt:lpstr>ZARZĄD SĄDOWY </vt:lpstr>
      <vt:lpstr>WSPÓŁPOSIADANIE I KORZYSTANIE Z RZECZY WSPÓLNEJ</vt:lpstr>
      <vt:lpstr>PONOSZENIE CIĘŻARÓW I POBIERANIE POŻYTKÓW</vt:lpstr>
      <vt:lpstr>ZNIESIENIE WSPÓŁWŁASNOŚCI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WSPÓŁWŁASNOŚĆ</dc:title>
  <dc:creator>Laptop</dc:creator>
  <cp:lastModifiedBy>Laptop</cp:lastModifiedBy>
  <cp:revision>10</cp:revision>
  <dcterms:created xsi:type="dcterms:W3CDTF">2016-10-09T17:14:53Z</dcterms:created>
  <dcterms:modified xsi:type="dcterms:W3CDTF">2016-10-09T18:45:08Z</dcterms:modified>
</cp:coreProperties>
</file>