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363" r:id="rId10"/>
    <p:sldId id="364" r:id="rId11"/>
    <p:sldId id="365" r:id="rId12"/>
    <p:sldId id="366" r:id="rId13"/>
    <p:sldId id="367" r:id="rId14"/>
    <p:sldId id="368" r:id="rId15"/>
    <p:sldId id="369" r:id="rId16"/>
    <p:sldId id="370" r:id="rId17"/>
    <p:sldId id="371" r:id="rId18"/>
    <p:sldId id="372" r:id="rId19"/>
    <p:sldId id="373" r:id="rId20"/>
    <p:sldId id="264" r:id="rId21"/>
    <p:sldId id="265" r:id="rId22"/>
    <p:sldId id="266" r:id="rId23"/>
    <p:sldId id="267" r:id="rId24"/>
    <p:sldId id="268" r:id="rId25"/>
    <p:sldId id="270" r:id="rId26"/>
    <p:sldId id="271" r:id="rId27"/>
    <p:sldId id="272"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350" r:id="rId45"/>
    <p:sldId id="351" r:id="rId46"/>
    <p:sldId id="352" r:id="rId47"/>
    <p:sldId id="290" r:id="rId48"/>
    <p:sldId id="291" r:id="rId49"/>
    <p:sldId id="292" r:id="rId50"/>
    <p:sldId id="294" r:id="rId51"/>
    <p:sldId id="295" r:id="rId52"/>
    <p:sldId id="296" r:id="rId53"/>
    <p:sldId id="297" r:id="rId54"/>
    <p:sldId id="298" r:id="rId55"/>
    <p:sldId id="299" r:id="rId56"/>
    <p:sldId id="343" r:id="rId57"/>
    <p:sldId id="300" r:id="rId58"/>
    <p:sldId id="348" r:id="rId59"/>
    <p:sldId id="301" r:id="rId60"/>
    <p:sldId id="302" r:id="rId61"/>
    <p:sldId id="303" r:id="rId62"/>
    <p:sldId id="344" r:id="rId63"/>
    <p:sldId id="304" r:id="rId64"/>
    <p:sldId id="305" r:id="rId65"/>
    <p:sldId id="306" r:id="rId66"/>
    <p:sldId id="307" r:id="rId67"/>
    <p:sldId id="308" r:id="rId68"/>
    <p:sldId id="309" r:id="rId69"/>
    <p:sldId id="310" r:id="rId70"/>
    <p:sldId id="311" r:id="rId71"/>
    <p:sldId id="312" r:id="rId72"/>
    <p:sldId id="374" r:id="rId73"/>
    <p:sldId id="375" r:id="rId74"/>
    <p:sldId id="376" r:id="rId75"/>
    <p:sldId id="377" r:id="rId76"/>
    <p:sldId id="378" r:id="rId77"/>
    <p:sldId id="380" r:id="rId78"/>
    <p:sldId id="381" r:id="rId79"/>
    <p:sldId id="382" r:id="rId80"/>
    <p:sldId id="383" r:id="rId81"/>
    <p:sldId id="384" r:id="rId82"/>
    <p:sldId id="269" r:id="rId83"/>
    <p:sldId id="386" r:id="rId84"/>
    <p:sldId id="387" r:id="rId85"/>
    <p:sldId id="388" r:id="rId86"/>
    <p:sldId id="273" r:id="rId87"/>
    <p:sldId id="389" r:id="rId88"/>
    <p:sldId id="390" r:id="rId89"/>
    <p:sldId id="393" r:id="rId90"/>
    <p:sldId id="394" r:id="rId91"/>
    <p:sldId id="395" r:id="rId92"/>
    <p:sldId id="396" r:id="rId93"/>
    <p:sldId id="397" r:id="rId94"/>
    <p:sldId id="398" r:id="rId95"/>
    <p:sldId id="399" r:id="rId96"/>
    <p:sldId id="400" r:id="rId97"/>
    <p:sldId id="401" r:id="rId98"/>
    <p:sldId id="402" r:id="rId9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3" d="100"/>
          <a:sy n="63" d="100"/>
        </p:scale>
        <p:origin x="106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b="1" dirty="0"/>
            <a:t>Prokurator</a:t>
          </a:r>
          <a:r>
            <a:rPr lang="pl-PL" dirty="0"/>
            <a:t>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endParaRPr lang="pl-PL" b="1" dirty="0"/>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97B06F4-2361-4939-AD57-A3295D170CDF}">
      <dgm:prSet phldrT="[Tekst]" custT="1"/>
      <dgm:spPr/>
      <dgm:t>
        <a:bodyPr/>
        <a:lstStyle/>
        <a:p>
          <a:r>
            <a:rPr lang="pl-PL" sz="1600" b="1" dirty="0"/>
            <a:t>Prokurator </a:t>
          </a:r>
          <a:r>
            <a:rPr lang="pl-PL" sz="1600" b="0" dirty="0"/>
            <a:t>może przedłużyć </a:t>
          </a:r>
          <a:r>
            <a:rPr lang="pl-PL" sz="1600" b="1" dirty="0"/>
            <a:t>na dalszy czas oznaczony</a:t>
          </a:r>
        </a:p>
      </dgm:t>
    </dgm:pt>
    <dgm:pt modelId="{4F19A97A-17D3-48F2-A881-FF8DC61734A6}" type="parTrans" cxnId="{914B8E26-D196-4972-82CF-CB9961EFAC61}">
      <dgm:prSet/>
      <dgm:spPr/>
      <dgm:t>
        <a:bodyPr/>
        <a:lstStyle/>
        <a:p>
          <a:endParaRPr lang="pl-PL"/>
        </a:p>
      </dgm:t>
    </dgm:pt>
    <dgm:pt modelId="{10EAADD8-0D84-4C60-BB82-98CBF7EB12AD}" type="sibTrans" cxnId="{914B8E26-D196-4972-82CF-CB9961EFAC61}">
      <dgm:prSet/>
      <dgm:spPr/>
      <dgm:t>
        <a:bodyPr/>
        <a:lstStyle/>
        <a:p>
          <a:endParaRPr lang="pl-PL"/>
        </a:p>
      </dgm:t>
    </dgm:pt>
    <dgm:pt modelId="{14069224-E7B2-4C63-B186-64304626ABEB}">
      <dgm:prSet phldrT="[Tekst]"/>
      <dgm:spPr/>
      <dgm:t>
        <a:bodyPr/>
        <a:lstStyle/>
        <a:p>
          <a:r>
            <a:rPr lang="pl-PL" dirty="0"/>
            <a:t>„wypadki szczególnie uzasadnione”</a:t>
          </a:r>
        </a:p>
      </dgm:t>
    </dgm:pt>
    <dgm:pt modelId="{BD43DF43-78F5-4210-8DD5-FBAAE8CD6424}" type="parTrans" cxnId="{CB48D959-8908-47FF-A6BB-046DAD4889E5}">
      <dgm:prSet/>
      <dgm:spPr/>
      <dgm:t>
        <a:bodyPr/>
        <a:lstStyle/>
        <a:p>
          <a:endParaRPr lang="pl-PL"/>
        </a:p>
      </dgm:t>
    </dgm:pt>
    <dgm:pt modelId="{FD0D8269-79E4-48E6-8052-B5D659DD6D8B}" type="sibTrans" cxnId="{CB48D959-8908-47FF-A6BB-046DAD4889E5}">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08FB7210-E775-44CE-A03E-3DA62AE51C62}" type="pres">
      <dgm:prSet presAssocID="{797B06F4-2361-4939-AD57-A3295D170CDF}" presName="boxAndChildren" presStyleCnt="0"/>
      <dgm:spPr/>
    </dgm:pt>
    <dgm:pt modelId="{060E117C-27EF-4A37-A55B-7EB772923BBE}" type="pres">
      <dgm:prSet presAssocID="{797B06F4-2361-4939-AD57-A3295D170CDF}" presName="parentTextBox" presStyleLbl="node1" presStyleIdx="0" presStyleCnt="3"/>
      <dgm:spPr/>
    </dgm:pt>
    <dgm:pt modelId="{46177E92-35CC-46FF-9249-24CBA2A7D8B0}" type="pres">
      <dgm:prSet presAssocID="{797B06F4-2361-4939-AD57-A3295D170CDF}" presName="entireBox" presStyleLbl="node1" presStyleIdx="0" presStyleCnt="3" custScaleY="140931" custLinFactNeighborX="2007" custLinFactNeighborY="3232"/>
      <dgm:spPr/>
    </dgm:pt>
    <dgm:pt modelId="{C1379288-DF9A-4E6A-B75C-61E6AFCEC2E3}" type="pres">
      <dgm:prSet presAssocID="{797B06F4-2361-4939-AD57-A3295D170CDF}" presName="descendantBox" presStyleCnt="0"/>
      <dgm:spPr/>
    </dgm:pt>
    <dgm:pt modelId="{2878EEEA-3BE7-48F0-B9D4-7CDC91A2679C}" type="pres">
      <dgm:prSet presAssocID="{14069224-E7B2-4C63-B186-64304626ABEB}" presName="childTextBox" presStyleLbl="fgAccFollowNode1" presStyleIdx="0" presStyleCnt="3" custLinFactNeighborX="2343" custLinFactNeighborY="44009">
        <dgm:presLayoutVars>
          <dgm:bulletEnabled val="1"/>
        </dgm:presLayoutVars>
      </dgm:prSet>
      <dgm:spPr/>
    </dgm:pt>
    <dgm:pt modelId="{7F616F8D-FCBD-4E59-9125-AE6EE8130BA5}" type="pres">
      <dgm:prSet presAssocID="{1EB055D4-2408-4F87-AEDD-4B35514D5D3E}" presName="sp" presStyleCnt="0"/>
      <dgm:spPr/>
    </dgm:pt>
    <dgm:pt modelId="{6987DA0A-569F-419E-B0A3-48CF3B2CBA50}" type="pres">
      <dgm:prSet presAssocID="{D0197DF2-32A3-4B0E-B4FD-698365E3FA68}" presName="arrowAndChildren" presStyleCnt="0"/>
      <dgm:spPr/>
    </dgm:pt>
    <dgm:pt modelId="{540B737C-CC15-426D-A84B-4F029FCB601E}" type="pres">
      <dgm:prSet presAssocID="{D0197DF2-32A3-4B0E-B4FD-698365E3FA68}" presName="parentTextArrow" presStyleLbl="node1" presStyleIdx="0" presStyleCnt="3"/>
      <dgm:spPr/>
    </dgm:pt>
    <dgm:pt modelId="{972C4503-24F3-4B04-9BAB-FE2CDC1FCF5B}" type="pres">
      <dgm:prSet presAssocID="{D0197DF2-32A3-4B0E-B4FD-698365E3FA68}" presName="arrow" presStyleLbl="node1" presStyleIdx="1" presStyleCnt="3"/>
      <dgm:spPr/>
    </dgm:pt>
    <dgm:pt modelId="{9A62ECB0-3861-4CFE-AA03-DCA704CC4F49}" type="pres">
      <dgm:prSet presAssocID="{D0197DF2-32A3-4B0E-B4FD-698365E3FA68}" presName="descendantArrow" presStyleCnt="0"/>
      <dgm:spPr/>
    </dgm:pt>
    <dgm:pt modelId="{F32227C0-05DA-4C48-8921-56407BCE4649}" type="pres">
      <dgm:prSet presAssocID="{BF40BE9F-3165-4233-988D-81F14CDCF4C6}" presName="childTextArrow" presStyleLbl="fgAccFollowNode1" presStyleIdx="1" presStyleCnt="3">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1" presStyleCnt="3"/>
      <dgm:spPr/>
    </dgm:pt>
    <dgm:pt modelId="{F0285F1D-979D-4813-A48F-8692177B00B2}" type="pres">
      <dgm:prSet presAssocID="{2F96A31D-292D-4F37-91E0-A29C978A734A}" presName="arrow" presStyleLbl="node1" presStyleIdx="2" presStyleCnt="3"/>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2" presStyleCnt="3"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74179D20-F65C-4D8B-82F3-83881B238FD6}" type="presOf" srcId="{797B06F4-2361-4939-AD57-A3295D170CDF}" destId="{46177E92-35CC-46FF-9249-24CBA2A7D8B0}" srcOrd="1" destOrd="0" presId="urn:microsoft.com/office/officeart/2005/8/layout/process4"/>
    <dgm:cxn modelId="{914B8E26-D196-4972-82CF-CB9961EFAC61}" srcId="{332D08D7-8510-443A-9761-0DCB255E2041}" destId="{797B06F4-2361-4939-AD57-A3295D170CDF}" srcOrd="2" destOrd="0" parTransId="{4F19A97A-17D3-48F2-A881-FF8DC61734A6}" sibTransId="{10EAADD8-0D84-4C60-BB82-98CBF7EB12AD}"/>
    <dgm:cxn modelId="{BA9BF82A-A8A6-4C67-9E9D-0479D8552B89}" srcId="{2F96A31D-292D-4F37-91E0-A29C978A734A}" destId="{88FBF804-904C-4E42-B515-675D0C9D73C1}" srcOrd="0" destOrd="0" parTransId="{59C46D46-99D5-463D-B4DC-44C75E105110}" sibTransId="{F660A9FA-FAC1-4F1B-B2AB-04BB2B994F86}"/>
    <dgm:cxn modelId="{F01DBD76-4F5B-4942-94DD-A41C9AC79E50}" srcId="{332D08D7-8510-443A-9761-0DCB255E2041}" destId="{D0197DF2-32A3-4B0E-B4FD-698365E3FA68}" srcOrd="1" destOrd="0" parTransId="{C2ED3380-D4C8-417B-BB3D-25546B50ACBF}" sibTransId="{1EB055D4-2408-4F87-AEDD-4B35514D5D3E}"/>
    <dgm:cxn modelId="{CB48D959-8908-47FF-A6BB-046DAD4889E5}" srcId="{797B06F4-2361-4939-AD57-A3295D170CDF}" destId="{14069224-E7B2-4C63-B186-64304626ABEB}" srcOrd="0" destOrd="0" parTransId="{BD43DF43-78F5-4210-8DD5-FBAAE8CD6424}" sibTransId="{FD0D8269-79E4-48E6-8052-B5D659DD6D8B}"/>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CFDCC1A5-8313-4E3C-B2CC-9BF35DCA6EDE}" type="presOf" srcId="{797B06F4-2361-4939-AD57-A3295D170CDF}" destId="{060E117C-27EF-4A37-A55B-7EB772923BBE}"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3B3F73CC-CA38-4315-AFC1-86D1B0869812}" type="presOf" srcId="{14069224-E7B2-4C63-B186-64304626ABEB}" destId="{2878EEEA-3BE7-48F0-B9D4-7CDC91A2679C}" srcOrd="0" destOrd="0" presId="urn:microsoft.com/office/officeart/2005/8/layout/process4"/>
    <dgm:cxn modelId="{E976D6E5-1114-4A93-BBBB-824D5E809E93}" type="presOf" srcId="{BF40BE9F-3165-4233-988D-81F14CDCF4C6}" destId="{F32227C0-05DA-4C48-8921-56407BCE4649}" srcOrd="0" destOrd="0" presId="urn:microsoft.com/office/officeart/2005/8/layout/process4"/>
    <dgm:cxn modelId="{99CCEAE5-95BC-480C-8188-D59D948BE378}" type="presOf" srcId="{D0197DF2-32A3-4B0E-B4FD-698365E3FA68}" destId="{540B737C-CC15-426D-A84B-4F029FCB601E}" srcOrd="0" destOrd="0" presId="urn:microsoft.com/office/officeart/2005/8/layout/process4"/>
    <dgm:cxn modelId="{BE5A9EEC-F5A5-4B83-9456-D13ADB7CA5B1}" type="presOf" srcId="{D0197DF2-32A3-4B0E-B4FD-698365E3FA68}" destId="{972C4503-24F3-4B04-9BAB-FE2CDC1FCF5B}" srcOrd="1"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0A8183A1-EE74-403F-9D45-4142AA6EA689}" type="presParOf" srcId="{7C78BDC6-9699-4A73-BB36-95FA94995485}" destId="{08FB7210-E775-44CE-A03E-3DA62AE51C62}" srcOrd="0" destOrd="0" presId="urn:microsoft.com/office/officeart/2005/8/layout/process4"/>
    <dgm:cxn modelId="{A7A0034A-50A1-4E9D-BB88-6A81A73D5643}" type="presParOf" srcId="{08FB7210-E775-44CE-A03E-3DA62AE51C62}" destId="{060E117C-27EF-4A37-A55B-7EB772923BBE}" srcOrd="0" destOrd="0" presId="urn:microsoft.com/office/officeart/2005/8/layout/process4"/>
    <dgm:cxn modelId="{9CEC2E43-E3C1-4987-B5A4-E1D7E3A7CAFA}" type="presParOf" srcId="{08FB7210-E775-44CE-A03E-3DA62AE51C62}" destId="{46177E92-35CC-46FF-9249-24CBA2A7D8B0}" srcOrd="1" destOrd="0" presId="urn:microsoft.com/office/officeart/2005/8/layout/process4"/>
    <dgm:cxn modelId="{F605C37C-B2DF-4094-8239-798DBD094E5F}" type="presParOf" srcId="{08FB7210-E775-44CE-A03E-3DA62AE51C62}" destId="{C1379288-DF9A-4E6A-B75C-61E6AFCEC2E3}" srcOrd="2" destOrd="0" presId="urn:microsoft.com/office/officeart/2005/8/layout/process4"/>
    <dgm:cxn modelId="{DD7EF8A3-68FA-4D1D-ADAB-C6D668F2A5E0}" type="presParOf" srcId="{C1379288-DF9A-4E6A-B75C-61E6AFCEC2E3}" destId="{2878EEEA-3BE7-48F0-B9D4-7CDC91A2679C}" srcOrd="0" destOrd="0" presId="urn:microsoft.com/office/officeart/2005/8/layout/process4"/>
    <dgm:cxn modelId="{7D6579CC-02C0-403E-AF9D-6E65E635809E}" type="presParOf" srcId="{7C78BDC6-9699-4A73-BB36-95FA94995485}" destId="{7F616F8D-FCBD-4E59-9125-AE6EE8130BA5}" srcOrd="1" destOrd="0" presId="urn:microsoft.com/office/officeart/2005/8/layout/process4"/>
    <dgm:cxn modelId="{4C85E9E5-74C1-49EF-B5DD-44C1D4E7D056}" type="presParOf" srcId="{7C78BDC6-9699-4A73-BB36-95FA94995485}" destId="{6987DA0A-569F-419E-B0A3-48CF3B2CBA50}" srcOrd="2" destOrd="0" presId="urn:microsoft.com/office/officeart/2005/8/layout/process4"/>
    <dgm:cxn modelId="{157CE574-1D43-40EB-885B-2C868072D6E7}" type="presParOf" srcId="{6987DA0A-569F-419E-B0A3-48CF3B2CBA50}" destId="{540B737C-CC15-426D-A84B-4F029FCB601E}" srcOrd="0" destOrd="0" presId="urn:microsoft.com/office/officeart/2005/8/layout/process4"/>
    <dgm:cxn modelId="{C7BDFCA5-F39F-4F7E-861D-8129D8C6FDE9}" type="presParOf" srcId="{6987DA0A-569F-419E-B0A3-48CF3B2CBA50}" destId="{972C4503-24F3-4B04-9BAB-FE2CDC1FCF5B}" srcOrd="1" destOrd="0" presId="urn:microsoft.com/office/officeart/2005/8/layout/process4"/>
    <dgm:cxn modelId="{39F405B4-1C11-485B-B04D-B796DB6D8CE8}" type="presParOf" srcId="{6987DA0A-569F-419E-B0A3-48CF3B2CBA50}" destId="{9A62ECB0-3861-4CFE-AA03-DCA704CC4F49}" srcOrd="2" destOrd="0" presId="urn:microsoft.com/office/officeart/2005/8/layout/process4"/>
    <dgm:cxn modelId="{487A3156-2352-4602-9AD1-440D02A03B09}" type="presParOf" srcId="{9A62ECB0-3861-4CFE-AA03-DCA704CC4F49}" destId="{F32227C0-05DA-4C48-8921-56407BCE4649}" srcOrd="0" destOrd="0" presId="urn:microsoft.com/office/officeart/2005/8/layout/process4"/>
    <dgm:cxn modelId="{9843B164-7586-45D7-B3DE-25DA9A1523F3}" type="presParOf" srcId="{7C78BDC6-9699-4A73-BB36-95FA94995485}" destId="{E168BCB8-BF35-477C-B2E7-D1329E8CF141}" srcOrd="3" destOrd="0" presId="urn:microsoft.com/office/officeart/2005/8/layout/process4"/>
    <dgm:cxn modelId="{D2EA757D-0FFB-4088-846E-0F8FF1052AFE}" type="presParOf" srcId="{7C78BDC6-9699-4A73-BB36-95FA94995485}" destId="{5FEDD6BC-F032-42D2-B081-BB7532081513}" srcOrd="4"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C4EA6-197E-48C2-B0DC-9EB217306A6A}" type="doc">
      <dgm:prSet loTypeId="urn:microsoft.com/office/officeart/2005/8/layout/process1" loCatId="process" qsTypeId="urn:microsoft.com/office/officeart/2005/8/quickstyle/simple1" qsCatId="simple" csTypeId="urn:microsoft.com/office/officeart/2005/8/colors/accent1_2" csCatId="accent1" phldr="1"/>
      <dgm:spPr/>
    </dgm:pt>
    <dgm:pt modelId="{1E3A4348-08B9-49EA-8759-FC196E3F0ACA}">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Umorzenie postępowania przez prokuratora</a:t>
          </a:r>
        </a:p>
      </dgm:t>
    </dgm:pt>
    <dgm:pt modelId="{5FBBBD6D-3765-4C8E-B88A-5C41DF2FC1FB}" type="parTrans" cxnId="{CE01F11B-CEC4-463D-909D-0286E8429387}">
      <dgm:prSet/>
      <dgm:spPr/>
      <dgm:t>
        <a:bodyPr/>
        <a:lstStyle/>
        <a:p>
          <a:endParaRPr lang="pl-PL"/>
        </a:p>
      </dgm:t>
    </dgm:pt>
    <dgm:pt modelId="{4E82D23B-9AFF-43F6-BCD3-F87F839C1ABA}" type="sibTrans" cxnId="{CE01F11B-CEC4-463D-909D-0286E842938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1AFF5C6D-E266-46A9-88A0-A08FF4303619}">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Uprawomocnienie się postanowienia o umorzeniu</a:t>
          </a:r>
        </a:p>
      </dgm:t>
    </dgm:pt>
    <dgm:pt modelId="{39734487-6C57-4EE2-A8FB-552A8EF88B73}" type="parTrans" cxnId="{125F6713-4511-4085-BF51-74BAF790F58C}">
      <dgm:prSet/>
      <dgm:spPr/>
      <dgm:t>
        <a:bodyPr/>
        <a:lstStyle/>
        <a:p>
          <a:endParaRPr lang="pl-PL"/>
        </a:p>
      </dgm:t>
    </dgm:pt>
    <dgm:pt modelId="{68FD142C-D191-410E-AB74-441D8CD7398B}" type="sibTrans" cxnId="{125F6713-4511-4085-BF51-74BAF790F58C}">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A69F53F7-67C0-4CA6-B4F2-4774A72902DE}">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b="1" dirty="0">
              <a:solidFill>
                <a:schemeClr val="tx1"/>
              </a:solidFill>
            </a:rPr>
            <a:t>Skierowanie wniosku do sądu o orzeczenie przepadku</a:t>
          </a:r>
        </a:p>
      </dgm:t>
    </dgm:pt>
    <dgm:pt modelId="{17651807-1EE5-4AC0-8946-D1B2EBA8ADB8}" type="parTrans" cxnId="{440899F3-70AC-4DD0-833B-204DCC226E67}">
      <dgm:prSet/>
      <dgm:spPr/>
      <dgm:t>
        <a:bodyPr/>
        <a:lstStyle/>
        <a:p>
          <a:endParaRPr lang="pl-PL"/>
        </a:p>
      </dgm:t>
    </dgm:pt>
    <dgm:pt modelId="{F605B043-6409-40C9-8529-41936B3CBEA3}" type="sibTrans" cxnId="{440899F3-70AC-4DD0-833B-204DCC226E67}">
      <dgm:prSet/>
      <dgm:spPr/>
      <dgm:t>
        <a:bodyPr/>
        <a:lstStyle/>
        <a:p>
          <a:endParaRPr lang="pl-PL"/>
        </a:p>
      </dgm:t>
    </dgm:pt>
    <dgm:pt modelId="{A1E80E03-408A-4994-9ABC-CC0452BA3392}" type="pres">
      <dgm:prSet presAssocID="{86CC4EA6-197E-48C2-B0DC-9EB217306A6A}" presName="Name0" presStyleCnt="0">
        <dgm:presLayoutVars>
          <dgm:dir/>
          <dgm:resizeHandles val="exact"/>
        </dgm:presLayoutVars>
      </dgm:prSet>
      <dgm:spPr/>
    </dgm:pt>
    <dgm:pt modelId="{548D0790-E262-4B1D-9904-A9DF27361660}" type="pres">
      <dgm:prSet presAssocID="{1E3A4348-08B9-49EA-8759-FC196E3F0ACA}" presName="node" presStyleLbl="node1" presStyleIdx="0" presStyleCnt="3">
        <dgm:presLayoutVars>
          <dgm:bulletEnabled val="1"/>
        </dgm:presLayoutVars>
      </dgm:prSet>
      <dgm:spPr/>
    </dgm:pt>
    <dgm:pt modelId="{81AAA0A1-925A-4641-8A76-EF59211A86B5}" type="pres">
      <dgm:prSet presAssocID="{4E82D23B-9AFF-43F6-BCD3-F87F839C1ABA}" presName="sibTrans" presStyleLbl="sibTrans2D1" presStyleIdx="0" presStyleCnt="2"/>
      <dgm:spPr/>
    </dgm:pt>
    <dgm:pt modelId="{FC68D9AE-27DA-4AAF-B777-B732392BAE9C}" type="pres">
      <dgm:prSet presAssocID="{4E82D23B-9AFF-43F6-BCD3-F87F839C1ABA}" presName="connectorText" presStyleLbl="sibTrans2D1" presStyleIdx="0" presStyleCnt="2"/>
      <dgm:spPr/>
    </dgm:pt>
    <dgm:pt modelId="{38F4C205-968B-45AF-8BF0-742C51C1BF57}" type="pres">
      <dgm:prSet presAssocID="{1AFF5C6D-E266-46A9-88A0-A08FF4303619}" presName="node" presStyleLbl="node1" presStyleIdx="1" presStyleCnt="3">
        <dgm:presLayoutVars>
          <dgm:bulletEnabled val="1"/>
        </dgm:presLayoutVars>
      </dgm:prSet>
      <dgm:spPr/>
    </dgm:pt>
    <dgm:pt modelId="{DD20F6B5-2345-47BA-9EC7-6CBEDC68BFA9}" type="pres">
      <dgm:prSet presAssocID="{68FD142C-D191-410E-AB74-441D8CD7398B}" presName="sibTrans" presStyleLbl="sibTrans2D1" presStyleIdx="1" presStyleCnt="2"/>
      <dgm:spPr/>
    </dgm:pt>
    <dgm:pt modelId="{20028EFD-B959-4C75-899A-C3C06A75733B}" type="pres">
      <dgm:prSet presAssocID="{68FD142C-D191-410E-AB74-441D8CD7398B}" presName="connectorText" presStyleLbl="sibTrans2D1" presStyleIdx="1" presStyleCnt="2"/>
      <dgm:spPr/>
    </dgm:pt>
    <dgm:pt modelId="{DF54D33B-1562-416D-A90C-914D9101B77B}" type="pres">
      <dgm:prSet presAssocID="{A69F53F7-67C0-4CA6-B4F2-4774A72902DE}" presName="node" presStyleLbl="node1" presStyleIdx="2" presStyleCnt="3">
        <dgm:presLayoutVars>
          <dgm:bulletEnabled val="1"/>
        </dgm:presLayoutVars>
      </dgm:prSet>
      <dgm:spPr/>
    </dgm:pt>
  </dgm:ptLst>
  <dgm:cxnLst>
    <dgm:cxn modelId="{125F6713-4511-4085-BF51-74BAF790F58C}" srcId="{86CC4EA6-197E-48C2-B0DC-9EB217306A6A}" destId="{1AFF5C6D-E266-46A9-88A0-A08FF4303619}" srcOrd="1" destOrd="0" parTransId="{39734487-6C57-4EE2-A8FB-552A8EF88B73}" sibTransId="{68FD142C-D191-410E-AB74-441D8CD7398B}"/>
    <dgm:cxn modelId="{B33E2515-2514-4433-AB1A-28D7B79D3004}" type="presOf" srcId="{4E82D23B-9AFF-43F6-BCD3-F87F839C1ABA}" destId="{FC68D9AE-27DA-4AAF-B777-B732392BAE9C}" srcOrd="1" destOrd="0" presId="urn:microsoft.com/office/officeart/2005/8/layout/process1"/>
    <dgm:cxn modelId="{CE01F11B-CEC4-463D-909D-0286E8429387}" srcId="{86CC4EA6-197E-48C2-B0DC-9EB217306A6A}" destId="{1E3A4348-08B9-49EA-8759-FC196E3F0ACA}" srcOrd="0" destOrd="0" parTransId="{5FBBBD6D-3765-4C8E-B88A-5C41DF2FC1FB}" sibTransId="{4E82D23B-9AFF-43F6-BCD3-F87F839C1ABA}"/>
    <dgm:cxn modelId="{C1403974-D2D3-4FDE-BCE7-5C3E9DB3C799}" type="presOf" srcId="{A69F53F7-67C0-4CA6-B4F2-4774A72902DE}" destId="{DF54D33B-1562-416D-A90C-914D9101B77B}" srcOrd="0" destOrd="0" presId="urn:microsoft.com/office/officeart/2005/8/layout/process1"/>
    <dgm:cxn modelId="{90EDE490-6A23-4AB3-B38C-B59F372B597A}" type="presOf" srcId="{86CC4EA6-197E-48C2-B0DC-9EB217306A6A}" destId="{A1E80E03-408A-4994-9ABC-CC0452BA3392}" srcOrd="0" destOrd="0" presId="urn:microsoft.com/office/officeart/2005/8/layout/process1"/>
    <dgm:cxn modelId="{0BDC02BB-82F3-40B2-A452-436F6DCF1B35}" type="presOf" srcId="{1AFF5C6D-E266-46A9-88A0-A08FF4303619}" destId="{38F4C205-968B-45AF-8BF0-742C51C1BF57}" srcOrd="0" destOrd="0" presId="urn:microsoft.com/office/officeart/2005/8/layout/process1"/>
    <dgm:cxn modelId="{195C69C8-758E-491B-839B-D1A072D7C56E}" type="presOf" srcId="{68FD142C-D191-410E-AB74-441D8CD7398B}" destId="{20028EFD-B959-4C75-899A-C3C06A75733B}" srcOrd="1" destOrd="0" presId="urn:microsoft.com/office/officeart/2005/8/layout/process1"/>
    <dgm:cxn modelId="{42C1A6D0-B469-4F0F-9AA6-790F5FBD228A}" type="presOf" srcId="{68FD142C-D191-410E-AB74-441D8CD7398B}" destId="{DD20F6B5-2345-47BA-9EC7-6CBEDC68BFA9}" srcOrd="0" destOrd="0" presId="urn:microsoft.com/office/officeart/2005/8/layout/process1"/>
    <dgm:cxn modelId="{20785CDE-7C1C-4224-8C53-E0F84FBF4500}" type="presOf" srcId="{1E3A4348-08B9-49EA-8759-FC196E3F0ACA}" destId="{548D0790-E262-4B1D-9904-A9DF27361660}" srcOrd="0" destOrd="0" presId="urn:microsoft.com/office/officeart/2005/8/layout/process1"/>
    <dgm:cxn modelId="{440899F3-70AC-4DD0-833B-204DCC226E67}" srcId="{86CC4EA6-197E-48C2-B0DC-9EB217306A6A}" destId="{A69F53F7-67C0-4CA6-B4F2-4774A72902DE}" srcOrd="2" destOrd="0" parTransId="{17651807-1EE5-4AC0-8946-D1B2EBA8ADB8}" sibTransId="{F605B043-6409-40C9-8529-41936B3CBEA3}"/>
    <dgm:cxn modelId="{5C3C6AFB-D09C-46C1-9A05-FB8DF19BD106}" type="presOf" srcId="{4E82D23B-9AFF-43F6-BCD3-F87F839C1ABA}" destId="{81AAA0A1-925A-4641-8A76-EF59211A86B5}" srcOrd="0" destOrd="0" presId="urn:microsoft.com/office/officeart/2005/8/layout/process1"/>
    <dgm:cxn modelId="{1D00E233-1CF7-4B7C-8C15-5177967E199A}" type="presParOf" srcId="{A1E80E03-408A-4994-9ABC-CC0452BA3392}" destId="{548D0790-E262-4B1D-9904-A9DF27361660}" srcOrd="0" destOrd="0" presId="urn:microsoft.com/office/officeart/2005/8/layout/process1"/>
    <dgm:cxn modelId="{7AB6D507-BFCE-4D03-AB69-8048701FF449}" type="presParOf" srcId="{A1E80E03-408A-4994-9ABC-CC0452BA3392}" destId="{81AAA0A1-925A-4641-8A76-EF59211A86B5}" srcOrd="1" destOrd="0" presId="urn:microsoft.com/office/officeart/2005/8/layout/process1"/>
    <dgm:cxn modelId="{B77B8203-71D9-4167-AB20-983DA8E0153F}" type="presParOf" srcId="{81AAA0A1-925A-4641-8A76-EF59211A86B5}" destId="{FC68D9AE-27DA-4AAF-B777-B732392BAE9C}" srcOrd="0" destOrd="0" presId="urn:microsoft.com/office/officeart/2005/8/layout/process1"/>
    <dgm:cxn modelId="{A0D12D85-BA1E-40E9-BBF3-7418F0257E03}" type="presParOf" srcId="{A1E80E03-408A-4994-9ABC-CC0452BA3392}" destId="{38F4C205-968B-45AF-8BF0-742C51C1BF57}" srcOrd="2" destOrd="0" presId="urn:microsoft.com/office/officeart/2005/8/layout/process1"/>
    <dgm:cxn modelId="{D00A27A1-3C75-4CA2-A4A0-5567FCA508BA}" type="presParOf" srcId="{A1E80E03-408A-4994-9ABC-CC0452BA3392}" destId="{DD20F6B5-2345-47BA-9EC7-6CBEDC68BFA9}" srcOrd="3" destOrd="0" presId="urn:microsoft.com/office/officeart/2005/8/layout/process1"/>
    <dgm:cxn modelId="{F7EAE0C2-396C-4FA8-90C5-9BD6B7DDACB1}" type="presParOf" srcId="{DD20F6B5-2345-47BA-9EC7-6CBEDC68BFA9}" destId="{20028EFD-B959-4C75-899A-C3C06A75733B}" srcOrd="0" destOrd="0" presId="urn:microsoft.com/office/officeart/2005/8/layout/process1"/>
    <dgm:cxn modelId="{C6A78A4B-A791-4854-8BF9-557607516E0E}" type="presParOf" srcId="{A1E80E03-408A-4994-9ABC-CC0452BA3392}" destId="{DF54D33B-1562-416D-A90C-914D9101B77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F2526105-0E17-4E98-BEF4-B51A03614512}" type="presOf" srcId="{25A15441-202A-4490-92F1-6AE25303B653}" destId="{B0202B94-F23C-465E-9966-ED810050990E}" srcOrd="0" destOrd="0" presId="urn:microsoft.com/office/officeart/2005/8/layout/vList6"/>
    <dgm:cxn modelId="{81FCA509-089C-4DC6-9982-F14304293DDB}"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31260D32-D6A1-4F93-BB73-05F7A0AB4984}" type="presOf" srcId="{189812FC-417A-40ED-B48C-5ADBF6C63A0C}" destId="{5907F761-6D93-4726-9CE4-5FE25992CF85}" srcOrd="0" destOrd="0" presId="urn:microsoft.com/office/officeart/2005/8/layout/vList6"/>
    <dgm:cxn modelId="{51627A3D-3667-401D-91F6-E328C3522806}" srcId="{B852EE6D-62BF-46A4-910D-7A0E17790EB7}" destId="{F3F30A8C-771C-4BE6-9E57-DB667F412953}" srcOrd="0" destOrd="0" parTransId="{3589CAB1-C525-4197-A7FA-26D2A9EBFAEB}" sibTransId="{DB39D765-D0FB-4756-81F2-E4E45E9944AF}"/>
    <dgm:cxn modelId="{CB8C6E6C-5C11-43CD-8F83-B75EAEF11AAE}" srcId="{189812FC-417A-40ED-B48C-5ADBF6C63A0C}" destId="{25A15441-202A-4490-92F1-6AE25303B653}" srcOrd="1" destOrd="0" parTransId="{2FDF351A-2E32-4789-9A59-10FAC53988FE}" sibTransId="{D0A3FC0F-32AC-49C6-8016-09461AFE9128}"/>
    <dgm:cxn modelId="{EC8EE156-7AC6-4A30-B5BA-ED0E8DF90C92}" type="presOf" srcId="{B852EE6D-62BF-46A4-910D-7A0E17790EB7}" destId="{56CC834A-A77B-4089-9231-362ADFB9C23D}" srcOrd="0" destOrd="0" presId="urn:microsoft.com/office/officeart/2005/8/layout/vList6"/>
    <dgm:cxn modelId="{59DECFE7-5347-4D44-A2EF-C68C59E8A3F5}" type="presOf" srcId="{37F38B89-165F-4DBC-82AA-D7D545CC366E}" destId="{C5886CE2-BF11-48B5-8108-35EF9E40C613}"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1CBBC32A-B747-4709-8DBB-FB9CA5A22D7C}" type="presParOf" srcId="{5907F761-6D93-4726-9CE4-5FE25992CF85}" destId="{A8DB5494-3780-4E3B-B1FD-DF8AC0205C98}" srcOrd="0" destOrd="0" presId="urn:microsoft.com/office/officeart/2005/8/layout/vList6"/>
    <dgm:cxn modelId="{AB3666B7-9709-49B2-8F90-AAFB8B99A8B2}" type="presParOf" srcId="{A8DB5494-3780-4E3B-B1FD-DF8AC0205C98}" destId="{56CC834A-A77B-4089-9231-362ADFB9C23D}" srcOrd="0" destOrd="0" presId="urn:microsoft.com/office/officeart/2005/8/layout/vList6"/>
    <dgm:cxn modelId="{63FA4A22-4EC2-40A0-9757-577F34B9E8C1}" type="presParOf" srcId="{A8DB5494-3780-4E3B-B1FD-DF8AC0205C98}" destId="{66D10C00-CA7B-4442-BA82-25EF09E4740C}" srcOrd="1" destOrd="0" presId="urn:microsoft.com/office/officeart/2005/8/layout/vList6"/>
    <dgm:cxn modelId="{B574B21C-62B5-463C-8CA4-F351747F4298}" type="presParOf" srcId="{5907F761-6D93-4726-9CE4-5FE25992CF85}" destId="{A1419AE6-3384-47B0-8EA9-021D4A72BF62}" srcOrd="1" destOrd="0" presId="urn:microsoft.com/office/officeart/2005/8/layout/vList6"/>
    <dgm:cxn modelId="{DE991F5D-DEF1-468C-9A11-2BA1F4AC92A2}" type="presParOf" srcId="{5907F761-6D93-4726-9CE4-5FE25992CF85}" destId="{C11F5E4D-C39E-4F51-B8F9-B36F1155C1D2}" srcOrd="2" destOrd="0" presId="urn:microsoft.com/office/officeart/2005/8/layout/vList6"/>
    <dgm:cxn modelId="{C8F2FE57-260A-408D-A9D0-20EBB0F55230}" type="presParOf" srcId="{C11F5E4D-C39E-4F51-B8F9-B36F1155C1D2}" destId="{B0202B94-F23C-465E-9966-ED810050990E}" srcOrd="0" destOrd="0" presId="urn:microsoft.com/office/officeart/2005/8/layout/vList6"/>
    <dgm:cxn modelId="{35E8A068-5BED-4AC7-B00C-7BD85096A2A1}"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51E4EE-CF5B-4AB9-962E-16D0672B05B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l-PL"/>
        </a:p>
      </dgm:t>
    </dgm:pt>
    <dgm:pt modelId="{74C2BCF1-2DFD-454D-B310-6A3A4E1C0CD5}">
      <dgm:prSet phldrT="[Tekst]"/>
      <dgm:spPr/>
      <dgm:t>
        <a:bodyPr/>
        <a:lstStyle/>
        <a:p>
          <a:r>
            <a:rPr lang="pl-PL" dirty="0"/>
            <a:t>Postanowienie o umorzeniu/odmowie wszczęcia </a:t>
          </a:r>
        </a:p>
      </dgm:t>
    </dgm:pt>
    <dgm:pt modelId="{000BF5D1-85DB-4693-8B3C-2D9F2ECFF59C}" type="parTrans" cxnId="{D34C81D0-0A52-45C4-BA35-CB712B801BC9}">
      <dgm:prSet/>
      <dgm:spPr/>
      <dgm:t>
        <a:bodyPr/>
        <a:lstStyle/>
        <a:p>
          <a:endParaRPr lang="pl-PL"/>
        </a:p>
      </dgm:t>
    </dgm:pt>
    <dgm:pt modelId="{EDE2781E-9ACF-4D2E-ABE6-7A8F165A02DA}" type="sibTrans" cxnId="{D34C81D0-0A52-45C4-BA35-CB712B801BC9}">
      <dgm:prSet/>
      <dgm:spPr/>
      <dgm:t>
        <a:bodyPr/>
        <a:lstStyle/>
        <a:p>
          <a:endParaRPr lang="pl-PL"/>
        </a:p>
      </dgm:t>
    </dgm:pt>
    <dgm:pt modelId="{4B51DD8D-27EE-4D24-94CF-1FABFE51906A}">
      <dgm:prSet phldrT="[Tekst]"/>
      <dgm:spPr/>
      <dgm:t>
        <a:bodyPr/>
        <a:lstStyle/>
        <a:p>
          <a:r>
            <a:rPr lang="pl-PL" dirty="0"/>
            <a:t>Zażalenie </a:t>
          </a:r>
          <a:r>
            <a:rPr lang="pl-PL" dirty="0">
              <a:sym typeface="Wingdings" panose="05000000000000000000" pitchFamily="2" charset="2"/>
            </a:rPr>
            <a:t> zaskarżenie postanowienia przez pokrzywdzonego</a:t>
          </a:r>
          <a:endParaRPr lang="pl-PL" dirty="0"/>
        </a:p>
      </dgm:t>
    </dgm:pt>
    <dgm:pt modelId="{8B7DCBAB-D093-4AE3-9D50-EE7E43A4B443}" type="parTrans" cxnId="{D63B575F-0211-4EF2-9B65-4DAC2BF72B63}">
      <dgm:prSet/>
      <dgm:spPr/>
      <dgm:t>
        <a:bodyPr/>
        <a:lstStyle/>
        <a:p>
          <a:endParaRPr lang="pl-PL"/>
        </a:p>
      </dgm:t>
    </dgm:pt>
    <dgm:pt modelId="{A3BB14F2-3146-4F8F-884F-508FB3B6B61A}" type="sibTrans" cxnId="{D63B575F-0211-4EF2-9B65-4DAC2BF72B63}">
      <dgm:prSet/>
      <dgm:spPr/>
      <dgm:t>
        <a:bodyPr/>
        <a:lstStyle/>
        <a:p>
          <a:endParaRPr lang="pl-PL"/>
        </a:p>
      </dgm:t>
    </dgm:pt>
    <dgm:pt modelId="{2D31B0C0-19EB-48C6-B709-5C0EF93FF485}">
      <dgm:prSet phldrT="[Tekst]"/>
      <dgm:spPr/>
      <dgm:t>
        <a:bodyPr/>
        <a:lstStyle/>
        <a:p>
          <a:r>
            <a:rPr lang="pl-PL" dirty="0"/>
            <a:t>Sąd uchyla postanowienie o umorzeniu/odmowie wszczęcia</a:t>
          </a:r>
        </a:p>
      </dgm:t>
    </dgm:pt>
    <dgm:pt modelId="{A03BA5FB-F0E8-4D3A-97C6-E768646D67C3}" type="parTrans" cxnId="{D4DD064D-05CE-4E8D-BABF-F2FDC354202C}">
      <dgm:prSet/>
      <dgm:spPr/>
      <dgm:t>
        <a:bodyPr/>
        <a:lstStyle/>
        <a:p>
          <a:endParaRPr lang="pl-PL"/>
        </a:p>
      </dgm:t>
    </dgm:pt>
    <dgm:pt modelId="{DDC77133-1590-4DDC-A5A0-C0033F2928EF}" type="sibTrans" cxnId="{D4DD064D-05CE-4E8D-BABF-F2FDC354202C}">
      <dgm:prSet/>
      <dgm:spPr/>
      <dgm:t>
        <a:bodyPr/>
        <a:lstStyle/>
        <a:p>
          <a:endParaRPr lang="pl-PL"/>
        </a:p>
      </dgm:t>
    </dgm:pt>
    <dgm:pt modelId="{94B53863-0328-4DB6-ADB0-430AA19448B8}">
      <dgm:prSet phldrT="[Tekst]"/>
      <dgm:spPr/>
      <dgm:t>
        <a:bodyPr/>
        <a:lstStyle/>
        <a:p>
          <a:r>
            <a:rPr lang="pl-PL" dirty="0"/>
            <a:t>Prokurator nadal nie widzi podstaw do wniesienia aktu oskarżenia</a:t>
          </a:r>
        </a:p>
      </dgm:t>
    </dgm:pt>
    <dgm:pt modelId="{D685A701-5803-48F1-9FC3-25DAB51AB9A0}" type="parTrans" cxnId="{B64BCEDF-22BC-4196-BBF7-12FB6E3F2450}">
      <dgm:prSet/>
      <dgm:spPr/>
      <dgm:t>
        <a:bodyPr/>
        <a:lstStyle/>
        <a:p>
          <a:endParaRPr lang="pl-PL"/>
        </a:p>
      </dgm:t>
    </dgm:pt>
    <dgm:pt modelId="{B3FB98CA-009C-44DF-ACB8-3C423FAAC76D}" type="sibTrans" cxnId="{B64BCEDF-22BC-4196-BBF7-12FB6E3F2450}">
      <dgm:prSet/>
      <dgm:spPr/>
      <dgm:t>
        <a:bodyPr/>
        <a:lstStyle/>
        <a:p>
          <a:endParaRPr lang="pl-PL"/>
        </a:p>
      </dgm:t>
    </dgm:pt>
    <dgm:pt modelId="{64C36B51-E8B2-43DB-BD92-CC7893B097AD}">
      <dgm:prSet phldrT="[Tekst]"/>
      <dgm:spPr/>
      <dgm:t>
        <a:bodyPr/>
        <a:lstStyle/>
        <a:p>
          <a:r>
            <a:rPr lang="pl-PL" dirty="0"/>
            <a:t>Pokrzywdzony może w terminie </a:t>
          </a:r>
          <a:r>
            <a:rPr lang="pl-PL" b="1" dirty="0"/>
            <a:t>1 miesiąca </a:t>
          </a:r>
          <a:r>
            <a:rPr lang="pl-PL" b="0" dirty="0"/>
            <a:t>od doręczenia powtórnego postanowienia o umorzeniu/odmowie wszczęcia </a:t>
          </a:r>
          <a:r>
            <a:rPr lang="pl-PL" b="1" dirty="0"/>
            <a:t>wnieść akt oskarżenia </a:t>
          </a:r>
          <a:endParaRPr lang="pl-PL" dirty="0"/>
        </a:p>
      </dgm:t>
    </dgm:pt>
    <dgm:pt modelId="{05BF29DC-E82E-48FF-940D-A988371B6F35}" type="parTrans" cxnId="{BDADD211-4916-4120-9634-AD588A38B754}">
      <dgm:prSet/>
      <dgm:spPr/>
      <dgm:t>
        <a:bodyPr/>
        <a:lstStyle/>
        <a:p>
          <a:endParaRPr lang="pl-PL"/>
        </a:p>
      </dgm:t>
    </dgm:pt>
    <dgm:pt modelId="{30DB74A0-63DD-45B2-9214-5BC3F20D4E22}" type="sibTrans" cxnId="{BDADD211-4916-4120-9634-AD588A38B754}">
      <dgm:prSet/>
      <dgm:spPr/>
      <dgm:t>
        <a:bodyPr/>
        <a:lstStyle/>
        <a:p>
          <a:endParaRPr lang="pl-PL"/>
        </a:p>
      </dgm:t>
    </dgm:pt>
    <dgm:pt modelId="{44539D69-8FD6-4383-BBBE-894F07EAEA95}" type="pres">
      <dgm:prSet presAssocID="{3851E4EE-CF5B-4AB9-962E-16D0672B05BD}" presName="diagram" presStyleCnt="0">
        <dgm:presLayoutVars>
          <dgm:dir/>
          <dgm:resizeHandles val="exact"/>
        </dgm:presLayoutVars>
      </dgm:prSet>
      <dgm:spPr/>
    </dgm:pt>
    <dgm:pt modelId="{85C1DCD2-7228-4236-9610-C6337ED17DAE}" type="pres">
      <dgm:prSet presAssocID="{74C2BCF1-2DFD-454D-B310-6A3A4E1C0CD5}" presName="node" presStyleLbl="node1" presStyleIdx="0" presStyleCnt="5">
        <dgm:presLayoutVars>
          <dgm:bulletEnabled val="1"/>
        </dgm:presLayoutVars>
      </dgm:prSet>
      <dgm:spPr/>
    </dgm:pt>
    <dgm:pt modelId="{63F5D23C-BAE3-4D3C-AD0F-FC2A7E8C764C}" type="pres">
      <dgm:prSet presAssocID="{EDE2781E-9ACF-4D2E-ABE6-7A8F165A02DA}" presName="sibTrans" presStyleLbl="sibTrans2D1" presStyleIdx="0" presStyleCnt="4"/>
      <dgm:spPr/>
    </dgm:pt>
    <dgm:pt modelId="{6E397E1C-1A36-4490-9780-2C070F32196A}" type="pres">
      <dgm:prSet presAssocID="{EDE2781E-9ACF-4D2E-ABE6-7A8F165A02DA}" presName="connectorText" presStyleLbl="sibTrans2D1" presStyleIdx="0" presStyleCnt="4"/>
      <dgm:spPr/>
    </dgm:pt>
    <dgm:pt modelId="{A5FA3C7B-90A1-402A-8EDD-B36F7CF4025C}" type="pres">
      <dgm:prSet presAssocID="{4B51DD8D-27EE-4D24-94CF-1FABFE51906A}" presName="node" presStyleLbl="node1" presStyleIdx="1" presStyleCnt="5">
        <dgm:presLayoutVars>
          <dgm:bulletEnabled val="1"/>
        </dgm:presLayoutVars>
      </dgm:prSet>
      <dgm:spPr/>
    </dgm:pt>
    <dgm:pt modelId="{BC13C7C0-AD41-455E-8717-FEC7B0063921}" type="pres">
      <dgm:prSet presAssocID="{A3BB14F2-3146-4F8F-884F-508FB3B6B61A}" presName="sibTrans" presStyleLbl="sibTrans2D1" presStyleIdx="1" presStyleCnt="4"/>
      <dgm:spPr/>
    </dgm:pt>
    <dgm:pt modelId="{50A4EC7A-46A9-4917-BD46-7A9814B21DCC}" type="pres">
      <dgm:prSet presAssocID="{A3BB14F2-3146-4F8F-884F-508FB3B6B61A}" presName="connectorText" presStyleLbl="sibTrans2D1" presStyleIdx="1" presStyleCnt="4"/>
      <dgm:spPr/>
    </dgm:pt>
    <dgm:pt modelId="{C9111317-3885-4F46-9223-32861667C2B2}" type="pres">
      <dgm:prSet presAssocID="{2D31B0C0-19EB-48C6-B709-5C0EF93FF485}" presName="node" presStyleLbl="node1" presStyleIdx="2" presStyleCnt="5">
        <dgm:presLayoutVars>
          <dgm:bulletEnabled val="1"/>
        </dgm:presLayoutVars>
      </dgm:prSet>
      <dgm:spPr/>
    </dgm:pt>
    <dgm:pt modelId="{B29F3855-C4B0-4F26-ADFA-9C65B684626E}" type="pres">
      <dgm:prSet presAssocID="{DDC77133-1590-4DDC-A5A0-C0033F2928EF}" presName="sibTrans" presStyleLbl="sibTrans2D1" presStyleIdx="2" presStyleCnt="4"/>
      <dgm:spPr/>
    </dgm:pt>
    <dgm:pt modelId="{7CAFCD76-DEA7-4E89-BDE8-D1AB33BD215D}" type="pres">
      <dgm:prSet presAssocID="{DDC77133-1590-4DDC-A5A0-C0033F2928EF}" presName="connectorText" presStyleLbl="sibTrans2D1" presStyleIdx="2" presStyleCnt="4"/>
      <dgm:spPr/>
    </dgm:pt>
    <dgm:pt modelId="{92650C43-5544-4061-AA27-1577BBC4B4A1}" type="pres">
      <dgm:prSet presAssocID="{94B53863-0328-4DB6-ADB0-430AA19448B8}" presName="node" presStyleLbl="node1" presStyleIdx="3" presStyleCnt="5">
        <dgm:presLayoutVars>
          <dgm:bulletEnabled val="1"/>
        </dgm:presLayoutVars>
      </dgm:prSet>
      <dgm:spPr/>
    </dgm:pt>
    <dgm:pt modelId="{A218809A-C60F-4325-AA5D-54799F2427D3}" type="pres">
      <dgm:prSet presAssocID="{B3FB98CA-009C-44DF-ACB8-3C423FAAC76D}" presName="sibTrans" presStyleLbl="sibTrans2D1" presStyleIdx="3" presStyleCnt="4"/>
      <dgm:spPr/>
    </dgm:pt>
    <dgm:pt modelId="{12D3C0B0-A7D0-4607-8FBE-CE99D7FD1403}" type="pres">
      <dgm:prSet presAssocID="{B3FB98CA-009C-44DF-ACB8-3C423FAAC76D}" presName="connectorText" presStyleLbl="sibTrans2D1" presStyleIdx="3" presStyleCnt="4"/>
      <dgm:spPr/>
    </dgm:pt>
    <dgm:pt modelId="{CD206F99-9C55-41F7-B4DE-2111A2F00C03}" type="pres">
      <dgm:prSet presAssocID="{64C36B51-E8B2-43DB-BD92-CC7893B097AD}" presName="node" presStyleLbl="node1" presStyleIdx="4" presStyleCnt="5">
        <dgm:presLayoutVars>
          <dgm:bulletEnabled val="1"/>
        </dgm:presLayoutVars>
      </dgm:prSet>
      <dgm:spPr/>
    </dgm:pt>
  </dgm:ptLst>
  <dgm:cxnLst>
    <dgm:cxn modelId="{BDADD211-4916-4120-9634-AD588A38B754}" srcId="{3851E4EE-CF5B-4AB9-962E-16D0672B05BD}" destId="{64C36B51-E8B2-43DB-BD92-CC7893B097AD}" srcOrd="4" destOrd="0" parTransId="{05BF29DC-E82E-48FF-940D-A988371B6F35}" sibTransId="{30DB74A0-63DD-45B2-9214-5BC3F20D4E22}"/>
    <dgm:cxn modelId="{E5E7D514-E55B-4136-84AC-8333CAC62AD0}" type="presOf" srcId="{74C2BCF1-2DFD-454D-B310-6A3A4E1C0CD5}" destId="{85C1DCD2-7228-4236-9610-C6337ED17DAE}" srcOrd="0" destOrd="0" presId="urn:microsoft.com/office/officeart/2005/8/layout/process5"/>
    <dgm:cxn modelId="{D63B575F-0211-4EF2-9B65-4DAC2BF72B63}" srcId="{3851E4EE-CF5B-4AB9-962E-16D0672B05BD}" destId="{4B51DD8D-27EE-4D24-94CF-1FABFE51906A}" srcOrd="1" destOrd="0" parTransId="{8B7DCBAB-D093-4AE3-9D50-EE7E43A4B443}" sibTransId="{A3BB14F2-3146-4F8F-884F-508FB3B6B61A}"/>
    <dgm:cxn modelId="{834A6464-DAA8-487E-A2E4-F7C0BD5FE288}" type="presOf" srcId="{3851E4EE-CF5B-4AB9-962E-16D0672B05BD}" destId="{44539D69-8FD6-4383-BBBE-894F07EAEA95}" srcOrd="0" destOrd="0" presId="urn:microsoft.com/office/officeart/2005/8/layout/process5"/>
    <dgm:cxn modelId="{D4DD064D-05CE-4E8D-BABF-F2FDC354202C}" srcId="{3851E4EE-CF5B-4AB9-962E-16D0672B05BD}" destId="{2D31B0C0-19EB-48C6-B709-5C0EF93FF485}" srcOrd="2" destOrd="0" parTransId="{A03BA5FB-F0E8-4D3A-97C6-E768646D67C3}" sibTransId="{DDC77133-1590-4DDC-A5A0-C0033F2928EF}"/>
    <dgm:cxn modelId="{7D61AA4E-6B32-4F85-B88C-16659131C31E}" type="presOf" srcId="{EDE2781E-9ACF-4D2E-ABE6-7A8F165A02DA}" destId="{6E397E1C-1A36-4490-9780-2C070F32196A}" srcOrd="1" destOrd="0" presId="urn:microsoft.com/office/officeart/2005/8/layout/process5"/>
    <dgm:cxn modelId="{DEBE3977-3673-47B8-9798-49601E8E0562}" type="presOf" srcId="{2D31B0C0-19EB-48C6-B709-5C0EF93FF485}" destId="{C9111317-3885-4F46-9223-32861667C2B2}" srcOrd="0" destOrd="0" presId="urn:microsoft.com/office/officeart/2005/8/layout/process5"/>
    <dgm:cxn modelId="{5B3F1178-81FE-40C1-BEB1-459D58484BBD}" type="presOf" srcId="{EDE2781E-9ACF-4D2E-ABE6-7A8F165A02DA}" destId="{63F5D23C-BAE3-4D3C-AD0F-FC2A7E8C764C}" srcOrd="0" destOrd="0" presId="urn:microsoft.com/office/officeart/2005/8/layout/process5"/>
    <dgm:cxn modelId="{862DCF59-FBFA-475E-A65E-A90135FF436E}" type="presOf" srcId="{DDC77133-1590-4DDC-A5A0-C0033F2928EF}" destId="{7CAFCD76-DEA7-4E89-BDE8-D1AB33BD215D}" srcOrd="1" destOrd="0" presId="urn:microsoft.com/office/officeart/2005/8/layout/process5"/>
    <dgm:cxn modelId="{0D4B61A3-A60E-44F3-93BE-20975E80E6E8}" type="presOf" srcId="{B3FB98CA-009C-44DF-ACB8-3C423FAAC76D}" destId="{12D3C0B0-A7D0-4607-8FBE-CE99D7FD1403}" srcOrd="1" destOrd="0" presId="urn:microsoft.com/office/officeart/2005/8/layout/process5"/>
    <dgm:cxn modelId="{5EC914A8-84E0-44C6-B882-DE138D49D780}" type="presOf" srcId="{64C36B51-E8B2-43DB-BD92-CC7893B097AD}" destId="{CD206F99-9C55-41F7-B4DE-2111A2F00C03}" srcOrd="0" destOrd="0" presId="urn:microsoft.com/office/officeart/2005/8/layout/process5"/>
    <dgm:cxn modelId="{F7D599A8-E3AD-41E2-ACFD-26C3A46DC9AE}" type="presOf" srcId="{A3BB14F2-3146-4F8F-884F-508FB3B6B61A}" destId="{BC13C7C0-AD41-455E-8717-FEC7B0063921}" srcOrd="0" destOrd="0" presId="urn:microsoft.com/office/officeart/2005/8/layout/process5"/>
    <dgm:cxn modelId="{9E92B5A9-9CF2-4E77-B747-B5FE4E64EC40}" type="presOf" srcId="{4B51DD8D-27EE-4D24-94CF-1FABFE51906A}" destId="{A5FA3C7B-90A1-402A-8EDD-B36F7CF4025C}" srcOrd="0" destOrd="0" presId="urn:microsoft.com/office/officeart/2005/8/layout/process5"/>
    <dgm:cxn modelId="{D6F689B3-1875-49DD-BD0F-F28EBA1A2EE7}" type="presOf" srcId="{94B53863-0328-4DB6-ADB0-430AA19448B8}" destId="{92650C43-5544-4061-AA27-1577BBC4B4A1}" srcOrd="0" destOrd="0" presId="urn:microsoft.com/office/officeart/2005/8/layout/process5"/>
    <dgm:cxn modelId="{734B7DBD-7F2B-4DA9-91A6-6EF3AAB8B63A}" type="presOf" srcId="{B3FB98CA-009C-44DF-ACB8-3C423FAAC76D}" destId="{A218809A-C60F-4325-AA5D-54799F2427D3}" srcOrd="0" destOrd="0" presId="urn:microsoft.com/office/officeart/2005/8/layout/process5"/>
    <dgm:cxn modelId="{D34C81D0-0A52-45C4-BA35-CB712B801BC9}" srcId="{3851E4EE-CF5B-4AB9-962E-16D0672B05BD}" destId="{74C2BCF1-2DFD-454D-B310-6A3A4E1C0CD5}" srcOrd="0" destOrd="0" parTransId="{000BF5D1-85DB-4693-8B3C-2D9F2ECFF59C}" sibTransId="{EDE2781E-9ACF-4D2E-ABE6-7A8F165A02DA}"/>
    <dgm:cxn modelId="{B64BCEDF-22BC-4196-BBF7-12FB6E3F2450}" srcId="{3851E4EE-CF5B-4AB9-962E-16D0672B05BD}" destId="{94B53863-0328-4DB6-ADB0-430AA19448B8}" srcOrd="3" destOrd="0" parTransId="{D685A701-5803-48F1-9FC3-25DAB51AB9A0}" sibTransId="{B3FB98CA-009C-44DF-ACB8-3C423FAAC76D}"/>
    <dgm:cxn modelId="{D84B3FF5-D03B-4C9A-9211-A0F7B4647B47}" type="presOf" srcId="{A3BB14F2-3146-4F8F-884F-508FB3B6B61A}" destId="{50A4EC7A-46A9-4917-BD46-7A9814B21DCC}" srcOrd="1" destOrd="0" presId="urn:microsoft.com/office/officeart/2005/8/layout/process5"/>
    <dgm:cxn modelId="{6E17A4FC-1033-4333-B6E5-EC7006EFA36F}" type="presOf" srcId="{DDC77133-1590-4DDC-A5A0-C0033F2928EF}" destId="{B29F3855-C4B0-4F26-ADFA-9C65B684626E}" srcOrd="0" destOrd="0" presId="urn:microsoft.com/office/officeart/2005/8/layout/process5"/>
    <dgm:cxn modelId="{176F21D6-3589-41FB-866A-7DEFCB5B5027}" type="presParOf" srcId="{44539D69-8FD6-4383-BBBE-894F07EAEA95}" destId="{85C1DCD2-7228-4236-9610-C6337ED17DAE}" srcOrd="0" destOrd="0" presId="urn:microsoft.com/office/officeart/2005/8/layout/process5"/>
    <dgm:cxn modelId="{52C9179F-D6C1-4E59-94FD-2B59677F9773}" type="presParOf" srcId="{44539D69-8FD6-4383-BBBE-894F07EAEA95}" destId="{63F5D23C-BAE3-4D3C-AD0F-FC2A7E8C764C}" srcOrd="1" destOrd="0" presId="urn:microsoft.com/office/officeart/2005/8/layout/process5"/>
    <dgm:cxn modelId="{02D5E621-ECFA-4249-8C93-2651CC36BFE3}" type="presParOf" srcId="{63F5D23C-BAE3-4D3C-AD0F-FC2A7E8C764C}" destId="{6E397E1C-1A36-4490-9780-2C070F32196A}" srcOrd="0" destOrd="0" presId="urn:microsoft.com/office/officeart/2005/8/layout/process5"/>
    <dgm:cxn modelId="{F457D995-12AA-4183-9B5D-4DE3F41A4277}" type="presParOf" srcId="{44539D69-8FD6-4383-BBBE-894F07EAEA95}" destId="{A5FA3C7B-90A1-402A-8EDD-B36F7CF4025C}" srcOrd="2" destOrd="0" presId="urn:microsoft.com/office/officeart/2005/8/layout/process5"/>
    <dgm:cxn modelId="{DD99911E-AB58-4AEB-A26B-AC0B7CD2B13D}" type="presParOf" srcId="{44539D69-8FD6-4383-BBBE-894F07EAEA95}" destId="{BC13C7C0-AD41-455E-8717-FEC7B0063921}" srcOrd="3" destOrd="0" presId="urn:microsoft.com/office/officeart/2005/8/layout/process5"/>
    <dgm:cxn modelId="{5186A400-8ABE-4332-992E-1AD11841330B}" type="presParOf" srcId="{BC13C7C0-AD41-455E-8717-FEC7B0063921}" destId="{50A4EC7A-46A9-4917-BD46-7A9814B21DCC}" srcOrd="0" destOrd="0" presId="urn:microsoft.com/office/officeart/2005/8/layout/process5"/>
    <dgm:cxn modelId="{9A37A8D9-393A-4580-B30F-5AC7F54E224A}" type="presParOf" srcId="{44539D69-8FD6-4383-BBBE-894F07EAEA95}" destId="{C9111317-3885-4F46-9223-32861667C2B2}" srcOrd="4" destOrd="0" presId="urn:microsoft.com/office/officeart/2005/8/layout/process5"/>
    <dgm:cxn modelId="{3E9F1629-A2BC-4A05-AFE5-4B009F3EA57A}" type="presParOf" srcId="{44539D69-8FD6-4383-BBBE-894F07EAEA95}" destId="{B29F3855-C4B0-4F26-ADFA-9C65B684626E}" srcOrd="5" destOrd="0" presId="urn:microsoft.com/office/officeart/2005/8/layout/process5"/>
    <dgm:cxn modelId="{1BAA84A7-3D6C-435F-88E9-D30919B7ABB1}" type="presParOf" srcId="{B29F3855-C4B0-4F26-ADFA-9C65B684626E}" destId="{7CAFCD76-DEA7-4E89-BDE8-D1AB33BD215D}" srcOrd="0" destOrd="0" presId="urn:microsoft.com/office/officeart/2005/8/layout/process5"/>
    <dgm:cxn modelId="{551F0DB7-4152-4C3F-B98A-55121C308684}" type="presParOf" srcId="{44539D69-8FD6-4383-BBBE-894F07EAEA95}" destId="{92650C43-5544-4061-AA27-1577BBC4B4A1}" srcOrd="6" destOrd="0" presId="urn:microsoft.com/office/officeart/2005/8/layout/process5"/>
    <dgm:cxn modelId="{BEFC88DB-EAA9-43E2-878C-5FC23D469C5F}" type="presParOf" srcId="{44539D69-8FD6-4383-BBBE-894F07EAEA95}" destId="{A218809A-C60F-4325-AA5D-54799F2427D3}" srcOrd="7" destOrd="0" presId="urn:microsoft.com/office/officeart/2005/8/layout/process5"/>
    <dgm:cxn modelId="{E03FD5E6-1F09-4F65-8AC1-ABDCCCA7BFF8}" type="presParOf" srcId="{A218809A-C60F-4325-AA5D-54799F2427D3}" destId="{12D3C0B0-A7D0-4607-8FBE-CE99D7FD1403}" srcOrd="0" destOrd="0" presId="urn:microsoft.com/office/officeart/2005/8/layout/process5"/>
    <dgm:cxn modelId="{718C5B76-96B2-44C3-B82A-0437F9540297}" type="presParOf" srcId="{44539D69-8FD6-4383-BBBE-894F07EAEA95}" destId="{CD206F99-9C55-41F7-B4DE-2111A2F00C0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gradFill rotWithShape="0">
          <a:gsLst>
            <a:gs pos="0">
              <a:schemeClr val="accent2">
                <a:shade val="50000"/>
                <a:hueOff val="0"/>
                <a:satOff val="0"/>
                <a:lumOff val="0"/>
                <a:alphaOff val="0"/>
                <a:tint val="65000"/>
                <a:lumMod val="110000"/>
              </a:schemeClr>
            </a:gs>
            <a:gs pos="88000">
              <a:schemeClr val="accent2">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155152"/>
          <a:ext cx="3718464" cy="84100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155152"/>
        <a:ext cx="3718464" cy="841008"/>
      </dsp:txXfrm>
    </dsp:sp>
    <dsp:sp modelId="{418C0319-BC78-4130-8543-0376A3E94909}">
      <dsp:nvSpPr>
        <dsp:cNvPr id="0" name=""/>
        <dsp:cNvSpPr/>
      </dsp:nvSpPr>
      <dsp:spPr>
        <a:xfrm>
          <a:off x="3813" y="996160"/>
          <a:ext cx="3718464" cy="472328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96160"/>
        <a:ext cx="3718464" cy="4723287"/>
      </dsp:txXfrm>
    </dsp:sp>
    <dsp:sp modelId="{48B13D4E-3B1C-4B20-A826-8D6A453EECEA}">
      <dsp:nvSpPr>
        <dsp:cNvPr id="0" name=""/>
        <dsp:cNvSpPr/>
      </dsp:nvSpPr>
      <dsp:spPr>
        <a:xfrm>
          <a:off x="4242863" y="155152"/>
          <a:ext cx="3718464" cy="84100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155152"/>
        <a:ext cx="3718464" cy="841008"/>
      </dsp:txXfrm>
    </dsp:sp>
    <dsp:sp modelId="{E82F98D5-5FF2-48F3-A710-7437D1485AF1}">
      <dsp:nvSpPr>
        <dsp:cNvPr id="0" name=""/>
        <dsp:cNvSpPr/>
      </dsp:nvSpPr>
      <dsp:spPr>
        <a:xfrm>
          <a:off x="4242863" y="996160"/>
          <a:ext cx="3718464" cy="472328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96160"/>
        <a:ext cx="3718464" cy="4723287"/>
      </dsp:txXfrm>
    </dsp:sp>
    <dsp:sp modelId="{EFDBD427-A395-494C-8EE2-0419365E6879}">
      <dsp:nvSpPr>
        <dsp:cNvPr id="0" name=""/>
        <dsp:cNvSpPr/>
      </dsp:nvSpPr>
      <dsp:spPr>
        <a:xfrm>
          <a:off x="8481913" y="155152"/>
          <a:ext cx="3718464" cy="84100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155152"/>
        <a:ext cx="3718464" cy="841008"/>
      </dsp:txXfrm>
    </dsp:sp>
    <dsp:sp modelId="{DFB6FA0E-B713-499F-9021-E54E07E8ABF2}">
      <dsp:nvSpPr>
        <dsp:cNvPr id="0" name=""/>
        <dsp:cNvSpPr/>
      </dsp:nvSpPr>
      <dsp:spPr>
        <a:xfrm>
          <a:off x="8481913" y="996160"/>
          <a:ext cx="3718464" cy="472328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96160"/>
        <a:ext cx="3718464" cy="4723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55917"/>
            <a:satOff val="-2303"/>
            <a:lumOff val="-3235"/>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może przedłużyć </a:t>
          </a:r>
          <a:r>
            <a:rPr lang="pl-PL" sz="2100" b="1" kern="1200" dirty="0"/>
            <a:t>prokurator nadzorujący lub bezpośrednio przełożony nad prokuratorem prowadzącym śledztwo</a:t>
          </a:r>
          <a:endParaRPr lang="pl-PL" sz="2100" kern="1200" dirty="0"/>
        </a:p>
        <a:p>
          <a:pPr marL="228600" lvl="1" indent="-228600" algn="l" defTabSz="933450">
            <a:lnSpc>
              <a:spcPct val="90000"/>
            </a:lnSpc>
            <a:spcBef>
              <a:spcPct val="0"/>
            </a:spcBef>
            <a:spcAft>
              <a:spcPct val="15000"/>
            </a:spcAft>
            <a:buChar char="•"/>
          </a:pPr>
          <a:r>
            <a:rPr lang="pl-PL" sz="21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właściwy </a:t>
          </a:r>
          <a:r>
            <a:rPr lang="pl-PL" sz="2100" b="1" kern="1200" dirty="0"/>
            <a:t>prokurator nadrzędny </a:t>
          </a:r>
        </a:p>
        <a:p>
          <a:pPr marL="228600" lvl="1" indent="-228600" algn="l" defTabSz="933450">
            <a:lnSpc>
              <a:spcPct val="90000"/>
            </a:lnSpc>
            <a:spcBef>
              <a:spcPct val="0"/>
            </a:spcBef>
            <a:spcAft>
              <a:spcPct val="15000"/>
            </a:spcAft>
            <a:buChar char="•"/>
          </a:pPr>
          <a:r>
            <a:rPr lang="pl-PL" sz="21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77E92-35CC-46FF-9249-24CBA2A7D8B0}">
      <dsp:nvSpPr>
        <dsp:cNvPr id="0" name=""/>
        <dsp:cNvSpPr/>
      </dsp:nvSpPr>
      <dsp:spPr>
        <a:xfrm>
          <a:off x="0" y="3428110"/>
          <a:ext cx="4325937" cy="1585214"/>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Prokurator </a:t>
          </a:r>
          <a:r>
            <a:rPr lang="pl-PL" sz="1600" b="0" kern="1200" dirty="0"/>
            <a:t>może przedłużyć </a:t>
          </a:r>
          <a:r>
            <a:rPr lang="pl-PL" sz="1600" b="1" kern="1200" dirty="0"/>
            <a:t>na dalszy czas oznaczony</a:t>
          </a:r>
        </a:p>
      </dsp:txBody>
      <dsp:txXfrm>
        <a:off x="0" y="3428110"/>
        <a:ext cx="4325937" cy="856015"/>
      </dsp:txXfrm>
    </dsp:sp>
    <dsp:sp modelId="{2878EEEA-3BE7-48F0-B9D4-7CDC91A2679C}">
      <dsp:nvSpPr>
        <dsp:cNvPr id="0" name=""/>
        <dsp:cNvSpPr/>
      </dsp:nvSpPr>
      <dsp:spPr>
        <a:xfrm>
          <a:off x="0" y="4469962"/>
          <a:ext cx="4325937" cy="51741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l-PL" sz="1800" kern="1200" dirty="0"/>
            <a:t>„wypadki szczególnie uzasadnione”</a:t>
          </a:r>
        </a:p>
      </dsp:txBody>
      <dsp:txXfrm>
        <a:off x="0" y="4469962"/>
        <a:ext cx="4325937" cy="517415"/>
      </dsp:txXfrm>
    </dsp:sp>
    <dsp:sp modelId="{972C4503-24F3-4B04-9BAB-FE2CDC1FCF5B}">
      <dsp:nvSpPr>
        <dsp:cNvPr id="0" name=""/>
        <dsp:cNvSpPr/>
      </dsp:nvSpPr>
      <dsp:spPr>
        <a:xfrm rot="10800000">
          <a:off x="0" y="1714055"/>
          <a:ext cx="4325937" cy="1729966"/>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Prokurator</a:t>
          </a:r>
          <a:r>
            <a:rPr lang="pl-PL" sz="1600" kern="1200" dirty="0"/>
            <a:t> może przedłużyć do </a:t>
          </a:r>
          <a:r>
            <a:rPr lang="pl-PL" sz="1600" b="1" kern="1200" dirty="0"/>
            <a:t>3 miesięcy</a:t>
          </a:r>
        </a:p>
      </dsp:txBody>
      <dsp:txXfrm rot="-10800000">
        <a:off x="0" y="1714055"/>
        <a:ext cx="4325937" cy="607218"/>
      </dsp:txXfrm>
    </dsp:sp>
    <dsp:sp modelId="{F32227C0-05DA-4C48-8921-56407BCE4649}">
      <dsp:nvSpPr>
        <dsp:cNvPr id="0" name=""/>
        <dsp:cNvSpPr/>
      </dsp:nvSpPr>
      <dsp:spPr>
        <a:xfrm>
          <a:off x="0" y="2321273"/>
          <a:ext cx="4325937" cy="51726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endParaRPr lang="pl-PL" sz="1800" b="1" kern="1200" dirty="0"/>
        </a:p>
      </dsp:txBody>
      <dsp:txXfrm>
        <a:off x="0" y="2321273"/>
        <a:ext cx="4325937" cy="517260"/>
      </dsp:txXfrm>
    </dsp:sp>
    <dsp:sp modelId="{F0285F1D-979D-4813-A48F-8692177B00B2}">
      <dsp:nvSpPr>
        <dsp:cNvPr id="0" name=""/>
        <dsp:cNvSpPr/>
      </dsp:nvSpPr>
      <dsp:spPr>
        <a:xfrm rot="10800000">
          <a:off x="0" y="960"/>
          <a:ext cx="4325937" cy="1729966"/>
        </a:xfrm>
        <a:prstGeom prst="upArrowCallou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l-PL" sz="1600" b="1" kern="1200" dirty="0"/>
            <a:t>2 miesiące </a:t>
          </a:r>
        </a:p>
      </dsp:txBody>
      <dsp:txXfrm rot="-10800000">
        <a:off x="0" y="960"/>
        <a:ext cx="4325937" cy="607218"/>
      </dsp:txXfrm>
    </dsp:sp>
    <dsp:sp modelId="{A6E6BBD6-1D19-418D-A3DB-763801041F32}">
      <dsp:nvSpPr>
        <dsp:cNvPr id="0" name=""/>
        <dsp:cNvSpPr/>
      </dsp:nvSpPr>
      <dsp:spPr>
        <a:xfrm>
          <a:off x="559" y="608179"/>
          <a:ext cx="4324817" cy="51726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l-PL" sz="1800" kern="1200" dirty="0"/>
            <a:t>podstawowy czas trwania dochodzenia</a:t>
          </a:r>
        </a:p>
      </dsp:txBody>
      <dsp:txXfrm>
        <a:off x="559" y="608179"/>
        <a:ext cx="4324817" cy="517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D0790-E262-4B1D-9904-A9DF27361660}">
      <dsp:nvSpPr>
        <dsp:cNvPr id="0" name=""/>
        <dsp:cNvSpPr/>
      </dsp:nvSpPr>
      <dsp:spPr>
        <a:xfrm>
          <a:off x="5622"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rPr>
            <a:t>Umorzenie postępowania przez prokuratora</a:t>
          </a:r>
        </a:p>
      </dsp:txBody>
      <dsp:txXfrm>
        <a:off x="35154" y="1557381"/>
        <a:ext cx="1621438" cy="949237"/>
      </dsp:txXfrm>
    </dsp:sp>
    <dsp:sp modelId="{81AAA0A1-925A-4641-8A76-EF59211A86B5}">
      <dsp:nvSpPr>
        <dsp:cNvPr id="0" name=""/>
        <dsp:cNvSpPr/>
      </dsp:nvSpPr>
      <dsp:spPr>
        <a:xfrm>
          <a:off x="1854175" y="1823617"/>
          <a:ext cx="356266" cy="416764"/>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solidFill>
              <a:schemeClr val="tx1"/>
            </a:solidFill>
          </a:endParaRPr>
        </a:p>
      </dsp:txBody>
      <dsp:txXfrm>
        <a:off x="1854175" y="1906970"/>
        <a:ext cx="249386" cy="250058"/>
      </dsp:txXfrm>
    </dsp:sp>
    <dsp:sp modelId="{38F4C205-968B-45AF-8BF0-742C51C1BF57}">
      <dsp:nvSpPr>
        <dsp:cNvPr id="0" name=""/>
        <dsp:cNvSpPr/>
      </dsp:nvSpPr>
      <dsp:spPr>
        <a:xfrm>
          <a:off x="2358326"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rPr>
            <a:t>Uprawomocnienie się postanowienia o umorzeniu</a:t>
          </a:r>
        </a:p>
      </dsp:txBody>
      <dsp:txXfrm>
        <a:off x="2387858" y="1557381"/>
        <a:ext cx="1621438" cy="949237"/>
      </dsp:txXfrm>
    </dsp:sp>
    <dsp:sp modelId="{DD20F6B5-2345-47BA-9EC7-6CBEDC68BFA9}">
      <dsp:nvSpPr>
        <dsp:cNvPr id="0" name=""/>
        <dsp:cNvSpPr/>
      </dsp:nvSpPr>
      <dsp:spPr>
        <a:xfrm>
          <a:off x="4206879" y="1823617"/>
          <a:ext cx="356266" cy="416764"/>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solidFill>
              <a:schemeClr val="tx1"/>
            </a:solidFill>
          </a:endParaRPr>
        </a:p>
      </dsp:txBody>
      <dsp:txXfrm>
        <a:off x="4206879" y="1906970"/>
        <a:ext cx="249386" cy="250058"/>
      </dsp:txXfrm>
    </dsp:sp>
    <dsp:sp modelId="{DF54D33B-1562-416D-A90C-914D9101B77B}">
      <dsp:nvSpPr>
        <dsp:cNvPr id="0" name=""/>
        <dsp:cNvSpPr/>
      </dsp:nvSpPr>
      <dsp:spPr>
        <a:xfrm>
          <a:off x="4711029"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chemeClr val="tx1"/>
              </a:solidFill>
            </a:rPr>
            <a:t>Skierowanie wniosku do sądu o orzeczenie przepadku</a:t>
          </a:r>
        </a:p>
      </dsp:txBody>
      <dsp:txXfrm>
        <a:off x="4740561" y="1557381"/>
        <a:ext cx="1621438" cy="949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1828799" y="496"/>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ctr" defTabSz="666750">
            <a:lnSpc>
              <a:spcPct val="90000"/>
            </a:lnSpc>
            <a:spcBef>
              <a:spcPct val="0"/>
            </a:spcBef>
            <a:spcAft>
              <a:spcPct val="15000"/>
            </a:spcAft>
            <a:buChar char="•"/>
          </a:pPr>
          <a:r>
            <a:rPr lang="pl-PL" sz="1500" kern="1200" dirty="0"/>
            <a:t>Postanowienie wraz z uzasadnieniem</a:t>
          </a:r>
        </a:p>
      </dsp:txBody>
      <dsp:txXfrm>
        <a:off x="1828799" y="242342"/>
        <a:ext cx="2017663" cy="1451073"/>
      </dsp:txXfrm>
    </dsp:sp>
    <dsp:sp modelId="{56CC834A-A77B-4089-9231-362ADFB9C23D}">
      <dsp:nvSpPr>
        <dsp:cNvPr id="0" name=""/>
        <dsp:cNvSpPr/>
      </dsp:nvSpPr>
      <dsp:spPr>
        <a:xfrm>
          <a:off x="0" y="496"/>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śledztwo</a:t>
          </a:r>
        </a:p>
      </dsp:txBody>
      <dsp:txXfrm>
        <a:off x="89275" y="89771"/>
        <a:ext cx="1650250" cy="1756215"/>
      </dsp:txXfrm>
    </dsp:sp>
    <dsp:sp modelId="{C5886CE2-BF11-48B5-8108-35EF9E40C613}">
      <dsp:nvSpPr>
        <dsp:cNvPr id="0" name=""/>
        <dsp:cNvSpPr/>
      </dsp:nvSpPr>
      <dsp:spPr>
        <a:xfrm>
          <a:off x="1828799" y="2128738"/>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l-PL" sz="1500" kern="1200" dirty="0"/>
            <a:t>Można odstąpić od sporządzania uzasadnienia, ale na żądanie strony należy podać ustnie motywy rozstrzygnięcia </a:t>
          </a:r>
        </a:p>
      </dsp:txBody>
      <dsp:txXfrm>
        <a:off x="1828799" y="2370584"/>
        <a:ext cx="2017663" cy="1451073"/>
      </dsp:txXfrm>
    </dsp:sp>
    <dsp:sp modelId="{B0202B94-F23C-465E-9966-ED810050990E}">
      <dsp:nvSpPr>
        <dsp:cNvPr id="0" name=""/>
        <dsp:cNvSpPr/>
      </dsp:nvSpPr>
      <dsp:spPr>
        <a:xfrm>
          <a:off x="0" y="2128738"/>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Dochodzenie </a:t>
          </a:r>
        </a:p>
      </dsp:txBody>
      <dsp:txXfrm>
        <a:off x="89275" y="2218013"/>
        <a:ext cx="1650250" cy="1756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DCD2-7228-4236-9610-C6337ED17DAE}">
      <dsp:nvSpPr>
        <dsp:cNvPr id="0" name=""/>
        <dsp:cNvSpPr/>
      </dsp:nvSpPr>
      <dsp:spPr>
        <a:xfrm>
          <a:off x="7594"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Postanowienie o umorzeniu/odmowie wszczęcia </a:t>
          </a:r>
        </a:p>
      </dsp:txBody>
      <dsp:txXfrm>
        <a:off x="47485" y="1018559"/>
        <a:ext cx="2190157" cy="1282181"/>
      </dsp:txXfrm>
    </dsp:sp>
    <dsp:sp modelId="{63F5D23C-BAE3-4D3C-AD0F-FC2A7E8C764C}">
      <dsp:nvSpPr>
        <dsp:cNvPr id="0" name=""/>
        <dsp:cNvSpPr/>
      </dsp:nvSpPr>
      <dsp:spPr>
        <a:xfrm>
          <a:off x="2477288"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477288" y="1490766"/>
        <a:ext cx="336859" cy="337767"/>
      </dsp:txXfrm>
    </dsp:sp>
    <dsp:sp modelId="{A5FA3C7B-90A1-402A-8EDD-B36F7CF4025C}">
      <dsp:nvSpPr>
        <dsp:cNvPr id="0" name=""/>
        <dsp:cNvSpPr/>
      </dsp:nvSpPr>
      <dsp:spPr>
        <a:xfrm>
          <a:off x="3185510"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Zażalenie </a:t>
          </a:r>
          <a:r>
            <a:rPr lang="pl-PL" sz="1200" kern="1200" dirty="0">
              <a:sym typeface="Wingdings" panose="05000000000000000000" pitchFamily="2" charset="2"/>
            </a:rPr>
            <a:t> zaskarżenie postanowienia przez pokrzywdzonego</a:t>
          </a:r>
          <a:endParaRPr lang="pl-PL" sz="1200" kern="1200" dirty="0"/>
        </a:p>
      </dsp:txBody>
      <dsp:txXfrm>
        <a:off x="3225401" y="1018559"/>
        <a:ext cx="2190157" cy="1282181"/>
      </dsp:txXfrm>
    </dsp:sp>
    <dsp:sp modelId="{BC13C7C0-AD41-455E-8717-FEC7B0063921}">
      <dsp:nvSpPr>
        <dsp:cNvPr id="0" name=""/>
        <dsp:cNvSpPr/>
      </dsp:nvSpPr>
      <dsp:spPr>
        <a:xfrm>
          <a:off x="5655204"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5655204" y="1490766"/>
        <a:ext cx="336859" cy="337767"/>
      </dsp:txXfrm>
    </dsp:sp>
    <dsp:sp modelId="{C9111317-3885-4F46-9223-32861667C2B2}">
      <dsp:nvSpPr>
        <dsp:cNvPr id="0" name=""/>
        <dsp:cNvSpPr/>
      </dsp:nvSpPr>
      <dsp:spPr>
        <a:xfrm>
          <a:off x="6363425"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Sąd uchyla postanowienie o umorzeniu/odmowie wszczęcia</a:t>
          </a:r>
        </a:p>
      </dsp:txBody>
      <dsp:txXfrm>
        <a:off x="6403316" y="1018559"/>
        <a:ext cx="2190157" cy="1282181"/>
      </dsp:txXfrm>
    </dsp:sp>
    <dsp:sp modelId="{B29F3855-C4B0-4F26-ADFA-9C65B684626E}">
      <dsp:nvSpPr>
        <dsp:cNvPr id="0" name=""/>
        <dsp:cNvSpPr/>
      </dsp:nvSpPr>
      <dsp:spPr>
        <a:xfrm rot="5400000">
          <a:off x="7257781" y="249952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7329511" y="2540386"/>
        <a:ext cx="337767" cy="336859"/>
      </dsp:txXfrm>
    </dsp:sp>
    <dsp:sp modelId="{92650C43-5544-4061-AA27-1577BBC4B4A1}">
      <dsp:nvSpPr>
        <dsp:cNvPr id="0" name=""/>
        <dsp:cNvSpPr/>
      </dsp:nvSpPr>
      <dsp:spPr>
        <a:xfrm>
          <a:off x="6363425"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Prokurator nadal nie widzi podstaw do wniesienia aktu oskarżenia</a:t>
          </a:r>
        </a:p>
      </dsp:txBody>
      <dsp:txXfrm>
        <a:off x="6403316" y="3288498"/>
        <a:ext cx="2190157" cy="1282181"/>
      </dsp:txXfrm>
    </dsp:sp>
    <dsp:sp modelId="{A218809A-C60F-4325-AA5D-54799F2427D3}">
      <dsp:nvSpPr>
        <dsp:cNvPr id="0" name=""/>
        <dsp:cNvSpPr/>
      </dsp:nvSpPr>
      <dsp:spPr>
        <a:xfrm rot="10800000">
          <a:off x="5682443" y="364811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5826811" y="3760706"/>
        <a:ext cx="336859" cy="337767"/>
      </dsp:txXfrm>
    </dsp:sp>
    <dsp:sp modelId="{CD206F99-9C55-41F7-B4DE-2111A2F00C03}">
      <dsp:nvSpPr>
        <dsp:cNvPr id="0" name=""/>
        <dsp:cNvSpPr/>
      </dsp:nvSpPr>
      <dsp:spPr>
        <a:xfrm>
          <a:off x="3185510"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Pokrzywdzony może w terminie </a:t>
          </a:r>
          <a:r>
            <a:rPr lang="pl-PL" sz="1200" b="1" kern="1200" dirty="0"/>
            <a:t>1 miesiąca </a:t>
          </a:r>
          <a:r>
            <a:rPr lang="pl-PL" sz="1200" b="0" kern="1200" dirty="0"/>
            <a:t>od doręczenia powtórnego postanowienia o umorzeniu/odmowie wszczęcia </a:t>
          </a:r>
          <a:r>
            <a:rPr lang="pl-PL" sz="1200" b="1" kern="1200" dirty="0"/>
            <a:t>wnieść akt oskarżenia </a:t>
          </a:r>
          <a:endParaRPr lang="pl-PL" sz="1200" kern="1200" dirty="0"/>
        </a:p>
      </dsp:txBody>
      <dsp:txXfrm>
        <a:off x="3225401" y="3288498"/>
        <a:ext cx="2190157" cy="128218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721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673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466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867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070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971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271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149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49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3/21/2019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025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663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810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246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370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638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3/21/2019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499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3/21/2019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848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1542971" y="-371028"/>
            <a:ext cx="8825658" cy="3329581"/>
          </a:xfrm>
        </p:spPr>
        <p:txBody>
          <a:bodyPr/>
          <a:lstStyle/>
          <a:p>
            <a:pPr algn="ctr"/>
            <a:r>
              <a:rPr lang="pl-PL" b="1" dirty="0"/>
              <a:t>Postępowanie karne </a:t>
            </a:r>
            <a:br>
              <a:rPr lang="pl-PL" b="1" dirty="0"/>
            </a:br>
            <a:endParaRPr lang="pl-PL" b="1" dirty="0"/>
          </a:p>
        </p:txBody>
      </p:sp>
      <p:sp>
        <p:nvSpPr>
          <p:cNvPr id="5" name="Podtytuł 2"/>
          <p:cNvSpPr>
            <a:spLocks noGrp="1"/>
          </p:cNvSpPr>
          <p:nvPr>
            <p:ph type="subTitle" idx="1"/>
          </p:nvPr>
        </p:nvSpPr>
        <p:spPr>
          <a:xfrm>
            <a:off x="847255" y="2926112"/>
            <a:ext cx="10217091" cy="1487118"/>
          </a:xfrm>
        </p:spPr>
        <p:txBody>
          <a:bodyPr>
            <a:normAutofit/>
          </a:bodyPr>
          <a:lstStyle/>
          <a:p>
            <a:pPr algn="ctr"/>
            <a:r>
              <a:rPr lang="pl-PL" sz="3600" b="1" u="sng" dirty="0">
                <a:solidFill>
                  <a:schemeClr val="tx1"/>
                </a:solidFill>
              </a:rPr>
              <a:t>Postępowanie przygotowawcze</a:t>
            </a:r>
            <a:endParaRPr lang="pl-PL" sz="3600" u="sng" dirty="0">
              <a:solidFill>
                <a:schemeClr val="tx1"/>
              </a:solidFill>
            </a:endParaRPr>
          </a:p>
        </p:txBody>
      </p:sp>
      <p:sp>
        <p:nvSpPr>
          <p:cNvPr id="6" name="pole tekstowe 5"/>
          <p:cNvSpPr txBox="1"/>
          <p:nvPr/>
        </p:nvSpPr>
        <p:spPr>
          <a:xfrm>
            <a:off x="1149515" y="4557609"/>
            <a:ext cx="5976664" cy="1938992"/>
          </a:xfrm>
          <a:prstGeom prst="rect">
            <a:avLst/>
          </a:prstGeom>
          <a:noFill/>
        </p:spPr>
        <p:txBody>
          <a:bodyPr wrap="square" rtlCol="0">
            <a:spAutoFit/>
          </a:bodyPr>
          <a:lstStyle/>
          <a:p>
            <a:r>
              <a:rPr lang="pl-PL" sz="2400" dirty="0">
                <a:latin typeface="Times New Roman" pitchFamily="18" charset="0"/>
                <a:ea typeface="Tahoma" pitchFamily="34" charset="0"/>
                <a:cs typeface="Times New Roman" pitchFamily="18" charset="0"/>
              </a:rPr>
              <a:t>mgr Monika </a:t>
            </a:r>
            <a:r>
              <a:rPr lang="pl-PL" sz="2400" dirty="0" err="1">
                <a:latin typeface="Times New Roman" pitchFamily="18" charset="0"/>
                <a:ea typeface="Tahoma" pitchFamily="34" charset="0"/>
                <a:cs typeface="Times New Roman" pitchFamily="18" charset="0"/>
              </a:rPr>
              <a:t>Abramek</a:t>
            </a:r>
            <a:endParaRPr lang="pl-PL" sz="2400" dirty="0">
              <a:latin typeface="Times New Roman" pitchFamily="18" charset="0"/>
              <a:ea typeface="Tahoma" pitchFamily="34" charset="0"/>
              <a:cs typeface="Times New Roman" pitchFamily="18" charset="0"/>
            </a:endParaRPr>
          </a:p>
          <a:p>
            <a:r>
              <a:rPr lang="pl-PL" sz="2400" dirty="0">
                <a:latin typeface="Times New Roman" pitchFamily="18" charset="0"/>
                <a:ea typeface="Tahoma" pitchFamily="34" charset="0"/>
                <a:cs typeface="Times New Roman" pitchFamily="18" charset="0"/>
              </a:rPr>
              <a:t>Katedra Postępowania Karnego</a:t>
            </a:r>
          </a:p>
          <a:p>
            <a:r>
              <a:rPr lang="pl-PL" sz="2400" dirty="0">
                <a:latin typeface="Times New Roman" pitchFamily="18" charset="0"/>
                <a:ea typeface="Tahoma" pitchFamily="34" charset="0"/>
                <a:cs typeface="Times New Roman" pitchFamily="18" charset="0"/>
              </a:rPr>
              <a:t>Wydział Prawa, Administracji i Ekonomii</a:t>
            </a:r>
          </a:p>
          <a:p>
            <a:r>
              <a:rPr lang="pl-PL" sz="2400" dirty="0">
                <a:latin typeface="Times New Roman" pitchFamily="18" charset="0"/>
                <a:ea typeface="Tahoma" pitchFamily="34" charset="0"/>
                <a:cs typeface="Times New Roman" pitchFamily="18" charset="0"/>
              </a:rPr>
              <a:t>Uniwersytet Wrocławski</a:t>
            </a:r>
          </a:p>
          <a:p>
            <a:endParaRPr lang="pl-PL" sz="2400" dirty="0"/>
          </a:p>
        </p:txBody>
      </p:sp>
    </p:spTree>
    <p:extLst>
      <p:ext uri="{BB962C8B-B14F-4D97-AF65-F5344CB8AC3E}">
        <p14:creationId xmlns:p14="http://schemas.microsoft.com/office/powerpoint/2010/main" val="350876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463542" y="353292"/>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85000" lnSpcReduction="1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EFF6A6-D43D-4465-9E15-68C64FE490B5}"/>
              </a:ext>
            </a:extLst>
          </p:cNvPr>
          <p:cNvSpPr>
            <a:spLocks noGrp="1"/>
          </p:cNvSpPr>
          <p:nvPr>
            <p:ph type="title"/>
          </p:nvPr>
        </p:nvSpPr>
        <p:spPr/>
        <p:txBody>
          <a:bodyPr/>
          <a:lstStyle/>
          <a:p>
            <a:r>
              <a:rPr lang="pl-PL" dirty="0"/>
              <a:t>Zasada legalizmu II stopnia – konstytucyjna </a:t>
            </a:r>
            <a:endParaRPr lang="en-GB" dirty="0"/>
          </a:p>
        </p:txBody>
      </p:sp>
      <p:sp>
        <p:nvSpPr>
          <p:cNvPr id="3" name="Symbol zastępczy zawartości 2">
            <a:extLst>
              <a:ext uri="{FF2B5EF4-FFF2-40B4-BE49-F238E27FC236}">
                <a16:creationId xmlns:a16="http://schemas.microsoft.com/office/drawing/2014/main" id="{60AFCA62-A6E3-43C3-A18F-1B5EF79E929A}"/>
              </a:ext>
            </a:extLst>
          </p:cNvPr>
          <p:cNvSpPr>
            <a:spLocks noGrp="1"/>
          </p:cNvSpPr>
          <p:nvPr>
            <p:ph idx="1"/>
          </p:nvPr>
        </p:nvSpPr>
        <p:spPr>
          <a:xfrm>
            <a:off x="425303" y="2011680"/>
            <a:ext cx="10804172" cy="4613710"/>
          </a:xfrm>
        </p:spPr>
        <p:txBody>
          <a:bodyPr>
            <a:normAutofit/>
          </a:bodyPr>
          <a:lstStyle/>
          <a:p>
            <a:pPr algn="just"/>
            <a:r>
              <a:rPr lang="pl-PL" dirty="0"/>
              <a:t>Uwaga – zasada legalizmu I </a:t>
            </a:r>
            <a:r>
              <a:rPr lang="pl-PL" dirty="0" err="1"/>
              <a:t>i</a:t>
            </a:r>
            <a:r>
              <a:rPr lang="pl-PL" dirty="0"/>
              <a:t> II stopnia! Zasada legalizmu I stopnia – legalizm w KPK. Zasada legalizmu II stopnia – legalizm konstytucyjny (art. 7 Konstytucji), zasada praworządności. </a:t>
            </a:r>
          </a:p>
          <a:p>
            <a:r>
              <a:rPr lang="pl-PL" dirty="0"/>
              <a:t>art. 7 Konstytucji - </a:t>
            </a:r>
            <a:r>
              <a:rPr lang="pl-PL" b="1" u="sng" dirty="0"/>
              <a:t>Organy władzy publicznej działają na podstawie i w granicach prawa</a:t>
            </a:r>
            <a:r>
              <a:rPr lang="pl-PL" dirty="0"/>
              <a:t>.</a:t>
            </a:r>
          </a:p>
          <a:p>
            <a:r>
              <a:rPr lang="pl-PL" dirty="0"/>
              <a:t>Organy procesowe mogą przeprowadzać tylko takie czynności, do których mają odpowiednie umocowanie (normę kompetencyjną). Wolno im tylko tyle, ile wynika z przepisów. </a:t>
            </a:r>
            <a:endParaRPr lang="pl-PL" b="1" dirty="0"/>
          </a:p>
          <a:p>
            <a:pPr lvl="1" algn="just"/>
            <a:r>
              <a:rPr lang="pl-PL" dirty="0"/>
              <a:t>„</a:t>
            </a:r>
            <a:r>
              <a:rPr lang="pl-PL" i="1" dirty="0"/>
              <a:t>Nakaz wyrażony w art. 7 Konstytucji RP adresowany jest do organów władzy publicznej. Pojęcie to na gruncie Konstytucji RP należy rozumieć szeroko. </a:t>
            </a:r>
            <a:r>
              <a:rPr lang="pl-PL" b="1" i="1" dirty="0"/>
              <a:t>W jego zakres wchodzą organy państwa, inne organy władzy publicznej, które realizują władztwo publicznej</a:t>
            </a:r>
            <a:r>
              <a:rPr lang="pl-PL" i="1" dirty="0"/>
              <a:t>. Trafnie określił to TK: "Pojęcie "władzy publicznej" w rozumieniu art. 77 ust. 1 Konstytucji obejmuje wszystkie władze w sensie konstytucyjnym – ustawodawczą, wykonawczą i sądowniczą</a:t>
            </a:r>
            <a:r>
              <a:rPr lang="pl-PL" dirty="0"/>
              <a:t>”. M. Safjan, L. </a:t>
            </a:r>
            <a:r>
              <a:rPr lang="pl-PL" dirty="0" err="1"/>
              <a:t>Bosek</a:t>
            </a:r>
            <a:r>
              <a:rPr lang="pl-PL" dirty="0"/>
              <a:t>, </a:t>
            </a:r>
            <a:r>
              <a:rPr lang="pl-PL" i="1" dirty="0"/>
              <a:t>Konstytucja RP. Tom I. Art. 1 – 86, </a:t>
            </a:r>
            <a:r>
              <a:rPr lang="pl-PL" dirty="0"/>
              <a:t>Warszawa 2016. </a:t>
            </a:r>
          </a:p>
          <a:p>
            <a:pPr algn="just"/>
            <a:r>
              <a:rPr lang="pl-PL" dirty="0"/>
              <a:t>Adresatami zasady legalizmu nie są osoby niebędące organami władzy publicznej – podmioty praw i wolności z rozdziału II Konstytucji. </a:t>
            </a:r>
          </a:p>
          <a:p>
            <a:pPr lvl="1" algn="just"/>
            <a:r>
              <a:rPr lang="pl-PL" dirty="0"/>
              <a:t>Granicą legalnych działań jest istnienie przepisu, który zabrania podjęcia określonej czynności. Wolno zrobić wszystko, co nie jest zakazane. </a:t>
            </a:r>
          </a:p>
          <a:p>
            <a:endParaRPr lang="en-GB" dirty="0"/>
          </a:p>
        </p:txBody>
      </p:sp>
      <p:pic>
        <p:nvPicPr>
          <p:cNvPr id="6" name="Obraz 5">
            <a:extLst>
              <a:ext uri="{FF2B5EF4-FFF2-40B4-BE49-F238E27FC236}">
                <a16:creationId xmlns:a16="http://schemas.microsoft.com/office/drawing/2014/main" id="{6DB1F1C2-DB66-4B64-AC33-16334499A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5" y="167018"/>
            <a:ext cx="2619375" cy="1743075"/>
          </a:xfrm>
          <a:prstGeom prst="rect">
            <a:avLst/>
          </a:prstGeom>
        </p:spPr>
      </p:pic>
    </p:spTree>
    <p:extLst>
      <p:ext uri="{BB962C8B-B14F-4D97-AF65-F5344CB8AC3E}">
        <p14:creationId xmlns:p14="http://schemas.microsoft.com/office/powerpoint/2010/main" val="61652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1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a:p>
            <a:pPr algn="just"/>
            <a:r>
              <a:rPr lang="pl-PL" dirty="0"/>
              <a:t>Trzy podstawowe motywy oportunizmu procesowego według prof. Cieślaka:</a:t>
            </a:r>
            <a:endParaRPr lang="en-GB" dirty="0"/>
          </a:p>
          <a:p>
            <a:pPr lvl="1" algn="just"/>
            <a:r>
              <a:rPr lang="pl-PL" b="1" dirty="0"/>
              <a:t>motyw procesowy </a:t>
            </a:r>
            <a:r>
              <a:rPr lang="pl-PL" dirty="0"/>
              <a:t>– niekiedy postępowanie karne toczyłoby się w tak błahych sprawach, że nie byłoby uzasadnione ponoszenie wydatków finansowych; </a:t>
            </a:r>
            <a:endParaRPr lang="en-GB" dirty="0"/>
          </a:p>
          <a:p>
            <a:pPr lvl="1" algn="just"/>
            <a:r>
              <a:rPr lang="pl-PL" b="1" dirty="0"/>
              <a:t>motyw mieszany </a:t>
            </a:r>
            <a:r>
              <a:rPr lang="pl-PL" dirty="0"/>
              <a:t>– angażowanie organów procesowych w błahe sprawy stwarzałoby poczucie dysproporcji i obniżałoby powagę wymiaru sprawiedliwości; </a:t>
            </a:r>
            <a:endParaRPr lang="en-GB" dirty="0"/>
          </a:p>
          <a:p>
            <a:pPr lvl="1" algn="just"/>
            <a:r>
              <a:rPr lang="pl-PL" b="1" dirty="0"/>
              <a:t>motyw prawnomaterialny </a:t>
            </a:r>
            <a:r>
              <a:rPr lang="pl-PL" dirty="0"/>
              <a:t>– stosowanie represji </a:t>
            </a:r>
            <a:r>
              <a:rPr lang="pl-PL" dirty="0" err="1"/>
              <a:t>karno</a:t>
            </a:r>
            <a:r>
              <a:rPr lang="pl-PL" dirty="0"/>
              <a:t> – sądowej za przestępstwa błahe mijałoby się z celem kary</a:t>
            </a:r>
          </a:p>
          <a:p>
            <a:pPr marL="0" indent="0" algn="ctr">
              <a:buNone/>
            </a:pPr>
            <a:r>
              <a:rPr lang="pl-PL" b="1" u="sng" dirty="0">
                <a:solidFill>
                  <a:srgbClr val="FF0000"/>
                </a:solidFill>
              </a:rPr>
              <a:t>WYJĄTKIEM NA RZECZ OPORTUNIZMU NIE SĄ TRYBY KONSENSUALNE!!!</a:t>
            </a:r>
            <a:endParaRPr lang="pl-PL" dirty="0"/>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991056"/>
            <a:ext cx="11151237" cy="4489955"/>
          </a:xfrm>
        </p:spPr>
        <p:txBody>
          <a:bodyPr>
            <a:normAutofit fontScale="77500" lnSpcReduction="2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D5C423-8E02-4429-A7A4-922F9B86FDB6}"/>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13DCA2A2-E319-406C-BA6A-95DAC68E040F}"/>
              </a:ext>
            </a:extLst>
          </p:cNvPr>
          <p:cNvSpPr>
            <a:spLocks noGrp="1"/>
          </p:cNvSpPr>
          <p:nvPr>
            <p:ph idx="1"/>
          </p:nvPr>
        </p:nvSpPr>
        <p:spPr>
          <a:xfrm>
            <a:off x="350874" y="2011680"/>
            <a:ext cx="10990894" cy="4846320"/>
          </a:xfrm>
        </p:spPr>
        <p:txBody>
          <a:bodyPr>
            <a:normAutofit/>
          </a:bodyPr>
          <a:lstStyle/>
          <a:p>
            <a:pPr algn="just"/>
            <a:r>
              <a:rPr lang="pl-PL" dirty="0"/>
              <a:t>Wyjątki na rzecz oportunizmu:</a:t>
            </a:r>
          </a:p>
          <a:p>
            <a:pPr lvl="1" algn="just"/>
            <a:r>
              <a:rPr lang="pl-PL" dirty="0"/>
              <a:t>art. 658 § 1 k.p.k. Prokurator wojskowy odmawia wszczęcia postępowania o przestępstwo ścigane na wniosek dowódcy jednostki wojskowej, jeżeli wobec sprawcy zastosowano już środki przewidziane w wojskowych przepisach dyscyplinarnych. </a:t>
            </a:r>
          </a:p>
          <a:p>
            <a:pPr lvl="1" algn="just"/>
            <a:r>
              <a:rPr lang="pl-PL" dirty="0"/>
              <a:t>art. 62a </a:t>
            </a:r>
            <a:r>
              <a:rPr lang="pl-PL" dirty="0" err="1"/>
              <a:t>u.p.n</a:t>
            </a:r>
            <a:r>
              <a:rPr lang="pl-PL" dirty="0"/>
              <a:t>. - Jeżeli przedmiotem czynu, o którym mowa w art. 62 ust. 1 lub 3 (posiadanie narkotyków), są środki odurzające lub substancje psychotropowe w ilości nieznacznej, przeznaczone na własny użytek sprawcy, postępowanie można umorzyć również przed wydaniem postanowienia o wszczęciu śledztwa lub dochodzenia, jeżeli orzeczenie wobec sprawcy kary byłoby </a:t>
            </a:r>
            <a:r>
              <a:rPr lang="pl-PL" b="1" dirty="0"/>
              <a:t>niecelowe</a:t>
            </a:r>
            <a:r>
              <a:rPr lang="pl-PL" dirty="0"/>
              <a:t> ze względu na okoliczności popełnienia czynu, a także stopień jego społecznej szkodliwości.</a:t>
            </a:r>
          </a:p>
          <a:p>
            <a:pPr lvl="1" algn="just"/>
            <a:r>
              <a:rPr lang="pl-PL" dirty="0"/>
              <a:t>art. 21 § 2 </a:t>
            </a:r>
            <a:r>
              <a:rPr lang="pl-PL" dirty="0" err="1"/>
              <a:t>u.p.w.s.n</a:t>
            </a:r>
            <a:r>
              <a:rPr lang="pl-PL" dirty="0"/>
              <a:t>.. Sąd rodzinny nie wszczyna postępowania, a wszczęte umarza w całości lub w części, jeżeli nie ma podstaw do jego wszczęcia lub prowadzenia w określonym zakresie albo gdy orzeczenie środków wychowawczych lub poprawczych jest niecelowe, w szczególności ze względu na orzeczone już środki w innej sprawie, które w ocenie sądu są wystarczające.</a:t>
            </a:r>
            <a:endParaRPr lang="en-GB" dirty="0"/>
          </a:p>
        </p:txBody>
      </p:sp>
      <p:pic>
        <p:nvPicPr>
          <p:cNvPr id="4" name="Obraz 3">
            <a:extLst>
              <a:ext uri="{FF2B5EF4-FFF2-40B4-BE49-F238E27FC236}">
                <a16:creationId xmlns:a16="http://schemas.microsoft.com/office/drawing/2014/main" id="{147C0348-139E-4E58-80BD-EF7C60200EEE}"/>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233373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1261872" y="1828800"/>
            <a:ext cx="8595360" cy="4601497"/>
          </a:xfrm>
        </p:spPr>
        <p:txBody>
          <a:bodyPr>
            <a:normAutofit/>
          </a:bodyPr>
          <a:lstStyle/>
          <a:p>
            <a:pPr algn="just"/>
            <a:r>
              <a:rPr lang="pl-PL" dirty="0"/>
              <a:t>Postępowanie przygotowawcze – pierwsze stadium procesu karnego. Prowadzone celem weryfikacji, czy przestępstwo zostało popełnione, ujawnienia jego sprawcy oraz zebrania i zabezpieczenia dowodów dla sądu. </a:t>
            </a:r>
          </a:p>
          <a:p>
            <a:pPr algn="just"/>
            <a:r>
              <a:rPr lang="pl-PL" dirty="0"/>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a:p>
          <a:p>
            <a:pPr marL="0" indent="0" algn="r">
              <a:lnSpc>
                <a:spcPct val="100000"/>
              </a:lnSpc>
              <a:spcBef>
                <a:spcPts val="0"/>
              </a:spcBef>
              <a:buNone/>
            </a:pPr>
            <a:r>
              <a:rPr lang="pl-PL" dirty="0"/>
              <a:t>T. Grzegorczyk, J. Tylman, </a:t>
            </a:r>
          </a:p>
          <a:p>
            <a:pPr marL="0" indent="0" algn="r">
              <a:lnSpc>
                <a:spcPct val="100000"/>
              </a:lnSpc>
              <a:spcBef>
                <a:spcPts val="0"/>
              </a:spcBef>
              <a:buNone/>
            </a:pPr>
            <a:r>
              <a:rPr lang="pl-PL" i="1" dirty="0"/>
              <a:t>Polskie postępowanie karne</a:t>
            </a:r>
            <a:r>
              <a:rPr lang="pl-PL" dirty="0"/>
              <a:t>, Warszawa 2011, s. 638.</a:t>
            </a:r>
          </a:p>
        </p:txBody>
      </p:sp>
    </p:spTree>
    <p:extLst>
      <p:ext uri="{BB962C8B-B14F-4D97-AF65-F5344CB8AC3E}">
        <p14:creationId xmlns:p14="http://schemas.microsoft.com/office/powerpoint/2010/main" val="429114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normAutofit fontScale="92500" lnSpcReduction="10000"/>
          </a:bodyPr>
          <a:lstStyle/>
          <a:p>
            <a:pPr algn="just"/>
            <a:r>
              <a:rPr lang="pl-PL" b="1" dirty="0"/>
              <a:t>Organy procesowe</a:t>
            </a:r>
            <a:r>
              <a:rPr lang="pl-PL" dirty="0"/>
              <a:t>:</a:t>
            </a:r>
          </a:p>
          <a:p>
            <a:pPr lvl="1" algn="just"/>
            <a:r>
              <a:rPr lang="pl-PL" b="1" dirty="0"/>
              <a:t>Prokurator</a:t>
            </a:r>
            <a:r>
              <a:rPr lang="pl-PL" dirty="0"/>
              <a:t> – </a:t>
            </a:r>
            <a:r>
              <a:rPr lang="pl-PL" i="1" dirty="0"/>
              <a:t>dominus </a:t>
            </a:r>
            <a:r>
              <a:rPr lang="pl-PL" i="1" dirty="0" err="1"/>
              <a:t>litis</a:t>
            </a:r>
            <a:r>
              <a:rPr lang="pl-PL" i="1" dirty="0"/>
              <a:t> </a:t>
            </a:r>
            <a:r>
              <a:rPr lang="pl-PL" dirty="0"/>
              <a:t>postępowania przygotowawczego </a:t>
            </a:r>
          </a:p>
          <a:p>
            <a:pPr lvl="1" algn="just"/>
            <a:r>
              <a:rPr lang="pl-PL" dirty="0"/>
              <a:t>Policja i inne ograny prowadzące postępowanie przygotowawcze </a:t>
            </a:r>
          </a:p>
          <a:p>
            <a:pPr lvl="1" algn="just"/>
            <a:r>
              <a:rPr lang="pl-PL" dirty="0"/>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accent6"/>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i obrońca oraz pokrzywdzony i pełnomocnik (art. 299 </a:t>
            </a:r>
            <a:r>
              <a:rPr lang="pl-PL" dirty="0"/>
              <a:t>§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a:t>
            </a:r>
            <a:r>
              <a:rPr lang="pl-PL" dirty="0"/>
              <a:t>§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 wyniku nowelizacji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Szczególne uprawnienia podejrzanego </a:t>
            </a:r>
          </a:p>
        </p:txBody>
      </p:sp>
      <p:sp>
        <p:nvSpPr>
          <p:cNvPr id="3" name="Symbol zastępczy zawartości 2"/>
          <p:cNvSpPr>
            <a:spLocks noGrp="1"/>
          </p:cNvSpPr>
          <p:nvPr>
            <p:ph idx="1"/>
          </p:nvPr>
        </p:nvSpPr>
        <p:spPr/>
        <p:txBody>
          <a:bodyPr>
            <a:normAutofit fontScale="77500" lnSpcReduction="20000"/>
          </a:bodyPr>
          <a:lstStyle/>
          <a:p>
            <a:pPr algn="just"/>
            <a:r>
              <a:rPr lang="pl-PL" dirty="0"/>
              <a:t>Art. 6 ust. 3 lit a EKPC  - prawo do </a:t>
            </a:r>
            <a:r>
              <a:rPr lang="pl-PL" b="1" dirty="0"/>
              <a:t>niezwłocznego otrzymania szczegółowej informacji w języku dla niego zrozumiałym o istocie i przyczynie skierowanego przeciwko niemu oskarżenia</a:t>
            </a:r>
          </a:p>
          <a:p>
            <a:pPr lvl="1" algn="just"/>
            <a:r>
              <a:rPr lang="pl-PL" dirty="0"/>
              <a:t> art. 313; art. 308 § 1 i 325g § 2</a:t>
            </a:r>
          </a:p>
          <a:p>
            <a:pPr lvl="1" algn="just"/>
            <a:r>
              <a:rPr lang="pl-PL" dirty="0"/>
              <a:t>informacja o zmianie zarzutu (art. 314), gdy:</a:t>
            </a:r>
          </a:p>
          <a:p>
            <a:pPr marL="1051560" lvl="2" indent="-457200" algn="just">
              <a:buFont typeface="+mj-lt"/>
              <a:buAutoNum type="arabicPeriod"/>
            </a:pPr>
            <a:r>
              <a:rPr lang="pl-PL" dirty="0"/>
              <a:t>konieczne jest uzupełnienie zarzutów (podejrzanemu trzeba zarzucić dodatkowy czyn)</a:t>
            </a:r>
          </a:p>
          <a:p>
            <a:pPr marL="1051560" lvl="2" indent="-457200" algn="just">
              <a:buFont typeface="+mj-lt"/>
              <a:buAutoNum type="arabicPeriod"/>
            </a:pPr>
            <a:r>
              <a:rPr lang="pl-PL" dirty="0"/>
              <a:t>nastąpiła istotna modyfikacja w opisie czynu uprzednio zarzuconego;</a:t>
            </a:r>
          </a:p>
          <a:p>
            <a:pPr marL="1051560" lvl="2" indent="-457200" algn="just">
              <a:buFont typeface="+mj-lt"/>
              <a:buAutoNum type="arabicPeriod"/>
            </a:pPr>
            <a:r>
              <a:rPr lang="pl-PL" dirty="0"/>
              <a:t>czyn uprzednio zarzucony należy zakwalifikować z surowszego przepisu </a:t>
            </a:r>
          </a:p>
          <a:p>
            <a:pPr algn="just"/>
            <a:r>
              <a:rPr lang="pl-PL" dirty="0"/>
              <a:t>Prawo do </a:t>
            </a:r>
            <a:r>
              <a:rPr lang="pl-PL" b="1" dirty="0"/>
              <a:t>żądania przesłuchania w obecności obrońcy </a:t>
            </a:r>
            <a:r>
              <a:rPr lang="pl-PL" dirty="0"/>
              <a:t>(art. 301). </a:t>
            </a:r>
          </a:p>
          <a:p>
            <a:pPr lvl="1" algn="just"/>
            <a:r>
              <a:rPr lang="pl-PL" dirty="0"/>
              <a:t>Ważne – dyrektywa 2013/48/UE z 22.10.2013 r. w sprawie prawa dostępu  do  adwokata  w  postępowaniu  karnym</a:t>
            </a:r>
          </a:p>
          <a:p>
            <a:pPr lvl="1" algn="just"/>
            <a:r>
              <a:rPr lang="pl-PL" dirty="0"/>
              <a:t>Termin implementacji dyrektywy upłynął 27.11.2016 r. </a:t>
            </a:r>
          </a:p>
          <a:p>
            <a:pPr algn="just"/>
            <a:r>
              <a:rPr lang="pl-PL" dirty="0"/>
              <a:t>Co do zasady </a:t>
            </a:r>
            <a:r>
              <a:rPr lang="pl-PL" b="1" dirty="0"/>
              <a:t>dostęp do akt postępowania </a:t>
            </a:r>
            <a:r>
              <a:rPr lang="pl-PL" dirty="0"/>
              <a:t>w zakresie wskazanym we wniosku prokuratora o zastosowanie (przedłużenie) tymczasowego aresztowania (art. 156 § 5a) </a:t>
            </a:r>
          </a:p>
          <a:p>
            <a:pPr algn="just"/>
            <a:r>
              <a:rPr lang="pl-PL" dirty="0"/>
              <a:t>Możliwość złożenia wniosku o </a:t>
            </a:r>
            <a:r>
              <a:rPr lang="pl-PL" b="1" dirty="0"/>
              <a:t>końcowe zaznajomienie</a:t>
            </a:r>
            <a:r>
              <a:rPr lang="pl-PL" dirty="0"/>
              <a:t> z materiałami postepowania (art. 321). </a:t>
            </a:r>
          </a:p>
          <a:p>
            <a:endParaRPr lang="pl-PL" dirty="0"/>
          </a:p>
        </p:txBody>
      </p:sp>
    </p:spTree>
    <p:extLst>
      <p:ext uri="{BB962C8B-B14F-4D97-AF65-F5344CB8AC3E}">
        <p14:creationId xmlns:p14="http://schemas.microsoft.com/office/powerpoint/2010/main" val="102134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2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a:xfrm>
            <a:off x="675745" y="1650642"/>
            <a:ext cx="4185623" cy="576262"/>
          </a:xfrm>
        </p:spPr>
        <p:txBody>
          <a:bodyPr>
            <a:normAutofit/>
          </a:bodyPr>
          <a:lstStyle/>
          <a:p>
            <a:pPr algn="ctr"/>
            <a:r>
              <a:rPr lang="pl-PL" sz="2800" b="1" dirty="0"/>
              <a:t>Śledztwo </a:t>
            </a:r>
          </a:p>
        </p:txBody>
      </p:sp>
      <p:sp>
        <p:nvSpPr>
          <p:cNvPr id="7" name="Symbol zastępczy zawartości 6"/>
          <p:cNvSpPr>
            <a:spLocks noGrp="1"/>
          </p:cNvSpPr>
          <p:nvPr>
            <p:ph sz="half" idx="2"/>
          </p:nvPr>
        </p:nvSpPr>
        <p:spPr>
          <a:xfrm>
            <a:off x="675745" y="2535882"/>
            <a:ext cx="4185623" cy="3304117"/>
          </a:xfrm>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a:xfrm>
            <a:off x="5088384" y="1650642"/>
            <a:ext cx="4185618" cy="576262"/>
          </a:xfrm>
        </p:spPr>
        <p:txBody>
          <a:bodyPr>
            <a:normAutofit/>
          </a:bodyPr>
          <a:lstStyle/>
          <a:p>
            <a:pPr algn="ctr"/>
            <a:r>
              <a:rPr lang="pl-PL" sz="2800" b="1" dirty="0"/>
              <a:t>Dochodzenie</a:t>
            </a:r>
          </a:p>
        </p:txBody>
      </p:sp>
      <p:sp>
        <p:nvSpPr>
          <p:cNvPr id="9" name="Symbol zastępczy zawartości 8"/>
          <p:cNvSpPr>
            <a:spLocks noGrp="1"/>
          </p:cNvSpPr>
          <p:nvPr>
            <p:ph sz="quarter" idx="4"/>
          </p:nvPr>
        </p:nvSpPr>
        <p:spPr>
          <a:xfrm>
            <a:off x="5088385" y="2535882"/>
            <a:ext cx="4185617" cy="3304117"/>
          </a:xfrm>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740310" y="499478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5" name="Symbol zastępczy zawartości 4"/>
          <p:cNvSpPr>
            <a:spLocks noGrp="1"/>
          </p:cNvSpPr>
          <p:nvPr>
            <p:ph sz="half"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4" name="Symbol zastępczy tekstu 3"/>
          <p:cNvSpPr>
            <a:spLocks noGrp="1"/>
          </p:cNvSpPr>
          <p:nvPr>
            <p:ph type="body" sz="quarter" idx="3"/>
          </p:nvPr>
        </p:nvSpPr>
        <p:spPr>
          <a:xfrm>
            <a:off x="6168009" y="764704"/>
            <a:ext cx="4041775" cy="685800"/>
          </a:xfrm>
        </p:spPr>
        <p:txBody>
          <a:bodyPr/>
          <a:lstStyle/>
          <a:p>
            <a:pPr algn="ctr"/>
            <a:r>
              <a:rPr lang="pl-PL" dirty="0"/>
              <a:t>Dochodzenie (art. 325b)</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279 § 1, 286 § 1 i 2 k.k. oraz w art. 289 § 2 k.k., jeżeli wartość przedmiotu przestępstwa albo szkoda wyrządzona lub grożąca nie przekracza 200.000 zł </a:t>
            </a:r>
          </a:p>
          <a:p>
            <a:pPr marL="0" indent="0" algn="just">
              <a:buNone/>
            </a:pPr>
            <a:r>
              <a:rPr lang="pl-PL" b="1" u="sng" dirty="0"/>
              <a:t>UWAGA! </a:t>
            </a:r>
            <a:r>
              <a:rPr lang="pl-PL" dirty="0"/>
              <a:t>Uchylono art. 325c k.p.k. – nie ma już dochodzenia prowadzonego ze względów podmiotowych tj. szczególne warunki podejrzanego </a:t>
            </a:r>
            <a:endParaRPr lang="pl-PL" b="1" u="sng" dirty="0"/>
          </a:p>
        </p:txBody>
      </p:sp>
    </p:spTree>
    <p:extLst>
      <p:ext uri="{BB962C8B-B14F-4D97-AF65-F5344CB8AC3E}">
        <p14:creationId xmlns:p14="http://schemas.microsoft.com/office/powerpoint/2010/main" val="162590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normAutofit/>
          </a:bodyPr>
          <a:lstStyle/>
          <a:p>
            <a:pPr marL="0" indent="0" algn="just">
              <a:buNone/>
            </a:pPr>
            <a:r>
              <a:rPr lang="pl-PL" dirty="0"/>
              <a:t>Funkcje postępowania przygotowawczego:</a:t>
            </a:r>
          </a:p>
          <a:p>
            <a:pPr marL="0" indent="0" algn="just">
              <a:buNone/>
            </a:pPr>
            <a:endParaRPr lang="pl-PL" dirty="0"/>
          </a:p>
          <a:p>
            <a:pPr marL="268288" lvl="1" indent="-268288" algn="just">
              <a:buFont typeface="+mj-lt"/>
              <a:buAutoNum type="arabicPeriod"/>
            </a:pPr>
            <a:r>
              <a:rPr lang="pl-PL" dirty="0"/>
              <a:t>Przygotowawcza – zebranie materiału dowodowego na użytek przyszłej rozprawy sądowej. Rola funkcji przygotowawczej zależy od 4 czynników:</a:t>
            </a:r>
          </a:p>
          <a:p>
            <a:pPr marL="725488" lvl="2" indent="-357188" algn="just">
              <a:buFont typeface="+mj-lt"/>
              <a:buAutoNum type="alphaLcParenR"/>
              <a:tabLst>
                <a:tab pos="361950" algn="l"/>
              </a:tabLst>
            </a:pPr>
            <a:r>
              <a:rPr lang="pl-PL" b="1" dirty="0"/>
              <a:t>zakresu postępowania przygotowawczego </a:t>
            </a:r>
            <a:r>
              <a:rPr lang="pl-PL" dirty="0"/>
              <a:t>(czy wszechstronne wyjaśnienie okoliczności sprawy czy tylko sprawdzenie, czy istnieją podstawy do wniesienia aktu oskarżenia)</a:t>
            </a:r>
          </a:p>
          <a:p>
            <a:pPr marL="725488" lvl="2" indent="-357188" algn="just">
              <a:buFont typeface="+mj-lt"/>
              <a:buAutoNum type="alphaLcParenR"/>
              <a:tabLst>
                <a:tab pos="361950" algn="l"/>
              </a:tabLst>
            </a:pPr>
            <a:r>
              <a:rPr lang="pl-PL" dirty="0"/>
              <a:t>wpływu dowodów utrwalonych w postępowaniu przygotowawczym na treść wyroku sądu (pośredni i bezpośredni)</a:t>
            </a:r>
          </a:p>
          <a:p>
            <a:pPr marL="725488" lvl="2" indent="-357188" algn="just">
              <a:buFont typeface="+mj-lt"/>
              <a:buAutoNum type="alphaLcParenR"/>
              <a:tabLst>
                <a:tab pos="361950" algn="l"/>
              </a:tabLst>
            </a:pPr>
            <a:r>
              <a:rPr lang="pl-PL" b="1" dirty="0"/>
              <a:t>stopnia mocy wiążącej wniosków formułowanych w wyniku postępowania przygotowawczego </a:t>
            </a:r>
            <a:r>
              <a:rPr lang="pl-PL" dirty="0"/>
              <a:t>(obowiązek wszczęcia postępowania na skutek wniesienia aktu oskarżenia oraz wpływ wniosków na decyzje sądu)</a:t>
            </a:r>
          </a:p>
          <a:p>
            <a:pPr marL="725488" lvl="2" indent="-357188" algn="just">
              <a:buFont typeface="+mj-lt"/>
              <a:buAutoNum type="alphaLcParenR"/>
              <a:tabLst>
                <a:tab pos="361950" algn="l"/>
              </a:tabLst>
            </a:pPr>
            <a:r>
              <a:rPr lang="pl-PL" b="1" dirty="0"/>
              <a:t>wpływu sądu na postępowanie przygotowawcze </a:t>
            </a:r>
          </a:p>
          <a:p>
            <a:pPr algn="just"/>
            <a:endParaRPr lang="pl-PL" dirty="0"/>
          </a:p>
        </p:txBody>
      </p:sp>
    </p:spTree>
    <p:extLst>
      <p:ext uri="{BB962C8B-B14F-4D97-AF65-F5344CB8AC3E}">
        <p14:creationId xmlns:p14="http://schemas.microsoft.com/office/powerpoint/2010/main" val="315960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625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62500" lnSpcReduction="2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half" idx="2"/>
          </p:nvPr>
        </p:nvSpPr>
        <p:spPr>
          <a:xfrm>
            <a:off x="1524000" y="1772816"/>
            <a:ext cx="9144000" cy="5085184"/>
          </a:xfrm>
        </p:spPr>
        <p:txBody>
          <a:bodyPr>
            <a:normAutofit lnSpcReduction="1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Służby Celnej,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(urzędy skarbowe, urzędy celne oraz inspektorów kontroli skarbowej);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6865" y="278725"/>
            <a:ext cx="10353368" cy="914400"/>
          </a:xfrm>
        </p:spPr>
        <p:txBody>
          <a:bodyPr>
            <a:noAutofit/>
          </a:bodyPr>
          <a:lstStyle/>
          <a:p>
            <a:r>
              <a:rPr lang="pl-PL" sz="1500" dirty="0"/>
              <a:t>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p:txBody>
      </p:sp>
      <p:sp>
        <p:nvSpPr>
          <p:cNvPr id="6" name="Symbol zastępczy zawartości 5"/>
          <p:cNvSpPr>
            <a:spLocks noGrp="1"/>
          </p:cNvSpPr>
          <p:nvPr>
            <p:ph sz="half" idx="2"/>
          </p:nvPr>
        </p:nvSpPr>
        <p:spPr>
          <a:xfrm>
            <a:off x="572263" y="1193125"/>
            <a:ext cx="9144000" cy="5805264"/>
          </a:xfrm>
        </p:spPr>
        <p:txBody>
          <a:bodyPr>
            <a:normAutofit fontScale="85000" lnSpcReduction="10000"/>
          </a:bodyPr>
          <a:lstStyle/>
          <a:p>
            <a:pPr marL="268288" indent="-268288" algn="just">
              <a:buFont typeface="+mj-lt"/>
              <a:buAutoNum type="arabicPeriod"/>
            </a:pPr>
            <a:r>
              <a:rPr lang="pl-PL" b="1" dirty="0"/>
              <a:t>organy Inspekcji Handlowej </a:t>
            </a:r>
            <a:r>
              <a:rPr lang="pl-PL" dirty="0"/>
              <a:t>- w sprawach o ujawnione przez nie w czasie przeprowadzanych kontroli przestępstwa przewidziane w art. 43 ust. 1 i 2 oraz art. 45</a:t>
            </a:r>
            <a:r>
              <a:rPr lang="pl-PL" baseline="30000" dirty="0"/>
              <a:t>3</a:t>
            </a:r>
            <a:r>
              <a:rPr lang="pl-PL" dirty="0"/>
              <a:t> ust. 1 </a:t>
            </a:r>
            <a:r>
              <a:rPr lang="pl-PL" dirty="0" err="1"/>
              <a:t>u.w.t.p.a</a:t>
            </a:r>
            <a:r>
              <a:rPr lang="pl-PL" dirty="0"/>
              <a:t>. oraz w art. 38 ustawy z dnia 15 grudnia 2000 r. o Inspekcji Handlowej</a:t>
            </a:r>
          </a:p>
          <a:p>
            <a:pPr marL="268288" indent="-268288" algn="just">
              <a:buFont typeface="+mj-lt"/>
              <a:buAutoNum type="arabicPeriod"/>
            </a:pPr>
            <a:r>
              <a:rPr lang="pl-PL" b="1" dirty="0"/>
              <a:t>organy Państwowej Inspekcji Sanitarnej </a:t>
            </a:r>
            <a:r>
              <a:rPr lang="pl-PL" dirty="0"/>
              <a:t>w sprawach o przestępstwa z art. 96-99 ustawy z dnia 25 sierpnia 2006 r. o bezpieczeństwie żywności i żywienia oraz z art. 14 ust. 3 ustawy z dnia 30 marca 2001 r. o kosmetykach i z art. 34, 34b, 34c, 34d i 34f ustawy z dnia 11 stycznia 2001 r. o substancjach i preparatach chemicznych; ta ostatnia ustawa utraciła wprawdzie swą moc po wejściu ustawy dnia 25 lutego 2011 r. o substancjach chemicznych i ich mieszaninach w której odpowiednikami wskazanych wyżej przepisów ustawy z 2001 r. są przepisy art. 31, 32, 33, 34 i 36 nowej regulacji, ale do tej pory nie zostało zmienione rozporządzenie wykonawcze do k.p.k., o jakim mowa w art. 325d, które nadal wskazuje na określone przestępstwa z ustawy z 2001 r., a to ono - a nie ustawy z 2001 i 2011 r. - upoważnia Inspekcję Sanitarną do ścigania przestępstw z określonych przepisów wskazanej ustawy;</a:t>
            </a:r>
          </a:p>
          <a:p>
            <a:pPr marL="268288" indent="-268288" algn="just">
              <a:buFont typeface="+mj-lt"/>
              <a:buAutoNum type="arabicPeriod"/>
            </a:pPr>
            <a:r>
              <a:rPr lang="pl-PL" b="1" dirty="0"/>
              <a:t>urzędy skarbowe i inspektorzy kontroli skarbowej </a:t>
            </a:r>
            <a:r>
              <a:rPr lang="pl-PL" dirty="0"/>
              <a:t>w sprawach o przestępstwa z art. 77, 78 ust. 1 i art. 79 ustawy z dnia 29 września 1994 r. o rachunkowości </a:t>
            </a:r>
          </a:p>
          <a:p>
            <a:pPr marL="268288" indent="-268288" algn="just">
              <a:buFont typeface="+mj-lt"/>
              <a:buAutoNum type="arabicPeriod"/>
            </a:pPr>
            <a:r>
              <a:rPr lang="pl-PL" b="1" dirty="0"/>
              <a:t>Prezes Urzędu Regulacji Telekomunikacji i Poczty </a:t>
            </a:r>
            <a:r>
              <a:rPr lang="pl-PL" dirty="0"/>
              <a:t>w sprawach o przestępstwa z art. 208 ust. 1 ustawy z dnia 16 lipca 2004 r. - Prawo telekomunikacyjne; </a:t>
            </a:r>
          </a:p>
          <a:p>
            <a:pPr marL="268288" indent="-268288" algn="just">
              <a:buFont typeface="+mj-lt"/>
              <a:buAutoNum type="arabicPeriod"/>
            </a:pPr>
            <a:r>
              <a:rPr lang="pl-PL" b="1" dirty="0"/>
              <a:t>Straż Graniczna</a:t>
            </a:r>
            <a:r>
              <a:rPr lang="pl-PL" dirty="0"/>
              <a:t> w sprawach o przestępstwa z art. 137, 264, 270, 273 i 275-277 k.k. oraz z art. 147 ustawy z dnia 13 czerwca 2003 r. o cudzoziemcach i z art. 125 ustawy z dnia 13 czerwca 2003 r. o udzielaniu cudzoziemcom ochrony na terytorium Rzeczypospolitej Polskiej </a:t>
            </a:r>
          </a:p>
          <a:p>
            <a:pPr marL="0" indent="0" algn="just">
              <a:buNone/>
            </a:pPr>
            <a:endParaRPr lang="pl-PL" dirty="0"/>
          </a:p>
          <a:p>
            <a:pPr marL="0" indent="0" algn="ctr">
              <a:buNone/>
            </a:pPr>
            <a:r>
              <a:rPr lang="pl-PL" sz="2400" u="sng" dirty="0"/>
              <a:t>Uprawnienia wskazanych wyżej organów wygasają, jeżeli akt oskarżenia wnosi i popiera prokurator (§ 2 ust. 3 rozporządzenia).</a:t>
            </a:r>
          </a:p>
          <a:p>
            <a:pPr algn="just"/>
            <a:endParaRPr lang="pl-PL" dirty="0"/>
          </a:p>
        </p:txBody>
      </p:sp>
    </p:spTree>
    <p:extLst>
      <p:ext uri="{BB962C8B-B14F-4D97-AF65-F5344CB8AC3E}">
        <p14:creationId xmlns:p14="http://schemas.microsoft.com/office/powerpoint/2010/main" val="3877382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2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w uzasadnionych wypadkach -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może je przedłużyć w szczególnie uzasadnionych wypadkach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a:xfrm>
            <a:off x="5088384" y="2737245"/>
            <a:ext cx="4185617" cy="3084435"/>
          </a:xfrm>
        </p:spPr>
        <p:txBody>
          <a:bodyPr>
            <a:normAutofit fontScale="92500" lnSpcReduction="20000"/>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t>
            </a:r>
          </a:p>
          <a:p>
            <a:pPr algn="just"/>
            <a:r>
              <a:rPr lang="pl-PL" dirty="0"/>
              <a:t>(</a:t>
            </a:r>
            <a:r>
              <a:rPr lang="pl-PL" b="1" dirty="0">
                <a:solidFill>
                  <a:srgbClr val="FF0000"/>
                </a:solidFill>
              </a:rPr>
              <a:t>Prokurator) </a:t>
            </a:r>
            <a:r>
              <a:rPr lang="pl-PL" dirty="0"/>
              <a:t>a w wypadkach szczególnie uzasadnionych na </a:t>
            </a:r>
            <a:r>
              <a:rPr lang="pl-PL" b="1" u="sng" dirty="0"/>
              <a:t>dalszy czas oznaczony</a:t>
            </a:r>
            <a:r>
              <a:rPr lang="pl-PL" dirty="0"/>
              <a:t>. </a:t>
            </a:r>
          </a:p>
        </p:txBody>
      </p:sp>
    </p:spTree>
    <p:extLst>
      <p:ext uri="{BB962C8B-B14F-4D97-AF65-F5344CB8AC3E}">
        <p14:creationId xmlns:p14="http://schemas.microsoft.com/office/powerpoint/2010/main" val="780204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41552" y="233239"/>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0" y="1287463"/>
            <a:ext cx="4040188" cy="595312"/>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7463"/>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3038760427"/>
              </p:ext>
            </p:extLst>
          </p:nvPr>
        </p:nvGraphicFramePr>
        <p:xfrm>
          <a:off x="7866063" y="1844675"/>
          <a:ext cx="4325937" cy="5013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Uproszczenia proceduralne w dochodzeniu</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400"/>
            <a:ext cx="9144000" cy="990600"/>
          </a:xfrm>
        </p:spPr>
        <p:txBody>
          <a:bodyPr>
            <a:normAutofit fontScale="90000"/>
          </a:bodyPr>
          <a:lstStyle/>
          <a:p>
            <a:r>
              <a:rPr lang="pl-PL" dirty="0"/>
              <a:t>Z uzasadnienia wyroku TK </a:t>
            </a:r>
            <a:br>
              <a:rPr lang="pl-PL" dirty="0"/>
            </a:br>
            <a:r>
              <a:rPr lang="pl-PL" dirty="0"/>
              <a:t>z dnia 25 marca 2014 r.; SK 25/13</a:t>
            </a:r>
          </a:p>
        </p:txBody>
      </p:sp>
      <p:sp>
        <p:nvSpPr>
          <p:cNvPr id="3" name="Symbol zastępczy zawartości 2"/>
          <p:cNvSpPr>
            <a:spLocks noGrp="1"/>
          </p:cNvSpPr>
          <p:nvPr>
            <p:ph idx="1"/>
          </p:nvPr>
        </p:nvSpPr>
        <p:spPr>
          <a:xfrm>
            <a:off x="1524000" y="1219200"/>
            <a:ext cx="9144000" cy="5638800"/>
          </a:xfrm>
        </p:spPr>
        <p:txBody>
          <a:bodyPr>
            <a:normAutofit/>
          </a:bodyPr>
          <a:lstStyle/>
          <a:p>
            <a:pPr marL="0" indent="0" algn="just">
              <a:buNone/>
            </a:pPr>
            <a:r>
              <a:rPr lang="pl-PL" dirty="0"/>
              <a:t>Niezależnie od oceny konstytucyjności zakwestionowanej regulacji dokonanej przez Trybunał w rozpatrzonej sprawie, w pełni aktualny pozostaje pogląd Trybunału, przytoczony zresztą obszernie w uzasadnieniu skargi, dotyczący roli uzasadnienia rozstrzygnięcia danego organu jako komponentu prawa do sądu w aspekcie sprawiedliwości proceduralnej. W związku z tym jeszcze raz należy podkreślić, że brak wymogu sporządzenia uzasadnienia postanowienia o umorzeniu dochodzenia czy postanowienia o odmowie wszczęcia dochodzenia nie oznacza całkowitego ustawowego zwolnienia od uzasadnienia, lecz stwarza tylko organowi taką możliwość, której nie musi wykorzystać. Wręcz wskazane jest, aby w sytuacjach, w których dane rozstrzygnięcie oparte jest w dużej mierze na subiektywnej ocenie organu (np. na przesłance procesowej znikomej społecznej szkodliwości czynu), takie uzasadnienie zostało sporządzone. Z pewnością ujawnienie motywów, jakimi kierował się organ, podejmując określoną decyzję procesową, uwiarygodni zapadłe rozstrzygnięcie, a przez to przyczyni się do wzmocnienia zaufania do państwa i stanowionego przez nie prawa.</a:t>
            </a:r>
          </a:p>
        </p:txBody>
      </p:sp>
    </p:spTree>
    <p:extLst>
      <p:ext uri="{BB962C8B-B14F-4D97-AF65-F5344CB8AC3E}">
        <p14:creationId xmlns:p14="http://schemas.microsoft.com/office/powerpoint/2010/main" val="153829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Nadzór prokuratora nad postępowaniem przygotowawczym </a:t>
            </a:r>
          </a:p>
        </p:txBody>
      </p:sp>
      <p:sp>
        <p:nvSpPr>
          <p:cNvPr id="8" name="Symbol zastępczy zawartości 7"/>
          <p:cNvSpPr>
            <a:spLocks noGrp="1"/>
          </p:cNvSpPr>
          <p:nvPr>
            <p:ph idx="1"/>
          </p:nvPr>
        </p:nvSpPr>
        <p:spPr/>
        <p:txBody>
          <a:bodyPr>
            <a:normAutofit fontScale="85000" lnSpcReduction="10000"/>
          </a:bodyPr>
          <a:lstStyle/>
          <a:p>
            <a:pPr marL="0" indent="0" algn="just">
              <a:buNone/>
            </a:pPr>
            <a:r>
              <a:rPr lang="pl-PL" dirty="0"/>
              <a:t>Prokurator jest „panem” postępowania przygotowawczego (</a:t>
            </a:r>
            <a:r>
              <a:rPr lang="pl-PL" i="1" dirty="0"/>
              <a:t>dominus </a:t>
            </a:r>
            <a:r>
              <a:rPr lang="pl-PL" i="1" dirty="0" err="1"/>
              <a:t>litis</a:t>
            </a:r>
            <a:r>
              <a:rPr lang="pl-PL" i="1" dirty="0"/>
              <a:t>)</a:t>
            </a:r>
            <a:endParaRPr lang="pl-PL" dirty="0"/>
          </a:p>
          <a:p>
            <a:pPr marL="0" indent="0" algn="just">
              <a:buNone/>
            </a:pPr>
            <a:r>
              <a:rPr lang="pl-PL" dirty="0"/>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b="1" dirty="0"/>
          </a:p>
          <a:p>
            <a:pPr marL="0" indent="0" algn="just">
              <a:buNone/>
            </a:pPr>
            <a:r>
              <a:rPr lang="pl-PL" b="1" dirty="0"/>
              <a:t>Ogólny nadzór:</a:t>
            </a:r>
          </a:p>
          <a:p>
            <a:pPr marL="266700" indent="-266700" algn="just">
              <a:buFont typeface="+mj-lt"/>
              <a:buAutoNum type="arabicPeriod"/>
            </a:pPr>
            <a:r>
              <a:rPr lang="pl-PL" dirty="0"/>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dirty="0"/>
              <a:t>konieczność zatwierdzenia przez prokuratora niektórych decyzji (rozstrzygnięć) wydawanych w postępowaniu przygotowawczym</a:t>
            </a:r>
          </a:p>
          <a:p>
            <a:pPr lvl="1" algn="just"/>
            <a:r>
              <a:rPr lang="pl-PL" dirty="0"/>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dirty="0"/>
              <a:t>Prokurator rozpoznaje część zażaleń – tzw. horyzontalna kontrola postępowania przygotowawczego (art. 302)</a:t>
            </a:r>
          </a:p>
          <a:p>
            <a:pPr marL="0" indent="0" algn="just">
              <a:buNone/>
            </a:pPr>
            <a:endParaRPr lang="pl-PL" dirty="0"/>
          </a:p>
        </p:txBody>
      </p:sp>
    </p:spTree>
    <p:extLst>
      <p:ext uri="{BB962C8B-B14F-4D97-AF65-F5344CB8AC3E}">
        <p14:creationId xmlns:p14="http://schemas.microsoft.com/office/powerpoint/2010/main" val="1585592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a:bodyPr>
          <a:lstStyle/>
          <a:p>
            <a:pPr algn="just"/>
            <a:r>
              <a:rPr lang="pl-PL" dirty="0"/>
              <a:t>Prokurator sprawuje nadzór nad postępowaniem przygotowawczym, </a:t>
            </a:r>
            <a:r>
              <a:rPr lang="pl-PL" b="1" dirty="0"/>
              <a:t>w zakresie w jakim sam go nie prowadzi. </a:t>
            </a:r>
            <a:r>
              <a:rPr lang="pl-PL" dirty="0"/>
              <a:t>Może również objąć nadzorem tzw. czynności sprawdzające (art. 307)</a:t>
            </a:r>
          </a:p>
          <a:p>
            <a:pPr algn="just"/>
            <a:r>
              <a:rPr lang="pl-PL" dirty="0"/>
              <a:t>Ponadto, ma obowiązek czuwać nad prawidłowym i sprawnym przebiegiem całego postępowania. </a:t>
            </a:r>
          </a:p>
          <a:p>
            <a:pPr algn="just"/>
            <a:r>
              <a:rPr lang="pl-PL" dirty="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a:p>
        </p:txBody>
      </p:sp>
    </p:spTree>
    <p:extLst>
      <p:ext uri="{BB962C8B-B14F-4D97-AF65-F5344CB8AC3E}">
        <p14:creationId xmlns:p14="http://schemas.microsoft.com/office/powerpoint/2010/main" val="450678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pl-PL" dirty="0"/>
              <a:t>Formy wykonywania nadzoru: </a:t>
            </a:r>
          </a:p>
          <a:p>
            <a:pPr marL="514350" indent="-514350" algn="just">
              <a:buAutoNum type="arabicPeriod"/>
            </a:pPr>
            <a:r>
              <a:rPr lang="pl-PL" b="1" dirty="0"/>
              <a:t>Zaznajamianie</a:t>
            </a:r>
            <a:r>
              <a:rPr lang="pl-PL" dirty="0"/>
              <a:t> </a:t>
            </a:r>
            <a:r>
              <a:rPr lang="pl-PL" b="1" dirty="0"/>
              <a:t>się</a:t>
            </a:r>
            <a:r>
              <a:rPr lang="pl-PL" dirty="0"/>
              <a:t> z zamierzeniami prowadzącego postępowanie, </a:t>
            </a:r>
            <a:r>
              <a:rPr lang="pl-PL" b="1" dirty="0"/>
              <a:t>wskazywanie kierunków </a:t>
            </a:r>
            <a:r>
              <a:rPr lang="pl-PL" dirty="0"/>
              <a:t>postępowania oraz </a:t>
            </a:r>
            <a:r>
              <a:rPr lang="pl-PL" b="1" dirty="0"/>
              <a:t>wydawanie</a:t>
            </a:r>
            <a:r>
              <a:rPr lang="pl-PL" dirty="0"/>
              <a:t> co do powyższych kwestii </a:t>
            </a:r>
            <a:r>
              <a:rPr lang="pl-PL" b="1" dirty="0"/>
              <a:t>zarządzeń.</a:t>
            </a:r>
            <a:endParaRPr lang="pl-PL" dirty="0"/>
          </a:p>
          <a:p>
            <a:pPr marL="514350" indent="-514350" algn="just">
              <a:buAutoNum type="arabicPeriod"/>
            </a:pPr>
            <a:r>
              <a:rPr lang="pl-PL" dirty="0"/>
              <a:t>Żądanie </a:t>
            </a:r>
            <a:r>
              <a:rPr lang="pl-PL" b="1" dirty="0"/>
              <a:t>przedstawienia materiałów </a:t>
            </a:r>
            <a:r>
              <a:rPr lang="pl-PL" dirty="0"/>
              <a:t>zbieranych w postępowaniu przygotowawczym. </a:t>
            </a:r>
          </a:p>
          <a:p>
            <a:pPr marL="514350" indent="-514350" algn="just">
              <a:buAutoNum type="arabicPeriod"/>
            </a:pPr>
            <a:r>
              <a:rPr lang="pl-PL" b="1" dirty="0"/>
              <a:t>Uczestniczenie w czynnościach</a:t>
            </a:r>
            <a:r>
              <a:rPr lang="pl-PL" dirty="0"/>
              <a:t> dokonywanych przez prowadzących postępowanie, </a:t>
            </a:r>
            <a:r>
              <a:rPr lang="pl-PL" b="1" dirty="0"/>
              <a:t>osobiste przeprowadzanie niektórych czynności albo przejęcie sprawy do swojego prowadzenia</a:t>
            </a:r>
            <a:r>
              <a:rPr lang="pl-PL" dirty="0"/>
              <a:t>. </a:t>
            </a:r>
          </a:p>
          <a:p>
            <a:pPr marL="514350" indent="-514350" algn="just">
              <a:buAutoNum type="arabicPeriod"/>
            </a:pPr>
            <a:r>
              <a:rPr lang="pl-PL" b="1" dirty="0"/>
              <a:t>Wydawanie postanowień, zarządzeń lub poleceń </a:t>
            </a:r>
            <a:r>
              <a:rPr lang="pl-PL" dirty="0"/>
              <a:t>oraz </a:t>
            </a:r>
            <a:r>
              <a:rPr lang="pl-PL" b="1" dirty="0"/>
              <a:t>zmienianie i uchylanie </a:t>
            </a:r>
            <a:r>
              <a:rPr lang="pl-PL" dirty="0"/>
              <a:t>postanowień i zarządzeń wydanych przez prowadzącego postępowanie. </a:t>
            </a:r>
          </a:p>
          <a:p>
            <a:pPr marL="0" indent="0" algn="just">
              <a:buNone/>
            </a:pPr>
            <a:endParaRPr lang="pl-PL" b="1" dirty="0"/>
          </a:p>
          <a:p>
            <a:pPr marL="0" indent="0" algn="just">
              <a:buNone/>
            </a:pPr>
            <a:r>
              <a:rPr lang="pl-PL" b="1" dirty="0"/>
              <a:t>Ważne! </a:t>
            </a:r>
            <a:r>
              <a:rPr lang="pl-PL" dirty="0"/>
              <a:t>Prokurator nie bardzo ma możliwość sprawowania nadzoru nad wszystkimi czynnościami, bo nie o wszystkich wie. Por.: art. 325 i umorzenie rejestrowe.</a:t>
            </a:r>
            <a:endParaRPr lang="pl-PL" b="1" dirty="0"/>
          </a:p>
        </p:txBody>
      </p:sp>
    </p:spTree>
    <p:extLst>
      <p:ext uri="{BB962C8B-B14F-4D97-AF65-F5344CB8AC3E}">
        <p14:creationId xmlns:p14="http://schemas.microsoft.com/office/powerpoint/2010/main" val="1230772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lstStyle/>
          <a:p>
            <a:pPr marL="342900" lvl="1" indent="-342900" algn="just">
              <a:buFont typeface="+mj-lt"/>
              <a:buAutoNum type="arabicPeriod" startAt="2"/>
            </a:pPr>
            <a:r>
              <a:rPr lang="pl-PL" b="1" dirty="0"/>
              <a:t>Profilaktyczna</a:t>
            </a:r>
            <a:r>
              <a:rPr lang="pl-PL" dirty="0"/>
              <a:t> – stworzenie takich warunków, które co najmniej utrudniają ponowne popełnienie przestępstwa przez podejrzanego lub inne osoby.</a:t>
            </a:r>
          </a:p>
          <a:p>
            <a:pPr marL="615950" lvl="2" indent="-254000" algn="just"/>
            <a:r>
              <a:rPr lang="pl-PL" dirty="0"/>
              <a:t>Realizacji tej funkcji służą m.in.: instytucja tzw. sygnalizacji (art. 19 k.p.k. – zawiadomienie o uchybieniu w działaniach instytucji państwowej, samorządowej lub społecznej, zwłaszcza gdy sprzyja popełnieniu przestępstw), środki zapobiegawcze, zatrzymanie przedmiotów, zawiadomienie przełożonych o ukończeniu/wszczęciu postępowania przygotowawczego w przypadkach wskazanych w art. 21 k.p.k.</a:t>
            </a:r>
          </a:p>
          <a:p>
            <a:pPr marL="268288" lvl="1" indent="-268288" algn="just">
              <a:buFont typeface="+mj-lt"/>
              <a:buAutoNum type="arabicPeriod" startAt="2"/>
              <a:tabLst>
                <a:tab pos="268288" algn="l"/>
              </a:tabLst>
            </a:pPr>
            <a:r>
              <a:rPr lang="pl-PL" b="1" dirty="0"/>
              <a:t>Względnie prejudycjalna </a:t>
            </a:r>
            <a:r>
              <a:rPr lang="pl-PL" dirty="0"/>
              <a:t>– oddziaływanie aktu oskarżenia, postanowienia o umorzeniu i innych rozstrzygnięć zapadających w toku postępowania przygotowawczego na treść decyzji podejmowanych w innych postępowaniach </a:t>
            </a:r>
          </a:p>
          <a:p>
            <a:pPr marL="630238" lvl="2" indent="-268288" algn="just">
              <a:tabLst>
                <a:tab pos="536575" algn="l"/>
              </a:tabLst>
            </a:pPr>
            <a:r>
              <a:rPr lang="pl-PL" dirty="0"/>
              <a:t>np. zastosowanie względem podejrzanego środka zapobiegawczego w postaci tymczasowego aresztowania może być podstawą rozwiązania stosunku pracy bez zachowania okresu wypowiedzenia </a:t>
            </a:r>
          </a:p>
          <a:p>
            <a:endParaRPr lang="pl-PL" dirty="0"/>
          </a:p>
        </p:txBody>
      </p:sp>
    </p:spTree>
    <p:extLst>
      <p:ext uri="{BB962C8B-B14F-4D97-AF65-F5344CB8AC3E}">
        <p14:creationId xmlns:p14="http://schemas.microsoft.com/office/powerpoint/2010/main" val="4222211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lstStyle/>
          <a:p>
            <a:pPr marL="0" indent="0" algn="just">
              <a:buNone/>
            </a:pPr>
            <a:r>
              <a:rPr lang="pl-PL" dirty="0"/>
              <a:t>Formy nadzoru to również: </a:t>
            </a:r>
          </a:p>
          <a:p>
            <a:pPr marL="514350" indent="-514350" algn="just">
              <a:buFont typeface="+mj-lt"/>
              <a:buAutoNum type="arabicPeriod"/>
            </a:pPr>
            <a:r>
              <a:rPr lang="pl-PL" dirty="0"/>
              <a:t>podjęcie na nowo umorzonego postępowania (art. 327 § 1) </a:t>
            </a:r>
          </a:p>
          <a:p>
            <a:pPr marL="514350" indent="-514350" algn="just">
              <a:buFont typeface="+mj-lt"/>
              <a:buAutoNum type="arabicPeriod"/>
            </a:pPr>
            <a:r>
              <a:rPr lang="pl-PL" dirty="0"/>
              <a:t>wznowienie prawomocnie umorzonego postępowania (art. 327 § 2)</a:t>
            </a:r>
          </a:p>
          <a:p>
            <a:pPr marL="514350" indent="-514350" algn="just">
              <a:buFont typeface="+mj-lt"/>
              <a:buAutoNum type="arabicPeriod"/>
            </a:pPr>
            <a:r>
              <a:rPr lang="pl-PL" dirty="0"/>
              <a:t>uchylenie przez PG prawomocnego postanowienia o umorzeniu (art. 328)</a:t>
            </a:r>
          </a:p>
        </p:txBody>
      </p:sp>
    </p:spTree>
    <p:extLst>
      <p:ext uri="{BB962C8B-B14F-4D97-AF65-F5344CB8AC3E}">
        <p14:creationId xmlns:p14="http://schemas.microsoft.com/office/powerpoint/2010/main" val="671186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Podjęcie na nowo umorzonego postępowania</a:t>
            </a:r>
          </a:p>
        </p:txBody>
      </p:sp>
      <p:sp>
        <p:nvSpPr>
          <p:cNvPr id="3" name="Symbol zastępczy zawartości 2"/>
          <p:cNvSpPr>
            <a:spLocks noGrp="1"/>
          </p:cNvSpPr>
          <p:nvPr>
            <p:ph idx="1"/>
          </p:nvPr>
        </p:nvSpPr>
        <p:spPr/>
        <p:txBody>
          <a:bodyPr/>
          <a:lstStyle/>
          <a:p>
            <a:pPr algn="just"/>
            <a:r>
              <a:rPr lang="pl-PL" dirty="0"/>
              <a:t>art. 327 § 1 </a:t>
            </a:r>
          </a:p>
          <a:p>
            <a:pPr algn="just"/>
            <a:r>
              <a:rPr lang="pl-PL" dirty="0"/>
              <a:t>Postępowanie przygotowawcze może być </a:t>
            </a:r>
            <a:r>
              <a:rPr lang="pl-PL" b="1" dirty="0"/>
              <a:t>podjęte na nowo</a:t>
            </a:r>
            <a:r>
              <a:rPr lang="pl-PL" dirty="0"/>
              <a:t> w każdym czasie – aż do przedawnienia karalności przestępstwa </a:t>
            </a:r>
            <a:r>
              <a:rPr lang="pl-PL" b="1" u="sng" dirty="0"/>
              <a:t>jeżeli</a:t>
            </a:r>
            <a:r>
              <a:rPr lang="pl-PL" dirty="0"/>
              <a:t> </a:t>
            </a:r>
            <a:r>
              <a:rPr lang="pl-PL" b="1" u="sng" dirty="0"/>
              <a:t>nie będzie toczyć się przeciw osobie, która w poprzednim postępowaniu występowała w charakterze podejrzanego. </a:t>
            </a:r>
            <a:endParaRPr lang="pl-PL" dirty="0"/>
          </a:p>
          <a:p>
            <a:pPr algn="just"/>
            <a:r>
              <a:rPr lang="pl-PL" dirty="0"/>
              <a:t>Postępowanie podejmuje </a:t>
            </a:r>
            <a:r>
              <a:rPr lang="pl-PL" b="1" u="sng" dirty="0"/>
              <a:t>prokurator</a:t>
            </a:r>
            <a:r>
              <a:rPr lang="pl-PL" dirty="0"/>
              <a:t> – może być nim także ten, który wydał lub zatwierdził postanowienie o umorzeniu albo inny prokurator, w tym prokurator nadrzędny </a:t>
            </a:r>
          </a:p>
          <a:p>
            <a:pPr lvl="1" algn="just"/>
            <a:r>
              <a:rPr lang="pl-PL" dirty="0"/>
              <a:t>przepis nie wprowadza ograniczeń w tym zakresie.</a:t>
            </a:r>
          </a:p>
        </p:txBody>
      </p:sp>
    </p:spTree>
    <p:extLst>
      <p:ext uri="{BB962C8B-B14F-4D97-AF65-F5344CB8AC3E}">
        <p14:creationId xmlns:p14="http://schemas.microsoft.com/office/powerpoint/2010/main" val="3729944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Wznowienie prawomocnie umorzonego postępowania</a:t>
            </a:r>
          </a:p>
        </p:txBody>
      </p:sp>
      <p:sp>
        <p:nvSpPr>
          <p:cNvPr id="3" name="Symbol zastępczy zawartości 2"/>
          <p:cNvSpPr>
            <a:spLocks noGrp="1"/>
          </p:cNvSpPr>
          <p:nvPr>
            <p:ph idx="1"/>
          </p:nvPr>
        </p:nvSpPr>
        <p:spPr/>
        <p:txBody>
          <a:bodyPr>
            <a:normAutofit fontScale="92500" lnSpcReduction="20000"/>
          </a:bodyPr>
          <a:lstStyle/>
          <a:p>
            <a:pPr algn="just"/>
            <a:r>
              <a:rPr lang="pl-PL" dirty="0"/>
              <a:t>art. 327 § 2 </a:t>
            </a:r>
          </a:p>
          <a:p>
            <a:pPr algn="just"/>
            <a:r>
              <a:rPr lang="pl-PL" dirty="0"/>
              <a:t>Możliwość ponownego prowadzenia postępowania </a:t>
            </a:r>
            <a:r>
              <a:rPr lang="pl-PL" b="1" u="sng" dirty="0"/>
              <a:t>przeciwko osobie, która w prawomocnie umorzonym postępowaniu występowała w charakterze podejrzanego. </a:t>
            </a:r>
          </a:p>
          <a:p>
            <a:pPr algn="just"/>
            <a:r>
              <a:rPr lang="pl-PL" dirty="0"/>
              <a:t>Warunek – ujawnienie </a:t>
            </a:r>
            <a:r>
              <a:rPr lang="pl-PL" b="1" u="sng" dirty="0"/>
              <a:t>nowych</a:t>
            </a:r>
            <a:r>
              <a:rPr lang="pl-PL" dirty="0"/>
              <a:t> </a:t>
            </a:r>
            <a:r>
              <a:rPr lang="pl-PL" b="1" u="sng" dirty="0"/>
              <a:t>istotnych faktów lub dowodów </a:t>
            </a:r>
            <a:r>
              <a:rPr lang="pl-PL" dirty="0"/>
              <a:t>nieznanych w poprzednim postępowaniu albo wystąpienie okoliczności z art. 11 § 3. </a:t>
            </a:r>
          </a:p>
          <a:p>
            <a:pPr lvl="1" algn="just"/>
            <a:r>
              <a:rPr lang="pl-PL" dirty="0"/>
              <a:t>takie fakty i dowody, które zwiększają prawdopodobieństwo wniesienia aktu oskarżenia przeciwko konkretnej osobie;</a:t>
            </a:r>
          </a:p>
          <a:p>
            <a:pPr lvl="1" algn="just"/>
            <a:r>
              <a:rPr lang="pl-PL" dirty="0"/>
              <a:t>nowe fakty, czyli takie które nie były znane w poprzednim postępowaniu ale mogą pochodzić zarówno z nowych źródeł dowodowych jak i z tych, które występowały w poprzednim postępowaniu</a:t>
            </a:r>
          </a:p>
          <a:p>
            <a:pPr lvl="1" algn="just"/>
            <a:r>
              <a:rPr lang="pl-PL" dirty="0"/>
              <a:t>nowym dowodem będzie także dowód znany stronie, ale nieznany organowi</a:t>
            </a:r>
          </a:p>
          <a:p>
            <a:pPr algn="just"/>
            <a:r>
              <a:rPr lang="pl-PL" dirty="0"/>
              <a:t>Wznowić postępowanie może </a:t>
            </a:r>
            <a:r>
              <a:rPr lang="pl-PL" b="1" dirty="0"/>
              <a:t>prokurator nadrzędny nad tym, który wydał lub zatwierdził postanowienie o umorzeniu.</a:t>
            </a:r>
            <a:endParaRPr lang="pl-PL" dirty="0"/>
          </a:p>
          <a:p>
            <a:pPr algn="just"/>
            <a:endParaRPr lang="pl-PL" dirty="0"/>
          </a:p>
        </p:txBody>
      </p:sp>
    </p:spTree>
    <p:extLst>
      <p:ext uri="{BB962C8B-B14F-4D97-AF65-F5344CB8AC3E}">
        <p14:creationId xmlns:p14="http://schemas.microsoft.com/office/powerpoint/2010/main" val="4128884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Uchylenie przez PG prawomocnego postanowienia o umorzeniu</a:t>
            </a:r>
          </a:p>
        </p:txBody>
      </p:sp>
      <p:sp>
        <p:nvSpPr>
          <p:cNvPr id="3" name="Symbol zastępczy zawartości 2"/>
          <p:cNvSpPr>
            <a:spLocks noGrp="1"/>
          </p:cNvSpPr>
          <p:nvPr>
            <p:ph idx="1"/>
          </p:nvPr>
        </p:nvSpPr>
        <p:spPr/>
        <p:txBody>
          <a:bodyPr>
            <a:normAutofit fontScale="70000" lnSpcReduction="20000"/>
          </a:bodyPr>
          <a:lstStyle/>
          <a:p>
            <a:pPr algn="just"/>
            <a:r>
              <a:rPr lang="pl-PL" dirty="0"/>
              <a:t>Możliwość ponownego prowadzenia postępowania przygotowawczego przeciwko osobie, która w prawomocnie umorzonym postępowaniu występowała w charakterze podejrzanego, jeżeli umorzenie to było niezasadne. </a:t>
            </a:r>
          </a:p>
          <a:p>
            <a:pPr lvl="1" algn="just"/>
            <a:r>
              <a:rPr lang="pl-PL" dirty="0"/>
              <a:t>niezależenie od pojawienia się nowych faktów lub dowodów; </a:t>
            </a:r>
          </a:p>
          <a:p>
            <a:pPr lvl="1" algn="just"/>
            <a:r>
              <a:rPr lang="pl-PL" dirty="0"/>
              <a:t>możliwość naprawienia błędów postępowania</a:t>
            </a:r>
          </a:p>
          <a:p>
            <a:pPr algn="just"/>
            <a:r>
              <a:rPr lang="pl-PL" b="1" dirty="0"/>
              <a:t>Prokurator Generalny </a:t>
            </a:r>
            <a:endParaRPr lang="pl-PL" dirty="0"/>
          </a:p>
          <a:p>
            <a:pPr algn="just"/>
            <a:r>
              <a:rPr lang="pl-PL" dirty="0"/>
              <a:t>Nie dotyczy to wypadku, gdy sąd utrzymał w mocy postanowienie o umorzeniu (rozpoznając wniesione zażalenie). </a:t>
            </a:r>
          </a:p>
          <a:p>
            <a:pPr algn="just"/>
            <a:r>
              <a:rPr lang="pl-PL" dirty="0"/>
              <a:t>Uznanie umorzenia za niezasadne, wtedy gdy: </a:t>
            </a:r>
          </a:p>
          <a:p>
            <a:pPr lvl="1" algn="just"/>
            <a:r>
              <a:rPr lang="pl-PL" dirty="0"/>
              <a:t>prokurator niewłaściwie zinterpretował dowody i uznał, że nie wystarczały do sporządzenia aktu oskarżenia</a:t>
            </a:r>
          </a:p>
          <a:p>
            <a:pPr lvl="1" algn="just"/>
            <a:r>
              <a:rPr lang="pl-PL" dirty="0"/>
              <a:t>prokurator niewłaściwie zinterpretował przepisy, przyjmując, że czyn nie zawiera znamion przestępstwa albo mylnie przyjął, że nastąpiło przedawnienie karalności. </a:t>
            </a:r>
          </a:p>
          <a:p>
            <a:pPr algn="just"/>
            <a:r>
              <a:rPr lang="pl-PL" dirty="0"/>
              <a:t>„Wzruszenie” postępowania na niekorzyść podejrzanego możliwe tylko przez 1 rok</a:t>
            </a:r>
          </a:p>
          <a:p>
            <a:pPr lvl="1" algn="just"/>
            <a:r>
              <a:rPr lang="pl-PL" dirty="0"/>
              <a:t>Po upływie roku od daty uprawomocnienia się postanowienia o umorzeniu PG może uchylić lub zmienić postanowienie albo jego uzasadnienie </a:t>
            </a:r>
            <a:r>
              <a:rPr lang="pl-PL" b="1" dirty="0"/>
              <a:t>jedynie na korzyść podejrzanego.</a:t>
            </a:r>
            <a:endParaRPr lang="pl-PL" dirty="0"/>
          </a:p>
          <a:p>
            <a:pPr lvl="1" algn="just"/>
            <a:r>
              <a:rPr lang="pl-PL" dirty="0"/>
              <a:t>Wydłużono okres nowelizacją z 11.03.2016 r. z 6 miesięcy do 1 roku</a:t>
            </a:r>
          </a:p>
        </p:txBody>
      </p:sp>
    </p:spTree>
    <p:extLst>
      <p:ext uri="{BB962C8B-B14F-4D97-AF65-F5344CB8AC3E}">
        <p14:creationId xmlns:p14="http://schemas.microsoft.com/office/powerpoint/2010/main" val="1072695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Konsumpcja skargi publicznej</a:t>
            </a:r>
          </a:p>
        </p:txBody>
      </p:sp>
      <p:sp>
        <p:nvSpPr>
          <p:cNvPr id="3" name="Symbol zastępczy zawartości 2"/>
          <p:cNvSpPr>
            <a:spLocks noGrp="1"/>
          </p:cNvSpPr>
          <p:nvPr>
            <p:ph idx="1"/>
          </p:nvPr>
        </p:nvSpPr>
        <p:spPr>
          <a:xfrm>
            <a:off x="1261872" y="1828800"/>
            <a:ext cx="9692640" cy="4351337"/>
          </a:xfrm>
        </p:spPr>
        <p:txBody>
          <a:bodyPr>
            <a:normAutofit/>
          </a:bodyPr>
          <a:lstStyle/>
          <a:p>
            <a:pPr marL="0" indent="0" algn="ctr">
              <a:buNone/>
            </a:pPr>
            <a:r>
              <a:rPr lang="pl-PL" b="1" u="sng" dirty="0"/>
              <a:t>Postanowienie SA w Katowicach z 27.07.2011 r., II </a:t>
            </a:r>
            <a:r>
              <a:rPr lang="pl-PL" b="1" u="sng" dirty="0" err="1"/>
              <a:t>AKz</a:t>
            </a:r>
            <a:r>
              <a:rPr lang="pl-PL" b="1" u="sng" dirty="0"/>
              <a:t> 416/11</a:t>
            </a:r>
          </a:p>
          <a:p>
            <a:pPr marL="0" indent="0" algn="just">
              <a:buNone/>
            </a:pPr>
            <a:endParaRPr lang="pl-PL" dirty="0"/>
          </a:p>
          <a:p>
            <a:pPr lvl="1" algn="just"/>
            <a:r>
              <a:rPr lang="pl-PL" dirty="0"/>
              <a:t>W sytuacji, gdy prawomocne umorzenie w fazie in rem postępowania przygotowawczego, doprowadziło do wygaśnięcia skargi publicznej, a nie zastosowano instytucji procesowych pozwalających na jej odzyskanie, prokurator nie dysponuje prawem do oskarżania pomimo tego, że co do zasady jest on uprawniony z mocy prawa do wnoszenia i popierania skargi w sprawach z oskarżenia publicznego. </a:t>
            </a:r>
            <a:r>
              <a:rPr lang="pl-PL" b="1" dirty="0"/>
              <a:t>Uprzednie prawomocne umorzenie postępowania było bowiem wyrazem rezygnacji z tego uprawnienia i bez zastosowania instytucji przewidzianych w art. 327 § 1 i 2 k.p.k. oraz art. 328 k.p.k. - prokurator nie dysponuje prawem do skargi publicznej i nie może go odzyskać w sposób dorozumiany w drodze kontynuowania czynności procesowych</a:t>
            </a:r>
            <a:r>
              <a:rPr lang="pl-PL" dirty="0"/>
              <a:t> w ramach dotychczasowego postępowania lub ich przeprowadzenia w innym postępowaniu. Nieodzyskanie tego prawa w opisany wyżej sposób stanowi jedną z ujemnych przesłanek procesowych - wymienioną w art. </a:t>
            </a:r>
            <a:r>
              <a:rPr lang="pl-PL" i="1" dirty="0"/>
              <a:t>17 § 1 pkt 9 k.p.k.</a:t>
            </a:r>
          </a:p>
        </p:txBody>
      </p:sp>
    </p:spTree>
    <p:extLst>
      <p:ext uri="{BB962C8B-B14F-4D97-AF65-F5344CB8AC3E}">
        <p14:creationId xmlns:p14="http://schemas.microsoft.com/office/powerpoint/2010/main" val="1174934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37488" y="142568"/>
            <a:ext cx="9692640" cy="1397124"/>
          </a:xfrm>
        </p:spPr>
        <p:txBody>
          <a:bodyPr/>
          <a:lstStyle/>
          <a:p>
            <a:r>
              <a:rPr lang="pl-PL" dirty="0"/>
              <a:t>Konsumpcja skargi publicznej </a:t>
            </a:r>
          </a:p>
        </p:txBody>
      </p:sp>
      <p:sp>
        <p:nvSpPr>
          <p:cNvPr id="3" name="Symbol zastępczy zawartości 2"/>
          <p:cNvSpPr>
            <a:spLocks noGrp="1"/>
          </p:cNvSpPr>
          <p:nvPr>
            <p:ph idx="1"/>
          </p:nvPr>
        </p:nvSpPr>
        <p:spPr>
          <a:xfrm>
            <a:off x="757084" y="1465006"/>
            <a:ext cx="10197428" cy="5250426"/>
          </a:xfrm>
        </p:spPr>
        <p:txBody>
          <a:bodyPr>
            <a:normAutofit fontScale="92500" lnSpcReduction="20000"/>
          </a:bodyPr>
          <a:lstStyle/>
          <a:p>
            <a:pPr marL="0" indent="0" algn="ctr">
              <a:buNone/>
            </a:pPr>
            <a:r>
              <a:rPr lang="pl-PL" b="1" u="sng" dirty="0"/>
              <a:t>Wyrok SN z 9.10.2008 r., V KK 252/08</a:t>
            </a:r>
          </a:p>
          <a:p>
            <a:pPr marL="274320" lvl="1" indent="0" algn="just">
              <a:buNone/>
            </a:pPr>
            <a:endParaRPr lang="pl-PL" dirty="0"/>
          </a:p>
          <a:p>
            <a:pPr marL="274320" lvl="1" indent="0" algn="just">
              <a:buNone/>
            </a:pPr>
            <a:r>
              <a:rPr lang="pl-PL" dirty="0"/>
              <a:t>W świetle dyspozycji art. 17 § 1 pkt 7 k.p.k. zasadnicze znaczenie - z punktu widzenia ujemnych przesłanek procesowych w postaci powagi rzeczy osądzonej i zawisłości sprawy - ma procesowe pojawienie się w postępowaniu osoby podejrzanego w rozumieniu art. 71 § 1 k.p.k., i dopiero od tego momentu powstaje również procesowa przeszkoda do wszczęcia i prowadzenia innego postępowania o ten sam czyn i przeciwko temu samemu oskarżonemu. Samo wszczęcie postępowania w sprawie, a następnie umorzenie go po przeprowadzeniu czynności niewykraczających poza fazę in rem, których wyniki nie stwarzały jeszcze przesłanek do postawienia zarzutów konkretnej osobie, nie powoduje stanu powagi rzeczy osądzonej. Postępowanie umorzone w tym stadium może bowiem zostać podjęte w każdym czasie, co wprost wynika z dyspozycji art. 327 § 1 k.p.k.</a:t>
            </a:r>
          </a:p>
          <a:p>
            <a:pPr marL="274320" lvl="1" indent="0" algn="just">
              <a:buNone/>
            </a:pPr>
            <a:r>
              <a:rPr lang="pl-PL" dirty="0"/>
              <a:t>Norma ustawowa regulująca zasady powrotu do postępowania prawomocnie umorzonego w fazie in rem jest bardzo wyraźna i nie pozostawia w tym względzie żadnych wątpliwości. Jedyną przewidzianą przez ustawę formą ponownego otwarcia tak umorzonego procesu - jest wydanie postanowienia o podjęciu na nowo takiego postępowania przez prokuratora (art. 327 § 1 k.p.k.).</a:t>
            </a:r>
          </a:p>
          <a:p>
            <a:pPr marL="274320" lvl="1" indent="0" algn="just">
              <a:buNone/>
            </a:pPr>
            <a:r>
              <a:rPr lang="pl-PL" dirty="0"/>
              <a:t>Po prawomocnym umorzeniu postępowania przygotowawczego prokurator - bez zastosowania instytucji przewidzianych w art. 327 § 1 i 2 k.p.k. oraz art. 328 k.p.k. - nie dysponuje prawem do skargi publicznej i nie może go odzyskać w sposób dorozumiany w drodze kontynuowania czynności procesowych w ramach dotychczasowego postępowania lub ich przeprowadzenia w innym postępowaniu. </a:t>
            </a:r>
            <a:r>
              <a:rPr lang="pl-PL" b="1" dirty="0"/>
              <a:t>W sytuacji, gdy brak jest decyzji procesowej stosownej do stadium, w którym wcześniej umorzono postępowanie, a przewidzianej w ww. przepisach, wniesiony przez prokuratora akt oskarżenia trzeba traktować jako pochodzący od osoby, która skutecznie wyzbyła się swego uprawnienia.</a:t>
            </a:r>
            <a:r>
              <a:rPr lang="pl-PL" dirty="0"/>
              <a:t> Prawo do skargi, z której oskarżyciel przecież zrezygnował, nie zostało bowiem odzyskane w sposób przewidziany przez procedurę. Są zatem podstawy do przyjęcia, że brak tego rodzaju stanowi jedną z ujemnych przesłanek procesowych, np. wymienioną w art. 17 § 1 pkt 9 k.p.k.</a:t>
            </a:r>
          </a:p>
        </p:txBody>
      </p:sp>
    </p:spTree>
    <p:extLst>
      <p:ext uri="{BB962C8B-B14F-4D97-AF65-F5344CB8AC3E}">
        <p14:creationId xmlns:p14="http://schemas.microsoft.com/office/powerpoint/2010/main" val="2585079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Konsumpcja skargi publicznej</a:t>
            </a:r>
          </a:p>
        </p:txBody>
      </p:sp>
      <p:sp>
        <p:nvSpPr>
          <p:cNvPr id="3" name="Symbol zastępczy zawartości 2"/>
          <p:cNvSpPr>
            <a:spLocks noGrp="1"/>
          </p:cNvSpPr>
          <p:nvPr>
            <p:ph idx="1"/>
          </p:nvPr>
        </p:nvSpPr>
        <p:spPr>
          <a:xfrm>
            <a:off x="1261872" y="1828800"/>
            <a:ext cx="9692640" cy="4788310"/>
          </a:xfrm>
        </p:spPr>
        <p:txBody>
          <a:bodyPr>
            <a:normAutofit fontScale="92500" lnSpcReduction="10000"/>
          </a:bodyPr>
          <a:lstStyle/>
          <a:p>
            <a:pPr marL="0" indent="0" algn="ctr">
              <a:buNone/>
            </a:pPr>
            <a:r>
              <a:rPr lang="pl-PL" b="1" u="sng" dirty="0"/>
              <a:t>Wyrok SN z 9.10.2008 r., V KK 252/08</a:t>
            </a:r>
          </a:p>
          <a:p>
            <a:pPr algn="just"/>
            <a:r>
              <a:rPr lang="pl-PL" dirty="0"/>
              <a:t> Podjęcie postępowania przygotowawczego na nowo </a:t>
            </a:r>
            <a:r>
              <a:rPr lang="pl-PL" b="1" dirty="0"/>
              <a:t>nie następuje ani w wyniku czynności przedstawienia podejrzanemu zarzutu i przesłuchaniu go w charakterze podejrzanego, ani w wyniku samych intencji prokuratora, wyrażających się wniesieniem aktu oskarżenia</a:t>
            </a:r>
            <a:r>
              <a:rPr lang="pl-PL" dirty="0"/>
              <a:t>. Norma ustawowa, regulująca zasady powrotu do postępowania prawomocnie umorzonego w fazie in rem, jest bardzo wyraźna i nie pozostawia w tym względzie żadnych wątpliwości. Jedyną przewidzianą przez ustawę formą ponownego otwarcia tak umorzonego procesu jest wydanie postanowienia o podjęciu na nowo takiego postępowania przez prokuratora (art. 327 § 1 k.p.k.). Po prawomocnym umorzeniu postępowania w fazie in rem akcja publiczna może odżyć w sposób procesowo poprawny i skuteczny jedynie przy zachowaniu warunków i wymagań określonych w ustawie.</a:t>
            </a:r>
          </a:p>
          <a:p>
            <a:pPr algn="just"/>
            <a:r>
              <a:rPr lang="pl-PL" dirty="0"/>
              <a:t>Po prawomocnym umorzeniu postępowania przygotowawczego prokurator - bez zastosowania instytucji przewidzianych w art. 327 § 1 i 2 k.p.k. oraz art. 328 k.p.k. - nie dysponuje prawem do skargi publicznej i nie może go odzyskać w sposób dorozumiany w drodze kontynuowania czynności procesowych w ramach dotychczasowego postępowania lub ich przeprowadzenia w innym postępowaniu. W sytuacji, gdy brak jest decyzji procesowej stosownej do stadium, w którym wcześniej umorzono postępowanie, a przewidzianej w ww. przepisach, wniesiony przez prokuratora akt oskarżenia trzeba traktować jako pochodzący od osoby, która skutecznie wyzbyła się swego uprawnienia.</a:t>
            </a:r>
          </a:p>
        </p:txBody>
      </p:sp>
    </p:spTree>
    <p:extLst>
      <p:ext uri="{BB962C8B-B14F-4D97-AF65-F5344CB8AC3E}">
        <p14:creationId xmlns:p14="http://schemas.microsoft.com/office/powerpoint/2010/main" val="7360663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Rola sądu w postępowaniu przygotowawczym </a:t>
            </a:r>
          </a:p>
        </p:txBody>
      </p:sp>
      <p:sp>
        <p:nvSpPr>
          <p:cNvPr id="3" name="Symbol zastępczy zawartości 2"/>
          <p:cNvSpPr>
            <a:spLocks noGrp="1"/>
          </p:cNvSpPr>
          <p:nvPr>
            <p:ph idx="1"/>
          </p:nvPr>
        </p:nvSpPr>
        <p:spPr/>
        <p:txBody>
          <a:bodyPr>
            <a:normAutofit fontScale="85000" lnSpcReduction="20000"/>
          </a:bodyPr>
          <a:lstStyle/>
          <a:p>
            <a:pPr algn="just"/>
            <a:r>
              <a:rPr lang="pl-PL" dirty="0"/>
              <a:t>Art. 298 § 2 k.p.k.  - określone w ustawie czynności w postępowaniu przygotowawczym przeprowadza sąd. </a:t>
            </a:r>
          </a:p>
          <a:p>
            <a:pPr algn="just"/>
            <a:r>
              <a:rPr lang="pl-PL" dirty="0"/>
              <a:t>K.p.k. przyznaje sądowi szereg uprawnień w toku postępowania przygotowawczego. </a:t>
            </a:r>
            <a:r>
              <a:rPr lang="pl-PL" b="1" u="sng" dirty="0"/>
              <a:t>W żadnym wypadku nie oznacza to, że sąd prowadzi postępowanie przygotowawcze. Ingerencja sądu jest dopuszczalna tylko wtedy, gdy k.p.k. tak stanowi</a:t>
            </a:r>
            <a:r>
              <a:rPr lang="pl-PL" dirty="0"/>
              <a:t>, ze względu na gwarancje procesowe stron pierwszego stadium procesu oraz zwiększenie wiarygodności dowodów uzyskanych w tym etapie. </a:t>
            </a:r>
            <a:endParaRPr lang="pl-PL" b="1" u="sng" dirty="0"/>
          </a:p>
          <a:p>
            <a:pPr algn="just"/>
            <a:r>
              <a:rPr lang="pl-PL" dirty="0"/>
              <a:t>Zwiększenie czynnika sądowego w pierwszym stadium procesu ma przede wszystkim znaczenie </a:t>
            </a:r>
            <a:r>
              <a:rPr lang="pl-PL" b="1" dirty="0"/>
              <a:t>gwarancyjne i kontrolne</a:t>
            </a:r>
            <a:r>
              <a:rPr lang="pl-PL" dirty="0"/>
              <a:t>. </a:t>
            </a:r>
          </a:p>
          <a:p>
            <a:pPr algn="just"/>
            <a:r>
              <a:rPr lang="pl-PL" dirty="0"/>
              <a:t>Pośredni i bezpośredni wpływ na przebieg postępowania przygotowawczego</a:t>
            </a:r>
          </a:p>
          <a:p>
            <a:pPr lvl="1" algn="just"/>
            <a:r>
              <a:rPr lang="pl-PL" dirty="0"/>
              <a:t>pośredni – ocena materiału dowodowego zebranego w postępowaniu przygotowawczym podczas rozprawy głównej; </a:t>
            </a:r>
          </a:p>
          <a:p>
            <a:pPr algn="just"/>
            <a:r>
              <a:rPr lang="pl-PL" dirty="0"/>
              <a:t>„</a:t>
            </a:r>
            <a:r>
              <a:rPr lang="pl-PL" b="1" dirty="0"/>
              <a:t>Stopień bezpośredniego oddziaływania sądu na postępowanie przygotowawcze jest zawsze miarą stopnia wolności obywatelskich</a:t>
            </a:r>
            <a:r>
              <a:rPr lang="pl-PL" dirty="0"/>
              <a:t>”</a:t>
            </a:r>
          </a:p>
          <a:p>
            <a:pPr marL="0" indent="0" algn="r">
              <a:spcBef>
                <a:spcPts val="0"/>
              </a:spcBef>
              <a:buNone/>
            </a:pPr>
            <a:r>
              <a:rPr lang="pl-PL" i="1" dirty="0"/>
              <a:t>S. Waltoś, </a:t>
            </a:r>
            <a:r>
              <a:rPr lang="pl-PL" dirty="0"/>
              <a:t>Proces Karny, </a:t>
            </a:r>
          </a:p>
          <a:p>
            <a:pPr marL="0" indent="0" algn="r">
              <a:spcBef>
                <a:spcPts val="0"/>
              </a:spcBef>
              <a:buNone/>
            </a:pPr>
            <a:r>
              <a:rPr lang="pl-PL" i="1" dirty="0"/>
              <a:t>Warszawa 2009,s. 504</a:t>
            </a:r>
          </a:p>
        </p:txBody>
      </p:sp>
    </p:spTree>
    <p:extLst>
      <p:ext uri="{BB962C8B-B14F-4D97-AF65-F5344CB8AC3E}">
        <p14:creationId xmlns:p14="http://schemas.microsoft.com/office/powerpoint/2010/main" val="3935692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Porządek czynności w śledztwie i dochodzeniu</a:t>
            </a:r>
          </a:p>
        </p:txBody>
      </p:sp>
      <p:sp>
        <p:nvSpPr>
          <p:cNvPr id="3" name="Symbol zastępczy zawartości 2"/>
          <p:cNvSpPr>
            <a:spLocks noGrp="1"/>
          </p:cNvSpPr>
          <p:nvPr>
            <p:ph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7" y="1691322"/>
            <a:ext cx="92467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68686" y="6484059"/>
            <a:ext cx="5173864"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val="141162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20000"/>
          </a:bodyPr>
          <a:lstStyle/>
          <a:p>
            <a:pPr algn="just"/>
            <a:r>
              <a:rPr lang="pl-PL" dirty="0"/>
              <a:t>Cele szczegółowe postępowania przygotowawczego wskazane w art. 297 k.p.k. </a:t>
            </a:r>
            <a:r>
              <a:rPr lang="pl-PL" b="1" dirty="0"/>
              <a:t>należy rozpatrywać na tle celów ogólnych procesu karnego z art. 2 § 1 k.p.k</a:t>
            </a:r>
            <a:r>
              <a:rPr lang="pl-PL" dirty="0"/>
              <a:t>. </a:t>
            </a:r>
          </a:p>
          <a:p>
            <a:pPr algn="just"/>
            <a:r>
              <a:rPr lang="pl-PL" dirty="0"/>
              <a:t>Przepis art. 2 § 1 k.p.k. stanowi, że przepisy k.p.k. mają na celu takie ukształtowanie postępowania karnego aby:</a:t>
            </a:r>
          </a:p>
          <a:p>
            <a:pPr marL="441325" lvl="1" indent="-168275" algn="just">
              <a:buFont typeface="+mj-lt"/>
              <a:buAutoNum type="arabicPeriod"/>
            </a:pPr>
            <a:r>
              <a:rPr lang="pl-PL" dirty="0"/>
              <a:t>sprawca przestępstwa został wykryty i pociągnięty do odpowiedzialności a osoba niewinna nie poniosła tej odpowiedzialności </a:t>
            </a:r>
          </a:p>
          <a:p>
            <a:pPr marL="441325" lvl="1" indent="-168275" algn="just">
              <a:buFont typeface="+mj-lt"/>
              <a:buAutoNum type="arabicPeriod"/>
            </a:pPr>
            <a:r>
              <a:rPr lang="pl-PL" dirty="0"/>
              <a:t>poprzez trafne zastosowanie środków przewidzianych w prawie karnym oraz ujawnienie okoliczności sprzyjających popełnieniu przestępstwa osiągnięte zostały zadania postępowania karnego nie tylko w zwalczaniu przestępstw, ale </a:t>
            </a:r>
            <a:r>
              <a:rPr lang="pl-PL" b="1" dirty="0"/>
              <a:t>również zapobieganiu im oraz umacnianiu poszanowania prawa i zasad współżycia społecznego</a:t>
            </a:r>
          </a:p>
          <a:p>
            <a:pPr marL="833120" lvl="2" indent="-285750" algn="just">
              <a:buFont typeface="Wingdings" panose="05000000000000000000" pitchFamily="2" charset="2"/>
              <a:buChar char="Ø"/>
            </a:pPr>
            <a:r>
              <a:rPr lang="pl-PL" dirty="0"/>
              <a:t>ważne dla realizacji przez postępowanie przygotowawcze funkcji profilaktycznej po uchyleniu art. 297 § 2.</a:t>
            </a:r>
          </a:p>
          <a:p>
            <a:pPr marL="441325" lvl="1" indent="-168275" algn="just">
              <a:buFont typeface="+mj-lt"/>
              <a:buAutoNum type="arabicPeriod"/>
            </a:pPr>
            <a:r>
              <a:rPr lang="pl-PL" dirty="0"/>
              <a:t>zostały uwzględnione prawnie chronione interesy pokrzywdzonego przy jednoczesnym poszanowaniu jego godności </a:t>
            </a:r>
          </a:p>
          <a:p>
            <a:pPr marL="441325" lvl="1" indent="-168275" algn="just">
              <a:buFont typeface="+mj-lt"/>
              <a:buAutoNum type="arabicPeriod"/>
            </a:pPr>
            <a:r>
              <a:rPr lang="pl-PL" dirty="0"/>
              <a:t>rozstrzygnięcie sprawy nastąpiło w rozsądnym terminie</a:t>
            </a:r>
          </a:p>
        </p:txBody>
      </p:sp>
    </p:spTree>
    <p:extLst>
      <p:ext uri="{BB962C8B-B14F-4D97-AF65-F5344CB8AC3E}">
        <p14:creationId xmlns:p14="http://schemas.microsoft.com/office/powerpoint/2010/main" val="121309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Porządek czynności w śledztwie i dochodzeniu </a:t>
            </a:r>
          </a:p>
        </p:txBody>
      </p:sp>
      <p:sp>
        <p:nvSpPr>
          <p:cNvPr id="3" name="Symbol zastępczy zawartości 2"/>
          <p:cNvSpPr>
            <a:spLocks noGrp="1"/>
          </p:cNvSpPr>
          <p:nvPr>
            <p:ph idx="1"/>
          </p:nvPr>
        </p:nvSpPr>
        <p:spPr/>
        <p:txBody>
          <a:bodyPr>
            <a:normAutofit/>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val="2571808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Wszczęcie postępowania przygotowawczego</a:t>
            </a:r>
          </a:p>
        </p:txBody>
      </p:sp>
      <p:sp>
        <p:nvSpPr>
          <p:cNvPr id="3" name="Symbol zastępczy zawartości 2"/>
          <p:cNvSpPr>
            <a:spLocks noGrp="1"/>
          </p:cNvSpPr>
          <p:nvPr>
            <p:ph idx="1"/>
          </p:nvPr>
        </p:nvSpPr>
        <p:spPr/>
        <p:txBody>
          <a:bodyPr>
            <a:normAutofit/>
          </a:bodyPr>
          <a:lstStyle/>
          <a:p>
            <a:pPr marL="109728" indent="0" algn="just">
              <a:buNone/>
            </a:pPr>
            <a:r>
              <a:rPr lang="pl-PL" dirty="0"/>
              <a:t>Art. 303 k.p.k.</a:t>
            </a:r>
          </a:p>
          <a:p>
            <a:pPr marL="109728" indent="0" algn="just">
              <a:buNone/>
            </a:pPr>
            <a:r>
              <a:rPr lang="pl-PL" dirty="0"/>
              <a:t>Postępowanie przygotowawcze wszczyna się z urzędu lub na skutek zawiadomienia, jeżeli istnieje </a:t>
            </a:r>
            <a:r>
              <a:rPr lang="pl-PL" b="1" u="sng" dirty="0"/>
              <a:t>uzasadnione podejrzenie </a:t>
            </a:r>
            <a:r>
              <a:rPr lang="pl-PL" dirty="0"/>
              <a:t>popełnienia przestępstwa. </a:t>
            </a:r>
          </a:p>
          <a:p>
            <a:pPr algn="just"/>
            <a:r>
              <a:rPr lang="pl-PL" dirty="0"/>
              <a:t>Postępowanie wszczyna się </a:t>
            </a:r>
            <a:r>
              <a:rPr lang="pl-PL" b="1" dirty="0"/>
              <a:t>w sprawie </a:t>
            </a:r>
            <a:r>
              <a:rPr lang="pl-PL" dirty="0"/>
              <a:t>(faza in rem)</a:t>
            </a:r>
          </a:p>
          <a:p>
            <a:pPr lvl="1" algn="just"/>
            <a:r>
              <a:rPr lang="pl-PL" dirty="0"/>
              <a:t>organy nie wiedzą jeszcze kto jest podejrzanym, </a:t>
            </a:r>
          </a:p>
          <a:p>
            <a:pPr lvl="1" algn="just"/>
            <a:r>
              <a:rPr lang="pl-PL" dirty="0"/>
              <a:t>zbierają informacje, które pozwoliłyby na postawienie zarzutów konkretnej osobie</a:t>
            </a:r>
          </a:p>
          <a:p>
            <a:pPr algn="just"/>
            <a:r>
              <a:rPr lang="pl-PL" dirty="0"/>
              <a:t>Uzasadnione podejrzenie popełnienie przestępstwa to tzw. faktyczna podstawa wszczęcia śledztwa lub dochodzenia</a:t>
            </a:r>
          </a:p>
          <a:p>
            <a:pPr algn="just"/>
            <a:r>
              <a:rPr lang="pl-PL" dirty="0"/>
              <a:t>Konieczne jest posiadanie danych, na podstawie których można zasadnie podejrzewać, że miało miejsce przestępstwa</a:t>
            </a:r>
          </a:p>
          <a:p>
            <a:pPr marL="109728" indent="0" algn="just">
              <a:buNone/>
            </a:pPr>
            <a:endParaRPr lang="pl-PL" dirty="0"/>
          </a:p>
        </p:txBody>
      </p:sp>
    </p:spTree>
    <p:extLst>
      <p:ext uri="{BB962C8B-B14F-4D97-AF65-F5344CB8AC3E}">
        <p14:creationId xmlns:p14="http://schemas.microsoft.com/office/powerpoint/2010/main" val="235115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Wszczęcie postępowania przygotowawczego</a:t>
            </a:r>
            <a:br>
              <a:rPr lang="pl-PL" b="1" dirty="0"/>
            </a:br>
            <a:r>
              <a:rPr lang="pl-PL" b="1" dirty="0"/>
              <a:t>- </a:t>
            </a:r>
            <a:r>
              <a:rPr lang="pl-PL" sz="2700" dirty="0"/>
              <a:t>źródła informacji o przestępstwie</a:t>
            </a:r>
            <a:endParaRPr lang="pl-PL" sz="3100" dirty="0"/>
          </a:p>
        </p:txBody>
      </p:sp>
      <p:sp>
        <p:nvSpPr>
          <p:cNvPr id="3" name="Symbol zastępczy zawartości 2"/>
          <p:cNvSpPr>
            <a:spLocks noGrp="1"/>
          </p:cNvSpPr>
          <p:nvPr>
            <p:ph idx="1"/>
          </p:nvPr>
        </p:nvSpPr>
        <p:spPr/>
        <p:txBody>
          <a:bodyPr>
            <a:normAutofit/>
          </a:bodyPr>
          <a:lstStyle/>
          <a:p>
            <a:pPr algn="just"/>
            <a:r>
              <a:rPr lang="pl-PL" dirty="0"/>
              <a:t>Informacje własne organów procesowych („spostrzeżenia własne”)</a:t>
            </a:r>
          </a:p>
          <a:p>
            <a:pPr algn="just"/>
            <a:r>
              <a:rPr lang="pl-PL" dirty="0"/>
              <a:t>Zawiadomienie o możliwości popełnienia przestępstwa</a:t>
            </a:r>
          </a:p>
          <a:p>
            <a:pPr algn="just"/>
            <a:r>
              <a:rPr lang="pl-PL" dirty="0"/>
              <a:t>Samooskarżenie</a:t>
            </a:r>
          </a:p>
          <a:p>
            <a:pPr algn="just"/>
            <a:r>
              <a:rPr lang="pl-PL" dirty="0"/>
              <a:t>Wiadomości z radia, prasy, telewizji</a:t>
            </a:r>
          </a:p>
          <a:p>
            <a:pPr algn="just"/>
            <a:r>
              <a:rPr lang="pl-PL" dirty="0"/>
              <a:t>Wyniki działań operacyjnych </a:t>
            </a:r>
          </a:p>
          <a:p>
            <a:pPr algn="just"/>
            <a:r>
              <a:rPr lang="pl-PL" dirty="0"/>
              <a:t>Anonim </a:t>
            </a:r>
          </a:p>
          <a:p>
            <a:pPr lvl="1" algn="just"/>
            <a:r>
              <a:rPr lang="pl-PL" dirty="0"/>
              <a:t>w przypadku anonimu konieczne jest szczególnie dokładne zweryfikowanie jego treści, jeżeli informacje w nim zawarte w ogóle wydają się wiarygodne</a:t>
            </a:r>
          </a:p>
          <a:p>
            <a:pPr lvl="1" algn="just"/>
            <a:r>
              <a:rPr lang="pl-PL" dirty="0"/>
              <a:t>Najmniej „pewne” źródło informacji</a:t>
            </a:r>
          </a:p>
        </p:txBody>
      </p:sp>
    </p:spTree>
    <p:extLst>
      <p:ext uri="{BB962C8B-B14F-4D97-AF65-F5344CB8AC3E}">
        <p14:creationId xmlns:p14="http://schemas.microsoft.com/office/powerpoint/2010/main" val="30209631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16025"/>
            <a:ext cx="9144000" cy="1160112"/>
          </a:xfrm>
        </p:spPr>
        <p:txBody>
          <a:bodyPr>
            <a:noAutofit/>
          </a:bodyPr>
          <a:lstStyle/>
          <a:p>
            <a:pPr algn="ctr"/>
            <a:r>
              <a:rPr lang="pl-PL" sz="3600" dirty="0"/>
              <a:t>Obowiązek zawiadomienia o przestępstwie </a:t>
            </a:r>
          </a:p>
        </p:txBody>
      </p:sp>
      <p:sp>
        <p:nvSpPr>
          <p:cNvPr id="4" name="Symbol zastępczy tekstu 3"/>
          <p:cNvSpPr>
            <a:spLocks noGrp="1"/>
          </p:cNvSpPr>
          <p:nvPr>
            <p:ph type="body" idx="1"/>
          </p:nvPr>
        </p:nvSpPr>
        <p:spPr>
          <a:xfrm>
            <a:off x="1560004" y="1499592"/>
            <a:ext cx="3851920" cy="457200"/>
          </a:xfrm>
        </p:spPr>
        <p:txBody>
          <a:bodyPr/>
          <a:lstStyle/>
          <a:p>
            <a:pPr algn="ctr"/>
            <a:r>
              <a:rPr lang="pl-PL" sz="2400" dirty="0"/>
              <a:t>SPOŁECZNY</a:t>
            </a:r>
            <a:endParaRPr lang="pl-PL" dirty="0"/>
          </a:p>
        </p:txBody>
      </p:sp>
      <p:sp>
        <p:nvSpPr>
          <p:cNvPr id="5" name="Symbol zastępczy zawartości 4"/>
          <p:cNvSpPr>
            <a:spLocks noGrp="1"/>
          </p:cNvSpPr>
          <p:nvPr>
            <p:ph sz="half" idx="2"/>
          </p:nvPr>
        </p:nvSpPr>
        <p:spPr>
          <a:xfrm>
            <a:off x="1524000" y="2204865"/>
            <a:ext cx="3923928" cy="2664296"/>
          </a:xfrm>
        </p:spPr>
        <p:txBody>
          <a:bodyPr>
            <a:normAutofit/>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6" name="Symbol zastępczy tekstu 5"/>
          <p:cNvSpPr>
            <a:spLocks noGrp="1"/>
          </p:cNvSpPr>
          <p:nvPr>
            <p:ph type="body" sz="quarter" idx="3"/>
          </p:nvPr>
        </p:nvSpPr>
        <p:spPr>
          <a:xfrm>
            <a:off x="5915472" y="1499592"/>
            <a:ext cx="4329807" cy="457200"/>
          </a:xfrm>
        </p:spPr>
        <p:txBody>
          <a:bodyPr/>
          <a:lstStyle/>
          <a:p>
            <a:pPr algn="ctr"/>
            <a:r>
              <a:rPr lang="pl-PL" sz="2400" dirty="0"/>
              <a:t>PRAWNY</a:t>
            </a:r>
          </a:p>
        </p:txBody>
      </p:sp>
      <p:sp>
        <p:nvSpPr>
          <p:cNvPr id="7" name="Symbol zastępczy zawartości 6"/>
          <p:cNvSpPr>
            <a:spLocks noGrp="1"/>
          </p:cNvSpPr>
          <p:nvPr>
            <p:ph sz="quarter" idx="4"/>
          </p:nvPr>
        </p:nvSpPr>
        <p:spPr>
          <a:xfrm>
            <a:off x="5761112" y="2276872"/>
            <a:ext cx="4932040" cy="4581128"/>
          </a:xfr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4727848" y="3717032"/>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631504" y="4869160"/>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val="490906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Zawiadomienie o przestępstwie</a:t>
            </a:r>
          </a:p>
        </p:txBody>
      </p:sp>
      <p:sp>
        <p:nvSpPr>
          <p:cNvPr id="8" name="Symbol zastępczy zawartości 7"/>
          <p:cNvSpPr>
            <a:spLocks noGrp="1"/>
          </p:cNvSpPr>
          <p:nvPr>
            <p:ph idx="1"/>
          </p:nvPr>
        </p:nvSpPr>
        <p:spPr>
          <a:xfrm>
            <a:off x="1281665" y="1270000"/>
            <a:ext cx="8596668" cy="3880773"/>
          </a:xfrm>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10" name="Łącznik prosty ze strzałką 9"/>
          <p:cNvCxnSpPr/>
          <p:nvPr/>
        </p:nvCxnSpPr>
        <p:spPr>
          <a:xfrm flipH="1">
            <a:off x="3719737" y="2636913"/>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7464152" y="2636913"/>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73333" y="3311294"/>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15" name="pole tekstowe 14"/>
          <p:cNvSpPr txBox="1"/>
          <p:nvPr/>
        </p:nvSpPr>
        <p:spPr>
          <a:xfrm>
            <a:off x="7600431" y="3072939"/>
            <a:ext cx="2448272" cy="707886"/>
          </a:xfrm>
          <a:prstGeom prst="rect">
            <a:avLst/>
          </a:prstGeom>
          <a:noFill/>
        </p:spPr>
        <p:txBody>
          <a:bodyPr wrap="square" rtlCol="0">
            <a:spAutoFit/>
          </a:bodyPr>
          <a:lstStyle/>
          <a:p>
            <a:pPr algn="ctr"/>
            <a:r>
              <a:rPr lang="pl-PL" sz="2000" b="1" dirty="0"/>
              <a:t>Odmowie wszczęcia </a:t>
            </a:r>
          </a:p>
        </p:txBody>
      </p:sp>
      <p:sp>
        <p:nvSpPr>
          <p:cNvPr id="18" name="pole tekstowe 17"/>
          <p:cNvSpPr txBox="1"/>
          <p:nvPr/>
        </p:nvSpPr>
        <p:spPr>
          <a:xfrm>
            <a:off x="5051884" y="3035982"/>
            <a:ext cx="1944216" cy="646331"/>
          </a:xfrm>
          <a:prstGeom prst="rect">
            <a:avLst/>
          </a:prstGeom>
          <a:noFill/>
        </p:spPr>
        <p:txBody>
          <a:bodyPr wrap="square" rtlCol="0">
            <a:spAutoFit/>
          </a:bodyPr>
          <a:lstStyle/>
          <a:p>
            <a:pPr algn="ctr"/>
            <a:r>
              <a:rPr lang="pl-PL" sz="3600" b="1" u="sng" dirty="0"/>
              <a:t>LUB</a:t>
            </a:r>
          </a:p>
        </p:txBody>
      </p:sp>
      <p:sp>
        <p:nvSpPr>
          <p:cNvPr id="20" name="pole tekstowe 19"/>
          <p:cNvSpPr txBox="1"/>
          <p:nvPr/>
        </p:nvSpPr>
        <p:spPr>
          <a:xfrm>
            <a:off x="1524000" y="3769143"/>
            <a:ext cx="9144000"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25" name="pole tekstowe 24"/>
          <p:cNvSpPr txBox="1"/>
          <p:nvPr/>
        </p:nvSpPr>
        <p:spPr>
          <a:xfrm>
            <a:off x="1524000" y="5056302"/>
            <a:ext cx="9126549" cy="1754326"/>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val="600849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Czynności sprawdzające art. 307</a:t>
            </a:r>
          </a:p>
        </p:txBody>
      </p:sp>
      <p:sp>
        <p:nvSpPr>
          <p:cNvPr id="3" name="Symbol zastępczy zawartości 2"/>
          <p:cNvSpPr>
            <a:spLocks noGrp="1"/>
          </p:cNvSpPr>
          <p:nvPr>
            <p:ph idx="1"/>
          </p:nvPr>
        </p:nvSpPr>
        <p:spPr/>
        <p:txBody>
          <a:bodyPr>
            <a:normAutofit/>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val="7127387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sprawdzające art. 307</a:t>
            </a:r>
          </a:p>
        </p:txBody>
      </p:sp>
      <p:sp>
        <p:nvSpPr>
          <p:cNvPr id="3" name="Symbol zastępczy zawartości 2"/>
          <p:cNvSpPr>
            <a:spLocks noGrp="1"/>
          </p:cNvSpPr>
          <p:nvPr>
            <p:ph idx="1"/>
          </p:nvPr>
        </p:nvSpPr>
        <p:spPr/>
        <p:txBody>
          <a:bodyPr/>
          <a:lstStyle/>
          <a:p>
            <a:pPr algn="just"/>
            <a:r>
              <a:rPr lang="pl-PL" b="1" dirty="0"/>
              <a:t>W postępowaniu sprawdzającym nie przeprowadza się dowodu z opinii biegłego ani czynności wymagających spisania protokołu! </a:t>
            </a:r>
          </a:p>
          <a:p>
            <a:pPr lvl="1" algn="just"/>
            <a:r>
              <a:rPr lang="pl-PL" b="1" dirty="0"/>
              <a:t>Wyjątek! </a:t>
            </a:r>
            <a:r>
              <a:rPr lang="pl-PL" dirty="0"/>
              <a:t>Art. 307 § 2 i 3 </a:t>
            </a:r>
            <a:r>
              <a:rPr lang="pl-PL" dirty="0">
                <a:sym typeface="Wingdings" pitchFamily="2" charset="2"/>
              </a:rPr>
              <a:t> przyjęcie ustnego zawiadomienia o przestępstwie i przesłuchanie w charakterze świadka osoby zawiadamiającej utrwalane w formie protokołu </a:t>
            </a:r>
          </a:p>
          <a:p>
            <a:pPr lvl="1" algn="just"/>
            <a:r>
              <a:rPr lang="pl-PL" dirty="0">
                <a:sym typeface="Wingdings" pitchFamily="2" charset="2"/>
              </a:rPr>
              <a:t>Pozostałe czynności nie są protokołowane, nie mają charakteru czynności procesowych a ich wyniki nie nabierają mocy dowodowej w postępowaniu karnym </a:t>
            </a:r>
          </a:p>
          <a:p>
            <a:pPr lvl="1" algn="just"/>
            <a:r>
              <a:rPr lang="pl-PL" dirty="0">
                <a:sym typeface="Wingdings" pitchFamily="2" charset="2"/>
              </a:rPr>
              <a:t>Utrwala się je w formie notatek urzędowych (por. art. 143 </a:t>
            </a:r>
            <a:r>
              <a:rPr lang="pl-PL" dirty="0"/>
              <a:t>§ 2)</a:t>
            </a:r>
            <a:r>
              <a:rPr lang="pl-PL" dirty="0">
                <a:sym typeface="Wingdings" pitchFamily="2" charset="2"/>
              </a:rPr>
              <a:t> </a:t>
            </a:r>
          </a:p>
          <a:p>
            <a:pPr algn="just"/>
            <a:r>
              <a:rPr lang="pl-PL" dirty="0">
                <a:sym typeface="Wingdings" pitchFamily="2" charset="2"/>
              </a:rPr>
              <a:t>Czynności sprawdzające powinny być ukończone </a:t>
            </a:r>
            <a:r>
              <a:rPr lang="pl-PL" b="1" dirty="0">
                <a:sym typeface="Wingdings" pitchFamily="2" charset="2"/>
              </a:rPr>
              <a:t>w ciągu 30 dni</a:t>
            </a:r>
            <a:r>
              <a:rPr lang="pl-PL" dirty="0">
                <a:sym typeface="Wingdings" pitchFamily="2" charset="2"/>
              </a:rPr>
              <a:t>. Po tym okresie należy: </a:t>
            </a:r>
          </a:p>
          <a:p>
            <a:pPr lvl="1" algn="just"/>
            <a:r>
              <a:rPr lang="pl-PL" b="1" dirty="0">
                <a:sym typeface="Wingdings" pitchFamily="2" charset="2"/>
              </a:rPr>
              <a:t>albo wszcząć śledztwo (dochodzenie) albo odmówić wszczęcia </a:t>
            </a:r>
            <a:endParaRPr lang="pl-PL" dirty="0"/>
          </a:p>
          <a:p>
            <a:endParaRPr lang="pl-PL" dirty="0"/>
          </a:p>
        </p:txBody>
      </p:sp>
    </p:spTree>
    <p:extLst>
      <p:ext uri="{BB962C8B-B14F-4D97-AF65-F5344CB8AC3E}">
        <p14:creationId xmlns:p14="http://schemas.microsoft.com/office/powerpoint/2010/main" val="1735868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200" dirty="0"/>
              <a:t>Wszczęcie postępowania przygotowawczego </a:t>
            </a:r>
          </a:p>
        </p:txBody>
      </p:sp>
      <p:sp>
        <p:nvSpPr>
          <p:cNvPr id="8" name="Symbol zastępczy zawartości 7"/>
          <p:cNvSpPr>
            <a:spLocks noGrp="1"/>
          </p:cNvSpPr>
          <p:nvPr>
            <p:ph idx="1"/>
          </p:nvPr>
        </p:nvSpPr>
        <p:spPr/>
        <p:txBody>
          <a:bodyPr/>
          <a:lstStyle/>
          <a:p>
            <a:pPr algn="just"/>
            <a:r>
              <a:rPr lang="pl-PL" dirty="0"/>
              <a:t>Poza uzasadnionym podejrzeniem popełnienia przestępstwa niezbędna jest również </a:t>
            </a:r>
            <a:r>
              <a:rPr lang="pl-PL" b="1" dirty="0"/>
              <a:t>prawna dopuszczalność ścigania, </a:t>
            </a:r>
            <a:r>
              <a:rPr lang="pl-PL" dirty="0"/>
              <a:t>czyli brak przeszkód prawnych w ściganiu danego czynu</a:t>
            </a:r>
          </a:p>
          <a:p>
            <a:pPr algn="just"/>
            <a:r>
              <a:rPr lang="pl-PL" dirty="0"/>
              <a:t>Warunki dopuszczalności procesu </a:t>
            </a:r>
            <a:r>
              <a:rPr lang="pl-PL" dirty="0">
                <a:sym typeface="Wingdings" pitchFamily="2" charset="2"/>
              </a:rPr>
              <a:t> </a:t>
            </a:r>
            <a:r>
              <a:rPr lang="pl-PL" b="1" dirty="0">
                <a:sym typeface="Wingdings" pitchFamily="2" charset="2"/>
              </a:rPr>
              <a:t>art. 17 </a:t>
            </a:r>
            <a:r>
              <a:rPr lang="pl-PL" b="1" dirty="0"/>
              <a:t>§ 1 </a:t>
            </a:r>
          </a:p>
          <a:p>
            <a:pPr lvl="1" algn="just"/>
            <a:r>
              <a:rPr lang="pl-PL" b="1" dirty="0"/>
              <a:t>ważne – na art. 17 § 2 </a:t>
            </a:r>
          </a:p>
          <a:p>
            <a:pPr lvl="1" algn="just"/>
            <a:r>
              <a:rPr lang="pl-PL" dirty="0"/>
              <a:t>.Do chwili otrzymania wniosku lub zezwolenia władzy, od których ustawa uzależnia ściganie, organy procesowe dokonują </a:t>
            </a:r>
            <a:r>
              <a:rPr lang="pl-PL" b="1" dirty="0"/>
              <a:t>tylko czynności nie cierpiących zwłoki</a:t>
            </a:r>
            <a:r>
              <a:rPr lang="pl-PL" dirty="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val="302351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 orzecznictwa…</a:t>
            </a:r>
          </a:p>
        </p:txBody>
      </p:sp>
      <p:sp>
        <p:nvSpPr>
          <p:cNvPr id="3" name="Symbol zastępczy zawartości 2"/>
          <p:cNvSpPr>
            <a:spLocks noGrp="1"/>
          </p:cNvSpPr>
          <p:nvPr>
            <p:ph idx="1"/>
          </p:nvPr>
        </p:nvSpPr>
        <p:spPr>
          <a:xfrm>
            <a:off x="1261872" y="1828800"/>
            <a:ext cx="9692640" cy="4778477"/>
          </a:xfrm>
        </p:spPr>
        <p:txBody>
          <a:bodyPr>
            <a:normAutofit fontScale="92500" lnSpcReduction="10000"/>
          </a:bodyPr>
          <a:lstStyle/>
          <a:p>
            <a:pPr algn="just"/>
            <a:r>
              <a:rPr lang="pl-PL" dirty="0"/>
              <a:t>Postanowienie SN z 18.08.2009 r., WSP 4/09</a:t>
            </a:r>
          </a:p>
          <a:p>
            <a:pPr lvl="1" algn="just"/>
            <a:r>
              <a:rPr lang="pl-PL" dirty="0"/>
              <a:t>Sędziemu, przeciwko któremu prokurator - wbrew postanowieniom art. 17 § 2 k.p.k. - prowadzi faktyczne śledztwo, przysługują uprawnienia podejrzanego. </a:t>
            </a:r>
          </a:p>
          <a:p>
            <a:pPr algn="just"/>
            <a:r>
              <a:rPr lang="pl-PL" dirty="0"/>
              <a:t>Postanowienie SA w Katowicach z 5.08.2015 r., II </a:t>
            </a:r>
            <a:r>
              <a:rPr lang="pl-PL" dirty="0" err="1"/>
              <a:t>Akz</a:t>
            </a:r>
            <a:r>
              <a:rPr lang="pl-PL" dirty="0"/>
              <a:t> 427/15</a:t>
            </a:r>
          </a:p>
          <a:p>
            <a:pPr lvl="1" algn="just"/>
            <a:r>
              <a:rPr lang="pl-PL" dirty="0"/>
              <a:t>Przepis art. 17 § 2 k.p.k. nakłada na organy prowadzące postępowanie obowiązek wyjednania zgody na ściganie, zaś do chwili otrzymania wniosku lub zezwolenia władzy, od których ustawa uzależnia ściganie, organy procesowe dokonują tylko czynności nie cierpiących zwłoki w celu zabezpieczenia śladów i dowodów, a także czynności zmierzających do wyjaśnienia, czy wniosek będzie złożony lub zezwolenie będzie wydane.</a:t>
            </a:r>
          </a:p>
          <a:p>
            <a:pPr algn="just"/>
            <a:r>
              <a:rPr lang="pl-PL" dirty="0"/>
              <a:t>Uchwała SN z 13.01.2017 r., SNO 55/16</a:t>
            </a:r>
          </a:p>
          <a:p>
            <a:pPr lvl="1" algn="just"/>
            <a:r>
              <a:rPr lang="pl-PL" dirty="0"/>
              <a:t>Możliwość konwalidacji braku, o którym mowa w art. 17 § 1 pkt 10 k.p.k. wynika z art. 17 § 2 in fine k.p.k., który przewiduje, że w razie nieistnienia takiego zezwolenia sąd, rozstrzygający w przedmiocie procesu, podejmuje czynności zmierzające do wyjaśnienia, czy zezwolenie będzie wydane. Oznacza to również obowiązek oczekiwania przez ten sąd na rezultat postępowania wpadkowego zainicjowanego wnioskiem o zezwolenie na pociągnięcie sędziego do odpowiedzialności, gdy wniosek został złożony. Unormowanie określone w art. 17 § 2 k.p.k. świadczy o tym, że wskazana negatywna przesłanka dopuszczalności procesu głównego ma charakter względny, to znaczy, przeszkoda ta, uniemożliwiająca jego wszczęcie albo kontynuowanie, jest usuwalna.</a:t>
            </a:r>
          </a:p>
        </p:txBody>
      </p:sp>
    </p:spTree>
    <p:extLst>
      <p:ext uri="{BB962C8B-B14F-4D97-AF65-F5344CB8AC3E}">
        <p14:creationId xmlns:p14="http://schemas.microsoft.com/office/powerpoint/2010/main" val="11509182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78305941"/>
              </p:ext>
            </p:extLst>
          </p:nvPr>
        </p:nvGraphicFramePr>
        <p:xfrm>
          <a:off x="432619" y="19667"/>
          <a:ext cx="10854814" cy="6705597"/>
        </p:xfrm>
        <a:graphic>
          <a:graphicData uri="http://schemas.openxmlformats.org/drawingml/2006/table">
            <a:tbl>
              <a:tblPr firstRow="1" firstCol="1" bandRow="1">
                <a:tableStyleId>{93296810-A885-4BE3-A3E7-6D5BEEA58F35}</a:tableStyleId>
              </a:tblPr>
              <a:tblGrid>
                <a:gridCol w="3971275">
                  <a:extLst>
                    <a:ext uri="{9D8B030D-6E8A-4147-A177-3AD203B41FA5}">
                      <a16:colId xmlns:a16="http://schemas.microsoft.com/office/drawing/2014/main" val="20000"/>
                    </a:ext>
                  </a:extLst>
                </a:gridCol>
                <a:gridCol w="2967447">
                  <a:extLst>
                    <a:ext uri="{9D8B030D-6E8A-4147-A177-3AD203B41FA5}">
                      <a16:colId xmlns:a16="http://schemas.microsoft.com/office/drawing/2014/main" val="20001"/>
                    </a:ext>
                  </a:extLst>
                </a:gridCol>
                <a:gridCol w="3916092">
                  <a:extLst>
                    <a:ext uri="{9D8B030D-6E8A-4147-A177-3AD203B41FA5}">
                      <a16:colId xmlns:a16="http://schemas.microsoft.com/office/drawing/2014/main" val="20002"/>
                    </a:ext>
                  </a:extLst>
                </a:gridCol>
              </a:tblGrid>
              <a:tr h="822887">
                <a:tc>
                  <a:txBody>
                    <a:bodyPr/>
                    <a:lstStyle/>
                    <a:p>
                      <a:pPr algn="ctr">
                        <a:lnSpc>
                          <a:spcPct val="115000"/>
                        </a:lnSpc>
                        <a:spcAft>
                          <a:spcPts val="0"/>
                        </a:spcAft>
                      </a:pPr>
                      <a:r>
                        <a:rPr lang="pl-PL" sz="2000" dirty="0">
                          <a:effectLst/>
                        </a:rPr>
                        <a:t>POSTANOWIENIE O: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ŚLEDZTWO</a:t>
                      </a:r>
                    </a:p>
                    <a:p>
                      <a:pPr algn="just">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DOCHODZENIE</a:t>
                      </a:r>
                    </a:p>
                    <a:p>
                      <a:pPr algn="ctr">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41355">
                <a:tc>
                  <a:txBody>
                    <a:bodyPr/>
                    <a:lstStyle/>
                    <a:p>
                      <a:pPr algn="just">
                        <a:lnSpc>
                          <a:spcPct val="115000"/>
                        </a:lnSpc>
                        <a:spcAft>
                          <a:spcPts val="0"/>
                        </a:spcAft>
                      </a:pPr>
                      <a:r>
                        <a:rPr lang="pl-PL" sz="1400" dirty="0">
                          <a:effectLst/>
                        </a:rPr>
                        <a:t>WSZCZĘCIU śledztwa</a:t>
                      </a:r>
                      <a:r>
                        <a:rPr lang="pl-PL" sz="1400" baseline="0" dirty="0">
                          <a:effectLst/>
                        </a:rPr>
                        <a:t> lub dochodzenia</a:t>
                      </a:r>
                      <a:endParaRPr lang="pl-PL" sz="1400" dirty="0">
                        <a:effectLst/>
                      </a:endParaRPr>
                    </a:p>
                    <a:p>
                      <a:pPr algn="just">
                        <a:lnSpc>
                          <a:spcPct val="115000"/>
                        </a:lnSpc>
                        <a:spcAft>
                          <a:spcPts val="0"/>
                        </a:spcAft>
                      </a:pPr>
                      <a:r>
                        <a:rPr lang="pl-PL" sz="1400" dirty="0">
                          <a:effectLst/>
                        </a:rPr>
                        <a:t> </a:t>
                      </a:r>
                    </a:p>
                    <a:p>
                      <a:pPr algn="just">
                        <a:lnSpc>
                          <a:spcPct val="115000"/>
                        </a:lnSpc>
                        <a:spcAft>
                          <a:spcPts val="0"/>
                        </a:spcAft>
                      </a:pPr>
                      <a:r>
                        <a:rPr lang="pl-PL" sz="1400" dirty="0">
                          <a:effectLst/>
                        </a:rPr>
                        <a:t>NIEZASKARŻALNE</a:t>
                      </a:r>
                      <a:endParaRPr lang="pl-PL" sz="1400" dirty="0">
                        <a:effectLst/>
                        <a:latin typeface="+mn-lt"/>
                        <a:ea typeface="Calibri"/>
                        <a:cs typeface="Times New Roman"/>
                      </a:endParaRPr>
                    </a:p>
                  </a:txBody>
                  <a:tcPr marL="68580" marR="68580" marT="0" marB="0"/>
                </a:tc>
                <a:tc>
                  <a:txBody>
                    <a:bodyPr/>
                    <a:lstStyle/>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WYDAJE WYŁĄCZNIE PROKURATOR</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(art. 305 § 3)</a:t>
                      </a:r>
                    </a:p>
                    <a:p>
                      <a:pPr algn="just">
                        <a:lnSpc>
                          <a:spcPct val="115000"/>
                        </a:lnSpc>
                        <a:spcAft>
                          <a:spcPts val="0"/>
                        </a:spcAft>
                      </a:pPr>
                      <a:endParaRPr lang="pl-PL" sz="1400" dirty="0">
                        <a:effectLst/>
                      </a:endParaRPr>
                    </a:p>
                    <a:p>
                      <a:pPr algn="just">
                        <a:lnSpc>
                          <a:spcPct val="115000"/>
                        </a:lnSpc>
                        <a:spcAft>
                          <a:spcPts val="0"/>
                        </a:spcAft>
                      </a:pPr>
                      <a:r>
                        <a:rPr lang="pl-PL" sz="1400" dirty="0">
                          <a:effectLst/>
                          <a:sym typeface="Wingdings" pitchFamily="2" charset="2"/>
                        </a:rPr>
                        <a:t> Postanowienie</a:t>
                      </a:r>
                      <a:r>
                        <a:rPr lang="pl-PL" sz="1400" baseline="0" dirty="0">
                          <a:effectLst/>
                          <a:sym typeface="Wingdings" pitchFamily="2" charset="2"/>
                        </a:rPr>
                        <a:t> z uzasadnieniem </a:t>
                      </a:r>
                      <a:endParaRPr lang="pl-PL" sz="1400" b="0" dirty="0">
                        <a:effectLst/>
                        <a:latin typeface="+mn-lt"/>
                        <a:ea typeface="Calibri"/>
                        <a:cs typeface="Times New Roman"/>
                      </a:endParaRPr>
                    </a:p>
                  </a:txBody>
                  <a:tcPr marL="68580" marR="68580" marT="0" marB="0"/>
                </a:tc>
                <a:tc>
                  <a:txBody>
                    <a:bodyPr/>
                    <a:lstStyle/>
                    <a:p>
                      <a:pPr marL="0" indent="0" algn="just">
                        <a:lnSpc>
                          <a:spcPct val="115000"/>
                        </a:lnSpc>
                        <a:spcAft>
                          <a:spcPts val="0"/>
                        </a:spcAft>
                        <a:buNone/>
                      </a:pPr>
                      <a:r>
                        <a:rPr lang="pl-PL" sz="1400" dirty="0">
                          <a:effectLst/>
                        </a:rPr>
                        <a:t>1. CO DO ZASADY - POLICJA LUB INNY UPRAWNIONY ORGAN </a:t>
                      </a:r>
                    </a:p>
                    <a:p>
                      <a:pPr marL="285750" indent="-285750" algn="just">
                        <a:lnSpc>
                          <a:spcPct val="115000"/>
                        </a:lnSpc>
                        <a:spcAft>
                          <a:spcPts val="0"/>
                        </a:spcAft>
                        <a:buFont typeface="Arial" pitchFamily="34" charset="0"/>
                        <a:buChar char="•"/>
                      </a:pPr>
                      <a:r>
                        <a:rPr lang="pl-PL" sz="1400" dirty="0">
                          <a:effectLst/>
                          <a:sym typeface="Wingdings"/>
                        </a:rPr>
                        <a:t>nie</a:t>
                      </a:r>
                      <a:r>
                        <a:rPr lang="pl-PL" sz="1400" baseline="0" dirty="0">
                          <a:effectLst/>
                          <a:sym typeface="Wingdings"/>
                        </a:rPr>
                        <a:t> ma obowiązku zawiadamiania prokuratora</a:t>
                      </a:r>
                      <a:endParaRPr lang="pl-PL" sz="1400" dirty="0">
                        <a:effectLst/>
                        <a:sym typeface="Wingdings"/>
                      </a:endParaRPr>
                    </a:p>
                    <a:p>
                      <a:pPr algn="just">
                        <a:lnSpc>
                          <a:spcPct val="115000"/>
                        </a:lnSpc>
                        <a:spcAft>
                          <a:spcPts val="0"/>
                        </a:spcAft>
                      </a:pPr>
                      <a:r>
                        <a:rPr lang="pl-PL" sz="1400" dirty="0">
                          <a:effectLst/>
                        </a:rPr>
                        <a:t>2. MOŻE WYDAĆ PROKURATOR JEŻELI PROWADZI DOCHODZENIE</a:t>
                      </a:r>
                    </a:p>
                    <a:p>
                      <a:pPr marL="285750" indent="-285750" algn="just">
                        <a:lnSpc>
                          <a:spcPct val="115000"/>
                        </a:lnSpc>
                        <a:spcAft>
                          <a:spcPts val="0"/>
                        </a:spcAft>
                        <a:buFont typeface="Arial" pitchFamily="34" charset="0"/>
                        <a:buChar char="•"/>
                      </a:pPr>
                      <a:r>
                        <a:rPr lang="pl-PL" sz="1400" dirty="0">
                          <a:effectLst/>
                        </a:rPr>
                        <a:t>Nie trzeba sporządzać uzasadnienia</a:t>
                      </a:r>
                    </a:p>
                    <a:p>
                      <a:pPr marL="285750" indent="-285750" algn="just">
                        <a:lnSpc>
                          <a:spcPct val="115000"/>
                        </a:lnSpc>
                        <a:spcAft>
                          <a:spcPts val="0"/>
                        </a:spcAft>
                        <a:buFont typeface="Arial" pitchFamily="34" charset="0"/>
                        <a:buChar char="•"/>
                      </a:pPr>
                      <a:r>
                        <a:rPr lang="pl-PL" sz="1400" dirty="0">
                          <a:effectLst/>
                        </a:rPr>
                        <a:t>Na wniosek</a:t>
                      </a:r>
                      <a:r>
                        <a:rPr lang="pl-PL" sz="1400" baseline="0" dirty="0">
                          <a:effectLst/>
                        </a:rPr>
                        <a:t> strony organ podaje ustnie powody rozstrzygnięcia</a:t>
                      </a:r>
                      <a:endParaRPr lang="pl-PL" sz="1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41355">
                <a:tc>
                  <a:txBody>
                    <a:bodyPr/>
                    <a:lstStyle/>
                    <a:p>
                      <a:pPr algn="just">
                        <a:lnSpc>
                          <a:spcPct val="115000"/>
                        </a:lnSpc>
                        <a:spcAft>
                          <a:spcPts val="0"/>
                        </a:spcAft>
                      </a:pPr>
                      <a:r>
                        <a:rPr lang="pl-PL" sz="1400" dirty="0">
                          <a:effectLst/>
                        </a:rPr>
                        <a:t>ODMOWIE WSZCZĘCIA </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ZASKARŻALNE</a:t>
                      </a:r>
                      <a:endParaRPr lang="pl-PL"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l-PL" sz="1400" dirty="0">
                          <a:effectLst/>
                        </a:rPr>
                        <a:t>1. PROKURATOR </a:t>
                      </a:r>
                    </a:p>
                    <a:p>
                      <a:pPr algn="just">
                        <a:lnSpc>
                          <a:spcPct val="115000"/>
                        </a:lnSpc>
                        <a:spcAft>
                          <a:spcPts val="0"/>
                        </a:spcAft>
                      </a:pPr>
                      <a:r>
                        <a:rPr lang="pl-PL" sz="1400" dirty="0">
                          <a:effectLst/>
                        </a:rPr>
                        <a:t>2. Jeżeli postanowienie wydaje POLICJA (LUB INNY UPRAWNIONY ORGAN) </a:t>
                      </a:r>
                    </a:p>
                    <a:p>
                      <a:pPr marL="742950" lvl="1" indent="-285750" algn="just">
                        <a:lnSpc>
                          <a:spcPct val="115000"/>
                        </a:lnSpc>
                        <a:spcAft>
                          <a:spcPts val="0"/>
                        </a:spcAft>
                        <a:buFont typeface="Wingdings" pitchFamily="2" charset="2"/>
                        <a:buChar char="à"/>
                      </a:pPr>
                      <a:r>
                        <a:rPr lang="pl-PL" sz="1400" dirty="0">
                          <a:effectLst/>
                        </a:rPr>
                        <a:t>WYMAGA ZATWIERDZENIA PRZEZ PROKURATORA </a:t>
                      </a:r>
                    </a:p>
                    <a:p>
                      <a:pPr marL="0" lvl="1" indent="0" algn="just">
                        <a:lnSpc>
                          <a:spcPct val="115000"/>
                        </a:lnSpc>
                        <a:spcAft>
                          <a:spcPts val="0"/>
                        </a:spcAft>
                        <a:buFont typeface="Wingdings" pitchFamily="2" charset="2"/>
                        <a:buNone/>
                      </a:pPr>
                      <a:r>
                        <a:rPr lang="pl-PL" sz="1400" dirty="0">
                          <a:effectLst/>
                        </a:rPr>
                        <a:t>uzasadnienie</a:t>
                      </a:r>
                    </a:p>
                  </a:txBody>
                  <a:tcPr marL="68580" marR="68580" marT="0" marB="0"/>
                </a:tc>
                <a:tc>
                  <a:txBody>
                    <a:bodyPr/>
                    <a:lstStyle/>
                    <a:p>
                      <a:pPr algn="just">
                        <a:lnSpc>
                          <a:spcPct val="115000"/>
                        </a:lnSpc>
                        <a:spcAft>
                          <a:spcPts val="0"/>
                        </a:spcAft>
                      </a:pPr>
                      <a:r>
                        <a:rPr lang="pl-PL" sz="1400" dirty="0">
                          <a:effectLst/>
                        </a:rPr>
                        <a:t>WYDAJE POLICJA LUB INNY UPRAWNIONY ORGAN</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WYMAGA ZATWIERDZENIA PRZEZ PROKURATORA (art. 325e § 2 – poza umorzeniem rejestrowym)</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Nie trzeba</a:t>
                      </a:r>
                      <a:r>
                        <a:rPr lang="pl-PL" sz="1400" baseline="0" dirty="0">
                          <a:effectLst/>
                        </a:rPr>
                        <a:t> sporządzać uzasadnienia, wystarczy podać ustnie powody rozstrzygnięcia </a:t>
                      </a:r>
                    </a:p>
                    <a:p>
                      <a:pPr lvl="1" algn="just">
                        <a:lnSpc>
                          <a:spcPct val="115000"/>
                        </a:lnSpc>
                        <a:spcAft>
                          <a:spcPts val="0"/>
                        </a:spcAft>
                      </a:pPr>
                      <a:r>
                        <a:rPr lang="pl-PL" sz="1400" baseline="0" dirty="0">
                          <a:effectLst/>
                        </a:rPr>
                        <a:t>Wyjątek! Art. 325e </a:t>
                      </a:r>
                      <a:r>
                        <a:rPr lang="pl-PL" sz="1400" dirty="0">
                          <a:effectLst/>
                        </a:rPr>
                        <a:t>§ 1a</a:t>
                      </a:r>
                      <a:endParaRPr lang="pl-PL" sz="1400" b="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cxnSp>
        <p:nvCxnSpPr>
          <p:cNvPr id="12" name="Łącznik prosty ze strzałką 11"/>
          <p:cNvCxnSpPr/>
          <p:nvPr/>
        </p:nvCxnSpPr>
        <p:spPr>
          <a:xfrm>
            <a:off x="2279576" y="4653136"/>
            <a:ext cx="0" cy="7920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703512" y="5555912"/>
            <a:ext cx="1656184" cy="861774"/>
          </a:xfrm>
          <a:prstGeom prst="rect">
            <a:avLst/>
          </a:prstGeom>
          <a:noFill/>
        </p:spPr>
        <p:txBody>
          <a:bodyPr wrap="square" rtlCol="0">
            <a:spAutoFit/>
          </a:bodyPr>
          <a:lstStyle/>
          <a:p>
            <a:pPr algn="ctr"/>
            <a:r>
              <a:rPr lang="pl-PL" sz="1600" b="1" dirty="0">
                <a:solidFill>
                  <a:schemeClr val="bg1"/>
                </a:solidFill>
              </a:rPr>
              <a:t>Zażalenie  - art. 306 §  1 k.p.k.</a:t>
            </a:r>
          </a:p>
        </p:txBody>
      </p:sp>
    </p:spTree>
    <p:extLst>
      <p:ext uri="{BB962C8B-B14F-4D97-AF65-F5344CB8AC3E}">
        <p14:creationId xmlns:p14="http://schemas.microsoft.com/office/powerpoint/2010/main" val="3844613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Cele szczegółowe postępowania przygotowawczego – art. 297 § 1 k.p.k. </a:t>
            </a:r>
          </a:p>
          <a:p>
            <a:pPr marL="630238" lvl="1" indent="-357188" algn="just">
              <a:buFont typeface="+mj-lt"/>
              <a:buAutoNum type="arabicPeriod"/>
            </a:pPr>
            <a:r>
              <a:rPr lang="pl-PL" dirty="0"/>
              <a:t>ustalenie czy został popełniony czyn zabroniony i czy stanowi on przestępstwo; </a:t>
            </a:r>
          </a:p>
          <a:p>
            <a:pPr marL="904558" lvl="2" indent="-357188" algn="just"/>
            <a:r>
              <a:rPr lang="pl-PL" dirty="0"/>
              <a:t>podstawą wszczęcia postępowania w sprawie jest „uzasadnione podejrzenie popełnienia przestępstwa”, które weryfikuje się w toku postępowania</a:t>
            </a:r>
          </a:p>
          <a:p>
            <a:pPr marL="630238" lvl="1" indent="-357188" algn="just">
              <a:buFont typeface="+mj-lt"/>
              <a:buAutoNum type="arabicPeriod"/>
            </a:pPr>
            <a:r>
              <a:rPr lang="pl-PL" dirty="0"/>
              <a:t>wykrycie i w razie potrzeby ujęcie sprawcy </a:t>
            </a:r>
          </a:p>
          <a:p>
            <a:pPr marL="904558" lvl="2" indent="-357188" algn="just"/>
            <a:r>
              <a:rPr lang="pl-PL" dirty="0"/>
              <a:t>„w celu wykrycia” – dokonywanie czynności dowodowych (jak również czynności nieprocesowych) dopuszczalnych w świetle k.p.k. </a:t>
            </a:r>
          </a:p>
          <a:p>
            <a:pPr marL="904558" lvl="2" indent="-357188" algn="just"/>
            <a:r>
              <a:rPr lang="pl-PL" dirty="0"/>
              <a:t>cel osiągnięty, gdy organy dojdą do wniosku, że istnieje „dostatecznie uzasadnione podejrzenie, że czyn popełniła określona osoba”</a:t>
            </a:r>
          </a:p>
          <a:p>
            <a:pPr marL="630238" lvl="1" indent="-357188" algn="just">
              <a:buFont typeface="+mj-lt"/>
              <a:buAutoNum type="arabicPeriod"/>
            </a:pPr>
            <a:r>
              <a:rPr lang="pl-PL" dirty="0"/>
              <a:t>zebranie danych stosownie do art. 213 i 214 k.p.k. </a:t>
            </a:r>
          </a:p>
          <a:p>
            <a:pPr marL="904558" lvl="2" indent="-357188" algn="just"/>
            <a:r>
              <a:rPr lang="pl-PL" dirty="0"/>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dirty="0"/>
              <a:t>wyjaśnienie okoliczności sprawy, w tym ustalenie osób pokrzywdzonych i rozmiarów szkody </a:t>
            </a:r>
          </a:p>
          <a:p>
            <a:pPr marL="630238" lvl="1" indent="-357188" algn="just">
              <a:buFont typeface="+mj-lt"/>
              <a:buAutoNum type="arabicPeriod"/>
            </a:pPr>
            <a:r>
              <a:rPr lang="pl-PL" dirty="0"/>
              <a:t>zebranie, zabezpieczenie i w niezbędnym zakresie utrwalenie dowodów dla sądu.</a:t>
            </a:r>
          </a:p>
        </p:txBody>
      </p:sp>
    </p:spTree>
    <p:extLst>
      <p:ext uri="{BB962C8B-B14F-4D97-AF65-F5344CB8AC3E}">
        <p14:creationId xmlns:p14="http://schemas.microsoft.com/office/powerpoint/2010/main" val="1101193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Wszczęcie postępowania przygotowawczego </a:t>
            </a:r>
          </a:p>
        </p:txBody>
      </p:sp>
      <p:sp>
        <p:nvSpPr>
          <p:cNvPr id="3" name="Symbol zastępczy zawartości 2"/>
          <p:cNvSpPr>
            <a:spLocks noGrp="1"/>
          </p:cNvSpPr>
          <p:nvPr>
            <p:ph idx="1"/>
          </p:nvPr>
        </p:nvSpPr>
        <p:spPr/>
        <p:txBody>
          <a:bodyPr>
            <a:normAutofit/>
          </a:bodyPr>
          <a:lstStyle/>
          <a:p>
            <a:pPr algn="just"/>
            <a:r>
              <a:rPr lang="pl-PL" dirty="0"/>
              <a:t>Zgodnie z art. 303 (oraz 325e w zw. z art. 303) śledztwo lub dochodzenie mogą zostać wszczęte po wydaniu formalnej decyzji przez organ prowadzący postępowanie. </a:t>
            </a:r>
          </a:p>
          <a:p>
            <a:pPr algn="just"/>
            <a:r>
              <a:rPr lang="pl-PL" dirty="0"/>
              <a:t>Wydaje się </a:t>
            </a:r>
            <a:r>
              <a:rPr lang="pl-PL" b="1" dirty="0"/>
              <a:t>postanowienie</a:t>
            </a:r>
          </a:p>
          <a:p>
            <a:pPr algn="just"/>
            <a:r>
              <a:rPr lang="pl-PL" dirty="0"/>
              <a:t>Formalne wszczęcie postępowania jest bardzo istotną czynnością. Rozgranicza etap </a:t>
            </a:r>
            <a:r>
              <a:rPr lang="pl-PL" dirty="0" err="1"/>
              <a:t>przedprocesowy</a:t>
            </a:r>
            <a:r>
              <a:rPr lang="pl-PL" dirty="0"/>
              <a:t> od procesowego i wskazuje, które czynności organów stanowią już część postępowania karnego </a:t>
            </a:r>
          </a:p>
        </p:txBody>
      </p:sp>
    </p:spTree>
    <p:extLst>
      <p:ext uri="{BB962C8B-B14F-4D97-AF65-F5344CB8AC3E}">
        <p14:creationId xmlns:p14="http://schemas.microsoft.com/office/powerpoint/2010/main" val="3381419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Czynności w niezbędnym zakresie (art. 308)</a:t>
            </a:r>
          </a:p>
        </p:txBody>
      </p:sp>
      <p:sp>
        <p:nvSpPr>
          <p:cNvPr id="3" name="Symbol zastępczy zawartości 2"/>
          <p:cNvSpPr>
            <a:spLocks noGrp="1"/>
          </p:cNvSpPr>
          <p:nvPr>
            <p:ph idx="1"/>
          </p:nvPr>
        </p:nvSpPr>
        <p:spPr/>
        <p:txBody>
          <a:bodyPr>
            <a:normAutofit/>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95250" indent="-95250" algn="just">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val="16791725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w niezbędnym zakresie (art. 308)</a:t>
            </a:r>
          </a:p>
        </p:txBody>
      </p:sp>
      <p:sp>
        <p:nvSpPr>
          <p:cNvPr id="3" name="Symbol zastępczy zawartości 2"/>
          <p:cNvSpPr>
            <a:spLocks noGrp="1"/>
          </p:cNvSpPr>
          <p:nvPr>
            <p:ph idx="1"/>
          </p:nvPr>
        </p:nvSpPr>
        <p:spPr/>
        <p:txBody>
          <a:bodyPr>
            <a:normAutofit fontScale="92500"/>
          </a:bodyPr>
          <a:lstStyle/>
          <a:p>
            <a:pPr marL="109728" indent="0" algn="just">
              <a:buNone/>
            </a:pPr>
            <a:r>
              <a:rPr lang="pl-PL" b="1" dirty="0"/>
              <a:t>Prokurator lub Policja</a:t>
            </a:r>
            <a:r>
              <a:rPr lang="pl-PL" dirty="0"/>
              <a:t> może w każdej sprawie, przed wydaniem postanowienia o wszczęciu śledztwa lub dochodzenia, przeprowadzić w niezbędnym zakresie </a:t>
            </a:r>
            <a:r>
              <a:rPr lang="pl-PL" b="1" dirty="0"/>
              <a:t>czynności procesowe, </a:t>
            </a:r>
            <a:r>
              <a:rPr lang="pl-PL" dirty="0"/>
              <a:t>a zwłaszcza dokonać oględzin (w razie potrzeby z udziałem biegłego), przeszukania, czynności wymienionych w art. 74 § 2 pkt. 1 w stosunku do </a:t>
            </a:r>
            <a:r>
              <a:rPr lang="pl-PL" b="1" dirty="0"/>
              <a:t>osoby podejrzanej</a:t>
            </a:r>
            <a:r>
              <a:rPr lang="pl-PL" dirty="0"/>
              <a:t> a także przedsięwziąć wobec niej inne niezbędne czynności. </a:t>
            </a:r>
          </a:p>
          <a:p>
            <a:pPr marL="95250" indent="-95250" algn="just"/>
            <a:r>
              <a:rPr lang="pl-PL" dirty="0"/>
              <a:t> Można przesłuchać osobę podejrzaną w charakterze podejrzanego </a:t>
            </a:r>
          </a:p>
          <a:p>
            <a:pPr marL="171450" indent="-171450" algn="just"/>
            <a:r>
              <a:rPr lang="pl-PL" dirty="0"/>
              <a:t>Czynności w niezbędnym zakresie mogą być dokonywane tylko </a:t>
            </a:r>
            <a:r>
              <a:rPr lang="pl-PL" b="1" dirty="0"/>
              <a:t>w ciągu 5 dni od dnia pierwszej tego rodzaju czynności</a:t>
            </a:r>
            <a:r>
              <a:rPr lang="pl-PL" dirty="0"/>
              <a:t>. Czas trwania śledztwa lub dochodzenia liczy się od dnia pierwszej dokonanej czynności. </a:t>
            </a:r>
          </a:p>
          <a:p>
            <a:pPr marL="171450" indent="-171450" algn="just"/>
            <a:r>
              <a:rPr lang="pl-PL" dirty="0"/>
              <a:t>Mają pełną moc dowodową</a:t>
            </a:r>
          </a:p>
          <a:p>
            <a:pPr marL="171450" indent="-171450" algn="just"/>
            <a:r>
              <a:rPr lang="pl-PL" dirty="0"/>
              <a:t>Po upływie 5 dni należy wydać postanowienie o </a:t>
            </a:r>
            <a:r>
              <a:rPr lang="pl-PL" b="1" dirty="0"/>
              <a:t>wszczęciu śledztwa </a:t>
            </a:r>
            <a:r>
              <a:rPr lang="pl-PL" dirty="0"/>
              <a:t>albo o </a:t>
            </a:r>
            <a:r>
              <a:rPr lang="pl-PL" b="1" dirty="0"/>
              <a:t>umorzeniu</a:t>
            </a:r>
            <a:r>
              <a:rPr lang="pl-PL" dirty="0"/>
              <a:t> (jeżeli nie istnieje uzasadnione podejrzenie popełnienia przestępstwa). </a:t>
            </a:r>
          </a:p>
          <a:p>
            <a:endParaRPr lang="pl-PL" dirty="0"/>
          </a:p>
        </p:txBody>
      </p:sp>
    </p:spTree>
    <p:extLst>
      <p:ext uri="{BB962C8B-B14F-4D97-AF65-F5344CB8AC3E}">
        <p14:creationId xmlns:p14="http://schemas.microsoft.com/office/powerpoint/2010/main" val="9581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Czynności sprawdzające a czynności w niezbędnym zakresie </a:t>
            </a:r>
          </a:p>
        </p:txBody>
      </p:sp>
      <p:sp>
        <p:nvSpPr>
          <p:cNvPr id="6" name="Symbol zastępczy zawartości 5"/>
          <p:cNvSpPr>
            <a:spLocks noGrp="1"/>
          </p:cNvSpPr>
          <p:nvPr>
            <p:ph sz="half" idx="1"/>
          </p:nvPr>
        </p:nvSpPr>
        <p:spPr>
          <a:xfrm>
            <a:off x="1261872" y="2320413"/>
            <a:ext cx="4480560" cy="4351337"/>
          </a:xfrm>
        </p:spPr>
        <p:txBody>
          <a:bodyPr>
            <a:normAutofit fontScale="92500" lnSpcReduction="20000"/>
          </a:bodyPr>
          <a:lstStyle/>
          <a:p>
            <a:pPr marL="566928" indent="-457200" algn="just">
              <a:buFont typeface="+mj-lt"/>
              <a:buAutoNum type="arabicPeriod"/>
            </a:pPr>
            <a:r>
              <a:rPr lang="pl-PL" dirty="0"/>
              <a:t>Organ nie wie czy wszcząć postępowanie czy nie; sprawdza posiadane informacje. </a:t>
            </a:r>
          </a:p>
          <a:p>
            <a:pPr marL="566928" indent="-457200" algn="just">
              <a:buFont typeface="+mj-lt"/>
              <a:buAutoNum type="arabicPeriod"/>
            </a:pPr>
            <a:r>
              <a:rPr lang="pl-PL" dirty="0"/>
              <a:t>Mogą trwać do 30 dni </a:t>
            </a:r>
          </a:p>
          <a:p>
            <a:pPr marL="109728" indent="0" algn="just">
              <a:buNone/>
            </a:pPr>
            <a:r>
              <a:rPr lang="pl-PL" dirty="0"/>
              <a:t>- Nie wlicza się do czasu trwania postępowania przygotowawczego</a:t>
            </a:r>
          </a:p>
          <a:p>
            <a:pPr marL="566928" indent="-457200" algn="just">
              <a:buFont typeface="+mj-lt"/>
              <a:buAutoNum type="arabicPeriod" startAt="3"/>
            </a:pPr>
            <a:r>
              <a:rPr lang="pl-PL" dirty="0"/>
              <a:t>Nie przeprowadza się czynności wymagających spisania protokołu </a:t>
            </a:r>
          </a:p>
          <a:p>
            <a:pPr marL="745236" lvl="1" indent="-342900" algn="just">
              <a:buFontTx/>
              <a:buChar char="-"/>
            </a:pPr>
            <a:r>
              <a:rPr lang="pl-PL" dirty="0"/>
              <a:t>wyjątki: art. 307 § 2 i 3 </a:t>
            </a:r>
          </a:p>
          <a:p>
            <a:pPr marL="566928" indent="-457200" algn="just">
              <a:buFont typeface="+mj-lt"/>
              <a:buAutoNum type="arabicPeriod" startAt="4"/>
            </a:pPr>
            <a:r>
              <a:rPr lang="pl-PL" dirty="0"/>
              <a:t>Nieformalne czynności, utrwalane w formie notatek urzędowych. </a:t>
            </a:r>
          </a:p>
          <a:p>
            <a:pPr marL="566928" indent="-457200" algn="just">
              <a:buFont typeface="+mj-lt"/>
              <a:buAutoNum type="arabicPeriod" startAt="4"/>
            </a:pPr>
            <a:r>
              <a:rPr lang="pl-PL" dirty="0"/>
              <a:t>Po zakończeniu czynności sprawdzających wydaje się postanowienie o wszczęciu śledztwa (dochodzenia) albo o odmowie wszczęcia </a:t>
            </a:r>
          </a:p>
        </p:txBody>
      </p:sp>
      <p:sp>
        <p:nvSpPr>
          <p:cNvPr id="8" name="Symbol zastępczy zawartości 7"/>
          <p:cNvSpPr>
            <a:spLocks noGrp="1"/>
          </p:cNvSpPr>
          <p:nvPr>
            <p:ph sz="half" idx="2"/>
          </p:nvPr>
        </p:nvSpPr>
        <p:spPr>
          <a:xfrm>
            <a:off x="6108192" y="2320413"/>
            <a:ext cx="4480560" cy="4351337"/>
          </a:xfrm>
        </p:spPr>
        <p:txBody>
          <a:bodyPr>
            <a:normAutofit fontScale="92500" lnSpcReduction="20000"/>
          </a:bodyPr>
          <a:lstStyle/>
          <a:p>
            <a:pPr marL="566928" indent="-457200" algn="just">
              <a:buAutoNum type="arabicPeriod"/>
            </a:pPr>
            <a:r>
              <a:rPr lang="pl-PL" dirty="0"/>
              <a:t>Faktyczne wszczęcie postępowania przygotowawczego. </a:t>
            </a:r>
          </a:p>
          <a:p>
            <a:pPr marL="566928" indent="-457200" algn="just">
              <a:buAutoNum type="arabicPeriod"/>
            </a:pPr>
            <a:r>
              <a:rPr lang="pl-PL" dirty="0"/>
              <a:t>Mogą trwać max. do 5 dni </a:t>
            </a:r>
          </a:p>
          <a:p>
            <a:pPr algn="just">
              <a:buFontTx/>
              <a:buChar char="-"/>
            </a:pPr>
            <a:r>
              <a:rPr lang="pl-PL" dirty="0"/>
              <a:t>Wlicza się do czasu trwania postępowania przygotowawczego</a:t>
            </a:r>
          </a:p>
          <a:p>
            <a:pPr marL="566928" indent="-457200" algn="just">
              <a:buFont typeface="+mj-lt"/>
              <a:buAutoNum type="arabicPeriod" startAt="3"/>
            </a:pPr>
            <a:r>
              <a:rPr lang="pl-PL" dirty="0"/>
              <a:t>Przeprowadza się czynności, które mają pełną wartość dowodową </a:t>
            </a:r>
          </a:p>
          <a:p>
            <a:pPr marL="859536" lvl="1" indent="-457200" algn="just"/>
            <a:r>
              <a:rPr lang="pl-PL" dirty="0"/>
              <a:t>art. 308 § 1 i 2 </a:t>
            </a:r>
          </a:p>
          <a:p>
            <a:pPr marL="566928" indent="-457200" algn="just">
              <a:buFont typeface="+mj-lt"/>
              <a:buAutoNum type="arabicPeriod" startAt="3"/>
            </a:pPr>
            <a:r>
              <a:rPr lang="pl-PL" dirty="0"/>
              <a:t>Po zakończeniu czynności w niezbędnym zakresie wydaje się postanowienie o wszczęciu śledztwa lub dochodzenia albo postanowienie o umorzeniu śledztwa (dochodzenia).</a:t>
            </a:r>
          </a:p>
          <a:p>
            <a:pPr marL="859536" lvl="1" indent="-457200" algn="just"/>
            <a:r>
              <a:rPr lang="pl-PL" dirty="0"/>
              <a:t>Umorzenie postępowania mimo że nie zostało ono formalnie wszczęte</a:t>
            </a:r>
          </a:p>
        </p:txBody>
      </p:sp>
      <p:sp>
        <p:nvSpPr>
          <p:cNvPr id="5" name="Symbol zastępczy tekstu 4"/>
          <p:cNvSpPr>
            <a:spLocks noGrp="1"/>
          </p:cNvSpPr>
          <p:nvPr>
            <p:ph type="body" idx="4294967295"/>
          </p:nvPr>
        </p:nvSpPr>
        <p:spPr>
          <a:xfrm>
            <a:off x="1190452" y="1778000"/>
            <a:ext cx="4041775" cy="457200"/>
          </a:xfrm>
        </p:spPr>
        <p:txBody>
          <a:bodyPr/>
          <a:lstStyle/>
          <a:p>
            <a:pPr algn="ctr"/>
            <a:r>
              <a:rPr lang="pl-PL" dirty="0"/>
              <a:t>Art. 307 k.p.k.</a:t>
            </a:r>
          </a:p>
        </p:txBody>
      </p:sp>
      <p:sp>
        <p:nvSpPr>
          <p:cNvPr id="7" name="Symbol zastępczy tekstu 6"/>
          <p:cNvSpPr>
            <a:spLocks noGrp="1"/>
          </p:cNvSpPr>
          <p:nvPr>
            <p:ph type="body" sz="half" idx="4294967295"/>
          </p:nvPr>
        </p:nvSpPr>
        <p:spPr>
          <a:xfrm>
            <a:off x="6327584" y="1778000"/>
            <a:ext cx="4041775" cy="457200"/>
          </a:xfrm>
        </p:spPr>
        <p:txBody>
          <a:bodyPr/>
          <a:lstStyle/>
          <a:p>
            <a:pPr algn="ctr"/>
            <a:r>
              <a:rPr lang="pl-PL" dirty="0"/>
              <a:t>Art. 308 k.p.k.</a:t>
            </a:r>
          </a:p>
        </p:txBody>
      </p:sp>
    </p:spTree>
    <p:extLst>
      <p:ext uri="{BB962C8B-B14F-4D97-AF65-F5344CB8AC3E}">
        <p14:creationId xmlns:p14="http://schemas.microsoft.com/office/powerpoint/2010/main" val="8214002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59080" y="637024"/>
            <a:ext cx="1002792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819720" y="1923841"/>
            <a:ext cx="4041648" cy="457200"/>
          </a:xfrm>
        </p:spPr>
        <p:txBody>
          <a:bodyPr/>
          <a:lstStyle/>
          <a:p>
            <a:pPr algn="ctr"/>
            <a:r>
              <a:rPr lang="pl-PL" dirty="0"/>
              <a:t>Śledztwo</a:t>
            </a:r>
          </a:p>
        </p:txBody>
      </p:sp>
      <p:sp>
        <p:nvSpPr>
          <p:cNvPr id="6" name="Symbol zastępczy zawartości 5"/>
          <p:cNvSpPr>
            <a:spLocks noGrp="1"/>
          </p:cNvSpPr>
          <p:nvPr>
            <p:ph sz="half"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7" name="Symbol zastępczy tekstu 6"/>
          <p:cNvSpPr>
            <a:spLocks noGrp="1"/>
          </p:cNvSpPr>
          <p:nvPr>
            <p:ph type="body" sz="quarter" idx="3"/>
          </p:nvPr>
        </p:nvSpPr>
        <p:spPr>
          <a:xfrm>
            <a:off x="5860341" y="1923841"/>
            <a:ext cx="4041775" cy="457200"/>
          </a:xfrm>
        </p:spPr>
        <p:txBody>
          <a:bodyPr/>
          <a:lstStyle/>
          <a:p>
            <a:pPr algn="ctr"/>
            <a:r>
              <a:rPr lang="pl-PL" dirty="0"/>
              <a:t>Dochodzenie</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lnSpcReduction="100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fontScale="85000" lnSpcReduction="20000"/>
          </a:bodyPr>
          <a:lstStyle/>
          <a:p>
            <a:pPr algn="just"/>
            <a:r>
              <a:rPr lang="pl-PL" b="1" dirty="0"/>
              <a:t>Instytucja przedstawienia zarzutów ma charakter gwarancyjny.</a:t>
            </a:r>
            <a:r>
              <a:rPr lang="pl-PL" dirty="0"/>
              <a:t> Ma zapobiegać sytuacjom, w których organy procesowe </a:t>
            </a:r>
            <a:r>
              <a:rPr lang="pl-PL" b="1" dirty="0"/>
              <a:t> </a:t>
            </a:r>
            <a:r>
              <a:rPr lang="pl-PL" dirty="0"/>
              <a:t>taktycznie odwlekają moment formalnego przekształcenia postępowania w sprawie w postępowanie przeciwko osobie. </a:t>
            </a:r>
          </a:p>
          <a:p>
            <a:pPr algn="just"/>
            <a:r>
              <a:rPr lang="pl-PL" i="1" u="sng" dirty="0"/>
              <a:t>„Nie ponosi odpowiedzialności karnej na podstawie art. 233 § 1 k.k. osoba, która przesłuchana została w charakterze świadka wbrew wynikającemu z art. 313 § 1 k.p.k. nakazowi przesłuchania jej jako podejrzanego.” </a:t>
            </a:r>
            <a:r>
              <a:rPr lang="pl-PL" i="1" dirty="0">
                <a:sym typeface="Wingdings" panose="05000000000000000000" pitchFamily="2" charset="2"/>
              </a:rPr>
              <a:t> uchwała SN z dnia 26 kwietnia 2007 r. </a:t>
            </a:r>
          </a:p>
          <a:p>
            <a:pPr algn="just"/>
            <a:r>
              <a:rPr lang="pl-PL" dirty="0"/>
              <a:t> Uchwała została wydana w związku z niedopuszczalną – w świetle art. 313 – praktyką, gdzie organy ścigania, mimo że dysponowały wystarczającymi dowodami, uzasadniającymi przedstawienie zarzutów konkretnej osobie, wzywały ją na przesłuchanie w charakterze świadka. </a:t>
            </a:r>
          </a:p>
          <a:p>
            <a:pPr algn="just"/>
            <a:r>
              <a:rPr lang="pl-PL" dirty="0"/>
              <a:t>Określenie zarzucanego czynu gwarantuje również podejrzanemu, że postępowanie będzie przebiegało w wytyczonych w ten sposób granicach. </a:t>
            </a:r>
          </a:p>
          <a:p>
            <a:pPr algn="just"/>
            <a:r>
              <a:rPr lang="pl-PL" dirty="0"/>
              <a:t>Zarzut z 313 </a:t>
            </a:r>
            <a:r>
              <a:rPr lang="pl-PL" u="sng" dirty="0"/>
              <a:t>§ 1 (ewentualnie później zmodyfikowany) zakreśla ramy postępowania. </a:t>
            </a:r>
            <a:r>
              <a:rPr lang="pl-PL" dirty="0"/>
              <a:t>Szczególnie ważne jest dokładne określenie czynu zarzucanego podejrzanemu. Całe postępowanie może toczyć się wyłącznie w związku z tym zachowaniem </a:t>
            </a:r>
          </a:p>
          <a:p>
            <a:pPr lvl="1" algn="just"/>
            <a:r>
              <a:rPr lang="pl-PL" dirty="0"/>
              <a:t>Ciekawe zagadnienie – problematyka tożsamości czynu </a:t>
            </a:r>
          </a:p>
        </p:txBody>
      </p:sp>
    </p:spTree>
    <p:extLst>
      <p:ext uri="{BB962C8B-B14F-4D97-AF65-F5344CB8AC3E}">
        <p14:creationId xmlns:p14="http://schemas.microsoft.com/office/powerpoint/2010/main" val="359789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lnSpcReduction="1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postępowania </a:t>
            </a:r>
          </a:p>
        </p:txBody>
      </p:sp>
      <p:sp>
        <p:nvSpPr>
          <p:cNvPr id="3" name="Symbol zastępczy zawartości 2"/>
          <p:cNvSpPr>
            <a:spLocks noGrp="1"/>
          </p:cNvSpPr>
          <p:nvPr>
            <p:ph idx="1"/>
          </p:nvPr>
        </p:nvSpPr>
        <p:spPr/>
        <p:txBody>
          <a:bodyPr>
            <a:normAutofit fontScale="92500" lnSpcReduction="20000"/>
          </a:bodyPr>
          <a:lstStyle/>
          <a:p>
            <a:pPr algn="just"/>
            <a:r>
              <a:rPr lang="pl-PL" dirty="0"/>
              <a:t>Art. 22 – gdy zachodzi długotrwała przeszkoda uniemożliwiająca prowadzenie postępowania, w szczególności: </a:t>
            </a:r>
          </a:p>
          <a:p>
            <a:pPr lvl="1" algn="just"/>
            <a:r>
              <a:rPr lang="pl-PL" dirty="0"/>
              <a:t>Nie można ująć oskarżonego</a:t>
            </a:r>
          </a:p>
          <a:p>
            <a:pPr lvl="1" algn="just"/>
            <a:r>
              <a:rPr lang="pl-PL" dirty="0"/>
              <a:t>Nie może on brać udziału w postępowaniu z powodu choroby psychicznej lub innej ciężkiej choroby </a:t>
            </a:r>
          </a:p>
          <a:p>
            <a:pPr algn="just"/>
            <a:r>
              <a:rPr lang="pl-PL" dirty="0"/>
              <a:t>Na postanowienie o zawieszeniu postępowania przysługuje zażalenie </a:t>
            </a:r>
          </a:p>
          <a:p>
            <a:pPr algn="just"/>
            <a:r>
              <a:rPr lang="pl-PL" dirty="0"/>
              <a:t>W czasie zawieszenia postępowania należy dokonać odpowiednich czynności w celu zabezpieczenia dowodów przed ich utratą lub zniekształceniem. </a:t>
            </a:r>
          </a:p>
          <a:p>
            <a:pPr algn="just"/>
            <a:r>
              <a:rPr lang="pl-PL" dirty="0"/>
              <a:t>Organ uprawniony do wydania postanowienia o zawieszeniu: </a:t>
            </a:r>
          </a:p>
          <a:p>
            <a:pPr lvl="1" algn="just"/>
            <a:r>
              <a:rPr lang="pl-PL" dirty="0"/>
              <a:t>W śledztwie </a:t>
            </a:r>
            <a:r>
              <a:rPr lang="pl-PL" dirty="0">
                <a:sym typeface="Wingdings" panose="05000000000000000000" pitchFamily="2" charset="2"/>
              </a:rPr>
              <a:t> prokurator lub inny organ </a:t>
            </a:r>
          </a:p>
          <a:p>
            <a:pPr lvl="2" algn="just"/>
            <a:r>
              <a:rPr lang="pl-PL" dirty="0">
                <a:sym typeface="Wingdings" panose="05000000000000000000" pitchFamily="2" charset="2"/>
              </a:rPr>
              <a:t>Konieczne zatwierdzenie przez prokuratora </a:t>
            </a:r>
          </a:p>
          <a:p>
            <a:pPr lvl="1" algn="just"/>
            <a:r>
              <a:rPr lang="pl-PL" dirty="0">
                <a:sym typeface="Wingdings" panose="05000000000000000000" pitchFamily="2" charset="2"/>
              </a:rPr>
              <a:t>W dochodzeniu  Policja lub prokurator jeżeli prowadzi dochodzenie</a:t>
            </a:r>
          </a:p>
          <a:p>
            <a:pPr lvl="2" algn="just"/>
            <a:r>
              <a:rPr lang="pl-PL" dirty="0"/>
              <a:t>Konieczne </a:t>
            </a:r>
            <a:r>
              <a:rPr lang="pl-PL" b="1" dirty="0"/>
              <a:t>zatwierdzenie przez prokuratora </a:t>
            </a:r>
            <a:r>
              <a:rPr lang="pl-PL" dirty="0"/>
              <a:t>(art. 325e § 2 k.p.k.)</a:t>
            </a:r>
          </a:p>
        </p:txBody>
      </p:sp>
    </p:spTree>
    <p:extLst>
      <p:ext uri="{BB962C8B-B14F-4D97-AF65-F5344CB8AC3E}">
        <p14:creationId xmlns:p14="http://schemas.microsoft.com/office/powerpoint/2010/main" val="42848893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marL="624078" indent="-514350" algn="just">
              <a:buFont typeface="+mj-lt"/>
              <a:buAutoNum type="arabicPeriod"/>
            </a:pPr>
            <a:r>
              <a:rPr lang="pl-PL" dirty="0"/>
              <a:t>Zaznajomienie z aktami postępowania przygotowawczego podejrzanego i obrońcy</a:t>
            </a:r>
          </a:p>
          <a:p>
            <a:pPr marL="1181862" lvl="2" indent="-514350" algn="just"/>
            <a:r>
              <a:rPr lang="pl-PL" dirty="0"/>
              <a:t>Czynność fakultatywna; </a:t>
            </a:r>
          </a:p>
          <a:p>
            <a:pPr marL="1181862" lvl="2" indent="-514350" algn="just"/>
            <a:r>
              <a:rPr lang="pl-PL" dirty="0"/>
              <a:t>Na wniosek uprawnionego podmiotu</a:t>
            </a:r>
          </a:p>
          <a:p>
            <a:pPr marL="1181862" lvl="2" indent="-514350" algn="just"/>
            <a:r>
              <a:rPr lang="pl-PL" dirty="0"/>
              <a:t>Nie przeprowadza się w przypadku umorzenia postępowania </a:t>
            </a:r>
          </a:p>
          <a:p>
            <a:pPr marL="393192" lvl="1" indent="0" algn="just">
              <a:buNone/>
            </a:pPr>
            <a:r>
              <a:rPr lang="pl-PL" i="1" dirty="0"/>
              <a:t>Po nowelizacji z 11.03.2016 r. pokrzywdzony stracił prawo do uczestniczenia w czynności końcowego zaznajomienia. „Ekwiwalentem” tego uprawnienia jest możliwość przejrzenia akt postępowania z art. 156 </a:t>
            </a:r>
            <a:r>
              <a:rPr lang="pl-PL" dirty="0"/>
              <a:t>§ 5 </a:t>
            </a:r>
            <a:r>
              <a:rPr lang="pl-PL" i="1" dirty="0"/>
              <a:t>(prokurator nie może odmówić dostępu do akt postępowania)</a:t>
            </a:r>
          </a:p>
          <a:p>
            <a:pPr marL="624078" indent="-514350" algn="just">
              <a:buFont typeface="+mj-lt"/>
              <a:buAutoNum type="arabicPeriod"/>
            </a:pPr>
            <a:r>
              <a:rPr lang="pl-PL" dirty="0"/>
              <a:t>Wydanie postanowienia o zamknięciu postępowania przygotowawczego </a:t>
            </a:r>
          </a:p>
        </p:txBody>
      </p:sp>
    </p:spTree>
    <p:extLst>
      <p:ext uri="{BB962C8B-B14F-4D97-AF65-F5344CB8AC3E}">
        <p14:creationId xmlns:p14="http://schemas.microsoft.com/office/powerpoint/2010/main" val="8652377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Organy procesowe w toku śledztwa (dochodzenia) zmierzają do realizacji celów określonych w art. 297 § 1. Jeżeli dojdą one do wniosku, że zgromadzone materiały są wystarczające do zamknięcia śledztwa – </a:t>
            </a:r>
            <a:r>
              <a:rPr lang="pl-PL" b="1" dirty="0"/>
              <a:t>na wniosek podejrzanego lub obrońcy lub o końcowe zaznajomienie się z materiałami postępowania </a:t>
            </a:r>
            <a:r>
              <a:rPr lang="pl-PL" dirty="0"/>
              <a:t>– powiadamia się wnioskującego o możliwości przejrzenia akt i wyznacza termin do zapoznania się z nimi. </a:t>
            </a:r>
          </a:p>
          <a:p>
            <a:pPr algn="just"/>
            <a:r>
              <a:rPr lang="pl-PL" b="1" u="sng" dirty="0"/>
              <a:t>Końcowe zaznajomienie z aktami postępowania </a:t>
            </a:r>
            <a:r>
              <a:rPr lang="pl-PL" b="1" u="sng" dirty="0">
                <a:sym typeface="Wingdings" panose="05000000000000000000" pitchFamily="2" charset="2"/>
              </a:rPr>
              <a:t> czynność FAKULTATYWNA </a:t>
            </a:r>
          </a:p>
          <a:p>
            <a:pPr algn="just"/>
            <a:r>
              <a:rPr lang="pl-PL" b="1" dirty="0"/>
              <a:t>Stronę, </a:t>
            </a:r>
            <a:r>
              <a:rPr lang="pl-PL" dirty="0"/>
              <a:t>obrońcę lub pełnomocnika poucza się o prawie do składnia wniosków dowodowych w </a:t>
            </a:r>
            <a:r>
              <a:rPr lang="pl-PL" b="1" dirty="0"/>
              <a:t>terminie 3 dni od dnia zapoznania się z materiałami postępowania</a:t>
            </a:r>
            <a:r>
              <a:rPr lang="pl-PL" dirty="0"/>
              <a:t>. </a:t>
            </a:r>
          </a:p>
          <a:p>
            <a:pPr lvl="1" algn="just"/>
            <a:r>
              <a:rPr lang="pl-PL" dirty="0"/>
              <a:t>w tym kontekście ważne uprawnienie pokrzywdzonego z art. 156 § 5 – jak ma inaczej złożyć wnioski dowodowe, jeżeli nie wie co jest w aktach sprawy?</a:t>
            </a:r>
          </a:p>
          <a:p>
            <a:pPr algn="just"/>
            <a:r>
              <a:rPr lang="pl-PL" dirty="0"/>
              <a:t>Pouczenie odnotowuje się w protokole końcowego zapoznania z aktami sprawy. </a:t>
            </a:r>
          </a:p>
        </p:txBody>
      </p:sp>
    </p:spTree>
    <p:extLst>
      <p:ext uri="{BB962C8B-B14F-4D97-AF65-F5344CB8AC3E}">
        <p14:creationId xmlns:p14="http://schemas.microsoft.com/office/powerpoint/2010/main" val="9871888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Nieusprawiedliwione niestawiennictwo podejrzanego lub obrońcy w wyznaczonym terminie mimo prawidłowego doręczenia im zawiadomienia nie tamuje dalszego postępowania. </a:t>
            </a:r>
          </a:p>
          <a:p>
            <a:pPr lvl="1" algn="just"/>
            <a:r>
              <a:rPr lang="pl-PL" dirty="0"/>
              <a:t>Usprawiedliwiona nieobecność – art. 117 </a:t>
            </a:r>
          </a:p>
          <a:p>
            <a:pPr lvl="1" algn="just"/>
            <a:r>
              <a:rPr lang="pl-PL" dirty="0"/>
              <a:t>Zasady doręczania pism procesowych – 129 – 142. </a:t>
            </a:r>
          </a:p>
          <a:p>
            <a:pPr lvl="1" algn="just"/>
            <a:r>
              <a:rPr lang="pl-PL" dirty="0"/>
              <a:t>niestawiennictwo nie będzie np. tamowało czynności w postaci wydania postanowienia o zamknięciu śledztwa</a:t>
            </a:r>
          </a:p>
          <a:p>
            <a:pPr algn="just"/>
            <a:r>
              <a:rPr lang="pl-PL" dirty="0"/>
              <a:t>Termin zapoznania się podejrzanego i obrońcy z materiałami śledztwa (dochodzenia) powinien być tak wyznaczony, aby od dnia doręczenia zawiadomienia upłynęło co najmniej 7 dni. </a:t>
            </a:r>
          </a:p>
          <a:p>
            <a:pPr algn="just"/>
            <a:endParaRPr lang="pl-PL" dirty="0"/>
          </a:p>
        </p:txBody>
      </p:sp>
    </p:spTree>
    <p:extLst>
      <p:ext uri="{BB962C8B-B14F-4D97-AF65-F5344CB8AC3E}">
        <p14:creationId xmlns:p14="http://schemas.microsoft.com/office/powerpoint/2010/main" val="39202892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Art. 321 § 5 </a:t>
            </a:r>
            <a:r>
              <a:rPr lang="pl-PL" dirty="0">
                <a:sym typeface="Wingdings" panose="05000000000000000000" pitchFamily="2" charset="2"/>
              </a:rPr>
              <a:t> Jeżeli nie zachodzi potrzeba uzupełnienia śledztwa, wydaje się </a:t>
            </a:r>
            <a:r>
              <a:rPr lang="pl-PL" b="1" u="sng" dirty="0">
                <a:sym typeface="Wingdings" panose="05000000000000000000" pitchFamily="2" charset="2"/>
              </a:rPr>
              <a:t>postanowienie o jego zamknięciu. </a:t>
            </a:r>
          </a:p>
          <a:p>
            <a:pPr algn="just"/>
            <a:r>
              <a:rPr lang="pl-PL" dirty="0">
                <a:sym typeface="Wingdings" panose="05000000000000000000" pitchFamily="2" charset="2"/>
              </a:rPr>
              <a:t>Postanowienie o zamknięciu śledztwa wydaje prokurator. Od tej daty liczony jest termin do sporządzenia aktu oskarżenia. </a:t>
            </a:r>
          </a:p>
          <a:p>
            <a:pPr algn="just"/>
            <a:r>
              <a:rPr lang="pl-PL" dirty="0">
                <a:sym typeface="Wingdings" panose="05000000000000000000" pitchFamily="2" charset="2"/>
              </a:rPr>
              <a:t>Wydanie tego postanowienia nie jest konieczne, jeżeli:</a:t>
            </a:r>
          </a:p>
          <a:p>
            <a:pPr lvl="1" algn="just"/>
            <a:r>
              <a:rPr lang="pl-PL" dirty="0"/>
              <a:t>Postępowanie jest umarzane – art. 322 § 1 </a:t>
            </a:r>
          </a:p>
          <a:p>
            <a:pPr lvl="1" algn="just"/>
            <a:r>
              <a:rPr lang="pl-PL" dirty="0"/>
              <a:t>W dochodzeniu – chyba że podejrzany jest tymczasowo aresztowany</a:t>
            </a:r>
          </a:p>
          <a:p>
            <a:pPr algn="just"/>
            <a:r>
              <a:rPr lang="pl-PL" dirty="0"/>
              <a:t>O wydaniu postanowienia o zamknięciu śledztwa zawiadamia się podejrzanego i jego obrońcę.</a:t>
            </a:r>
          </a:p>
        </p:txBody>
      </p:sp>
    </p:spTree>
    <p:extLst>
      <p:ext uri="{BB962C8B-B14F-4D97-AF65-F5344CB8AC3E}">
        <p14:creationId xmlns:p14="http://schemas.microsoft.com/office/powerpoint/2010/main" val="2768799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30413" y="68679"/>
            <a:ext cx="7929928" cy="720080"/>
          </a:xfrm>
        </p:spPr>
        <p:txBody>
          <a:bodyPr>
            <a:normAutofit fontScale="90000"/>
          </a:bodyPr>
          <a:lstStyle/>
          <a:p>
            <a:r>
              <a:rPr lang="pl-PL" dirty="0"/>
              <a:t>Sposoby zakończenia postępowania przygotowawczego </a:t>
            </a:r>
          </a:p>
        </p:txBody>
      </p:sp>
      <p:sp>
        <p:nvSpPr>
          <p:cNvPr id="4" name="Prostokąt zaokrąglony 3"/>
          <p:cNvSpPr/>
          <p:nvPr/>
        </p:nvSpPr>
        <p:spPr>
          <a:xfrm>
            <a:off x="2030171" y="1121980"/>
            <a:ext cx="221424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UMORZENIE</a:t>
            </a:r>
            <a:endParaRPr lang="pl-PL" b="1" dirty="0"/>
          </a:p>
        </p:txBody>
      </p:sp>
      <p:sp>
        <p:nvSpPr>
          <p:cNvPr id="5" name="Prostokąt zaokrąglony 4"/>
          <p:cNvSpPr/>
          <p:nvPr/>
        </p:nvSpPr>
        <p:spPr>
          <a:xfrm>
            <a:off x="6377649" y="1220794"/>
            <a:ext cx="286231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SKIEROWANIE SPRAWY DO SĄDU</a:t>
            </a:r>
          </a:p>
        </p:txBody>
      </p:sp>
      <p:sp>
        <p:nvSpPr>
          <p:cNvPr id="6" name="pole tekstowe 5"/>
          <p:cNvSpPr txBox="1"/>
          <p:nvPr/>
        </p:nvSpPr>
        <p:spPr>
          <a:xfrm>
            <a:off x="2030171" y="1851610"/>
            <a:ext cx="2214246" cy="4278094"/>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Umorzenie z art. 322 („zwykłe”)</a:t>
            </a:r>
          </a:p>
          <a:p>
            <a:pPr marL="742950" lvl="1" indent="-285750" algn="just">
              <a:buFont typeface="Arial" panose="020B0604020202020204" pitchFamily="34" charset="0"/>
              <a:buChar char="•"/>
            </a:pPr>
            <a:r>
              <a:rPr lang="pl-PL" sz="1600" dirty="0"/>
              <a:t>umorzenie z powodu negatywnej przesłanki procesowej </a:t>
            </a:r>
          </a:p>
          <a:p>
            <a:pPr marL="742950" lvl="1" indent="-285750" algn="just">
              <a:buFont typeface="Arial" panose="020B0604020202020204" pitchFamily="34" charset="0"/>
              <a:buChar char="•"/>
            </a:pPr>
            <a:r>
              <a:rPr lang="pl-PL" sz="1600" dirty="0"/>
              <a:t>umorzenie absorpcyjne (art.11)</a:t>
            </a:r>
          </a:p>
          <a:p>
            <a:pPr marL="742950" lvl="1" indent="-285750" algn="just">
              <a:buFont typeface="Arial" panose="020B0604020202020204" pitchFamily="34" charset="0"/>
              <a:buChar char="•"/>
            </a:pPr>
            <a:r>
              <a:rPr lang="pl-PL" sz="1600" dirty="0"/>
              <a:t>niewykrycie sprawcy</a:t>
            </a:r>
          </a:p>
          <a:p>
            <a:pPr marL="285750" indent="-285750" algn="just">
              <a:buFont typeface="Arial" panose="020B0604020202020204" pitchFamily="34" charset="0"/>
              <a:buChar char="•"/>
            </a:pPr>
            <a:r>
              <a:rPr lang="pl-PL" sz="1600" dirty="0"/>
              <a:t>Umorzenie rejestrowe – art. 325f</a:t>
            </a:r>
          </a:p>
          <a:p>
            <a:pPr algn="just"/>
            <a:r>
              <a:rPr lang="pl-PL" sz="1600" dirty="0"/>
              <a:t>.</a:t>
            </a:r>
          </a:p>
          <a:p>
            <a:pPr algn="just"/>
            <a:endParaRPr lang="pl-PL" sz="1600" dirty="0"/>
          </a:p>
        </p:txBody>
      </p:sp>
      <p:sp>
        <p:nvSpPr>
          <p:cNvPr id="7" name="pole tekstowe 6"/>
          <p:cNvSpPr txBox="1"/>
          <p:nvPr/>
        </p:nvSpPr>
        <p:spPr>
          <a:xfrm>
            <a:off x="6134622" y="2007929"/>
            <a:ext cx="3348372" cy="2554545"/>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Akt oskarżenia </a:t>
            </a:r>
          </a:p>
          <a:p>
            <a:pPr marL="285750" indent="-285750" algn="just">
              <a:buFont typeface="Arial" panose="020B0604020202020204" pitchFamily="34" charset="0"/>
              <a:buChar char="•"/>
            </a:pPr>
            <a:r>
              <a:rPr lang="pl-PL" sz="1600" dirty="0"/>
              <a:t>Wniosek z 335 § 1 </a:t>
            </a:r>
          </a:p>
          <a:p>
            <a:pPr marL="285750" indent="-285750" algn="just">
              <a:buFont typeface="Arial" panose="020B0604020202020204" pitchFamily="34" charset="0"/>
              <a:buChar char="•"/>
            </a:pPr>
            <a:r>
              <a:rPr lang="pl-PL" sz="1600" dirty="0"/>
              <a:t>Wniosek o umorzenie postępowania i zastosowanie środków zabezpieczających </a:t>
            </a:r>
          </a:p>
          <a:p>
            <a:pPr marL="285750" indent="-285750" algn="just">
              <a:buFont typeface="Arial" panose="020B0604020202020204" pitchFamily="34" charset="0"/>
              <a:buChar char="•"/>
            </a:pPr>
            <a:r>
              <a:rPr lang="pl-PL" sz="1600" dirty="0"/>
              <a:t>Wniosek o warunkowe umorzenie postępowania</a:t>
            </a:r>
          </a:p>
          <a:p>
            <a:pPr marL="285750" indent="-285750" algn="just">
              <a:buFont typeface="Arial" panose="020B0604020202020204" pitchFamily="34" charset="0"/>
              <a:buChar char="•"/>
            </a:pPr>
            <a:r>
              <a:rPr lang="pl-PL" sz="1600" dirty="0"/>
              <a:t>W trybie przyspieszonym – wniosek o rozpoznanie sprawy w trybie przyspieszonym </a:t>
            </a:r>
          </a:p>
        </p:txBody>
      </p:sp>
      <p:sp>
        <p:nvSpPr>
          <p:cNvPr id="9" name="pole tekstowe 8"/>
          <p:cNvSpPr txBox="1"/>
          <p:nvPr/>
        </p:nvSpPr>
        <p:spPr>
          <a:xfrm>
            <a:off x="4637838" y="4887530"/>
            <a:ext cx="3510390" cy="646331"/>
          </a:xfrm>
          <a:prstGeom prst="rect">
            <a:avLst/>
          </a:prstGeom>
          <a:noFill/>
        </p:spPr>
        <p:txBody>
          <a:bodyPr wrap="square" rtlCol="0">
            <a:spAutoFit/>
          </a:bodyPr>
          <a:lstStyle/>
          <a:p>
            <a:r>
              <a:rPr lang="pl-PL" b="1" dirty="0"/>
              <a:t>Rozwiązanie pośrednie</a:t>
            </a:r>
          </a:p>
          <a:p>
            <a:endParaRPr lang="pl-PL" b="1" dirty="0"/>
          </a:p>
        </p:txBody>
      </p:sp>
      <p:graphicFrame>
        <p:nvGraphicFramePr>
          <p:cNvPr id="10" name="Diagram 9"/>
          <p:cNvGraphicFramePr/>
          <p:nvPr>
            <p:extLst/>
          </p:nvPr>
        </p:nvGraphicFramePr>
        <p:xfrm>
          <a:off x="2936045" y="4221088"/>
          <a:ext cx="63971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619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„zwykłe” (art. 322) </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3186645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01634" y="260648"/>
            <a:ext cx="6723366" cy="1066800"/>
          </a:xfrm>
        </p:spPr>
        <p:txBody>
          <a:bodyPr>
            <a:normAutofit fontScale="90000"/>
          </a:bodyPr>
          <a:lstStyle/>
          <a:p>
            <a:r>
              <a:rPr lang="pl-PL" sz="3200" dirty="0"/>
              <a:t>Umorzenie postępowania przygotowawczego – „zwykłe” (art. 322) </a:t>
            </a:r>
          </a:p>
        </p:txBody>
      </p:sp>
      <p:graphicFrame>
        <p:nvGraphicFramePr>
          <p:cNvPr id="4" name="Diagram 3"/>
          <p:cNvGraphicFramePr/>
          <p:nvPr>
            <p:extLst>
              <p:ext uri="{D42A27DB-BD31-4B8C-83A1-F6EECF244321}">
                <p14:modId xmlns:p14="http://schemas.microsoft.com/office/powerpoint/2010/main" val="683939541"/>
              </p:ext>
            </p:extLst>
          </p:nvPr>
        </p:nvGraphicFramePr>
        <p:xfrm>
          <a:off x="654842" y="1776246"/>
          <a:ext cx="457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5463250" y="1612107"/>
            <a:ext cx="3206187" cy="2031325"/>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5692587" y="4343440"/>
            <a:ext cx="3206187" cy="1477328"/>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108017" y="530567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5918527" y="5840246"/>
            <a:ext cx="2754306"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11908101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9616" y="188640"/>
            <a:ext cx="6777372"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2063552" y="1844824"/>
            <a:ext cx="8064896" cy="5013176"/>
          </a:xfrm>
        </p:spPr>
        <p:txBody>
          <a:bodyPr>
            <a:normAutofit/>
          </a:bodyPr>
          <a:lstStyle/>
          <a:p>
            <a:pPr marL="109728" indent="0" algn="ctr">
              <a:buNone/>
            </a:pPr>
            <a:r>
              <a:rPr lang="pl-PL" b="1" u="sng" dirty="0"/>
              <a:t>Przesłanki umorzenia: </a:t>
            </a:r>
          </a:p>
          <a:p>
            <a:pPr marL="109728" indent="0" algn="just">
              <a:buNone/>
            </a:pPr>
            <a:r>
              <a:rPr lang="pl-PL"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279518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charakteryzujące postępowanie przygotowawcze</a:t>
            </a:r>
          </a:p>
        </p:txBody>
      </p:sp>
      <p:sp>
        <p:nvSpPr>
          <p:cNvPr id="3" name="Symbol zastępczy zawartości 2"/>
          <p:cNvSpPr>
            <a:spLocks noGrp="1"/>
          </p:cNvSpPr>
          <p:nvPr>
            <p:ph idx="1"/>
          </p:nvPr>
        </p:nvSpPr>
        <p:spPr/>
        <p:txBody>
          <a:bodyPr/>
          <a:lstStyle/>
          <a:p>
            <a:pPr marL="0" indent="0" algn="ctr">
              <a:buNone/>
            </a:pPr>
            <a:r>
              <a:rPr lang="pl-PL" b="1" dirty="0"/>
              <a:t>Inkwizycyjności</a:t>
            </a:r>
            <a:r>
              <a:rPr lang="pl-PL" dirty="0"/>
              <a:t> (z wyjątkami na rzecz kontradyktoryjności)</a:t>
            </a:r>
          </a:p>
          <a:p>
            <a:pPr marL="0" indent="0" algn="ctr">
              <a:buNone/>
            </a:pPr>
            <a:r>
              <a:rPr lang="pl-PL" b="1" dirty="0"/>
              <a:t>Działania z urzędu</a:t>
            </a:r>
          </a:p>
          <a:p>
            <a:pPr marL="0" indent="0" algn="ctr">
              <a:buNone/>
            </a:pPr>
            <a:r>
              <a:rPr lang="pl-PL" b="1" dirty="0"/>
              <a:t>Legalizmu </a:t>
            </a:r>
          </a:p>
          <a:p>
            <a:pPr marL="0" indent="0" algn="ctr">
              <a:buNone/>
            </a:pPr>
            <a:r>
              <a:rPr lang="pl-PL" b="1" dirty="0"/>
              <a:t>Tajności </a:t>
            </a:r>
            <a:r>
              <a:rPr lang="pl-PL" dirty="0"/>
              <a:t>(z wyjątkami na rzecz jawności)</a:t>
            </a:r>
          </a:p>
          <a:p>
            <a:endParaRPr lang="pl-PL" dirty="0"/>
          </a:p>
        </p:txBody>
      </p:sp>
    </p:spTree>
    <p:extLst>
      <p:ext uri="{BB962C8B-B14F-4D97-AF65-F5344CB8AC3E}">
        <p14:creationId xmlns:p14="http://schemas.microsoft.com/office/powerpoint/2010/main" val="3296570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Umorzenie postępowania</a:t>
            </a:r>
          </a:p>
        </p:txBody>
      </p:sp>
      <p:sp>
        <p:nvSpPr>
          <p:cNvPr id="3" name="Symbol zastępczy zawartości 2"/>
          <p:cNvSpPr>
            <a:spLocks noGrp="1"/>
          </p:cNvSpPr>
          <p:nvPr>
            <p:ph idx="1"/>
          </p:nvPr>
        </p:nvSpPr>
        <p:spPr/>
        <p:txBody>
          <a:bodyPr>
            <a:normAutofit/>
          </a:bodyPr>
          <a:lstStyle/>
          <a:p>
            <a:pPr algn="just"/>
            <a:r>
              <a:rPr lang="pl-PL" dirty="0"/>
              <a:t>W razie umorzenia śledztwa prokurator wydaje postanowienie co do dowodów rzeczowych </a:t>
            </a:r>
          </a:p>
          <a:p>
            <a:pPr lvl="1" algn="just"/>
            <a:r>
              <a:rPr lang="pl-PL" dirty="0"/>
              <a:t>Por. art. 230 – 233</a:t>
            </a:r>
          </a:p>
          <a:p>
            <a:pPr algn="just"/>
            <a:r>
              <a:rPr lang="pl-PL" dirty="0"/>
              <a:t>Na postanowienie co do dowodów rzeczowych przysługuje zażalenie podejrzanemu, pokrzywdzonemu i osobie, której określone przedmioty odebrano lub która zgłosiła do nich roszczenie</a:t>
            </a:r>
          </a:p>
          <a:p>
            <a:pPr algn="just"/>
            <a:r>
              <a:rPr lang="pl-PL" dirty="0"/>
              <a:t>Po uprawomocnieniu się postanowienia o umorzeniu, w razie istnienia podstaw określonych w art. 45a k.k. lub art. 43 § 1 i 2 oraz art. 47 § 4 </a:t>
            </a:r>
            <a:r>
              <a:rPr lang="pl-PL" dirty="0" err="1"/>
              <a:t>k.k.s</a:t>
            </a:r>
            <a:r>
              <a:rPr lang="pl-PL" dirty="0"/>
              <a:t>. </a:t>
            </a:r>
            <a:r>
              <a:rPr lang="pl-PL" b="1" dirty="0"/>
              <a:t>występuje do sądu z wnioskiem o orzeczenie przepadku. </a:t>
            </a:r>
          </a:p>
          <a:p>
            <a:pPr algn="just"/>
            <a:r>
              <a:rPr lang="pl-PL" dirty="0"/>
              <a:t>Jeżeli umorzenie następuje z powodu </a:t>
            </a:r>
            <a:r>
              <a:rPr lang="pl-PL" b="1" dirty="0"/>
              <a:t>niewykrycia sprawcy</a:t>
            </a:r>
            <a:r>
              <a:rPr lang="pl-PL" dirty="0"/>
              <a:t> wniosek o orzeczenie przepadku może być skierowany tylko wtedy, gdy przepis szczególny dopuszcza taką możliwość.  </a:t>
            </a:r>
          </a:p>
        </p:txBody>
      </p:sp>
    </p:spTree>
    <p:extLst>
      <p:ext uri="{BB962C8B-B14F-4D97-AF65-F5344CB8AC3E}">
        <p14:creationId xmlns:p14="http://schemas.microsoft.com/office/powerpoint/2010/main" val="16636511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0"/>
            <a:ext cx="8229600" cy="1143000"/>
          </a:xfrm>
        </p:spPr>
        <p:txBody>
          <a:bodyPr/>
          <a:lstStyle/>
          <a:p>
            <a:r>
              <a:rPr lang="pl-PL" dirty="0"/>
              <a:t>Tzw. umorzenie rejestrowe </a:t>
            </a:r>
          </a:p>
        </p:txBody>
      </p:sp>
      <p:sp>
        <p:nvSpPr>
          <p:cNvPr id="3" name="Symbol zastępczy zawartości 2"/>
          <p:cNvSpPr>
            <a:spLocks noGrp="1"/>
          </p:cNvSpPr>
          <p:nvPr>
            <p:ph idx="1"/>
          </p:nvPr>
        </p:nvSpPr>
        <p:spPr>
          <a:xfrm>
            <a:off x="1524000" y="836713"/>
            <a:ext cx="8820472" cy="5841879"/>
          </a:xfrm>
        </p:spPr>
        <p:txBody>
          <a:bodyPr>
            <a:noAutofit/>
          </a:bodyPr>
          <a:lstStyle/>
          <a:p>
            <a:pPr algn="just"/>
            <a:r>
              <a:rPr lang="pl-PL" sz="1400" dirty="0"/>
              <a:t>Szczególny sposób zakończenia </a:t>
            </a:r>
            <a:r>
              <a:rPr lang="pl-PL" sz="1400" b="1" dirty="0"/>
              <a:t>dochodzenia </a:t>
            </a:r>
            <a:r>
              <a:rPr lang="pl-PL" sz="1400" dirty="0">
                <a:sym typeface="Wingdings" panose="05000000000000000000" pitchFamily="2" charset="2"/>
              </a:rPr>
              <a:t> </a:t>
            </a:r>
            <a:r>
              <a:rPr lang="pl-PL" sz="1400" b="1" dirty="0">
                <a:solidFill>
                  <a:srgbClr val="FF0000"/>
                </a:solidFill>
                <a:sym typeface="Wingdings" panose="05000000000000000000" pitchFamily="2" charset="2"/>
              </a:rPr>
              <a:t>niedopuszczalny w śledztwie</a:t>
            </a:r>
          </a:p>
          <a:p>
            <a:pPr algn="just"/>
            <a:r>
              <a:rPr lang="pl-PL" sz="1400" dirty="0">
                <a:sym typeface="Wingdings" panose="05000000000000000000" pitchFamily="2" charset="2"/>
              </a:rPr>
              <a:t>Art. 325f </a:t>
            </a:r>
          </a:p>
          <a:p>
            <a:pPr algn="just"/>
            <a:r>
              <a:rPr lang="pl-PL" sz="1400" dirty="0">
                <a:sym typeface="Wingdings" panose="05000000000000000000" pitchFamily="2" charset="2"/>
              </a:rPr>
              <a:t>Jeżeli dane uzyskane w toku czynności w niezbędnym zakresie (art. 308 </a:t>
            </a:r>
            <a:r>
              <a:rPr lang="pl-PL" sz="1400" dirty="0"/>
              <a:t>§ 1) lub dochodzenia prowadzonego przez okres co najmniej 5 dni nie stwarzają </a:t>
            </a:r>
            <a:r>
              <a:rPr lang="pl-PL" sz="1400" u="sng" dirty="0"/>
              <a:t>dostatecznych podstaw do wykrycia sprawcy w drodze dalszych czynności procesowych</a:t>
            </a:r>
            <a:r>
              <a:rPr lang="pl-PL" sz="1400" dirty="0"/>
              <a:t>, można wydać postanowienie o </a:t>
            </a:r>
            <a:r>
              <a:rPr lang="pl-PL" sz="1400" b="1" dirty="0"/>
              <a:t>umorzeniu dochodzeniu i wpisaniu sprawy do rejestru przestępstw. </a:t>
            </a:r>
          </a:p>
          <a:p>
            <a:pPr marL="411480" lvl="1" indent="0" algn="just">
              <a:buNone/>
            </a:pPr>
            <a:r>
              <a:rPr lang="pl-PL" sz="1400" b="1" dirty="0"/>
              <a:t>Postanowienie nie wymaga zatwierdzenia prokuratora </a:t>
            </a:r>
          </a:p>
          <a:p>
            <a:pPr algn="just"/>
            <a:r>
              <a:rPr lang="pl-PL" sz="1400" dirty="0"/>
              <a:t>Po wydaniu postanowienia o umorzeniu rejestrowym Policja prowadzi dalsze czynności w celu wykrycia sprawcy i uzyskania dowodów </a:t>
            </a:r>
          </a:p>
          <a:p>
            <a:pPr lvl="2" algn="just"/>
            <a:r>
              <a:rPr lang="pl-PL" dirty="0"/>
              <a:t>Czynności </a:t>
            </a:r>
            <a:r>
              <a:rPr lang="pl-PL" dirty="0" err="1"/>
              <a:t>pozaprocesowe</a:t>
            </a:r>
            <a:r>
              <a:rPr lang="pl-PL" dirty="0"/>
              <a:t>, prowadzone na podstawie odrębnych przepisów (m.in. ustawy o Policji)</a:t>
            </a:r>
          </a:p>
          <a:p>
            <a:pPr algn="just"/>
            <a:r>
              <a:rPr lang="pl-PL" sz="1400" dirty="0"/>
              <a:t>Jeżeli zostaną ujawnione dane pozwalające na wykrycie sprawcy, </a:t>
            </a:r>
            <a:r>
              <a:rPr lang="pl-PL" sz="1400" b="1" dirty="0"/>
              <a:t>Policja wydaje postanowienie o podjęciu na nowo dochodzenia</a:t>
            </a:r>
            <a:r>
              <a:rPr lang="pl-PL" sz="1400" dirty="0"/>
              <a:t>. </a:t>
            </a:r>
          </a:p>
          <a:p>
            <a:pPr lvl="1" algn="just"/>
            <a:r>
              <a:rPr lang="pl-PL" sz="1400" dirty="0"/>
              <a:t>Zawiadamia się osoby, instytucje państwowe, samorządowe lub społeczne, które złożyły zawiadomienie o popełnieniu przestępstwa oraz ujawnionego pokrzywdzonego. </a:t>
            </a:r>
          </a:p>
          <a:p>
            <a:pPr lvl="1" algn="just"/>
            <a:r>
              <a:rPr lang="pl-PL" sz="1400" dirty="0"/>
              <a:t>Nie trzeba zawiadamiać prokuratora o podjęciu na nowo „rejestrowo” umorzonego dochodzenia </a:t>
            </a:r>
          </a:p>
          <a:p>
            <a:pPr lvl="1" algn="just"/>
            <a:r>
              <a:rPr lang="pl-PL" sz="1400" dirty="0"/>
              <a:t>Art. 325f § 3 </a:t>
            </a:r>
            <a:r>
              <a:rPr lang="pl-PL" sz="1400" dirty="0">
                <a:sym typeface="Wingdings" panose="05000000000000000000" pitchFamily="2" charset="2"/>
              </a:rPr>
              <a:t> nie stosuje się art. 327 </a:t>
            </a:r>
            <a:r>
              <a:rPr lang="pl-PL" sz="1400" dirty="0"/>
              <a:t>§ 1 </a:t>
            </a:r>
          </a:p>
          <a:p>
            <a:pPr lvl="2" algn="just"/>
            <a:r>
              <a:rPr lang="pl-PL"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7422587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80008"/>
            <a:ext cx="8596668" cy="1320800"/>
          </a:xfrm>
        </p:spPr>
        <p:txBody>
          <a:bodyPr>
            <a:normAutofit/>
          </a:bodyPr>
          <a:lstStyle/>
          <a:p>
            <a:r>
              <a:rPr lang="pl-PL" dirty="0"/>
              <a:t>Umorzenie postępowania – uprawnienia stron (i innych osób)</a:t>
            </a:r>
          </a:p>
        </p:txBody>
      </p:sp>
      <p:sp>
        <p:nvSpPr>
          <p:cNvPr id="3" name="Symbol zastępczy zawartości 2"/>
          <p:cNvSpPr>
            <a:spLocks noGrp="1"/>
          </p:cNvSpPr>
          <p:nvPr>
            <p:ph idx="1"/>
          </p:nvPr>
        </p:nvSpPr>
        <p:spPr>
          <a:xfrm>
            <a:off x="1919536" y="1700808"/>
            <a:ext cx="8748464"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12966923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6311" y="91976"/>
            <a:ext cx="8596668" cy="1320800"/>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1703512" y="1412776"/>
            <a:ext cx="8784976" cy="5445224"/>
          </a:xfrm>
        </p:spPr>
        <p:txBody>
          <a:bodyPr>
            <a:normAutofit fontScale="925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wnieść do sądu subsydiarny akt oskarżenia. </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24348168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31614" y="116632"/>
            <a:ext cx="8596668" cy="1320800"/>
          </a:xfrm>
        </p:spPr>
        <p:txBody>
          <a:bodyPr/>
          <a:lstStyle/>
          <a:p>
            <a:r>
              <a:rPr lang="pl-PL" dirty="0"/>
              <a:t>Subsydiarny akt oskarżenia </a:t>
            </a:r>
          </a:p>
        </p:txBody>
      </p:sp>
      <p:sp>
        <p:nvSpPr>
          <p:cNvPr id="3" name="Symbol zastępczy zawartości 2"/>
          <p:cNvSpPr>
            <a:spLocks noGrp="1"/>
          </p:cNvSpPr>
          <p:nvPr>
            <p:ph idx="1"/>
          </p:nvPr>
        </p:nvSpPr>
        <p:spPr>
          <a:xfrm>
            <a:off x="1847528" y="1268760"/>
            <a:ext cx="8820472" cy="5472608"/>
          </a:xfrm>
        </p:spPr>
        <p:txBody>
          <a:bodyPr>
            <a:normAutofit fontScale="92500" lnSpcReduction="20000"/>
          </a:bodyPr>
          <a:lstStyle/>
          <a:p>
            <a:pPr algn="just"/>
            <a:r>
              <a:rPr lang="pl-PL" dirty="0"/>
              <a:t>Art. 55 § 1 </a:t>
            </a:r>
            <a:endParaRPr lang="pl-PL" dirty="0">
              <a:sym typeface="Wingdings" panose="05000000000000000000" pitchFamily="2" charset="2"/>
            </a:endParaRPr>
          </a:p>
          <a:p>
            <a:pPr algn="just"/>
            <a:r>
              <a:rPr lang="pl-PL" dirty="0">
                <a:sym typeface="Wingdings" panose="05000000000000000000" pitchFamily="2" charset="2"/>
              </a:rPr>
              <a:t>W razie powtórnego wydania postanowienia o odmowie wszczęcia lub umorzeniu postępowania w wypadku, o którym mowa w art. 330 </a:t>
            </a:r>
            <a:r>
              <a:rPr lang="pl-PL" dirty="0"/>
              <a:t>§ 2, pokrzywdzony może w </a:t>
            </a:r>
            <a:r>
              <a:rPr lang="pl-PL" b="1" dirty="0"/>
              <a:t>terminie miesiąca </a:t>
            </a:r>
            <a:r>
              <a:rPr lang="pl-PL" dirty="0"/>
              <a:t>od doręczenia mu zawiadomienia o postanowieniu wnieść akt oskarżenia do sądu dołączając po jednym odpisie dla każdego oskarżonego oraz dla prokuratora. </a:t>
            </a:r>
          </a:p>
          <a:p>
            <a:pPr lvl="1" algn="just"/>
            <a:r>
              <a:rPr lang="pl-PL" dirty="0"/>
              <a:t>Termin prekluzyjny </a:t>
            </a:r>
          </a:p>
          <a:p>
            <a:pPr marL="1019556" lvl="2" indent="-342900" algn="just"/>
            <a:r>
              <a:rPr lang="pl-PL" dirty="0"/>
              <a:t>ma charakter gwarancyjny dla domniemanego sprawcy przestępstwa </a:t>
            </a:r>
          </a:p>
          <a:p>
            <a:pPr algn="just"/>
            <a:r>
              <a:rPr lang="pl-PL" dirty="0"/>
              <a:t>Akt oskarżenia wniesiony przez pokrzywdzonego </a:t>
            </a:r>
            <a:r>
              <a:rPr lang="pl-PL" b="1" dirty="0"/>
              <a:t>powinien być sporządzony i podpisany przez pełnomocnika. </a:t>
            </a:r>
            <a:endParaRPr lang="pl-PL" dirty="0"/>
          </a:p>
          <a:p>
            <a:pPr marL="916686" lvl="1" indent="-514350" algn="just"/>
            <a:r>
              <a:rPr lang="pl-PL" dirty="0"/>
              <a:t>Warunki formalne subsydiarnego aktu oskarżenia – art. 332 i 333 § 1 </a:t>
            </a:r>
          </a:p>
          <a:p>
            <a:pPr marL="624078" indent="-514350" algn="just"/>
            <a:r>
              <a:rPr lang="pl-PL" dirty="0"/>
              <a:t>Pokrzywdzony może złożyć wniosek o wyznaczenie pełnomocnika z urzędu, który sporządzi akt oskarżenia </a:t>
            </a:r>
          </a:p>
          <a:p>
            <a:pPr marL="916686" lvl="1" indent="-514350" algn="just"/>
            <a:r>
              <a:rPr lang="pl-PL" dirty="0"/>
              <a:t>Miesięczny termin z art. 55 § 1 ulega </a:t>
            </a:r>
            <a:r>
              <a:rPr lang="pl-PL" b="1" dirty="0"/>
              <a:t>zawieszeniu </a:t>
            </a:r>
            <a:r>
              <a:rPr lang="pl-PL" dirty="0"/>
              <a:t>na czas rozpoznania wniosku o przyznanie pomocy prawnej z urzędu. </a:t>
            </a:r>
          </a:p>
          <a:p>
            <a:pPr marL="916686" lvl="1" indent="-514350" algn="just"/>
            <a:r>
              <a:rPr lang="pl-PL" dirty="0"/>
              <a:t>W przypadku wyznaczenia pełnomocnika z urzędu termin do dokonania czynności procesowej przez wyznaczonego przedstawiciela procesowego rozpoczyna bieg od daty doręczenia mu postanowienia lub zarządzenia o tym wyznaczeniu</a:t>
            </a:r>
          </a:p>
          <a:p>
            <a:pPr marL="916686" lvl="1" indent="-514350" algn="just"/>
            <a:r>
              <a:rPr lang="pl-PL" b="1" dirty="0"/>
              <a:t>Bardzo ważna zmiana! </a:t>
            </a:r>
          </a:p>
          <a:p>
            <a:pPr marL="916686" lvl="1" indent="-514350" algn="just"/>
            <a:r>
              <a:rPr lang="pl-PL" dirty="0"/>
              <a:t>Ciekawe orzeczenie TK </a:t>
            </a:r>
            <a:r>
              <a:rPr lang="pl-PL" dirty="0">
                <a:sym typeface="Wingdings" panose="05000000000000000000" pitchFamily="2" charset="2"/>
              </a:rPr>
              <a:t> wyrok z dnia 8 stycznia 2013 r., K 18/10</a:t>
            </a:r>
            <a:endParaRPr lang="pl-PL" dirty="0"/>
          </a:p>
        </p:txBody>
      </p:sp>
    </p:spTree>
    <p:extLst>
      <p:ext uri="{BB962C8B-B14F-4D97-AF65-F5344CB8AC3E}">
        <p14:creationId xmlns:p14="http://schemas.microsoft.com/office/powerpoint/2010/main" val="4745229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703512" y="1340768"/>
            <a:ext cx="864096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478579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71424" y="594360"/>
            <a:ext cx="7920880" cy="1052736"/>
          </a:xfrm>
        </p:spPr>
        <p:txBody>
          <a:bodyPr>
            <a:normAutofit fontScale="90000"/>
          </a:bodyPr>
          <a:lstStyle/>
          <a:p>
            <a:r>
              <a:rPr lang="pl-PL" dirty="0"/>
              <a:t>Subsydiarny akt oskarżenia – procedura wnoszenia </a:t>
            </a:r>
          </a:p>
        </p:txBody>
      </p:sp>
      <p:graphicFrame>
        <p:nvGraphicFramePr>
          <p:cNvPr id="4" name="Diagram 3"/>
          <p:cNvGraphicFramePr/>
          <p:nvPr>
            <p:extLst/>
          </p:nvPr>
        </p:nvGraphicFramePr>
        <p:xfrm>
          <a:off x="1775520" y="1268760"/>
          <a:ext cx="864096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1910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2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11359642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101860848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115781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925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90" y="254644"/>
            <a:ext cx="4331305" cy="212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703512" y="1412776"/>
            <a:ext cx="8712968" cy="5256584"/>
          </a:xfrm>
        </p:spPr>
        <p:txBody>
          <a:bodyPr>
            <a:normAutofit/>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2794774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przebywających za granicą lub mających stwierdzić okoliczności, którym oskarżony w wyjaśnieniach swych nie zaprzeczył, a okoliczności te nie są tak doniosłe, aby konieczne było bezpośrednie przesłuchanie świadków na rozprawie. Nie dotyczy to osób wymienionych w art. 182</a:t>
            </a:r>
          </a:p>
          <a:p>
            <a:pPr algn="just"/>
            <a:endParaRPr lang="pl-PL" dirty="0"/>
          </a:p>
        </p:txBody>
      </p:sp>
    </p:spTree>
    <p:extLst>
      <p:ext uri="{BB962C8B-B14F-4D97-AF65-F5344CB8AC3E}">
        <p14:creationId xmlns:p14="http://schemas.microsoft.com/office/powerpoint/2010/main" val="39654166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402392" y="1722437"/>
            <a:ext cx="8229600" cy="4525963"/>
          </a:xfrm>
        </p:spPr>
        <p:txBody>
          <a:bodyPr>
            <a:normAutofit/>
          </a:bodyPr>
          <a:lstStyle/>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39611421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i art. 343a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462739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511089" y="1529408"/>
            <a:ext cx="8496944"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15266213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99456" y="49044"/>
            <a:ext cx="7269480" cy="1397124"/>
          </a:xfrm>
        </p:spPr>
        <p:txBody>
          <a:bodyPr>
            <a:normAutofit/>
          </a:bodyPr>
          <a:lstStyle/>
          <a:p>
            <a:r>
              <a:rPr lang="pl-PL" dirty="0"/>
              <a:t>Art. 335 § 1 – samoistny wniosek o skazanie bez rozprawy </a:t>
            </a:r>
          </a:p>
        </p:txBody>
      </p:sp>
      <p:sp>
        <p:nvSpPr>
          <p:cNvPr id="3" name="Symbol zastępczy zawartości 2"/>
          <p:cNvSpPr>
            <a:spLocks noGrp="1"/>
          </p:cNvSpPr>
          <p:nvPr>
            <p:ph idx="1"/>
          </p:nvPr>
        </p:nvSpPr>
        <p:spPr>
          <a:xfrm>
            <a:off x="763403" y="1446168"/>
            <a:ext cx="8928992" cy="5540476"/>
          </a:xfrm>
        </p:spPr>
        <p:txBody>
          <a:bodyPr>
            <a:normAutofit fontScale="92500" lnSpcReduction="20000"/>
          </a:bodyPr>
          <a:lstStyle/>
          <a:p>
            <a:pPr marL="452628" algn="just"/>
            <a:r>
              <a:rPr lang="pl-PL" dirty="0"/>
              <a:t>oskarżony przyznaje się do winy</a:t>
            </a:r>
          </a:p>
          <a:p>
            <a:pPr marL="452628" algn="just"/>
            <a:r>
              <a:rPr lang="pl-PL" dirty="0"/>
              <a:t>w świetle jego wyjaśnień okoliczności popełnienia przestępstwa i wina nie budzą wątpliwości,</a:t>
            </a:r>
          </a:p>
          <a:p>
            <a:pPr marL="452628"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8040216" y="0"/>
            <a:ext cx="2627784" cy="156966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400" dirty="0"/>
              <a:t>pamiętać o trybie rozpoznaniu wniosku –  art. 343! </a:t>
            </a:r>
          </a:p>
        </p:txBody>
      </p:sp>
    </p:spTree>
    <p:extLst>
      <p:ext uri="{BB962C8B-B14F-4D97-AF65-F5344CB8AC3E}">
        <p14:creationId xmlns:p14="http://schemas.microsoft.com/office/powerpoint/2010/main" val="1891019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8057" y="462537"/>
            <a:ext cx="6777372" cy="1066800"/>
          </a:xfrm>
        </p:spPr>
        <p:txBody>
          <a:bodyPr>
            <a:normAutofit fontScale="90000"/>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785217" y="1984272"/>
            <a:ext cx="8352928" cy="4873728"/>
          </a:xfrm>
        </p:spPr>
        <p:txBody>
          <a:bodyPr>
            <a:normAutofit/>
          </a:bodyPr>
          <a:lstStyle/>
          <a:p>
            <a:pPr algn="just"/>
            <a:r>
              <a:rPr lang="pl-PL" dirty="0"/>
              <a:t>Nowa instytucja wprowadzona ustawą z dnia 20 lutego 2015 r. </a:t>
            </a:r>
          </a:p>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30573848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0739" y="0"/>
            <a:ext cx="7269480" cy="984623"/>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127322" y="984623"/>
            <a:ext cx="10338017" cy="6408712"/>
          </a:xfrm>
        </p:spPr>
        <p:txBody>
          <a:bodyPr>
            <a:normAutofit/>
          </a:bodyPr>
          <a:lstStyle/>
          <a:p>
            <a:pPr algn="just"/>
            <a:r>
              <a:rPr lang="pl-PL" sz="1400" dirty="0"/>
              <a:t>Art. 336 k.p.k. </a:t>
            </a:r>
          </a:p>
          <a:p>
            <a:pPr algn="just"/>
            <a:r>
              <a:rPr lang="pl-PL" sz="1400" dirty="0"/>
              <a:t>Wniosek o warunkowe umorzenie postępowania zastępuje akt oskarżenia </a:t>
            </a:r>
          </a:p>
          <a:p>
            <a:pPr algn="just"/>
            <a:r>
              <a:rPr lang="pl-PL" sz="1400" dirty="0"/>
              <a:t>Przesłanki warunkowego umorzenia postępowania – art. 66 k.k. </a:t>
            </a:r>
          </a:p>
          <a:p>
            <a:pPr algn="just"/>
            <a:r>
              <a:rPr lang="pl-PL" sz="1400" dirty="0"/>
              <a:t>Warunki formalne wniosku – 119 + 332 §  1 pkt. 1, 2 i 4 -6. </a:t>
            </a:r>
          </a:p>
          <a:p>
            <a:pPr marL="925830" lvl="1" indent="-514350" algn="just">
              <a:buFont typeface="+mj-lt"/>
              <a:buAutoNum type="arabicPeriod"/>
            </a:pPr>
            <a:r>
              <a:rPr lang="pl-PL" sz="1400"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sz="1400"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sz="1400" dirty="0"/>
              <a:t>Wskazanie przepisów ustawy karnej, pod które zarzucany czyn podpada</a:t>
            </a:r>
          </a:p>
          <a:p>
            <a:pPr marL="925830" lvl="1" indent="-514350" algn="just">
              <a:buFont typeface="+mj-lt"/>
              <a:buAutoNum type="arabicPeriod"/>
            </a:pPr>
            <a:r>
              <a:rPr lang="pl-PL" sz="1400" dirty="0"/>
              <a:t>Wskazanie sądu właściwego do rozpoznania sprawy i trybu postępowania</a:t>
            </a:r>
          </a:p>
          <a:p>
            <a:pPr algn="just"/>
            <a:r>
              <a:rPr lang="pl-PL" sz="1400" dirty="0"/>
              <a:t>Uzasadnienie można ograniczyć do wskazania dowodów świadczących o tym, że wina oskarżonego nie budzi wątpliwości oraz wskazać na okoliczności, które przemawiają za warunkowym umorzeniem. </a:t>
            </a:r>
          </a:p>
          <a:p>
            <a:pPr algn="just"/>
            <a:r>
              <a:rPr lang="pl-PL" sz="1400" dirty="0"/>
              <a:t>Prokurator może wskazać proponowany okres próby, obowiązki, które należy nałożyć na oskarżonego i stosownie do okoliczności wnioski co do dozoru</a:t>
            </a:r>
          </a:p>
          <a:p>
            <a:pPr algn="just"/>
            <a:r>
              <a:rPr lang="pl-PL" sz="1400" dirty="0"/>
              <a:t>Dołącza się listę ujawnionych osób pokrzywdzonych </a:t>
            </a:r>
          </a:p>
          <a:p>
            <a:pPr algn="just"/>
            <a:r>
              <a:rPr lang="pl-PL" sz="1400" dirty="0"/>
              <a:t>Wniosek o warunkowe umorzenie można złożyć bez wiedzy oskarżonego. Z perspektywy ekonomii postępowania zasadne byłoby jednak poinformować go o chęci warunkowego umorzenia postępowania. 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29979371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167" y="288880"/>
            <a:ext cx="8748464" cy="1113656"/>
          </a:xfrm>
        </p:spPr>
        <p:txBody>
          <a:bodyPr>
            <a:noAutofit/>
          </a:bodyPr>
          <a:lstStyle/>
          <a:p>
            <a:r>
              <a:rPr lang="pl-PL" sz="3200" dirty="0"/>
              <a:t>Wniesienie wniosku o umorzenie postępowania i orzeczenie środków zabezpieczających </a:t>
            </a:r>
          </a:p>
        </p:txBody>
      </p:sp>
      <p:sp>
        <p:nvSpPr>
          <p:cNvPr id="3" name="Symbol zastępczy zawartości 2"/>
          <p:cNvSpPr>
            <a:spLocks noGrp="1"/>
          </p:cNvSpPr>
          <p:nvPr>
            <p:ph idx="1"/>
          </p:nvPr>
        </p:nvSpPr>
        <p:spPr>
          <a:xfrm>
            <a:off x="683923" y="1997965"/>
            <a:ext cx="8568952" cy="5328592"/>
          </a:xfrm>
        </p:spPr>
        <p:txBody>
          <a:bodyPr>
            <a:normAutofit/>
          </a:bodyPr>
          <a:lstStyle/>
          <a:p>
            <a:pPr algn="just"/>
            <a:r>
              <a:rPr lang="pl-PL" dirty="0"/>
              <a:t>Jeżeli zostanie ustalony, że </a:t>
            </a:r>
            <a:r>
              <a:rPr lang="pl-PL" b="1" dirty="0"/>
              <a:t>podejrzany</a:t>
            </a:r>
            <a:r>
              <a:rPr lang="pl-PL" dirty="0"/>
              <a:t> dopuścił się czynu w stanie niepoczytalności, a istnieją podstawy do zastosowanie środków zabezpieczających, </a:t>
            </a:r>
            <a:r>
              <a:rPr lang="pl-PL" b="1" dirty="0"/>
              <a:t>prokurator po zamknięciu śledztwa </a:t>
            </a:r>
            <a:r>
              <a:rPr lang="pl-PL" u="sng" dirty="0"/>
              <a:t>kieruje sprawę do sądu </a:t>
            </a:r>
            <a:r>
              <a:rPr lang="pl-PL" b="1" u="sng" dirty="0"/>
              <a:t>z wnioskiem o umorzenie postępowania i zastosowanie środków zabezpieczających.</a:t>
            </a:r>
            <a:endParaRPr lang="pl-PL" dirty="0"/>
          </a:p>
          <a:p>
            <a:pPr algn="just"/>
            <a:r>
              <a:rPr lang="pl-PL" dirty="0"/>
              <a:t>O przekazaniu wniosku do sądu informuje się ujawnionego pokrzywdzonego. </a:t>
            </a:r>
          </a:p>
          <a:p>
            <a:pPr algn="just"/>
            <a:r>
              <a:rPr lang="pl-PL" b="1" dirty="0"/>
              <a:t>Sąd rozstrzyga o umorzeniu postępowania </a:t>
            </a:r>
            <a:r>
              <a:rPr lang="pl-PL" dirty="0"/>
              <a:t>ewentualnie – jeżeli nie widzi podstaw – przekazuje sprawę prokuratorowi do dalszego prowadzenia. </a:t>
            </a:r>
            <a:endParaRPr lang="pl-PL" b="1" dirty="0"/>
          </a:p>
        </p:txBody>
      </p:sp>
    </p:spTree>
    <p:extLst>
      <p:ext uri="{BB962C8B-B14F-4D97-AF65-F5344CB8AC3E}">
        <p14:creationId xmlns:p14="http://schemas.microsoft.com/office/powerpoint/2010/main" val="1806659214"/>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1741</TotalTime>
  <Words>13299</Words>
  <Application>Microsoft Office PowerPoint</Application>
  <PresentationFormat>Panoramiczny</PresentationFormat>
  <Paragraphs>829</Paragraphs>
  <Slides>98</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98</vt:i4>
      </vt:variant>
    </vt:vector>
  </HeadingPairs>
  <TitlesOfParts>
    <vt:vector size="105" baseType="lpstr">
      <vt:lpstr>Arial</vt:lpstr>
      <vt:lpstr>Calibri</vt:lpstr>
      <vt:lpstr>Times New Roman</vt:lpstr>
      <vt:lpstr>Trebuchet MS</vt:lpstr>
      <vt:lpstr>Wingdings</vt:lpstr>
      <vt:lpstr>Wingdings 3</vt:lpstr>
      <vt:lpstr>Faseta</vt:lpstr>
      <vt:lpstr>Postępowanie karne  </vt:lpstr>
      <vt:lpstr>Definicja </vt:lpstr>
      <vt:lpstr>Funkcje postępowania przygotowawczego </vt:lpstr>
      <vt:lpstr>Funkcje postępowania przygotowawczego </vt:lpstr>
      <vt:lpstr>Cele postępowania przygotowawczego </vt:lpstr>
      <vt:lpstr>Cele postępowania przygotowawczego </vt:lpstr>
      <vt:lpstr>Prezentacja programu PowerPoint</vt:lpstr>
      <vt:lpstr>Zasady charakteryzujące postępowanie przygotowawcze</vt:lpstr>
      <vt:lpstr>Zasada inkwizycyjności </vt:lpstr>
      <vt:lpstr>Odstępstwa na rzecz kontradyktoryjności w postępowaniu przygotowawczym </vt:lpstr>
      <vt:lpstr>Zasada legalizmu II stopnia – konstytucyjna </vt:lpstr>
      <vt:lpstr>Zasada legalizmu I stopnia </vt:lpstr>
      <vt:lpstr>Zasada legalizmu I stopnia </vt:lpstr>
      <vt:lpstr>Zasada legalizmu I stopnia </vt:lpstr>
      <vt:lpstr>Zasada oportunizmu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Szczególne uprawnienia podejrzanego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Rodzaj sprawy a forma postępowania przygotowawczego </vt:lpstr>
      <vt:lpstr>Organy prowadzące śledztwo i dochodzenie</vt:lpstr>
      <vt:lpstr>Organy prowadzące śledztwo i dochodzenie z art. 312</vt:lpstr>
      <vt:lpstr>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vt:lpstr>
      <vt:lpstr>Czas trwania</vt:lpstr>
      <vt:lpstr>Czas trwania</vt:lpstr>
      <vt:lpstr>Uproszczenia proceduralne w dochodzeniu</vt:lpstr>
      <vt:lpstr>Z uzasadnienia wyroku TK  z dnia 25 marca 2014 r.; SK 25/13</vt:lpstr>
      <vt:lpstr>Nadzór prokuratora nad postępowaniem przygotowawczym </vt:lpstr>
      <vt:lpstr>Nadzór prokuratora nad postępowaniem przygotowawczym </vt:lpstr>
      <vt:lpstr>Nadzór prokuratora nad postępowaniem przygotowawczym </vt:lpstr>
      <vt:lpstr>Nadzór prokuratora nad postępowaniem przygotowawczym </vt:lpstr>
      <vt:lpstr>Podjęcie na nowo umorzonego postępowania</vt:lpstr>
      <vt:lpstr>Wznowienie prawomocnie umorzonego postępowania</vt:lpstr>
      <vt:lpstr>Uchylenie przez PG prawomocnego postanowienia o umorzeniu</vt:lpstr>
      <vt:lpstr>Konsumpcja skargi publicznej</vt:lpstr>
      <vt:lpstr>Konsumpcja skargi publicznej </vt:lpstr>
      <vt:lpstr>Konsumpcja skargi publicznej</vt:lpstr>
      <vt:lpstr>Rola sądu w postępowaniu przygotowawczym </vt:lpstr>
      <vt:lpstr>Czynności sądu w postępowaniu przygotowawczym </vt:lpstr>
      <vt:lpstr>Porządek czynności w śledztwie i dochodzeniu</vt:lpstr>
      <vt:lpstr>Porządek czynności w śledztwie i dochodzeniu </vt:lpstr>
      <vt:lpstr>Wszczęcie postępowania przygotowawczego</vt:lpstr>
      <vt:lpstr>Wszczęcie postępowania przygotowawczego - źródła informacji o przestępstwie</vt:lpstr>
      <vt:lpstr>Obowiązek zawiadomienia o przestępstwie </vt:lpstr>
      <vt:lpstr>Zawiadomienie o przestępstwie</vt:lpstr>
      <vt:lpstr>Czynności sprawdzające art. 307</vt:lpstr>
      <vt:lpstr>Czynności sprawdzające art. 307</vt:lpstr>
      <vt:lpstr>Wszczęcie postępowania przygotowawczego </vt:lpstr>
      <vt:lpstr>Z orzecznictwa…</vt:lpstr>
      <vt:lpstr>Prezentacja programu PowerPoint</vt:lpstr>
      <vt:lpstr>Wszczęcie postępowania przygotowawczego </vt:lpstr>
      <vt:lpstr>Czynności w niezbędnym zakresie (art. 308)</vt:lpstr>
      <vt:lpstr>Czynności w niezbędnym zakresie (art. 308)</vt:lpstr>
      <vt:lpstr>Czynności sprawdzające a czynności w niezbędnym zakresie </vt:lpstr>
      <vt:lpstr>Przedstawienie zarzutów </vt:lpstr>
      <vt:lpstr>Przedstawienie zarzutów w śledztwie i dochodzeniu</vt:lpstr>
      <vt:lpstr>Przedstawienie zarzutów </vt:lpstr>
      <vt:lpstr>Przedstawienie zarzutów </vt:lpstr>
      <vt:lpstr>Przedstawienie zarzutów</vt:lpstr>
      <vt:lpstr>Przedstawienie zarzutów </vt:lpstr>
      <vt:lpstr>Modyfikacja zarzutów – art. 314</vt:lpstr>
      <vt:lpstr>Zawieszenie postępowania </vt:lpstr>
      <vt:lpstr>Czynności związane z zakończeniem postępowania przygotowawczego </vt:lpstr>
      <vt:lpstr>Czynności związane z zakończeniem postępowania przygotowawczego </vt:lpstr>
      <vt:lpstr>Czynności związane z zakończeniem postępowania przygotowawczego </vt:lpstr>
      <vt:lpstr>Czynności związane z zakończeniem postępowania przygotowawczego </vt:lpstr>
      <vt:lpstr>Sposoby zakończenia postępowania przygotowawczego </vt:lpstr>
      <vt:lpstr>Umorzenie postępowania przygotowawczego – „zwykłe” (art. 322) </vt:lpstr>
      <vt:lpstr>Umorzenie postępowania przygotowawczego – „zwykłe” (art. 322) </vt:lpstr>
      <vt:lpstr>Umorzenie postępowania przygotowawczego – „zwykłe”</vt:lpstr>
      <vt:lpstr>Umorzenie postępowania</vt:lpstr>
      <vt:lpstr>Tzw. umorzenie rejestrowe </vt:lpstr>
      <vt:lpstr>Umorzenie postępowania – uprawnienia stron (i innych osób)</vt:lpstr>
      <vt:lpstr>Umorzenie postępowania – uprawnienia stron (innych osób)</vt:lpstr>
      <vt:lpstr>Subsydiarny akt oskarżenia </vt:lpstr>
      <vt:lpstr>Subsydiarny akt oskarżenia </vt:lpstr>
      <vt:lpstr>Subsydiarny akt oskarżenia – procedura wnoszenia </vt:lpstr>
      <vt:lpstr>Skierowanie sprawy do sądu</vt:lpstr>
      <vt:lpstr>Skierowanie sprawy do sądu </vt:lpstr>
      <vt:lpstr>Akt oskarżenia </vt:lpstr>
      <vt:lpstr>Akt oskarżenia </vt:lpstr>
      <vt:lpstr>Akt oskarżenia </vt:lpstr>
      <vt:lpstr>Akt oskarżenia</vt:lpstr>
      <vt:lpstr>Akt oskarżenia </vt:lpstr>
      <vt:lpstr>Akt oskarżenia</vt:lpstr>
      <vt:lpstr>Art. 335 § 1 – samoistny wniosek o skazanie bez rozprawy </vt:lpstr>
      <vt:lpstr>Skierowanie wniosku z art. 335 § 1 zamiast aktu oskarżenia – skazanie bez rozprawy </vt:lpstr>
      <vt:lpstr>Wniosek o warunkowe umorzenie postępowania </vt:lpstr>
      <vt:lpstr>Wniesienie wniosku o umorzenie postępowania i orzeczenie środków zabezpieczających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Dominika Czerniak</dc:creator>
  <cp:lastModifiedBy>Monika</cp:lastModifiedBy>
  <cp:revision>46</cp:revision>
  <dcterms:created xsi:type="dcterms:W3CDTF">2017-04-04T19:21:15Z</dcterms:created>
  <dcterms:modified xsi:type="dcterms:W3CDTF">2019-03-21T17:14:55Z</dcterms:modified>
</cp:coreProperties>
</file>