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46" r:id="rId3"/>
    <p:sldId id="257" r:id="rId4"/>
    <p:sldId id="258" r:id="rId5"/>
    <p:sldId id="267" r:id="rId6"/>
    <p:sldId id="268" r:id="rId7"/>
    <p:sldId id="259" r:id="rId8"/>
    <p:sldId id="270" r:id="rId9"/>
    <p:sldId id="271" r:id="rId10"/>
    <p:sldId id="272" r:id="rId11"/>
    <p:sldId id="277" r:id="rId12"/>
    <p:sldId id="274" r:id="rId13"/>
    <p:sldId id="275" r:id="rId14"/>
    <p:sldId id="276" r:id="rId15"/>
    <p:sldId id="278" r:id="rId16"/>
    <p:sldId id="262" r:id="rId17"/>
    <p:sldId id="279" r:id="rId18"/>
    <p:sldId id="263" r:id="rId19"/>
    <p:sldId id="280" r:id="rId20"/>
    <p:sldId id="282" r:id="rId21"/>
    <p:sldId id="283" r:id="rId22"/>
    <p:sldId id="285" r:id="rId23"/>
    <p:sldId id="286" r:id="rId24"/>
    <p:sldId id="299" r:id="rId25"/>
    <p:sldId id="300" r:id="rId26"/>
    <p:sldId id="313" r:id="rId27"/>
    <p:sldId id="287" r:id="rId28"/>
    <p:sldId id="288" r:id="rId29"/>
    <p:sldId id="303" r:id="rId30"/>
    <p:sldId id="305" r:id="rId31"/>
    <p:sldId id="304" r:id="rId32"/>
    <p:sldId id="328" r:id="rId33"/>
    <p:sldId id="301" r:id="rId34"/>
    <p:sldId id="302" r:id="rId35"/>
    <p:sldId id="289" r:id="rId36"/>
    <p:sldId id="327" r:id="rId37"/>
    <p:sldId id="306" r:id="rId38"/>
    <p:sldId id="307" r:id="rId39"/>
    <p:sldId id="290" r:id="rId40"/>
    <p:sldId id="291" r:id="rId41"/>
    <p:sldId id="292" r:id="rId42"/>
    <p:sldId id="308" r:id="rId43"/>
    <p:sldId id="293" r:id="rId44"/>
    <p:sldId id="294" r:id="rId45"/>
    <p:sldId id="309" r:id="rId46"/>
    <p:sldId id="310" r:id="rId47"/>
    <p:sldId id="311" r:id="rId48"/>
    <p:sldId id="295" r:id="rId49"/>
    <p:sldId id="312" r:id="rId50"/>
    <p:sldId id="296" r:id="rId51"/>
    <p:sldId id="297" r:id="rId52"/>
    <p:sldId id="298" r:id="rId53"/>
    <p:sldId id="320" r:id="rId54"/>
    <p:sldId id="322" r:id="rId55"/>
    <p:sldId id="323" r:id="rId56"/>
    <p:sldId id="315" r:id="rId57"/>
    <p:sldId id="326" r:id="rId58"/>
    <p:sldId id="264" r:id="rId59"/>
    <p:sldId id="324" r:id="rId60"/>
    <p:sldId id="316" r:id="rId61"/>
    <p:sldId id="317" r:id="rId62"/>
    <p:sldId id="31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69248-BF54-404F-9291-CCB1D93528DE}" type="doc">
      <dgm:prSet loTypeId="urn:microsoft.com/office/officeart/2005/8/layout/target1" loCatId="relationship" qsTypeId="urn:microsoft.com/office/officeart/2005/8/quickstyle/simple2" qsCatId="simple" csTypeId="urn:microsoft.com/office/officeart/2005/8/colors/colorful3" csCatId="colorful" phldr="1"/>
      <dgm:spPr/>
      <dgm:t>
        <a:bodyPr/>
        <a:lstStyle/>
        <a:p>
          <a:endParaRPr lang="pl-PL"/>
        </a:p>
      </dgm:t>
    </dgm:pt>
    <dgm:pt modelId="{676703D7-DAC2-44C5-9AA3-1C66042B3192}">
      <dgm:prSet phldrT="[Tekst]" custT="1"/>
      <dgm:spPr/>
      <dgm:t>
        <a:bodyPr/>
        <a:lstStyle/>
        <a:p>
          <a:r>
            <a:rPr lang="pl-PL" sz="2000" dirty="0"/>
            <a:t>dowody nielegalne (naruszenie zakazu dowodowego)</a:t>
          </a:r>
        </a:p>
      </dgm:t>
    </dgm:pt>
    <dgm:pt modelId="{6E81BEF9-B343-4928-9FA8-8FCE8459D760}" type="parTrans" cxnId="{24F565FE-1248-42C9-847D-F905384BCF63}">
      <dgm:prSet/>
      <dgm:spPr/>
      <dgm:t>
        <a:bodyPr/>
        <a:lstStyle/>
        <a:p>
          <a:endParaRPr lang="pl-PL"/>
        </a:p>
      </dgm:t>
    </dgm:pt>
    <dgm:pt modelId="{07057C64-1972-4315-AAE4-3D1B01B8DB58}" type="sibTrans" cxnId="{24F565FE-1248-42C9-847D-F905384BCF63}">
      <dgm:prSet/>
      <dgm:spPr/>
      <dgm:t>
        <a:bodyPr/>
        <a:lstStyle/>
        <a:p>
          <a:endParaRPr lang="pl-PL"/>
        </a:p>
      </dgm:t>
    </dgm:pt>
    <dgm:pt modelId="{703217BF-F486-48EE-B1EC-C24BA8EE979C}">
      <dgm:prSet phldrT="[Tekst]" custT="1"/>
      <dgm:spPr/>
      <dgm:t>
        <a:bodyPr/>
        <a:lstStyle/>
        <a:p>
          <a:r>
            <a:rPr lang="pl-PL" sz="2000" dirty="0"/>
            <a:t>dowody uzyskane w sposób sprzeczny z ustawą </a:t>
          </a:r>
        </a:p>
      </dgm:t>
    </dgm:pt>
    <dgm:pt modelId="{3F5FC62C-77FC-44AE-AA12-10895890AA2D}" type="parTrans" cxnId="{FAD40658-666F-45D7-B3DA-704F0E2BEEA3}">
      <dgm:prSet/>
      <dgm:spPr/>
      <dgm:t>
        <a:bodyPr/>
        <a:lstStyle/>
        <a:p>
          <a:endParaRPr lang="pl-PL"/>
        </a:p>
      </dgm:t>
    </dgm:pt>
    <dgm:pt modelId="{C5D600DC-52C1-4446-8A0A-E4B795FEC009}" type="sibTrans" cxnId="{FAD40658-666F-45D7-B3DA-704F0E2BEEA3}">
      <dgm:prSet/>
      <dgm:spPr/>
      <dgm:t>
        <a:bodyPr/>
        <a:lstStyle/>
        <a:p>
          <a:endParaRPr lang="pl-PL"/>
        </a:p>
      </dgm:t>
    </dgm:pt>
    <dgm:pt modelId="{2C644B82-4B51-4195-896E-B87E254E1F12}" type="pres">
      <dgm:prSet presAssocID="{2EE69248-BF54-404F-9291-CCB1D93528DE}" presName="composite" presStyleCnt="0">
        <dgm:presLayoutVars>
          <dgm:chMax val="5"/>
          <dgm:dir/>
          <dgm:resizeHandles val="exact"/>
        </dgm:presLayoutVars>
      </dgm:prSet>
      <dgm:spPr/>
    </dgm:pt>
    <dgm:pt modelId="{F871F85F-0B48-4A42-A72E-4C6F3EDCA22C}" type="pres">
      <dgm:prSet presAssocID="{676703D7-DAC2-44C5-9AA3-1C66042B3192}" presName="circle1" presStyleLbl="lnNode1" presStyleIdx="0" presStyleCnt="2"/>
      <dgm:spPr/>
    </dgm:pt>
    <dgm:pt modelId="{D8832BDD-58B5-4BF5-9038-904537971FDA}" type="pres">
      <dgm:prSet presAssocID="{676703D7-DAC2-44C5-9AA3-1C66042B3192}" presName="text1" presStyleLbl="revTx" presStyleIdx="0" presStyleCnt="2" custScaleX="284786" custLinFactNeighborX="29938">
        <dgm:presLayoutVars>
          <dgm:bulletEnabled val="1"/>
        </dgm:presLayoutVars>
      </dgm:prSet>
      <dgm:spPr/>
    </dgm:pt>
    <dgm:pt modelId="{9CBEDFFF-441A-45FE-947B-0FDC553E6079}" type="pres">
      <dgm:prSet presAssocID="{676703D7-DAC2-44C5-9AA3-1C66042B3192}" presName="line1" presStyleLbl="callout" presStyleIdx="0" presStyleCnt="4"/>
      <dgm:spPr/>
    </dgm:pt>
    <dgm:pt modelId="{8FD51995-AA3D-4F70-BE5B-691B7A6CA2F9}" type="pres">
      <dgm:prSet presAssocID="{676703D7-DAC2-44C5-9AA3-1C66042B3192}" presName="d1" presStyleLbl="callout" presStyleIdx="1" presStyleCnt="4"/>
      <dgm:spPr/>
    </dgm:pt>
    <dgm:pt modelId="{B1DEBC33-60A6-4D82-BD19-093BC13CDF48}" type="pres">
      <dgm:prSet presAssocID="{703217BF-F486-48EE-B1EC-C24BA8EE979C}" presName="circle2" presStyleLbl="lnNode1" presStyleIdx="1" presStyleCnt="2"/>
      <dgm:spPr/>
    </dgm:pt>
    <dgm:pt modelId="{AC2D052B-7612-49F0-9A4D-28E64926EEB5}" type="pres">
      <dgm:prSet presAssocID="{703217BF-F486-48EE-B1EC-C24BA8EE979C}" presName="text2" presStyleLbl="revTx" presStyleIdx="1" presStyleCnt="2" custScaleX="272587" custLinFactNeighborX="47670" custLinFactNeighborY="-6187">
        <dgm:presLayoutVars>
          <dgm:bulletEnabled val="1"/>
        </dgm:presLayoutVars>
      </dgm:prSet>
      <dgm:spPr/>
    </dgm:pt>
    <dgm:pt modelId="{462BCD69-59FE-46AB-82AA-0E2367DC513D}" type="pres">
      <dgm:prSet presAssocID="{703217BF-F486-48EE-B1EC-C24BA8EE979C}" presName="line2" presStyleLbl="callout" presStyleIdx="2" presStyleCnt="4"/>
      <dgm:spPr/>
    </dgm:pt>
    <dgm:pt modelId="{B849FBB1-7BCE-4F5A-8228-E114399FC566}" type="pres">
      <dgm:prSet presAssocID="{703217BF-F486-48EE-B1EC-C24BA8EE979C}" presName="d2" presStyleLbl="callout" presStyleIdx="3" presStyleCnt="4"/>
      <dgm:spPr/>
    </dgm:pt>
  </dgm:ptLst>
  <dgm:cxnLst>
    <dgm:cxn modelId="{4AFA084B-9134-463D-AE72-E296EF8768F2}" type="presOf" srcId="{2EE69248-BF54-404F-9291-CCB1D93528DE}" destId="{2C644B82-4B51-4195-896E-B87E254E1F12}" srcOrd="0" destOrd="0" presId="urn:microsoft.com/office/officeart/2005/8/layout/target1"/>
    <dgm:cxn modelId="{95177A4F-7C70-4DE0-98E6-8C20B27209C0}" type="presOf" srcId="{676703D7-DAC2-44C5-9AA3-1C66042B3192}" destId="{D8832BDD-58B5-4BF5-9038-904537971FDA}" srcOrd="0" destOrd="0" presId="urn:microsoft.com/office/officeart/2005/8/layout/target1"/>
    <dgm:cxn modelId="{02F65252-5904-4162-A87E-2EFEC0EEB244}" type="presOf" srcId="{703217BF-F486-48EE-B1EC-C24BA8EE979C}" destId="{AC2D052B-7612-49F0-9A4D-28E64926EEB5}" srcOrd="0" destOrd="0" presId="urn:microsoft.com/office/officeart/2005/8/layout/target1"/>
    <dgm:cxn modelId="{FAD40658-666F-45D7-B3DA-704F0E2BEEA3}" srcId="{2EE69248-BF54-404F-9291-CCB1D93528DE}" destId="{703217BF-F486-48EE-B1EC-C24BA8EE979C}" srcOrd="1" destOrd="0" parTransId="{3F5FC62C-77FC-44AE-AA12-10895890AA2D}" sibTransId="{C5D600DC-52C1-4446-8A0A-E4B795FEC009}"/>
    <dgm:cxn modelId="{24F565FE-1248-42C9-847D-F905384BCF63}" srcId="{2EE69248-BF54-404F-9291-CCB1D93528DE}" destId="{676703D7-DAC2-44C5-9AA3-1C66042B3192}" srcOrd="0" destOrd="0" parTransId="{6E81BEF9-B343-4928-9FA8-8FCE8459D760}" sibTransId="{07057C64-1972-4315-AAE4-3D1B01B8DB58}"/>
    <dgm:cxn modelId="{09531C40-3DD4-4565-A85F-F9AE006FEC16}" type="presParOf" srcId="{2C644B82-4B51-4195-896E-B87E254E1F12}" destId="{F871F85F-0B48-4A42-A72E-4C6F3EDCA22C}" srcOrd="0" destOrd="0" presId="urn:microsoft.com/office/officeart/2005/8/layout/target1"/>
    <dgm:cxn modelId="{79BDBC65-4151-444F-80EA-C263AF800612}" type="presParOf" srcId="{2C644B82-4B51-4195-896E-B87E254E1F12}" destId="{D8832BDD-58B5-4BF5-9038-904537971FDA}" srcOrd="1" destOrd="0" presId="urn:microsoft.com/office/officeart/2005/8/layout/target1"/>
    <dgm:cxn modelId="{7B7BF186-75ED-41BC-9BCB-7517A066A13D}" type="presParOf" srcId="{2C644B82-4B51-4195-896E-B87E254E1F12}" destId="{9CBEDFFF-441A-45FE-947B-0FDC553E6079}" srcOrd="2" destOrd="0" presId="urn:microsoft.com/office/officeart/2005/8/layout/target1"/>
    <dgm:cxn modelId="{4A4A3442-5242-4BCB-A221-655FAEA2D00F}" type="presParOf" srcId="{2C644B82-4B51-4195-896E-B87E254E1F12}" destId="{8FD51995-AA3D-4F70-BE5B-691B7A6CA2F9}" srcOrd="3" destOrd="0" presId="urn:microsoft.com/office/officeart/2005/8/layout/target1"/>
    <dgm:cxn modelId="{5907DCB8-A67E-4EFF-BC1B-17BB44A2A31C}" type="presParOf" srcId="{2C644B82-4B51-4195-896E-B87E254E1F12}" destId="{B1DEBC33-60A6-4D82-BD19-093BC13CDF48}" srcOrd="4" destOrd="0" presId="urn:microsoft.com/office/officeart/2005/8/layout/target1"/>
    <dgm:cxn modelId="{3F200278-A933-4B71-B963-C4F69AF648C4}" type="presParOf" srcId="{2C644B82-4B51-4195-896E-B87E254E1F12}" destId="{AC2D052B-7612-49F0-9A4D-28E64926EEB5}" srcOrd="5" destOrd="0" presId="urn:microsoft.com/office/officeart/2005/8/layout/target1"/>
    <dgm:cxn modelId="{30D4F7A4-5BB0-4B9B-8F01-B189A8371BC0}" type="presParOf" srcId="{2C644B82-4B51-4195-896E-B87E254E1F12}" destId="{462BCD69-59FE-46AB-82AA-0E2367DC513D}" srcOrd="6" destOrd="0" presId="urn:microsoft.com/office/officeart/2005/8/layout/target1"/>
    <dgm:cxn modelId="{11118319-0972-420C-B6BE-CC9C801F5A46}" type="presParOf" srcId="{2C644B82-4B51-4195-896E-B87E254E1F12}" destId="{B849FBB1-7BCE-4F5A-8228-E114399FC566}"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6DC6E-29FE-4DA9-AE8B-3F351AE3E3F6}"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pl-PL"/>
        </a:p>
      </dgm:t>
    </dgm:pt>
    <dgm:pt modelId="{A6E3F8DC-655B-47F7-B3C1-8357BF37E0AE}">
      <dgm:prSet phldrT="[Tekst]" custT="1"/>
      <dgm:spPr/>
      <dgm:t>
        <a:bodyPr/>
        <a:lstStyle/>
        <a:p>
          <a:r>
            <a:rPr lang="pl-PL" sz="1800" dirty="0"/>
            <a:t>gromadzenia dowodów </a:t>
          </a:r>
        </a:p>
      </dgm:t>
    </dgm:pt>
    <dgm:pt modelId="{E023CFF2-803A-4920-8F52-AF247DE7D68E}" type="parTrans" cxnId="{5D5C8A89-2D58-40B2-9984-0F3D1E735E9B}">
      <dgm:prSet/>
      <dgm:spPr/>
      <dgm:t>
        <a:bodyPr/>
        <a:lstStyle/>
        <a:p>
          <a:endParaRPr lang="pl-PL"/>
        </a:p>
      </dgm:t>
    </dgm:pt>
    <dgm:pt modelId="{1C6667D6-9AFA-4AAC-83B7-6F1BC36CCEFD}" type="sibTrans" cxnId="{5D5C8A89-2D58-40B2-9984-0F3D1E735E9B}">
      <dgm:prSet/>
      <dgm:spPr/>
      <dgm:t>
        <a:bodyPr/>
        <a:lstStyle/>
        <a:p>
          <a:endParaRPr lang="pl-PL"/>
        </a:p>
      </dgm:t>
    </dgm:pt>
    <dgm:pt modelId="{D800556F-EA79-4B1B-A7D0-E1F24290A577}">
      <dgm:prSet phldrT="[Tekst]" custT="1"/>
      <dgm:spPr/>
      <dgm:t>
        <a:bodyPr/>
        <a:lstStyle/>
        <a:p>
          <a:r>
            <a:rPr lang="pl-PL" sz="1800" dirty="0"/>
            <a:t>naruszenie zakazu dowodowego</a:t>
          </a:r>
        </a:p>
      </dgm:t>
    </dgm:pt>
    <dgm:pt modelId="{450C7D07-C09C-4F48-853A-42E815CF4703}" type="parTrans" cxnId="{D4DB0E20-2BCD-426E-802A-992553785D0A}">
      <dgm:prSet/>
      <dgm:spPr/>
      <dgm:t>
        <a:bodyPr/>
        <a:lstStyle/>
        <a:p>
          <a:endParaRPr lang="pl-PL"/>
        </a:p>
      </dgm:t>
    </dgm:pt>
    <dgm:pt modelId="{136A2176-5A51-4C09-A2CA-148607E2FA7F}" type="sibTrans" cxnId="{D4DB0E20-2BCD-426E-802A-992553785D0A}">
      <dgm:prSet/>
      <dgm:spPr/>
      <dgm:t>
        <a:bodyPr/>
        <a:lstStyle/>
        <a:p>
          <a:endParaRPr lang="pl-PL"/>
        </a:p>
      </dgm:t>
    </dgm:pt>
    <dgm:pt modelId="{48E06196-0471-4904-B2BA-FF4753F69FB3}">
      <dgm:prSet phldrT="[Tekst]" custT="1"/>
      <dgm:spPr/>
      <dgm:t>
        <a:bodyPr/>
        <a:lstStyle/>
        <a:p>
          <a:r>
            <a:rPr lang="pl-PL" sz="1800" dirty="0"/>
            <a:t>naruszenie innych niż KPK przepisów </a:t>
          </a:r>
        </a:p>
      </dgm:t>
    </dgm:pt>
    <dgm:pt modelId="{6EAF933B-364E-46BD-88E0-C4F93354F0A9}" type="parTrans" cxnId="{49CB9472-52E1-412C-BDD9-F8769E676C97}">
      <dgm:prSet/>
      <dgm:spPr/>
      <dgm:t>
        <a:bodyPr/>
        <a:lstStyle/>
        <a:p>
          <a:endParaRPr lang="pl-PL"/>
        </a:p>
      </dgm:t>
    </dgm:pt>
    <dgm:pt modelId="{0BE04C9B-8C31-441F-AF2D-FCBE57ACE840}" type="sibTrans" cxnId="{49CB9472-52E1-412C-BDD9-F8769E676C97}">
      <dgm:prSet/>
      <dgm:spPr/>
      <dgm:t>
        <a:bodyPr/>
        <a:lstStyle/>
        <a:p>
          <a:endParaRPr lang="pl-PL"/>
        </a:p>
      </dgm:t>
    </dgm:pt>
    <dgm:pt modelId="{73A2FA1E-943B-47CF-8610-417BF5747F64}">
      <dgm:prSet phldrT="[Tekst]" custT="1"/>
      <dgm:spPr/>
      <dgm:t>
        <a:bodyPr/>
        <a:lstStyle/>
        <a:p>
          <a:r>
            <a:rPr lang="pl-PL" sz="1800" dirty="0"/>
            <a:t>przeprowadzenia dowodu </a:t>
          </a:r>
        </a:p>
      </dgm:t>
    </dgm:pt>
    <dgm:pt modelId="{4DEDFAE8-40F4-49BA-AF7C-7A4654E83B43}" type="parTrans" cxnId="{658113FD-2017-42D3-A7DF-269BB088FA3B}">
      <dgm:prSet/>
      <dgm:spPr/>
      <dgm:t>
        <a:bodyPr/>
        <a:lstStyle/>
        <a:p>
          <a:endParaRPr lang="pl-PL"/>
        </a:p>
      </dgm:t>
    </dgm:pt>
    <dgm:pt modelId="{E2B8CDB5-AE6D-41B6-BEA4-C2E6AFF03A7D}" type="sibTrans" cxnId="{658113FD-2017-42D3-A7DF-269BB088FA3B}">
      <dgm:prSet/>
      <dgm:spPr/>
      <dgm:t>
        <a:bodyPr/>
        <a:lstStyle/>
        <a:p>
          <a:endParaRPr lang="pl-PL"/>
        </a:p>
      </dgm:t>
    </dgm:pt>
    <dgm:pt modelId="{D305B93D-D227-4FA2-9138-BAD67DE7E037}">
      <dgm:prSet phldrT="[Tekst]" custT="1"/>
      <dgm:spPr/>
      <dgm:t>
        <a:bodyPr/>
        <a:lstStyle/>
        <a:p>
          <a:r>
            <a:rPr lang="pl-PL" sz="1800" dirty="0"/>
            <a:t>naruszenie przepisów o sposobie przeprowadzenia dowodu</a:t>
          </a:r>
        </a:p>
      </dgm:t>
    </dgm:pt>
    <dgm:pt modelId="{A91EAF07-05A1-4CB4-AC12-8C101AA38603}" type="parTrans" cxnId="{228E001C-E9F7-43E1-9EC5-143FDDDCE1C9}">
      <dgm:prSet/>
      <dgm:spPr/>
      <dgm:t>
        <a:bodyPr/>
        <a:lstStyle/>
        <a:p>
          <a:endParaRPr lang="pl-PL"/>
        </a:p>
      </dgm:t>
    </dgm:pt>
    <dgm:pt modelId="{CA9A4267-80D6-4AA5-9F02-909C269FEAB2}" type="sibTrans" cxnId="{228E001C-E9F7-43E1-9EC5-143FDDDCE1C9}">
      <dgm:prSet/>
      <dgm:spPr/>
      <dgm:t>
        <a:bodyPr/>
        <a:lstStyle/>
        <a:p>
          <a:endParaRPr lang="pl-PL"/>
        </a:p>
      </dgm:t>
    </dgm:pt>
    <dgm:pt modelId="{4A4D1560-9045-4442-A9B7-B52F08FAFD45}" type="pres">
      <dgm:prSet presAssocID="{3EC6DC6E-29FE-4DA9-AE8B-3F351AE3E3F6}" presName="composite" presStyleCnt="0">
        <dgm:presLayoutVars>
          <dgm:chMax val="5"/>
          <dgm:dir/>
          <dgm:animLvl val="ctr"/>
          <dgm:resizeHandles val="exact"/>
        </dgm:presLayoutVars>
      </dgm:prSet>
      <dgm:spPr/>
    </dgm:pt>
    <dgm:pt modelId="{D446C970-1582-4F10-8B46-019B7B534E28}" type="pres">
      <dgm:prSet presAssocID="{3EC6DC6E-29FE-4DA9-AE8B-3F351AE3E3F6}" presName="cycle" presStyleCnt="0"/>
      <dgm:spPr/>
    </dgm:pt>
    <dgm:pt modelId="{FE1632F4-6DD2-446D-8D52-F53734D3D014}" type="pres">
      <dgm:prSet presAssocID="{3EC6DC6E-29FE-4DA9-AE8B-3F351AE3E3F6}" presName="centerShape" presStyleCnt="0"/>
      <dgm:spPr/>
    </dgm:pt>
    <dgm:pt modelId="{E66D37F7-DB60-497D-A050-1F03C82AF80D}" type="pres">
      <dgm:prSet presAssocID="{3EC6DC6E-29FE-4DA9-AE8B-3F351AE3E3F6}" presName="connSite" presStyleLbl="node1" presStyleIdx="0" presStyleCnt="3"/>
      <dgm:spPr/>
    </dgm:pt>
    <dgm:pt modelId="{8D2D5154-AAE0-4B22-8F67-354040A1C4DA}" type="pres">
      <dgm:prSet presAssocID="{3EC6DC6E-29FE-4DA9-AE8B-3F351AE3E3F6}" presName="visible" presStyleLbl="node1" presStyleIdx="0" presStyleCnt="3" custLinFactNeighborX="-3320" custLinFactNeighborY="0"/>
      <dgm:spPr/>
    </dgm:pt>
    <dgm:pt modelId="{2CCD304A-82A3-4B81-94E3-FC1A3D1BA612}" type="pres">
      <dgm:prSet presAssocID="{E023CFF2-803A-4920-8F52-AF247DE7D68E}" presName="Name25" presStyleLbl="parChTrans1D1" presStyleIdx="0" presStyleCnt="2"/>
      <dgm:spPr/>
    </dgm:pt>
    <dgm:pt modelId="{72B818BC-223E-4796-8968-3C73C4CB7626}" type="pres">
      <dgm:prSet presAssocID="{A6E3F8DC-655B-47F7-B3C1-8357BF37E0AE}" presName="node" presStyleCnt="0"/>
      <dgm:spPr/>
    </dgm:pt>
    <dgm:pt modelId="{2A793BC8-6590-4289-A3E6-2A00C36C55F7}" type="pres">
      <dgm:prSet presAssocID="{A6E3F8DC-655B-47F7-B3C1-8357BF37E0AE}" presName="parentNode" presStyleLbl="node1" presStyleIdx="1" presStyleCnt="3">
        <dgm:presLayoutVars>
          <dgm:chMax val="1"/>
          <dgm:bulletEnabled val="1"/>
        </dgm:presLayoutVars>
      </dgm:prSet>
      <dgm:spPr/>
    </dgm:pt>
    <dgm:pt modelId="{76BB16F2-3ADA-475B-9889-0142F66CC13A}" type="pres">
      <dgm:prSet presAssocID="{A6E3F8DC-655B-47F7-B3C1-8357BF37E0AE}" presName="childNode" presStyleLbl="revTx" presStyleIdx="0" presStyleCnt="1">
        <dgm:presLayoutVars>
          <dgm:bulletEnabled val="1"/>
        </dgm:presLayoutVars>
      </dgm:prSet>
      <dgm:spPr/>
    </dgm:pt>
    <dgm:pt modelId="{1EBE729E-42B6-41EF-BCF4-A10BF41D7B0A}" type="pres">
      <dgm:prSet presAssocID="{4DEDFAE8-40F4-49BA-AF7C-7A4654E83B43}" presName="Name25" presStyleLbl="parChTrans1D1" presStyleIdx="1" presStyleCnt="2"/>
      <dgm:spPr/>
    </dgm:pt>
    <dgm:pt modelId="{19D09B40-6C15-4178-9A7A-C93CB64038A8}" type="pres">
      <dgm:prSet presAssocID="{73A2FA1E-943B-47CF-8610-417BF5747F64}" presName="node" presStyleCnt="0"/>
      <dgm:spPr/>
    </dgm:pt>
    <dgm:pt modelId="{062F82E3-DFED-44AD-8E37-EB2D6A33627B}" type="pres">
      <dgm:prSet presAssocID="{73A2FA1E-943B-47CF-8610-417BF5747F64}" presName="parentNode" presStyleLbl="node1" presStyleIdx="2" presStyleCnt="3">
        <dgm:presLayoutVars>
          <dgm:chMax val="1"/>
          <dgm:bulletEnabled val="1"/>
        </dgm:presLayoutVars>
      </dgm:prSet>
      <dgm:spPr/>
    </dgm:pt>
    <dgm:pt modelId="{FAD547EB-0F31-43D1-A75F-81C43159C8B7}" type="pres">
      <dgm:prSet presAssocID="{73A2FA1E-943B-47CF-8610-417BF5747F64}" presName="childNode" presStyleLbl="revTx" presStyleIdx="0" presStyleCnt="1">
        <dgm:presLayoutVars>
          <dgm:bulletEnabled val="1"/>
        </dgm:presLayoutVars>
      </dgm:prSet>
      <dgm:spPr/>
    </dgm:pt>
  </dgm:ptLst>
  <dgm:cxnLst>
    <dgm:cxn modelId="{38FB6605-2284-42EE-99A1-A6379D0EAAD0}" type="presOf" srcId="{4DEDFAE8-40F4-49BA-AF7C-7A4654E83B43}" destId="{1EBE729E-42B6-41EF-BCF4-A10BF41D7B0A}" srcOrd="0" destOrd="0" presId="urn:microsoft.com/office/officeart/2005/8/layout/radial2"/>
    <dgm:cxn modelId="{228E001C-E9F7-43E1-9EC5-143FDDDCE1C9}" srcId="{A6E3F8DC-655B-47F7-B3C1-8357BF37E0AE}" destId="{D305B93D-D227-4FA2-9138-BAD67DE7E037}" srcOrd="1" destOrd="0" parTransId="{A91EAF07-05A1-4CB4-AC12-8C101AA38603}" sibTransId="{CA9A4267-80D6-4AA5-9F02-909C269FEAB2}"/>
    <dgm:cxn modelId="{D4DB0E20-2BCD-426E-802A-992553785D0A}" srcId="{A6E3F8DC-655B-47F7-B3C1-8357BF37E0AE}" destId="{D800556F-EA79-4B1B-A7D0-E1F24290A577}" srcOrd="0" destOrd="0" parTransId="{450C7D07-C09C-4F48-853A-42E815CF4703}" sibTransId="{136A2176-5A51-4C09-A2CA-148607E2FA7F}"/>
    <dgm:cxn modelId="{765C4C22-043C-4B78-83C5-B8FC59829F44}" type="presOf" srcId="{D305B93D-D227-4FA2-9138-BAD67DE7E037}" destId="{76BB16F2-3ADA-475B-9889-0142F66CC13A}" srcOrd="0" destOrd="1" presId="urn:microsoft.com/office/officeart/2005/8/layout/radial2"/>
    <dgm:cxn modelId="{BA00DB45-3141-455D-B676-55124C592BA3}" type="presOf" srcId="{73A2FA1E-943B-47CF-8610-417BF5747F64}" destId="{062F82E3-DFED-44AD-8E37-EB2D6A33627B}" srcOrd="0" destOrd="0" presId="urn:microsoft.com/office/officeart/2005/8/layout/radial2"/>
    <dgm:cxn modelId="{49CB9472-52E1-412C-BDD9-F8769E676C97}" srcId="{A6E3F8DC-655B-47F7-B3C1-8357BF37E0AE}" destId="{48E06196-0471-4904-B2BA-FF4753F69FB3}" srcOrd="2" destOrd="0" parTransId="{6EAF933B-364E-46BD-88E0-C4F93354F0A9}" sibTransId="{0BE04C9B-8C31-441F-AF2D-FCBE57ACE840}"/>
    <dgm:cxn modelId="{5D5C8A89-2D58-40B2-9984-0F3D1E735E9B}" srcId="{3EC6DC6E-29FE-4DA9-AE8B-3F351AE3E3F6}" destId="{A6E3F8DC-655B-47F7-B3C1-8357BF37E0AE}" srcOrd="0" destOrd="0" parTransId="{E023CFF2-803A-4920-8F52-AF247DE7D68E}" sibTransId="{1C6667D6-9AFA-4AAC-83B7-6F1BC36CCEFD}"/>
    <dgm:cxn modelId="{96E2D09F-7FE2-4E3C-8659-7D3F9A2C75FF}" type="presOf" srcId="{48E06196-0471-4904-B2BA-FF4753F69FB3}" destId="{76BB16F2-3ADA-475B-9889-0142F66CC13A}" srcOrd="0" destOrd="2" presId="urn:microsoft.com/office/officeart/2005/8/layout/radial2"/>
    <dgm:cxn modelId="{85BB25B7-E07E-4108-B1B9-EBAB747660A1}" type="presOf" srcId="{E023CFF2-803A-4920-8F52-AF247DE7D68E}" destId="{2CCD304A-82A3-4B81-94E3-FC1A3D1BA612}" srcOrd="0" destOrd="0" presId="urn:microsoft.com/office/officeart/2005/8/layout/radial2"/>
    <dgm:cxn modelId="{BCF0EBB7-69B9-4850-B806-4B0DB12189B0}" type="presOf" srcId="{3EC6DC6E-29FE-4DA9-AE8B-3F351AE3E3F6}" destId="{4A4D1560-9045-4442-A9B7-B52F08FAFD45}" srcOrd="0" destOrd="0" presId="urn:microsoft.com/office/officeart/2005/8/layout/radial2"/>
    <dgm:cxn modelId="{59211BB8-6A15-4FF9-A48A-17886058ABEC}" type="presOf" srcId="{A6E3F8DC-655B-47F7-B3C1-8357BF37E0AE}" destId="{2A793BC8-6590-4289-A3E6-2A00C36C55F7}" srcOrd="0" destOrd="0" presId="urn:microsoft.com/office/officeart/2005/8/layout/radial2"/>
    <dgm:cxn modelId="{5929A9D4-9026-4EA8-9D24-7C8F2B25F24D}" type="presOf" srcId="{D800556F-EA79-4B1B-A7D0-E1F24290A577}" destId="{76BB16F2-3ADA-475B-9889-0142F66CC13A}" srcOrd="0" destOrd="0" presId="urn:microsoft.com/office/officeart/2005/8/layout/radial2"/>
    <dgm:cxn modelId="{658113FD-2017-42D3-A7DF-269BB088FA3B}" srcId="{3EC6DC6E-29FE-4DA9-AE8B-3F351AE3E3F6}" destId="{73A2FA1E-943B-47CF-8610-417BF5747F64}" srcOrd="1" destOrd="0" parTransId="{4DEDFAE8-40F4-49BA-AF7C-7A4654E83B43}" sibTransId="{E2B8CDB5-AE6D-41B6-BEA4-C2E6AFF03A7D}"/>
    <dgm:cxn modelId="{D79ED3B8-56DA-4813-93ED-A46E50799CA3}" type="presParOf" srcId="{4A4D1560-9045-4442-A9B7-B52F08FAFD45}" destId="{D446C970-1582-4F10-8B46-019B7B534E28}" srcOrd="0" destOrd="0" presId="urn:microsoft.com/office/officeart/2005/8/layout/radial2"/>
    <dgm:cxn modelId="{F6502A7F-AC63-4345-9DD2-09D979EF81E4}" type="presParOf" srcId="{D446C970-1582-4F10-8B46-019B7B534E28}" destId="{FE1632F4-6DD2-446D-8D52-F53734D3D014}" srcOrd="0" destOrd="0" presId="urn:microsoft.com/office/officeart/2005/8/layout/radial2"/>
    <dgm:cxn modelId="{B04AAD31-468C-4DBE-97ED-E0EEEFDF24C9}" type="presParOf" srcId="{FE1632F4-6DD2-446D-8D52-F53734D3D014}" destId="{E66D37F7-DB60-497D-A050-1F03C82AF80D}" srcOrd="0" destOrd="0" presId="urn:microsoft.com/office/officeart/2005/8/layout/radial2"/>
    <dgm:cxn modelId="{613A26C3-92F7-445A-B9DC-DF7C7A992112}" type="presParOf" srcId="{FE1632F4-6DD2-446D-8D52-F53734D3D014}" destId="{8D2D5154-AAE0-4B22-8F67-354040A1C4DA}" srcOrd="1" destOrd="0" presId="urn:microsoft.com/office/officeart/2005/8/layout/radial2"/>
    <dgm:cxn modelId="{FE0C88AA-88D2-4093-A1BD-EDAF6D8A92C0}" type="presParOf" srcId="{D446C970-1582-4F10-8B46-019B7B534E28}" destId="{2CCD304A-82A3-4B81-94E3-FC1A3D1BA612}" srcOrd="1" destOrd="0" presId="urn:microsoft.com/office/officeart/2005/8/layout/radial2"/>
    <dgm:cxn modelId="{67F54063-12E3-40C6-8F4B-1E83E9355171}" type="presParOf" srcId="{D446C970-1582-4F10-8B46-019B7B534E28}" destId="{72B818BC-223E-4796-8968-3C73C4CB7626}" srcOrd="2" destOrd="0" presId="urn:microsoft.com/office/officeart/2005/8/layout/radial2"/>
    <dgm:cxn modelId="{5F93F3D0-E040-453D-AE8D-B3500E552FB0}" type="presParOf" srcId="{72B818BC-223E-4796-8968-3C73C4CB7626}" destId="{2A793BC8-6590-4289-A3E6-2A00C36C55F7}" srcOrd="0" destOrd="0" presId="urn:microsoft.com/office/officeart/2005/8/layout/radial2"/>
    <dgm:cxn modelId="{781EB902-7D54-4236-80F4-47D28F45918C}" type="presParOf" srcId="{72B818BC-223E-4796-8968-3C73C4CB7626}" destId="{76BB16F2-3ADA-475B-9889-0142F66CC13A}" srcOrd="1" destOrd="0" presId="urn:microsoft.com/office/officeart/2005/8/layout/radial2"/>
    <dgm:cxn modelId="{D6D83C04-B420-42C3-BE1D-1BD1E6234F35}" type="presParOf" srcId="{D446C970-1582-4F10-8B46-019B7B534E28}" destId="{1EBE729E-42B6-41EF-BCF4-A10BF41D7B0A}" srcOrd="3" destOrd="0" presId="urn:microsoft.com/office/officeart/2005/8/layout/radial2"/>
    <dgm:cxn modelId="{4D166AB7-F2BF-4A22-8705-07A238DBFF51}" type="presParOf" srcId="{D446C970-1582-4F10-8B46-019B7B534E28}" destId="{19D09B40-6C15-4178-9A7A-C93CB64038A8}" srcOrd="4" destOrd="0" presId="urn:microsoft.com/office/officeart/2005/8/layout/radial2"/>
    <dgm:cxn modelId="{A0F3956B-FD6F-4D8A-AB2C-C07BFBFB94E2}" type="presParOf" srcId="{19D09B40-6C15-4178-9A7A-C93CB64038A8}" destId="{062F82E3-DFED-44AD-8E37-EB2D6A33627B}" srcOrd="0" destOrd="0" presId="urn:microsoft.com/office/officeart/2005/8/layout/radial2"/>
    <dgm:cxn modelId="{E32D0959-0C97-4A4F-A72A-78C346297F28}" type="presParOf" srcId="{19D09B40-6C15-4178-9A7A-C93CB64038A8}" destId="{FAD547EB-0F31-43D1-A75F-81C43159C8B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2C802-97FE-45CA-9464-82EF7AF21A3D}"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pl-PL"/>
        </a:p>
      </dgm:t>
    </dgm:pt>
    <dgm:pt modelId="{8A0CE764-4078-4487-B7AF-6E28D774DB58}">
      <dgm:prSet phldrT="[Tekst]" custT="1"/>
      <dgm:spPr/>
      <dgm:t>
        <a:bodyPr/>
        <a:lstStyle/>
        <a:p>
          <a:r>
            <a:rPr lang="pl-PL" sz="1600" dirty="0"/>
            <a:t>prawda materialna</a:t>
          </a:r>
        </a:p>
      </dgm:t>
    </dgm:pt>
    <dgm:pt modelId="{1400044B-BD5C-4F46-BB70-2825B076EB51}" type="parTrans" cxnId="{9DDD02DF-8EB1-43E1-A90A-27AB11D0A2AD}">
      <dgm:prSet/>
      <dgm:spPr/>
      <dgm:t>
        <a:bodyPr/>
        <a:lstStyle/>
        <a:p>
          <a:endParaRPr lang="pl-PL"/>
        </a:p>
      </dgm:t>
    </dgm:pt>
    <dgm:pt modelId="{886F15A9-0F07-42B8-814C-60A89683DDFC}" type="sibTrans" cxnId="{9DDD02DF-8EB1-43E1-A90A-27AB11D0A2AD}">
      <dgm:prSet/>
      <dgm:spPr/>
      <dgm:t>
        <a:bodyPr/>
        <a:lstStyle/>
        <a:p>
          <a:endParaRPr lang="pl-PL"/>
        </a:p>
      </dgm:t>
    </dgm:pt>
    <dgm:pt modelId="{1FEE0F76-BB0F-44CA-A4B1-0DCE46BAA5D2}">
      <dgm:prSet phldrT="[Tekst]" custT="1"/>
      <dgm:spPr/>
      <dgm:t>
        <a:bodyPr/>
        <a:lstStyle/>
        <a:p>
          <a:r>
            <a:rPr lang="pl-PL" sz="1600" dirty="0"/>
            <a:t>konstytucyjne prawa i wolności jednostki</a:t>
          </a:r>
        </a:p>
      </dgm:t>
    </dgm:pt>
    <dgm:pt modelId="{30475CC6-A38D-4F9A-985A-D184ACFB2EB2}" type="parTrans" cxnId="{074E5782-19C8-4646-9746-E917D172D1E6}">
      <dgm:prSet/>
      <dgm:spPr/>
      <dgm:t>
        <a:bodyPr/>
        <a:lstStyle/>
        <a:p>
          <a:endParaRPr lang="pl-PL"/>
        </a:p>
      </dgm:t>
    </dgm:pt>
    <dgm:pt modelId="{32ED4A67-B883-4E9F-9F77-CA9896594DD7}" type="sibTrans" cxnId="{074E5782-19C8-4646-9746-E917D172D1E6}">
      <dgm:prSet/>
      <dgm:spPr/>
      <dgm:t>
        <a:bodyPr/>
        <a:lstStyle/>
        <a:p>
          <a:endParaRPr lang="pl-PL"/>
        </a:p>
      </dgm:t>
    </dgm:pt>
    <dgm:pt modelId="{6B8E0078-A517-4DFD-BB0C-A95A587ADF2E}">
      <dgm:prSet phldrT="[Tekst]" custT="1"/>
      <dgm:spPr/>
      <dgm:t>
        <a:bodyPr/>
        <a:lstStyle/>
        <a:p>
          <a:r>
            <a:rPr lang="pl-PL" sz="1600" dirty="0"/>
            <a:t>ochrona interesów państwa </a:t>
          </a:r>
        </a:p>
      </dgm:t>
    </dgm:pt>
    <dgm:pt modelId="{5F8367F1-33C4-4927-9063-4115BF4F161C}" type="parTrans" cxnId="{33C13245-91FC-4A67-ACCC-4758E799F6AE}">
      <dgm:prSet/>
      <dgm:spPr/>
      <dgm:t>
        <a:bodyPr/>
        <a:lstStyle/>
        <a:p>
          <a:endParaRPr lang="pl-PL"/>
        </a:p>
      </dgm:t>
    </dgm:pt>
    <dgm:pt modelId="{653880FB-476B-4FA9-B3EA-873D741EA236}" type="sibTrans" cxnId="{33C13245-91FC-4A67-ACCC-4758E799F6AE}">
      <dgm:prSet/>
      <dgm:spPr/>
      <dgm:t>
        <a:bodyPr/>
        <a:lstStyle/>
        <a:p>
          <a:endParaRPr lang="pl-PL"/>
        </a:p>
      </dgm:t>
    </dgm:pt>
    <dgm:pt modelId="{D3F32A05-B3EC-41F8-AF6D-2D3FB16B7F0A}">
      <dgm:prSet phldrT="[Tekst]" custT="1"/>
      <dgm:spPr/>
      <dgm:t>
        <a:bodyPr/>
        <a:lstStyle/>
        <a:p>
          <a:r>
            <a:rPr lang="pl-PL" sz="1400" dirty="0"/>
            <a:t>tajemnice zawodowe i tajemnice niejawne </a:t>
          </a:r>
        </a:p>
      </dgm:t>
    </dgm:pt>
    <dgm:pt modelId="{1F44D10F-DC76-45EB-B505-FAD3D8174F50}" type="parTrans" cxnId="{BF21B616-4152-49B9-85AB-3CE01F7C2DFD}">
      <dgm:prSet/>
      <dgm:spPr/>
      <dgm:t>
        <a:bodyPr/>
        <a:lstStyle/>
        <a:p>
          <a:endParaRPr lang="pl-PL"/>
        </a:p>
      </dgm:t>
    </dgm:pt>
    <dgm:pt modelId="{E830F663-0562-4318-9158-CF031A0EFCE2}" type="sibTrans" cxnId="{BF21B616-4152-49B9-85AB-3CE01F7C2DFD}">
      <dgm:prSet/>
      <dgm:spPr/>
      <dgm:t>
        <a:bodyPr/>
        <a:lstStyle/>
        <a:p>
          <a:endParaRPr lang="pl-PL"/>
        </a:p>
      </dgm:t>
    </dgm:pt>
    <dgm:pt modelId="{C70DE07B-30B2-439A-8F5F-938D8C6EDFF6}">
      <dgm:prSet phldrT="[Tekst]" custT="1"/>
      <dgm:spPr/>
      <dgm:t>
        <a:bodyPr/>
        <a:lstStyle/>
        <a:p>
          <a:r>
            <a:rPr lang="pl-PL" sz="1600" dirty="0"/>
            <a:t>ochrona wartości rodzinnych </a:t>
          </a:r>
        </a:p>
      </dgm:t>
    </dgm:pt>
    <dgm:pt modelId="{53F3DCE0-1CE6-4315-A9BB-B7C322DBBE6E}" type="parTrans" cxnId="{DFA88E23-12EB-4245-94FA-1BD4AC670178}">
      <dgm:prSet/>
      <dgm:spPr/>
      <dgm:t>
        <a:bodyPr/>
        <a:lstStyle/>
        <a:p>
          <a:endParaRPr lang="pl-PL"/>
        </a:p>
      </dgm:t>
    </dgm:pt>
    <dgm:pt modelId="{08D28F76-4432-48F1-A341-67EF5618590B}" type="sibTrans" cxnId="{DFA88E23-12EB-4245-94FA-1BD4AC670178}">
      <dgm:prSet/>
      <dgm:spPr/>
      <dgm:t>
        <a:bodyPr/>
        <a:lstStyle/>
        <a:p>
          <a:endParaRPr lang="pl-PL"/>
        </a:p>
      </dgm:t>
    </dgm:pt>
    <dgm:pt modelId="{A32E87CC-4711-4E2D-9CC8-5DB93041ED41}">
      <dgm:prSet phldrT="[Tekst]" custT="1"/>
      <dgm:spPr/>
      <dgm:t>
        <a:bodyPr/>
        <a:lstStyle/>
        <a:p>
          <a:r>
            <a:rPr lang="pl-PL" sz="1400" dirty="0"/>
            <a:t>stosunki międzynarodowe </a:t>
          </a:r>
        </a:p>
      </dgm:t>
    </dgm:pt>
    <dgm:pt modelId="{6FD35220-3FFE-4E99-A7B1-C76217496F9B}" type="parTrans" cxnId="{99812752-9809-4C85-B7A0-D0957E1497DA}">
      <dgm:prSet/>
      <dgm:spPr/>
      <dgm:t>
        <a:bodyPr/>
        <a:lstStyle/>
        <a:p>
          <a:endParaRPr lang="pl-PL"/>
        </a:p>
      </dgm:t>
    </dgm:pt>
    <dgm:pt modelId="{EE0E4843-CB37-4DE1-A57E-B80E0D673344}" type="sibTrans" cxnId="{99812752-9809-4C85-B7A0-D0957E1497DA}">
      <dgm:prSet/>
      <dgm:spPr/>
      <dgm:t>
        <a:bodyPr/>
        <a:lstStyle/>
        <a:p>
          <a:endParaRPr lang="pl-PL"/>
        </a:p>
      </dgm:t>
    </dgm:pt>
    <dgm:pt modelId="{4F247D25-F281-4229-88B7-FAF1E6BDB9B4}" type="pres">
      <dgm:prSet presAssocID="{AC02C802-97FE-45CA-9464-82EF7AF21A3D}" presName="diagram" presStyleCnt="0">
        <dgm:presLayoutVars>
          <dgm:dir/>
          <dgm:resizeHandles val="exact"/>
        </dgm:presLayoutVars>
      </dgm:prSet>
      <dgm:spPr/>
    </dgm:pt>
    <dgm:pt modelId="{EA26A3DC-A1F8-4B75-AF4A-5496C6F1182E}" type="pres">
      <dgm:prSet presAssocID="{8A0CE764-4078-4487-B7AF-6E28D774DB58}" presName="arrow" presStyleLbl="node1" presStyleIdx="0" presStyleCnt="6">
        <dgm:presLayoutVars>
          <dgm:bulletEnabled val="1"/>
        </dgm:presLayoutVars>
      </dgm:prSet>
      <dgm:spPr/>
    </dgm:pt>
    <dgm:pt modelId="{C4E4EBE4-0E9A-4E44-9618-C813F04D2CD5}" type="pres">
      <dgm:prSet presAssocID="{1FEE0F76-BB0F-44CA-A4B1-0DCE46BAA5D2}" presName="arrow" presStyleLbl="node1" presStyleIdx="1" presStyleCnt="6">
        <dgm:presLayoutVars>
          <dgm:bulletEnabled val="1"/>
        </dgm:presLayoutVars>
      </dgm:prSet>
      <dgm:spPr/>
    </dgm:pt>
    <dgm:pt modelId="{EF57BB26-F894-4AAB-B68A-EB3EEF267057}" type="pres">
      <dgm:prSet presAssocID="{6B8E0078-A517-4DFD-BB0C-A95A587ADF2E}" presName="arrow" presStyleLbl="node1" presStyleIdx="2" presStyleCnt="6">
        <dgm:presLayoutVars>
          <dgm:bulletEnabled val="1"/>
        </dgm:presLayoutVars>
      </dgm:prSet>
      <dgm:spPr/>
    </dgm:pt>
    <dgm:pt modelId="{34218676-321E-48AF-9C21-625316970FCC}" type="pres">
      <dgm:prSet presAssocID="{A32E87CC-4711-4E2D-9CC8-5DB93041ED41}" presName="arrow" presStyleLbl="node1" presStyleIdx="3" presStyleCnt="6">
        <dgm:presLayoutVars>
          <dgm:bulletEnabled val="1"/>
        </dgm:presLayoutVars>
      </dgm:prSet>
      <dgm:spPr/>
    </dgm:pt>
    <dgm:pt modelId="{893FE1A5-2E9B-4752-88EA-C00A640FDBBA}" type="pres">
      <dgm:prSet presAssocID="{D3F32A05-B3EC-41F8-AF6D-2D3FB16B7F0A}" presName="arrow" presStyleLbl="node1" presStyleIdx="4" presStyleCnt="6">
        <dgm:presLayoutVars>
          <dgm:bulletEnabled val="1"/>
        </dgm:presLayoutVars>
      </dgm:prSet>
      <dgm:spPr/>
    </dgm:pt>
    <dgm:pt modelId="{9B1633E9-4EE9-458E-A978-0F6CFB12F13E}" type="pres">
      <dgm:prSet presAssocID="{C70DE07B-30B2-439A-8F5F-938D8C6EDFF6}" presName="arrow" presStyleLbl="node1" presStyleIdx="5" presStyleCnt="6">
        <dgm:presLayoutVars>
          <dgm:bulletEnabled val="1"/>
        </dgm:presLayoutVars>
      </dgm:prSet>
      <dgm:spPr/>
    </dgm:pt>
  </dgm:ptLst>
  <dgm:cxnLst>
    <dgm:cxn modelId="{CDD04D0A-B732-451B-BB91-5E3B6F6DE248}" type="presOf" srcId="{8A0CE764-4078-4487-B7AF-6E28D774DB58}" destId="{EA26A3DC-A1F8-4B75-AF4A-5496C6F1182E}" srcOrd="0" destOrd="0" presId="urn:microsoft.com/office/officeart/2005/8/layout/arrow5"/>
    <dgm:cxn modelId="{4A096514-1576-4298-A67D-807A36365312}" type="presOf" srcId="{A32E87CC-4711-4E2D-9CC8-5DB93041ED41}" destId="{34218676-321E-48AF-9C21-625316970FCC}" srcOrd="0" destOrd="0" presId="urn:microsoft.com/office/officeart/2005/8/layout/arrow5"/>
    <dgm:cxn modelId="{BF21B616-4152-49B9-85AB-3CE01F7C2DFD}" srcId="{AC02C802-97FE-45CA-9464-82EF7AF21A3D}" destId="{D3F32A05-B3EC-41F8-AF6D-2D3FB16B7F0A}" srcOrd="4" destOrd="0" parTransId="{1F44D10F-DC76-45EB-B505-FAD3D8174F50}" sibTransId="{E830F663-0562-4318-9158-CF031A0EFCE2}"/>
    <dgm:cxn modelId="{C4E5C617-B33F-49E7-A34A-676F06BAD7F5}" type="presOf" srcId="{6B8E0078-A517-4DFD-BB0C-A95A587ADF2E}" destId="{EF57BB26-F894-4AAB-B68A-EB3EEF267057}" srcOrd="0" destOrd="0" presId="urn:microsoft.com/office/officeart/2005/8/layout/arrow5"/>
    <dgm:cxn modelId="{DFA88E23-12EB-4245-94FA-1BD4AC670178}" srcId="{AC02C802-97FE-45CA-9464-82EF7AF21A3D}" destId="{C70DE07B-30B2-439A-8F5F-938D8C6EDFF6}" srcOrd="5" destOrd="0" parTransId="{53F3DCE0-1CE6-4315-A9BB-B7C322DBBE6E}" sibTransId="{08D28F76-4432-48F1-A341-67EF5618590B}"/>
    <dgm:cxn modelId="{33C13245-91FC-4A67-ACCC-4758E799F6AE}" srcId="{AC02C802-97FE-45CA-9464-82EF7AF21A3D}" destId="{6B8E0078-A517-4DFD-BB0C-A95A587ADF2E}" srcOrd="2" destOrd="0" parTransId="{5F8367F1-33C4-4927-9063-4115BF4F161C}" sibTransId="{653880FB-476B-4FA9-B3EA-873D741EA236}"/>
    <dgm:cxn modelId="{99812752-9809-4C85-B7A0-D0957E1497DA}" srcId="{AC02C802-97FE-45CA-9464-82EF7AF21A3D}" destId="{A32E87CC-4711-4E2D-9CC8-5DB93041ED41}" srcOrd="3" destOrd="0" parTransId="{6FD35220-3FFE-4E99-A7B1-C76217496F9B}" sibTransId="{EE0E4843-CB37-4DE1-A57E-B80E0D673344}"/>
    <dgm:cxn modelId="{074E5782-19C8-4646-9746-E917D172D1E6}" srcId="{AC02C802-97FE-45CA-9464-82EF7AF21A3D}" destId="{1FEE0F76-BB0F-44CA-A4B1-0DCE46BAA5D2}" srcOrd="1" destOrd="0" parTransId="{30475CC6-A38D-4F9A-985A-D184ACFB2EB2}" sibTransId="{32ED4A67-B883-4E9F-9F77-CA9896594DD7}"/>
    <dgm:cxn modelId="{FB5C9889-1073-4A2C-B7A7-1DE4AD3D3FD5}" type="presOf" srcId="{1FEE0F76-BB0F-44CA-A4B1-0DCE46BAA5D2}" destId="{C4E4EBE4-0E9A-4E44-9618-C813F04D2CD5}" srcOrd="0" destOrd="0" presId="urn:microsoft.com/office/officeart/2005/8/layout/arrow5"/>
    <dgm:cxn modelId="{76A6E7AF-86EC-44C9-881D-16825078236C}" type="presOf" srcId="{D3F32A05-B3EC-41F8-AF6D-2D3FB16B7F0A}" destId="{893FE1A5-2E9B-4752-88EA-C00A640FDBBA}" srcOrd="0" destOrd="0" presId="urn:microsoft.com/office/officeart/2005/8/layout/arrow5"/>
    <dgm:cxn modelId="{466735CE-D3A6-4111-9AE3-91AC6BF43D41}" type="presOf" srcId="{AC02C802-97FE-45CA-9464-82EF7AF21A3D}" destId="{4F247D25-F281-4229-88B7-FAF1E6BDB9B4}" srcOrd="0" destOrd="0" presId="urn:microsoft.com/office/officeart/2005/8/layout/arrow5"/>
    <dgm:cxn modelId="{9DDD02DF-8EB1-43E1-A90A-27AB11D0A2AD}" srcId="{AC02C802-97FE-45CA-9464-82EF7AF21A3D}" destId="{8A0CE764-4078-4487-B7AF-6E28D774DB58}" srcOrd="0" destOrd="0" parTransId="{1400044B-BD5C-4F46-BB70-2825B076EB51}" sibTransId="{886F15A9-0F07-42B8-814C-60A89683DDFC}"/>
    <dgm:cxn modelId="{2F0D4CDF-AD47-48C9-A3AD-DF09AC288E70}" type="presOf" srcId="{C70DE07B-30B2-439A-8F5F-938D8C6EDFF6}" destId="{9B1633E9-4EE9-458E-A978-0F6CFB12F13E}" srcOrd="0" destOrd="0" presId="urn:microsoft.com/office/officeart/2005/8/layout/arrow5"/>
    <dgm:cxn modelId="{130819B4-667B-4E7A-AEAC-BE3ED17D1C26}" type="presParOf" srcId="{4F247D25-F281-4229-88B7-FAF1E6BDB9B4}" destId="{EA26A3DC-A1F8-4B75-AF4A-5496C6F1182E}" srcOrd="0" destOrd="0" presId="urn:microsoft.com/office/officeart/2005/8/layout/arrow5"/>
    <dgm:cxn modelId="{12092061-32DF-4FB8-83A1-4C3BAFB61FEE}" type="presParOf" srcId="{4F247D25-F281-4229-88B7-FAF1E6BDB9B4}" destId="{C4E4EBE4-0E9A-4E44-9618-C813F04D2CD5}" srcOrd="1" destOrd="0" presId="urn:microsoft.com/office/officeart/2005/8/layout/arrow5"/>
    <dgm:cxn modelId="{D9CFF10B-CFAB-419C-A49E-5F0382472B39}" type="presParOf" srcId="{4F247D25-F281-4229-88B7-FAF1E6BDB9B4}" destId="{EF57BB26-F894-4AAB-B68A-EB3EEF267057}" srcOrd="2" destOrd="0" presId="urn:microsoft.com/office/officeart/2005/8/layout/arrow5"/>
    <dgm:cxn modelId="{5DFADE0C-6A67-43E3-ACF3-49039DADC739}" type="presParOf" srcId="{4F247D25-F281-4229-88B7-FAF1E6BDB9B4}" destId="{34218676-321E-48AF-9C21-625316970FCC}" srcOrd="3" destOrd="0" presId="urn:microsoft.com/office/officeart/2005/8/layout/arrow5"/>
    <dgm:cxn modelId="{DD9E9593-7D0E-447B-B5B6-BDCE3700E283}" type="presParOf" srcId="{4F247D25-F281-4229-88B7-FAF1E6BDB9B4}" destId="{893FE1A5-2E9B-4752-88EA-C00A640FDBBA}" srcOrd="4" destOrd="0" presId="urn:microsoft.com/office/officeart/2005/8/layout/arrow5"/>
    <dgm:cxn modelId="{9DAA2BBD-4D29-4C11-B8E7-BCAF5730E870}" type="presParOf" srcId="{4F247D25-F281-4229-88B7-FAF1E6BDB9B4}" destId="{9B1633E9-4EE9-458E-A978-0F6CFB12F13E}"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NeighborX="1287" custLinFactNeighborY="2408">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BC33-60A6-4D82-BD19-093BC13CDF48}">
      <dsp:nvSpPr>
        <dsp:cNvPr id="0" name=""/>
        <dsp:cNvSpPr/>
      </dsp:nvSpPr>
      <dsp:spPr>
        <a:xfrm>
          <a:off x="-522541" y="1026041"/>
          <a:ext cx="3078125" cy="3078125"/>
        </a:xfrm>
        <a:prstGeom prst="ellipse">
          <a:avLst/>
        </a:prstGeom>
        <a:solidFill>
          <a:schemeClr val="accent3">
            <a:hueOff val="-1433403"/>
            <a:satOff val="1180"/>
            <a:lumOff val="-98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871F85F-0B48-4A42-A72E-4C6F3EDCA22C}">
      <dsp:nvSpPr>
        <dsp:cNvPr id="0" name=""/>
        <dsp:cNvSpPr/>
      </dsp:nvSpPr>
      <dsp:spPr>
        <a:xfrm>
          <a:off x="503500" y="2052083"/>
          <a:ext cx="1026041" cy="1026041"/>
        </a:xfrm>
        <a:prstGeom prst="ellipse">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8832BDD-58B5-4BF5-9038-904537971FDA}">
      <dsp:nvSpPr>
        <dsp:cNvPr id="0" name=""/>
        <dsp:cNvSpPr/>
      </dsp:nvSpPr>
      <dsp:spPr>
        <a:xfrm>
          <a:off x="1646618" y="0"/>
          <a:ext cx="4383034" cy="128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nielegalne (naruszenie zakazu dowodowego)</a:t>
          </a:r>
        </a:p>
      </dsp:txBody>
      <dsp:txXfrm>
        <a:off x="1646618" y="0"/>
        <a:ext cx="4383034" cy="1282552"/>
      </dsp:txXfrm>
    </dsp:sp>
    <dsp:sp modelId="{9CBEDFFF-441A-45FE-947B-0FDC553E6079}">
      <dsp:nvSpPr>
        <dsp:cNvPr id="0" name=""/>
        <dsp:cNvSpPr/>
      </dsp:nvSpPr>
      <dsp:spPr>
        <a:xfrm>
          <a:off x="2683839" y="641276"/>
          <a:ext cx="384765" cy="0"/>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FD51995-AA3D-4F70-BE5B-691B7A6CA2F9}">
      <dsp:nvSpPr>
        <dsp:cNvPr id="0" name=""/>
        <dsp:cNvSpPr/>
      </dsp:nvSpPr>
      <dsp:spPr>
        <a:xfrm rot="5400000">
          <a:off x="887111" y="769659"/>
          <a:ext cx="1924854" cy="1666035"/>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C2D052B-7612-49F0-9A4D-28E64926EEB5}">
      <dsp:nvSpPr>
        <dsp:cNvPr id="0" name=""/>
        <dsp:cNvSpPr/>
      </dsp:nvSpPr>
      <dsp:spPr>
        <a:xfrm>
          <a:off x="1740493" y="1203200"/>
          <a:ext cx="4195284" cy="1282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uzyskane w sposób sprzeczny z ustawą </a:t>
          </a:r>
        </a:p>
      </dsp:txBody>
      <dsp:txXfrm>
        <a:off x="1740493" y="1203200"/>
        <a:ext cx="4195284" cy="1282552"/>
      </dsp:txXfrm>
    </dsp:sp>
    <dsp:sp modelId="{462BCD69-59FE-46AB-82AA-0E2367DC513D}">
      <dsp:nvSpPr>
        <dsp:cNvPr id="0" name=""/>
        <dsp:cNvSpPr/>
      </dsp:nvSpPr>
      <dsp:spPr>
        <a:xfrm>
          <a:off x="2683839" y="1923828"/>
          <a:ext cx="384765" cy="0"/>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849FBB1-7BCE-4F5A-8228-E114399FC566}">
      <dsp:nvSpPr>
        <dsp:cNvPr id="0" name=""/>
        <dsp:cNvSpPr/>
      </dsp:nvSpPr>
      <dsp:spPr>
        <a:xfrm rot="5400000">
          <a:off x="1543291" y="2133807"/>
          <a:ext cx="1347398" cy="931132"/>
        </a:xfrm>
        <a:prstGeom prst="line">
          <a:avLst/>
        </a:prstGeom>
        <a:solidFill>
          <a:schemeClr val="accent3">
            <a:hueOff val="0"/>
            <a:satOff val="0"/>
            <a:lumOff val="0"/>
            <a:alphaOff val="0"/>
          </a:schemeClr>
        </a:solidFill>
        <a:ln w="19050"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E729E-42B6-41EF-BCF4-A10BF41D7B0A}">
      <dsp:nvSpPr>
        <dsp:cNvPr id="0" name=""/>
        <dsp:cNvSpPr/>
      </dsp:nvSpPr>
      <dsp:spPr>
        <a:xfrm rot="1748201">
          <a:off x="2123708" y="3098866"/>
          <a:ext cx="853520" cy="67587"/>
        </a:xfrm>
        <a:custGeom>
          <a:avLst/>
          <a:gdLst/>
          <a:ahLst/>
          <a:cxnLst/>
          <a:rect l="0" t="0" r="0" b="0"/>
          <a:pathLst>
            <a:path>
              <a:moveTo>
                <a:pt x="0" y="33793"/>
              </a:moveTo>
              <a:lnTo>
                <a:pt x="853520" y="3379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D304A-82A3-4B81-94E3-FC1A3D1BA612}">
      <dsp:nvSpPr>
        <dsp:cNvPr id="0" name=""/>
        <dsp:cNvSpPr/>
      </dsp:nvSpPr>
      <dsp:spPr>
        <a:xfrm rot="19851799">
          <a:off x="2123708" y="1683676"/>
          <a:ext cx="853520" cy="67587"/>
        </a:xfrm>
        <a:custGeom>
          <a:avLst/>
          <a:gdLst/>
          <a:ahLst/>
          <a:cxnLst/>
          <a:rect l="0" t="0" r="0" b="0"/>
          <a:pathLst>
            <a:path>
              <a:moveTo>
                <a:pt x="0" y="33793"/>
              </a:moveTo>
              <a:lnTo>
                <a:pt x="853520" y="33793"/>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D5154-AAE0-4B22-8F67-354040A1C4DA}">
      <dsp:nvSpPr>
        <dsp:cNvPr id="0" name=""/>
        <dsp:cNvSpPr/>
      </dsp:nvSpPr>
      <dsp:spPr>
        <a:xfrm>
          <a:off x="0" y="1144170"/>
          <a:ext cx="2561790" cy="256179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93BC8-6590-4289-A3E6-2A00C36C55F7}">
      <dsp:nvSpPr>
        <dsp:cNvPr id="0" name=""/>
        <dsp:cNvSpPr/>
      </dsp:nvSpPr>
      <dsp:spPr>
        <a:xfrm>
          <a:off x="2825976" y="366949"/>
          <a:ext cx="1537074" cy="1537074"/>
        </a:xfrm>
        <a:prstGeom prst="ellipse">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gromadzenia dowodów </a:t>
          </a:r>
        </a:p>
      </dsp:txBody>
      <dsp:txXfrm>
        <a:off x="3051075" y="592048"/>
        <a:ext cx="1086876" cy="1086876"/>
      </dsp:txXfrm>
    </dsp:sp>
    <dsp:sp modelId="{76BB16F2-3ADA-475B-9889-0142F66CC13A}">
      <dsp:nvSpPr>
        <dsp:cNvPr id="0" name=""/>
        <dsp:cNvSpPr/>
      </dsp:nvSpPr>
      <dsp:spPr>
        <a:xfrm>
          <a:off x="4516758" y="366949"/>
          <a:ext cx="2305611" cy="15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naruszenie zakazu dowodowego</a:t>
          </a:r>
        </a:p>
        <a:p>
          <a:pPr marL="171450" lvl="1" indent="-171450" algn="l" defTabSz="800100">
            <a:lnSpc>
              <a:spcPct val="90000"/>
            </a:lnSpc>
            <a:spcBef>
              <a:spcPct val="0"/>
            </a:spcBef>
            <a:spcAft>
              <a:spcPct val="15000"/>
            </a:spcAft>
            <a:buChar char="•"/>
          </a:pPr>
          <a:r>
            <a:rPr lang="pl-PL" sz="1800" kern="1200" dirty="0"/>
            <a:t>naruszenie przepisów o sposobie przeprowadzenia dowodu</a:t>
          </a:r>
        </a:p>
        <a:p>
          <a:pPr marL="171450" lvl="1" indent="-171450" algn="l" defTabSz="800100">
            <a:lnSpc>
              <a:spcPct val="90000"/>
            </a:lnSpc>
            <a:spcBef>
              <a:spcPct val="0"/>
            </a:spcBef>
            <a:spcAft>
              <a:spcPct val="15000"/>
            </a:spcAft>
            <a:buChar char="•"/>
          </a:pPr>
          <a:r>
            <a:rPr lang="pl-PL" sz="1800" kern="1200" dirty="0"/>
            <a:t>naruszenie innych niż KPK przepisów </a:t>
          </a:r>
        </a:p>
      </dsp:txBody>
      <dsp:txXfrm>
        <a:off x="4516758" y="366949"/>
        <a:ext cx="2305611" cy="1537074"/>
      </dsp:txXfrm>
    </dsp:sp>
    <dsp:sp modelId="{062F82E3-DFED-44AD-8E37-EB2D6A33627B}">
      <dsp:nvSpPr>
        <dsp:cNvPr id="0" name=""/>
        <dsp:cNvSpPr/>
      </dsp:nvSpPr>
      <dsp:spPr>
        <a:xfrm>
          <a:off x="2825976" y="2946107"/>
          <a:ext cx="1537074" cy="1537074"/>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przeprowadzenia dowodu </a:t>
          </a:r>
        </a:p>
      </dsp:txBody>
      <dsp:txXfrm>
        <a:off x="3051075" y="3171206"/>
        <a:ext cx="1086876" cy="1086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A3DC-A1F8-4B75-AF4A-5496C6F1182E}">
      <dsp:nvSpPr>
        <dsp:cNvPr id="0" name=""/>
        <dsp:cNvSpPr/>
      </dsp:nvSpPr>
      <dsp:spPr>
        <a:xfrm>
          <a:off x="3948441" y="1217"/>
          <a:ext cx="1658695" cy="1658695"/>
        </a:xfrm>
        <a:prstGeom prst="downArrow">
          <a:avLst>
            <a:gd name="adj1" fmla="val 50000"/>
            <a:gd name="adj2" fmla="val 35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prawda materialna</a:t>
          </a:r>
        </a:p>
      </dsp:txBody>
      <dsp:txXfrm>
        <a:off x="4363115" y="1217"/>
        <a:ext cx="829347" cy="1368423"/>
      </dsp:txXfrm>
    </dsp:sp>
    <dsp:sp modelId="{C4E4EBE4-0E9A-4E44-9618-C813F04D2CD5}">
      <dsp:nvSpPr>
        <dsp:cNvPr id="0" name=""/>
        <dsp:cNvSpPr/>
      </dsp:nvSpPr>
      <dsp:spPr>
        <a:xfrm rot="3600000">
          <a:off x="5464964" y="876781"/>
          <a:ext cx="1658695" cy="1658695"/>
        </a:xfrm>
        <a:prstGeom prst="downArrow">
          <a:avLst>
            <a:gd name="adj1" fmla="val 50000"/>
            <a:gd name="adj2" fmla="val 35000"/>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konstytucyjne prawa i wolności jednostki</a:t>
          </a:r>
        </a:p>
      </dsp:txBody>
      <dsp:txXfrm rot="-5400000">
        <a:off x="5735791" y="1218887"/>
        <a:ext cx="1368423" cy="829347"/>
      </dsp:txXfrm>
    </dsp:sp>
    <dsp:sp modelId="{EF57BB26-F894-4AAB-B68A-EB3EEF267057}">
      <dsp:nvSpPr>
        <dsp:cNvPr id="0" name=""/>
        <dsp:cNvSpPr/>
      </dsp:nvSpPr>
      <dsp:spPr>
        <a:xfrm rot="7200000">
          <a:off x="5464964" y="2627911"/>
          <a:ext cx="1658695" cy="1658695"/>
        </a:xfrm>
        <a:prstGeom prst="downArrow">
          <a:avLst>
            <a:gd name="adj1" fmla="val 50000"/>
            <a:gd name="adj2" fmla="val 35000"/>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ochrona interesów państwa </a:t>
          </a:r>
        </a:p>
      </dsp:txBody>
      <dsp:txXfrm rot="-5400000">
        <a:off x="5735791" y="3115153"/>
        <a:ext cx="1368423" cy="829347"/>
      </dsp:txXfrm>
    </dsp:sp>
    <dsp:sp modelId="{34218676-321E-48AF-9C21-625316970FCC}">
      <dsp:nvSpPr>
        <dsp:cNvPr id="0" name=""/>
        <dsp:cNvSpPr/>
      </dsp:nvSpPr>
      <dsp:spPr>
        <a:xfrm rot="10800000">
          <a:off x="3948441" y="3503476"/>
          <a:ext cx="1658695" cy="1658695"/>
        </a:xfrm>
        <a:prstGeom prst="downArrow">
          <a:avLst>
            <a:gd name="adj1" fmla="val 50000"/>
            <a:gd name="adj2" fmla="val 35000"/>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stosunki międzynarodowe </a:t>
          </a:r>
        </a:p>
      </dsp:txBody>
      <dsp:txXfrm rot="10800000">
        <a:off x="4363115" y="3793748"/>
        <a:ext cx="829347" cy="1368423"/>
      </dsp:txXfrm>
    </dsp:sp>
    <dsp:sp modelId="{893FE1A5-2E9B-4752-88EA-C00A640FDBBA}">
      <dsp:nvSpPr>
        <dsp:cNvPr id="0" name=""/>
        <dsp:cNvSpPr/>
      </dsp:nvSpPr>
      <dsp:spPr>
        <a:xfrm rot="14400000">
          <a:off x="2431918" y="2627911"/>
          <a:ext cx="1658695" cy="1658695"/>
        </a:xfrm>
        <a:prstGeom prst="downArrow">
          <a:avLst>
            <a:gd name="adj1" fmla="val 50000"/>
            <a:gd name="adj2" fmla="val 35000"/>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tajemnice zawodowe i tajemnice niejawne </a:t>
          </a:r>
        </a:p>
      </dsp:txBody>
      <dsp:txXfrm rot="5400000">
        <a:off x="2451363" y="3115153"/>
        <a:ext cx="1368423" cy="829347"/>
      </dsp:txXfrm>
    </dsp:sp>
    <dsp:sp modelId="{9B1633E9-4EE9-458E-A978-0F6CFB12F13E}">
      <dsp:nvSpPr>
        <dsp:cNvPr id="0" name=""/>
        <dsp:cNvSpPr/>
      </dsp:nvSpPr>
      <dsp:spPr>
        <a:xfrm rot="18000000">
          <a:off x="2431918" y="876781"/>
          <a:ext cx="1658695" cy="1658695"/>
        </a:xfrm>
        <a:prstGeom prst="downArrow">
          <a:avLst>
            <a:gd name="adj1" fmla="val 50000"/>
            <a:gd name="adj2" fmla="val 35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dirty="0"/>
            <a:t>ochrona wartości rodzinnych </a:t>
          </a:r>
        </a:p>
      </dsp:txBody>
      <dsp:txXfrm rot="5400000">
        <a:off x="2451363" y="1218887"/>
        <a:ext cx="1368423" cy="829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2714457" y="29443"/>
          <a:ext cx="1794243" cy="1222744"/>
        </a:xfrm>
        <a:prstGeom prst="trapezoid">
          <a:avLst>
            <a:gd name="adj" fmla="val 733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2714457" y="29443"/>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C1C71-6FA8-423E-A2F3-E41D953CF55D}" type="datetimeFigureOut">
              <a:rPr lang="en-GB" smtClean="0"/>
              <a:t>07/03/2019</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7685D-BA2E-4E47-A183-DBF919FA328B}" type="slidenum">
              <a:rPr lang="en-GB" smtClean="0"/>
              <a:t>‹#›</a:t>
            </a:fld>
            <a:endParaRPr lang="en-GB"/>
          </a:p>
        </p:txBody>
      </p:sp>
    </p:spTree>
    <p:extLst>
      <p:ext uri="{BB962C8B-B14F-4D97-AF65-F5344CB8AC3E}">
        <p14:creationId xmlns:p14="http://schemas.microsoft.com/office/powerpoint/2010/main" val="388436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B339000-1E7E-4C03-AA6A-2D89C7F17CC5}" type="slidenum">
              <a:rPr lang="pl-PL" smtClean="0"/>
              <a:t>7</a:t>
            </a:fld>
            <a:endParaRPr lang="pl-PL"/>
          </a:p>
        </p:txBody>
      </p:sp>
    </p:spTree>
    <p:extLst>
      <p:ext uri="{BB962C8B-B14F-4D97-AF65-F5344CB8AC3E}">
        <p14:creationId xmlns:p14="http://schemas.microsoft.com/office/powerpoint/2010/main" val="172862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40</a:t>
            </a:fld>
            <a:endParaRPr lang="pl-PL"/>
          </a:p>
        </p:txBody>
      </p:sp>
    </p:spTree>
    <p:extLst>
      <p:ext uri="{BB962C8B-B14F-4D97-AF65-F5344CB8AC3E}">
        <p14:creationId xmlns:p14="http://schemas.microsoft.com/office/powerpoint/2010/main" val="78676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41</a:t>
            </a:fld>
            <a:endParaRPr lang="pl-PL"/>
          </a:p>
        </p:txBody>
      </p:sp>
    </p:spTree>
    <p:extLst>
      <p:ext uri="{BB962C8B-B14F-4D97-AF65-F5344CB8AC3E}">
        <p14:creationId xmlns:p14="http://schemas.microsoft.com/office/powerpoint/2010/main" val="308438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43</a:t>
            </a:fld>
            <a:endParaRPr lang="pl-PL"/>
          </a:p>
        </p:txBody>
      </p:sp>
    </p:spTree>
    <p:extLst>
      <p:ext uri="{BB962C8B-B14F-4D97-AF65-F5344CB8AC3E}">
        <p14:creationId xmlns:p14="http://schemas.microsoft.com/office/powerpoint/2010/main" val="126670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44</a:t>
            </a:fld>
            <a:endParaRPr lang="pl-PL"/>
          </a:p>
        </p:txBody>
      </p:sp>
    </p:spTree>
    <p:extLst>
      <p:ext uri="{BB962C8B-B14F-4D97-AF65-F5344CB8AC3E}">
        <p14:creationId xmlns:p14="http://schemas.microsoft.com/office/powerpoint/2010/main" val="312109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48</a:t>
            </a:fld>
            <a:endParaRPr lang="pl-PL"/>
          </a:p>
        </p:txBody>
      </p:sp>
    </p:spTree>
    <p:extLst>
      <p:ext uri="{BB962C8B-B14F-4D97-AF65-F5344CB8AC3E}">
        <p14:creationId xmlns:p14="http://schemas.microsoft.com/office/powerpoint/2010/main" val="167277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50</a:t>
            </a:fld>
            <a:endParaRPr lang="pl-PL"/>
          </a:p>
        </p:txBody>
      </p:sp>
    </p:spTree>
    <p:extLst>
      <p:ext uri="{BB962C8B-B14F-4D97-AF65-F5344CB8AC3E}">
        <p14:creationId xmlns:p14="http://schemas.microsoft.com/office/powerpoint/2010/main" val="107305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51</a:t>
            </a:fld>
            <a:endParaRPr lang="pl-PL"/>
          </a:p>
        </p:txBody>
      </p:sp>
    </p:spTree>
    <p:extLst>
      <p:ext uri="{BB962C8B-B14F-4D97-AF65-F5344CB8AC3E}">
        <p14:creationId xmlns:p14="http://schemas.microsoft.com/office/powerpoint/2010/main" val="331756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52</a:t>
            </a:fld>
            <a:endParaRPr lang="pl-PL"/>
          </a:p>
        </p:txBody>
      </p:sp>
    </p:spTree>
    <p:extLst>
      <p:ext uri="{BB962C8B-B14F-4D97-AF65-F5344CB8AC3E}">
        <p14:creationId xmlns:p14="http://schemas.microsoft.com/office/powerpoint/2010/main" val="276074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60</a:t>
            </a:fld>
            <a:endParaRPr lang="pl-PL"/>
          </a:p>
        </p:txBody>
      </p:sp>
    </p:spTree>
    <p:extLst>
      <p:ext uri="{BB962C8B-B14F-4D97-AF65-F5344CB8AC3E}">
        <p14:creationId xmlns:p14="http://schemas.microsoft.com/office/powerpoint/2010/main" val="222660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61</a:t>
            </a:fld>
            <a:endParaRPr lang="pl-PL"/>
          </a:p>
        </p:txBody>
      </p:sp>
    </p:spTree>
    <p:extLst>
      <p:ext uri="{BB962C8B-B14F-4D97-AF65-F5344CB8AC3E}">
        <p14:creationId xmlns:p14="http://schemas.microsoft.com/office/powerpoint/2010/main" val="391470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a:t>
            </a:fld>
            <a:endParaRPr lang="pl-PL"/>
          </a:p>
        </p:txBody>
      </p:sp>
    </p:spTree>
    <p:extLst>
      <p:ext uri="{BB962C8B-B14F-4D97-AF65-F5344CB8AC3E}">
        <p14:creationId xmlns:p14="http://schemas.microsoft.com/office/powerpoint/2010/main" val="1619950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62</a:t>
            </a:fld>
            <a:endParaRPr lang="pl-PL"/>
          </a:p>
        </p:txBody>
      </p:sp>
    </p:spTree>
    <p:extLst>
      <p:ext uri="{BB962C8B-B14F-4D97-AF65-F5344CB8AC3E}">
        <p14:creationId xmlns:p14="http://schemas.microsoft.com/office/powerpoint/2010/main" val="231028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20</a:t>
            </a:fld>
            <a:endParaRPr lang="pl-PL"/>
          </a:p>
        </p:txBody>
      </p:sp>
    </p:spTree>
    <p:extLst>
      <p:ext uri="{BB962C8B-B14F-4D97-AF65-F5344CB8AC3E}">
        <p14:creationId xmlns:p14="http://schemas.microsoft.com/office/powerpoint/2010/main" val="428757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22</a:t>
            </a:fld>
            <a:endParaRPr lang="pl-PL"/>
          </a:p>
        </p:txBody>
      </p:sp>
    </p:spTree>
    <p:extLst>
      <p:ext uri="{BB962C8B-B14F-4D97-AF65-F5344CB8AC3E}">
        <p14:creationId xmlns:p14="http://schemas.microsoft.com/office/powerpoint/2010/main" val="398368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23</a:t>
            </a:fld>
            <a:endParaRPr lang="pl-PL"/>
          </a:p>
        </p:txBody>
      </p:sp>
    </p:spTree>
    <p:extLst>
      <p:ext uri="{BB962C8B-B14F-4D97-AF65-F5344CB8AC3E}">
        <p14:creationId xmlns:p14="http://schemas.microsoft.com/office/powerpoint/2010/main" val="274923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27</a:t>
            </a:fld>
            <a:endParaRPr lang="pl-PL"/>
          </a:p>
        </p:txBody>
      </p:sp>
    </p:spTree>
    <p:extLst>
      <p:ext uri="{BB962C8B-B14F-4D97-AF65-F5344CB8AC3E}">
        <p14:creationId xmlns:p14="http://schemas.microsoft.com/office/powerpoint/2010/main" val="142375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28</a:t>
            </a:fld>
            <a:endParaRPr lang="pl-PL"/>
          </a:p>
        </p:txBody>
      </p:sp>
    </p:spTree>
    <p:extLst>
      <p:ext uri="{BB962C8B-B14F-4D97-AF65-F5344CB8AC3E}">
        <p14:creationId xmlns:p14="http://schemas.microsoft.com/office/powerpoint/2010/main" val="284165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35</a:t>
            </a:fld>
            <a:endParaRPr lang="pl-PL"/>
          </a:p>
        </p:txBody>
      </p:sp>
    </p:spTree>
    <p:extLst>
      <p:ext uri="{BB962C8B-B14F-4D97-AF65-F5344CB8AC3E}">
        <p14:creationId xmlns:p14="http://schemas.microsoft.com/office/powerpoint/2010/main" val="45273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39</a:t>
            </a:fld>
            <a:endParaRPr lang="pl-PL"/>
          </a:p>
        </p:txBody>
      </p:sp>
    </p:spTree>
    <p:extLst>
      <p:ext uri="{BB962C8B-B14F-4D97-AF65-F5344CB8AC3E}">
        <p14:creationId xmlns:p14="http://schemas.microsoft.com/office/powerpoint/2010/main" val="36161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15907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413754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7923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401780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468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287176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293180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17417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348526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CC4201C-6776-46AA-BA88-0E48B9157A01}" type="datetimeFigureOut">
              <a:rPr lang="en-GB" smtClean="0"/>
              <a:t>07/03/2019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349630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CC4201C-6776-46AA-BA88-0E48B9157A01}" type="datetimeFigureOut">
              <a:rPr lang="en-GB" smtClean="0"/>
              <a:t>07/03/2019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24075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CC4201C-6776-46AA-BA88-0E48B9157A01}" type="datetimeFigureOut">
              <a:rPr lang="en-GB" smtClean="0"/>
              <a:t>07/03/2019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341392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CC4201C-6776-46AA-BA88-0E48B9157A01}" type="datetimeFigureOut">
              <a:rPr lang="en-GB" smtClean="0"/>
              <a:t>07/03/2019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50310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4201C-6776-46AA-BA88-0E48B9157A01}" type="datetimeFigureOut">
              <a:rPr lang="en-GB" smtClean="0"/>
              <a:t>07/03/2019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39582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CC4201C-6776-46AA-BA88-0E48B9157A01}" type="datetimeFigureOut">
              <a:rPr lang="en-GB" smtClean="0"/>
              <a:t>07/03/2019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225352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CC4201C-6776-46AA-BA88-0E48B9157A01}" type="datetimeFigureOut">
              <a:rPr lang="en-GB" smtClean="0"/>
              <a:t>07/03/2019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00D26-1F10-4A90-B361-38F141882E7D}" type="slidenum">
              <a:rPr lang="en-GB" smtClean="0"/>
              <a:t>‹#›</a:t>
            </a:fld>
            <a:endParaRPr lang="en-GB"/>
          </a:p>
        </p:txBody>
      </p:sp>
    </p:spTree>
    <p:extLst>
      <p:ext uri="{BB962C8B-B14F-4D97-AF65-F5344CB8AC3E}">
        <p14:creationId xmlns:p14="http://schemas.microsoft.com/office/powerpoint/2010/main" val="360428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C4201C-6776-46AA-BA88-0E48B9157A01}" type="datetimeFigureOut">
              <a:rPr lang="en-GB" smtClean="0"/>
              <a:t>07/03/2019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C00D26-1F10-4A90-B361-38F141882E7D}" type="slidenum">
              <a:rPr lang="en-GB" smtClean="0"/>
              <a:t>‹#›</a:t>
            </a:fld>
            <a:endParaRPr lang="en-GB"/>
          </a:p>
        </p:txBody>
      </p:sp>
    </p:spTree>
    <p:extLst>
      <p:ext uri="{BB962C8B-B14F-4D97-AF65-F5344CB8AC3E}">
        <p14:creationId xmlns:p14="http://schemas.microsoft.com/office/powerpoint/2010/main" val="744078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656EFE-F0BA-4AE4-8A55-BF531789199B}"/>
              </a:ext>
            </a:extLst>
          </p:cNvPr>
          <p:cNvSpPr>
            <a:spLocks noGrp="1"/>
          </p:cNvSpPr>
          <p:nvPr>
            <p:ph type="ctrTitle"/>
          </p:nvPr>
        </p:nvSpPr>
        <p:spPr/>
        <p:txBody>
          <a:bodyPr/>
          <a:lstStyle/>
          <a:p>
            <a:endParaRPr lang="en-GB"/>
          </a:p>
        </p:txBody>
      </p:sp>
      <p:sp>
        <p:nvSpPr>
          <p:cNvPr id="3" name="Podtytuł 2">
            <a:extLst>
              <a:ext uri="{FF2B5EF4-FFF2-40B4-BE49-F238E27FC236}">
                <a16:creationId xmlns:a16="http://schemas.microsoft.com/office/drawing/2014/main" id="{8B35D5D2-6A5A-4F98-A8F2-76403A87FD0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0759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cap="none" dirty="0"/>
              <a:t>Postanowienie</a:t>
            </a:r>
            <a:r>
              <a:rPr lang="pl-PL" dirty="0"/>
              <a:t> SN </a:t>
            </a:r>
            <a:br>
              <a:rPr lang="pl-PL" dirty="0"/>
            </a:br>
            <a:r>
              <a:rPr lang="pl-PL" cap="none" dirty="0"/>
              <a:t>z</a:t>
            </a:r>
            <a:r>
              <a:rPr lang="pl-PL" dirty="0"/>
              <a:t> 19.03.2014 </a:t>
            </a:r>
            <a:r>
              <a:rPr lang="pl-PL" cap="none" dirty="0"/>
              <a:t>r</a:t>
            </a:r>
            <a:r>
              <a:rPr lang="pl-PL" dirty="0"/>
              <a:t>., II KK 265/13</a:t>
            </a:r>
          </a:p>
        </p:txBody>
      </p:sp>
      <p:sp>
        <p:nvSpPr>
          <p:cNvPr id="3" name="Symbol zastępczy zawartości 2"/>
          <p:cNvSpPr>
            <a:spLocks noGrp="1"/>
          </p:cNvSpPr>
          <p:nvPr>
            <p:ph idx="1"/>
          </p:nvPr>
        </p:nvSpPr>
        <p:spPr>
          <a:xfrm>
            <a:off x="680321" y="2587394"/>
            <a:ext cx="9613861" cy="3599316"/>
          </a:xfrm>
        </p:spPr>
        <p:txBody>
          <a:bodyPr>
            <a:normAutofit/>
          </a:bodyPr>
          <a:lstStyle/>
          <a:p>
            <a:pPr algn="just"/>
            <a:r>
              <a:rPr lang="pl-PL" sz="2200" dirty="0">
                <a:latin typeface="+mj-lt"/>
              </a:rPr>
              <a:t>Nie jest możliwe zaakceptowanie sytuacji, w której funkcjonariusze demokratycznego państwa, funkcjonariusze władzy publicznej, </a:t>
            </a:r>
            <a:r>
              <a:rPr lang="pl-PL" sz="2200" u="sng" dirty="0">
                <a:latin typeface="+mj-lt"/>
              </a:rPr>
              <a:t>mogliby gromadzić materiał dowodowy wbrew obowiązującemu prawu, natomiast zgodnie z prawem, na podstawie właśnie tego materiału, obywatele mieliby ponosić odpowiedzialność karną</a:t>
            </a:r>
            <a:r>
              <a:rPr lang="pl-PL" sz="2200" dirty="0">
                <a:latin typeface="+mj-lt"/>
              </a:rPr>
              <a:t>. Każde państwo odpowiada za bezprawną działalność swoich funkcjonariuszy służb specjalnych, a tej odpowiedzialności </a:t>
            </a:r>
            <a:r>
              <a:rPr lang="pl-PL" sz="2200" u="sng" dirty="0">
                <a:latin typeface="+mj-lt"/>
              </a:rPr>
              <a:t>nie może wyłączać powoływanie się na interes społeczny w zwalczaniu przestępczości. </a:t>
            </a:r>
          </a:p>
          <a:p>
            <a:pPr algn="just"/>
            <a:endParaRPr lang="pl-PL" sz="2200" u="sng" dirty="0">
              <a:latin typeface="+mj-lt"/>
            </a:endParaRPr>
          </a:p>
        </p:txBody>
      </p:sp>
    </p:spTree>
    <p:extLst>
      <p:ext uri="{BB962C8B-B14F-4D97-AF65-F5344CB8AC3E}">
        <p14:creationId xmlns:p14="http://schemas.microsoft.com/office/powerpoint/2010/main" val="356212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3525" y="425303"/>
            <a:ext cx="11628474" cy="1609344"/>
          </a:xfrm>
        </p:spPr>
        <p:txBody>
          <a:bodyPr>
            <a:noAutofit/>
          </a:bodyPr>
          <a:lstStyle/>
          <a:p>
            <a:r>
              <a:rPr lang="pl-PL" sz="4000" cap="none" dirty="0"/>
              <a:t>Wyrok SA w Rzeszowie z 17.12.2015 r., </a:t>
            </a:r>
            <a:br>
              <a:rPr lang="pl-PL" sz="4000" cap="none" dirty="0"/>
            </a:br>
            <a:r>
              <a:rPr lang="pl-PL" sz="4000" cap="none" dirty="0"/>
              <a:t>II </a:t>
            </a:r>
            <a:r>
              <a:rPr lang="pl-PL" sz="4000" cap="none" dirty="0" err="1"/>
              <a:t>AKa</a:t>
            </a:r>
            <a:r>
              <a:rPr lang="pl-PL" sz="4000" cap="none" dirty="0"/>
              <a:t> 61/15</a:t>
            </a:r>
            <a:endParaRPr lang="pl-PL" sz="4000" dirty="0"/>
          </a:p>
        </p:txBody>
      </p:sp>
      <p:sp>
        <p:nvSpPr>
          <p:cNvPr id="3" name="Symbol zastępczy zawartości 2"/>
          <p:cNvSpPr>
            <a:spLocks noGrp="1"/>
          </p:cNvSpPr>
          <p:nvPr>
            <p:ph idx="1"/>
          </p:nvPr>
        </p:nvSpPr>
        <p:spPr>
          <a:xfrm>
            <a:off x="563525" y="2296633"/>
            <a:ext cx="11064949" cy="4369981"/>
          </a:xfrm>
        </p:spPr>
        <p:txBody>
          <a:bodyPr>
            <a:normAutofit fontScale="92500" lnSpcReduction="10000"/>
          </a:bodyPr>
          <a:lstStyle/>
          <a:p>
            <a:pPr marL="0" indent="0" algn="just">
              <a:buNone/>
            </a:pPr>
            <a:r>
              <a:rPr lang="pl-PL" sz="2000" dirty="0">
                <a:latin typeface="+mj-lt"/>
              </a:rPr>
              <a:t>Wynikająca z art. 7 Konstytucji zasada demokratycznego państwa prawnego, wskazuje, że wszystkie organy władzy publicznej działają na podstawie i w granicach prawa. Praworządność to zgodność z normami prawa obowiązującego. </a:t>
            </a:r>
            <a:r>
              <a:rPr lang="pl-PL" sz="2000" b="1" dirty="0">
                <a:solidFill>
                  <a:srgbClr val="FF0000"/>
                </a:solidFill>
                <a:latin typeface="+mj-lt"/>
              </a:rPr>
              <a:t>W zorganizowanym procesie stosowania prawa na pierwszy plan wybija się kwestia legalnego stosowania prawa. Zasada praworządności jest podstawową zasadą postępowania w państwie prawa, a chociaż inne zasady mają również niezaprzeczalne znaczenie, to jednak jeżeli stan faktyczny sprawy ustawi którąś z tych zasad w opozycji do zasady legalności, ta ostatnia powinna mieć pierwszeństwo </a:t>
            </a:r>
            <a:r>
              <a:rPr lang="pl-PL" sz="2000" dirty="0">
                <a:latin typeface="+mj-lt"/>
              </a:rPr>
              <a:t>(J. </a:t>
            </a:r>
            <a:r>
              <a:rPr lang="pl-PL" sz="2000" dirty="0" err="1">
                <a:latin typeface="+mj-lt"/>
              </a:rPr>
              <a:t>Zimmerman</a:t>
            </a:r>
            <a:r>
              <a:rPr lang="pl-PL" sz="2000" dirty="0">
                <a:latin typeface="+mj-lt"/>
              </a:rPr>
              <a:t>, Glosa do wyroku SN z 23 lipca 1992 r., sygn. akt III ARN 40/92, PiP 1993 r., z. 8, s.116 i n.). </a:t>
            </a:r>
          </a:p>
          <a:p>
            <a:pPr marL="0" indent="0" algn="just">
              <a:buNone/>
            </a:pPr>
            <a:r>
              <a:rPr lang="pl-PL" sz="2000" dirty="0">
                <a:latin typeface="+mj-lt"/>
              </a:rPr>
              <a:t>Działanie na podstawie prawa obejmuje dwa zasadnicze elementy, a mianowicie ustalenie przez organ zdolności prawnej do prowadzenia postępowania w danej sprawie (uprawnienie, kompetencja) oraz zastosowanie przepisów prawa materialnego i przepisów prawa procesowego przy rozpoznaniu i rozstrzyganiu sprawy (podstawa faktyczna, dowodowa i prawna oraz zachowanie prawidłowej procedury). </a:t>
            </a:r>
            <a:r>
              <a:rPr lang="pl-PL" sz="2000" b="1" dirty="0">
                <a:latin typeface="+mj-lt"/>
              </a:rPr>
              <a:t>Każde naruszenie zasady praworządności obarcza organ, nawet w przypadku, gdy wadliwości postępowania lub samej decyzji byłyby spowodowane przez zachowania uczestników postępowania</a:t>
            </a:r>
            <a:r>
              <a:rPr lang="pl-PL" sz="2000" dirty="0">
                <a:latin typeface="+mj-lt"/>
              </a:rPr>
              <a:t>. </a:t>
            </a:r>
          </a:p>
        </p:txBody>
      </p:sp>
    </p:spTree>
    <p:extLst>
      <p:ext uri="{BB962C8B-B14F-4D97-AF65-F5344CB8AC3E}">
        <p14:creationId xmlns:p14="http://schemas.microsoft.com/office/powerpoint/2010/main" val="123786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6138" y="407921"/>
            <a:ext cx="9267092" cy="1682807"/>
          </a:xfrm>
        </p:spPr>
        <p:txBody>
          <a:bodyPr>
            <a:normAutofit/>
          </a:bodyPr>
          <a:lstStyle/>
          <a:p>
            <a:r>
              <a:rPr lang="pl-PL" sz="4000" cap="none" dirty="0"/>
              <a:t>Konstytucja a dowody pośrednio nielegalne </a:t>
            </a:r>
            <a:endParaRPr lang="pl-PL" sz="4000" dirty="0"/>
          </a:p>
        </p:txBody>
      </p:sp>
      <p:sp>
        <p:nvSpPr>
          <p:cNvPr id="3" name="Symbol zastępczy zawartości 2"/>
          <p:cNvSpPr>
            <a:spLocks noGrp="1"/>
          </p:cNvSpPr>
          <p:nvPr>
            <p:ph idx="1"/>
          </p:nvPr>
        </p:nvSpPr>
        <p:spPr>
          <a:xfrm>
            <a:off x="339015" y="2034499"/>
            <a:ext cx="11161324" cy="4278378"/>
          </a:xfrm>
        </p:spPr>
        <p:txBody>
          <a:bodyPr>
            <a:normAutofit fontScale="85000" lnSpcReduction="20000"/>
          </a:bodyPr>
          <a:lstStyle/>
          <a:p>
            <a:pPr algn="just">
              <a:buFont typeface="Arial" panose="020B0604020202020204" pitchFamily="34" charset="0"/>
              <a:buChar char="•"/>
            </a:pPr>
            <a:r>
              <a:rPr lang="pl-PL" sz="2400" b="1" dirty="0">
                <a:latin typeface="+mj-lt"/>
                <a:sym typeface="Wingdings" panose="05000000000000000000" pitchFamily="2" charset="2"/>
              </a:rPr>
              <a:t>Postanowienie SN z </a:t>
            </a:r>
            <a:r>
              <a:rPr lang="pl-PL" sz="2400" b="1" dirty="0">
                <a:latin typeface="+mj-lt"/>
              </a:rPr>
              <a:t>30.11.2010 r., III KK 152/10</a:t>
            </a:r>
          </a:p>
          <a:p>
            <a:pPr lvl="1" algn="just">
              <a:buFont typeface="Arial" panose="020B0604020202020204" pitchFamily="34" charset="0"/>
              <a:buChar char="•"/>
            </a:pPr>
            <a:r>
              <a:rPr lang="pl-PL" sz="2000" dirty="0">
                <a:latin typeface="+mj-lt"/>
              </a:rPr>
              <a:t>„W pierwszym rzędzie wprost należy się odwołać do zasad konstytucyjnych. Przede wszystkim do wyrażonej w </a:t>
            </a:r>
            <a:r>
              <a:rPr lang="pl-PL" sz="2000" b="1" dirty="0">
                <a:latin typeface="+mj-lt"/>
              </a:rPr>
              <a:t>art. 2 Konstytucji Rzeczypospolitej Polskiej </a:t>
            </a:r>
            <a:r>
              <a:rPr lang="pl-PL" sz="2000" dirty="0">
                <a:latin typeface="+mj-lt"/>
              </a:rPr>
              <a:t>zasady demokratycznego państwa prawnego oraz wyrażonej </a:t>
            </a:r>
            <a:r>
              <a:rPr lang="pl-PL" sz="2000" b="1" dirty="0">
                <a:latin typeface="+mj-lt"/>
              </a:rPr>
              <a:t>w art. 7 </a:t>
            </a:r>
            <a:r>
              <a:rPr lang="pl-PL" sz="2000" dirty="0">
                <a:latin typeface="+mj-lt"/>
              </a:rPr>
              <a:t>zasady, że „organy władzy publicznej działają na podstawie i w granicach prawa”.</a:t>
            </a:r>
            <a:endParaRPr lang="pl-PL" sz="2000" b="1" dirty="0">
              <a:latin typeface="+mj-lt"/>
            </a:endParaRPr>
          </a:p>
          <a:p>
            <a:pPr algn="just">
              <a:buFont typeface="Arial" panose="020B0604020202020204" pitchFamily="34" charset="0"/>
              <a:buChar char="•"/>
            </a:pPr>
            <a:r>
              <a:rPr lang="pl-PL" sz="2400" b="1" dirty="0">
                <a:latin typeface="+mj-lt"/>
                <a:sym typeface="Wingdings" panose="05000000000000000000" pitchFamily="2" charset="2"/>
              </a:rPr>
              <a:t>Wyrok SA we Wrocławiu z 11.09.2013 r., II </a:t>
            </a:r>
            <a:r>
              <a:rPr lang="pl-PL" sz="2400" b="1" dirty="0" err="1">
                <a:latin typeface="+mj-lt"/>
                <a:sym typeface="Wingdings" panose="05000000000000000000" pitchFamily="2" charset="2"/>
              </a:rPr>
              <a:t>AKa</a:t>
            </a:r>
            <a:r>
              <a:rPr lang="pl-PL" sz="2400" b="1" dirty="0">
                <a:latin typeface="+mj-lt"/>
                <a:sym typeface="Wingdings" panose="05000000000000000000" pitchFamily="2" charset="2"/>
              </a:rPr>
              <a:t> 249/13 </a:t>
            </a:r>
          </a:p>
          <a:p>
            <a:pPr lvl="1" algn="just">
              <a:buFont typeface="Arial" panose="020B0604020202020204" pitchFamily="34" charset="0"/>
              <a:buChar char="•"/>
            </a:pPr>
            <a:r>
              <a:rPr lang="pl-PL" sz="2000" dirty="0">
                <a:solidFill>
                  <a:srgbClr val="FF0000"/>
                </a:solidFill>
                <a:latin typeface="+mj-lt"/>
              </a:rPr>
              <a:t>Organy postępowania karnego </a:t>
            </a:r>
            <a:r>
              <a:rPr lang="pl-PL" sz="2000" b="1" dirty="0">
                <a:solidFill>
                  <a:srgbClr val="FF0000"/>
                </a:solidFill>
                <a:latin typeface="+mj-lt"/>
              </a:rPr>
              <a:t>nie mają całkowitej swobody w doborze i wykorzystaniu środków, metod i sposobów dowodzenia, gdyż działania te podlegają licznym konstytucyjnym i ustawowym ograniczeniom</a:t>
            </a:r>
            <a:r>
              <a:rPr lang="pl-PL" sz="2000" dirty="0">
                <a:latin typeface="+mj-lt"/>
              </a:rPr>
              <a:t>, a niektóre z nich są bezwzględnie zabronione (zakazane). Konstytucja RP wyraźnie przesądza, że czynności dowodowe ingerujące w wolności i prawa osobiste muszą być konieczne (art. 31 ust. 3) oraz odbywać się w granicach zakreślonych przez przepisy KPK (art. 41 ust. 1; art. 49; art. 50). </a:t>
            </a:r>
            <a:r>
              <a:rPr lang="pl-PL" sz="2000" b="1" dirty="0">
                <a:latin typeface="+mj-lt"/>
              </a:rPr>
              <a:t>Natomiast, w razie przeprowadzenia czynności dowodowych w sposób sprzeczny z ustawą, informacje, a więc środki dowodowe, uzyskane w ich następstwie, podlegają usunięciu (art. 51 ust. 4).</a:t>
            </a:r>
            <a:r>
              <a:rPr lang="pl-PL" sz="2000" dirty="0">
                <a:latin typeface="+mj-lt"/>
              </a:rPr>
              <a:t> </a:t>
            </a:r>
            <a:r>
              <a:rPr lang="pl-PL" sz="2000" i="1" dirty="0">
                <a:latin typeface="+mj-lt"/>
              </a:rPr>
              <a:t>Konstytucyjne wymogi działania organów postępowania karnego sprawiają, że gromadzenie dowodów musi odbywać się w sposób określony w KPK, przez co należy rozumieć zgodność przeprowadzanych czynności dowodowych z ich celem i przesłankami, a także podmiotowymi, przedmiotowymi i temporalnymi granicami określonymi w ustawie procesowej</a:t>
            </a:r>
            <a:r>
              <a:rPr lang="pl-PL" sz="2000" dirty="0">
                <a:latin typeface="+mj-lt"/>
              </a:rPr>
              <a:t>. </a:t>
            </a:r>
          </a:p>
        </p:txBody>
      </p:sp>
    </p:spTree>
    <p:extLst>
      <p:ext uri="{BB962C8B-B14F-4D97-AF65-F5344CB8AC3E}">
        <p14:creationId xmlns:p14="http://schemas.microsoft.com/office/powerpoint/2010/main" val="295446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5461" y="703385"/>
            <a:ext cx="9862489" cy="5961184"/>
          </a:xfrm>
        </p:spPr>
        <p:txBody>
          <a:bodyPr>
            <a:normAutofit fontScale="85000" lnSpcReduction="10000"/>
          </a:bodyPr>
          <a:lstStyle/>
          <a:p>
            <a:pPr algn="just">
              <a:buFont typeface="Arial" panose="020B0604020202020204" pitchFamily="34" charset="0"/>
              <a:buChar char="•"/>
            </a:pPr>
            <a:r>
              <a:rPr lang="pl-PL" sz="2400" b="1" dirty="0">
                <a:latin typeface="+mj-lt"/>
              </a:rPr>
              <a:t>Wyrok SA w Katowicach z 11.10.2012 r., II </a:t>
            </a:r>
            <a:r>
              <a:rPr lang="pl-PL" sz="2400" b="1" dirty="0" err="1">
                <a:latin typeface="+mj-lt"/>
              </a:rPr>
              <a:t>AKa</a:t>
            </a:r>
            <a:r>
              <a:rPr lang="pl-PL" sz="2400" b="1" dirty="0">
                <a:latin typeface="+mj-lt"/>
              </a:rPr>
              <a:t> 368/12 - </a:t>
            </a:r>
            <a:r>
              <a:rPr lang="pl-PL" sz="2000" b="1" i="1" dirty="0">
                <a:solidFill>
                  <a:srgbClr val="FF0000"/>
                </a:solidFill>
                <a:latin typeface="+mj-lt"/>
              </a:rPr>
              <a:t>Czy w drodze nielegalnych czynności operacyjno-rozpoznawczych - nielegalnych, bo sprzecznych z art. 19a ust. 1 ustawy o Policji, możliwe jest uzyskanie dowodów legalnych, a więc podlegających ocenie według wszelkich kryteriów prawa procesowego?</a:t>
            </a:r>
          </a:p>
          <a:p>
            <a:pPr lvl="1" algn="just">
              <a:buFont typeface="Arial" panose="020B0604020202020204" pitchFamily="34" charset="0"/>
              <a:buChar char="•"/>
            </a:pPr>
            <a:r>
              <a:rPr lang="pl-PL" sz="2000" dirty="0">
                <a:latin typeface="+mj-lt"/>
              </a:rPr>
              <a:t>Odpowiedź na to pytanie musi być kategorycznie negatywna, i to z przyczyn zupełnie zasadniczych. Na początku wprost należy się odwołać do zasad konstytucyjnych. Przede wszystkim do wyrażonej </a:t>
            </a:r>
            <a:r>
              <a:rPr lang="pl-PL" sz="2000" b="1" dirty="0">
                <a:latin typeface="+mj-lt"/>
              </a:rPr>
              <a:t>w art. 2 Konstytucji Rzeczypospolitej Polskiej zasady demokratycznego państwa prawnego oraz wyrażonej w art. 7 zasady, że "organy władzy publicznej działają na podstawie i w granicach prawa</a:t>
            </a:r>
            <a:r>
              <a:rPr lang="pl-PL" sz="2000" dirty="0">
                <a:latin typeface="+mj-lt"/>
              </a:rPr>
              <a:t>". Nadto przywołać tu </a:t>
            </a:r>
            <a:r>
              <a:rPr lang="pl-PL" sz="2000" b="1" u="sng" dirty="0">
                <a:solidFill>
                  <a:srgbClr val="FF0000"/>
                </a:solidFill>
                <a:latin typeface="+mj-lt"/>
              </a:rPr>
              <a:t>trzeba art. 45 ust. 1 ustawy zasadniczej, gwarantujący prawo do sprawiedliwego rozpatrzenia sprawy </a:t>
            </a:r>
            <a:r>
              <a:rPr lang="pl-PL" sz="2000" dirty="0">
                <a:latin typeface="+mj-lt"/>
              </a:rPr>
              <a:t>i korespondujący z nim przepis art. 6 ust. 1 Konwencji o ochronie praw człowieka i podstawowych wolności, gwarantujący prawo do rzetelnego procesu. Gwarancje te niewątpliwie obejmują konieczność rozstrzygania każdej sprawy na podstawie takich dowodów, które w ramach konkretnego systemu procesowego są prawem przewidziane bądź z nim niesprzeczne, a więc legalne. Trafnie w doktrynie karnego prawa dowodowego podkreślono, że "właśnie w sferze dowodowej zakotwiczone są gwarancje praw jednostki w procesie karnym, a tylko respektowanie tych gwarancji pozwala uznać rozstrzygnięcie sądu karnego za prawidłowe" (Z. Doda, A. </a:t>
            </a:r>
            <a:r>
              <a:rPr lang="pl-PL" sz="2000" dirty="0" err="1">
                <a:latin typeface="+mj-lt"/>
              </a:rPr>
              <a:t>Gaberle</a:t>
            </a:r>
            <a:r>
              <a:rPr lang="pl-PL" sz="2000" dirty="0">
                <a:latin typeface="+mj-lt"/>
              </a:rPr>
              <a:t>: Dowody w procesie karnym, Warszawa 1995, s. 22). W świetle tych wszystkich zasad nie jest możliwe zaakceptowanie stanu, w którym funkcjonariusze państwa, a więc władzy publicznej, mogliby gromadzić materiał dowodowy wbrew obowiązującemu prawu, a zgodnie z prawem, na podstawie tego materiału, obywatele mogli ponosić odpowiedzialność karną.</a:t>
            </a:r>
          </a:p>
        </p:txBody>
      </p:sp>
    </p:spTree>
    <p:extLst>
      <p:ext uri="{BB962C8B-B14F-4D97-AF65-F5344CB8AC3E}">
        <p14:creationId xmlns:p14="http://schemas.microsoft.com/office/powerpoint/2010/main" val="308608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7250" y="509954"/>
            <a:ext cx="9413904" cy="1406769"/>
          </a:xfrm>
        </p:spPr>
        <p:txBody>
          <a:bodyPr>
            <a:normAutofit/>
          </a:bodyPr>
          <a:lstStyle/>
          <a:p>
            <a:r>
              <a:rPr lang="pl-PL" sz="4000" cap="none" dirty="0"/>
              <a:t>Wyrok SA w Rzeszowie z 17.12.2015 r., </a:t>
            </a:r>
            <a:br>
              <a:rPr lang="pl-PL" sz="4000" cap="none" dirty="0"/>
            </a:br>
            <a:r>
              <a:rPr lang="pl-PL" sz="4000" cap="none" dirty="0"/>
              <a:t>II </a:t>
            </a:r>
            <a:r>
              <a:rPr lang="pl-PL" sz="4000" cap="none" dirty="0" err="1"/>
              <a:t>AKa</a:t>
            </a:r>
            <a:r>
              <a:rPr lang="pl-PL" sz="4000" cap="none" dirty="0"/>
              <a:t> 61/15</a:t>
            </a:r>
          </a:p>
        </p:txBody>
      </p:sp>
      <p:sp>
        <p:nvSpPr>
          <p:cNvPr id="3" name="Symbol zastępczy zawartości 2"/>
          <p:cNvSpPr>
            <a:spLocks noGrp="1"/>
          </p:cNvSpPr>
          <p:nvPr>
            <p:ph idx="1"/>
          </p:nvPr>
        </p:nvSpPr>
        <p:spPr>
          <a:xfrm>
            <a:off x="984738" y="1793631"/>
            <a:ext cx="10163908" cy="5138798"/>
          </a:xfrm>
        </p:spPr>
        <p:txBody>
          <a:bodyPr>
            <a:normAutofit fontScale="92500" lnSpcReduction="20000"/>
          </a:bodyPr>
          <a:lstStyle/>
          <a:p>
            <a:pPr marL="0" indent="0" algn="just">
              <a:buNone/>
            </a:pPr>
            <a:r>
              <a:rPr lang="pl-PL" sz="1800" dirty="0">
                <a:latin typeface="+mj-lt"/>
              </a:rPr>
              <a:t>Funkcjonariusze (...) mogą zatem podejmować się kontroli operacyjnej, ale tylko takiej, która jest zgodna z ustawą.). (..</a:t>
            </a:r>
            <a:r>
              <a:rPr lang="pl-PL" sz="1800" b="1" dirty="0">
                <a:latin typeface="+mj-lt"/>
              </a:rPr>
              <a:t> Obowiązkiem organów władzy publicznej jest działanie na podstawie i w granicach prawa (art. 7 Konstytucji RP</a:t>
            </a:r>
            <a:r>
              <a:rPr lang="pl-PL" sz="1800" dirty="0">
                <a:latin typeface="+mj-lt"/>
              </a:rPr>
              <a:t>.) </a:t>
            </a:r>
          </a:p>
          <a:p>
            <a:pPr marL="0" indent="0" algn="just">
              <a:buNone/>
            </a:pPr>
            <a:r>
              <a:rPr lang="pl-PL" sz="1800" dirty="0">
                <a:latin typeface="+mj-lt"/>
              </a:rPr>
              <a:t>Zgodnie z art. 49 Konstytucji RP ograniczenie tajemnicy komunikowania się może nastąpić jedynie w przypadkach określonych w ustawie i w sposób w niej określony. Ustawowe ograniczenia wolności traktowane być muszą w kategoriach wyjątków. Ich istnienie zawsze musi wynikać z wyraźnie sformułowanych przepisów ustawowych i nie może opierać się na domniemaniu. Zasada, że wyjątków nie należy interpretować rozszerzająco </a:t>
            </a:r>
            <a:r>
              <a:rPr lang="pl-PL" sz="1800" i="1" dirty="0">
                <a:latin typeface="+mj-lt"/>
              </a:rPr>
              <a:t>(</a:t>
            </a:r>
            <a:r>
              <a:rPr lang="pl-PL" sz="1800" i="1" dirty="0" err="1">
                <a:latin typeface="+mj-lt"/>
              </a:rPr>
              <a:t>exceptiones</a:t>
            </a:r>
            <a:r>
              <a:rPr lang="pl-PL" sz="1800" i="1" dirty="0">
                <a:latin typeface="+mj-lt"/>
              </a:rPr>
              <a:t> non </a:t>
            </a:r>
            <a:r>
              <a:rPr lang="pl-PL" sz="1800" i="1" dirty="0" err="1">
                <a:latin typeface="+mj-lt"/>
              </a:rPr>
              <a:t>sunt</a:t>
            </a:r>
            <a:r>
              <a:rPr lang="pl-PL" sz="1800" i="1" dirty="0">
                <a:latin typeface="+mj-lt"/>
              </a:rPr>
              <a:t> </a:t>
            </a:r>
            <a:r>
              <a:rPr lang="pl-PL" sz="1800" i="1" dirty="0" err="1">
                <a:latin typeface="+mj-lt"/>
              </a:rPr>
              <a:t>extendendae</a:t>
            </a:r>
            <a:r>
              <a:rPr lang="pl-PL" sz="1800" dirty="0">
                <a:latin typeface="+mj-lt"/>
              </a:rPr>
              <a:t>), stanowi powszechnie uznawany kanon wykładni prawniczej. Także w świetle art. 8 Europejskiej Konwencji ingerencja w sferę prywatności jednostki ma charakter wyjątkowy. Jeżeli ustawodawca wyraźnie dopuścił możliwość stosowania kontroli operacyjnej tylko i wyłącznie odnośnie do przestępstw wymienionych w art. 17 ust. 1 ustawy o (...), to nie można tego wyjątku interpretować rozszerzająco i przyjmować, że kontrola może dotyczyć wszystkich przestępstw. </a:t>
            </a:r>
          </a:p>
          <a:p>
            <a:pPr marL="0" indent="0" algn="just">
              <a:buNone/>
            </a:pPr>
            <a:r>
              <a:rPr lang="pl-PL" sz="1800" b="1" u="sng" dirty="0">
                <a:solidFill>
                  <a:srgbClr val="FF0000"/>
                </a:solidFill>
                <a:latin typeface="+mj-lt"/>
              </a:rPr>
              <a:t>Eksces, polegający na tym, że „przy okazji” zbierania materiału operacyjnie przydatnego dla postępowania w sprawie dotyczącej konkretnego katalogowego przestępstwa, kontrola operacyjna zgromadzi także dane wykraczające poza cel prowadzenia kontroli, oznacza działanie władzy poza zakresem dozwolonego wkroczenia w sferę prywatności</a:t>
            </a:r>
            <a:r>
              <a:rPr lang="pl-PL" sz="1800" dirty="0">
                <a:latin typeface="+mj-lt"/>
              </a:rPr>
              <a:t>. Podobnie należy oceniać zachowania funkcjonariuszy (...), którzy dla legitymizacji czynności operacyjno-rozpoznawczych winni podjąć je dopiero po wyczerpaniu trybu zakreślonego w art. 19 ustawy o Policji. </a:t>
            </a:r>
            <a:r>
              <a:rPr lang="pl-PL" sz="1800" b="1" dirty="0">
                <a:latin typeface="+mj-lt"/>
              </a:rPr>
              <a:t>Prowadzenie czynności przed uzyskaniem pisemnej zgody Prokuratora Generalnego lub poza terminami zakreślonymi w ich zarządzeniu przez Szefa (...) również należy oceniać w kategoriach czynności wykraczających poza cel prowadzenia kontroli, oznaczający jednocześnie działanie władzy poza zakresem dozwolonego wkroczenia w sferę prywatności</a:t>
            </a:r>
            <a:r>
              <a:rPr lang="pl-PL" sz="1800" dirty="0">
                <a:latin typeface="+mj-lt"/>
              </a:rPr>
              <a:t>.</a:t>
            </a:r>
          </a:p>
        </p:txBody>
      </p:sp>
    </p:spTree>
    <p:extLst>
      <p:ext uri="{BB962C8B-B14F-4D97-AF65-F5344CB8AC3E}">
        <p14:creationId xmlns:p14="http://schemas.microsoft.com/office/powerpoint/2010/main" val="2927791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2276" y="1027664"/>
            <a:ext cx="10304585" cy="994567"/>
          </a:xfrm>
        </p:spPr>
        <p:txBody>
          <a:bodyPr>
            <a:normAutofit/>
          </a:bodyPr>
          <a:lstStyle/>
          <a:p>
            <a:r>
              <a:rPr lang="pl-PL" dirty="0"/>
              <a:t>Owoce zatrutego drzewa w KPK -podsumowanie </a:t>
            </a:r>
          </a:p>
        </p:txBody>
      </p:sp>
      <p:sp>
        <p:nvSpPr>
          <p:cNvPr id="3" name="Symbol zastępczy zawartości 2"/>
          <p:cNvSpPr>
            <a:spLocks noGrp="1"/>
          </p:cNvSpPr>
          <p:nvPr>
            <p:ph idx="1"/>
          </p:nvPr>
        </p:nvSpPr>
        <p:spPr/>
        <p:txBody>
          <a:bodyPr>
            <a:normAutofit/>
          </a:bodyPr>
          <a:lstStyle/>
          <a:p>
            <a:pPr algn="just"/>
            <a:r>
              <a:rPr lang="pl-PL" dirty="0"/>
              <a:t>Generalna zasada – dopuszczalne są wszelkie dowody, poza tymi, które są objęte wyraźnym zakazem dowodowym. </a:t>
            </a:r>
          </a:p>
          <a:p>
            <a:pPr algn="just"/>
            <a:r>
              <a:rPr lang="pl-PL" dirty="0"/>
              <a:t>Swoboda dowodzenia nie jest nieograniczona – ważne są normy konstytucyjne oraz konwencyjne.</a:t>
            </a:r>
          </a:p>
          <a:p>
            <a:pPr algn="just"/>
            <a:r>
              <a:rPr lang="pl-PL" dirty="0"/>
              <a:t>Przy dowodach pośrednio nielegalnych ważna klauzula proporcjonalności i badanie wpływu uchybień procesowych na rzetelność postępowania oraz stopnia ingerencji w prawa i wolności jednostki. </a:t>
            </a:r>
          </a:p>
        </p:txBody>
      </p:sp>
    </p:spTree>
    <p:extLst>
      <p:ext uri="{BB962C8B-B14F-4D97-AF65-F5344CB8AC3E}">
        <p14:creationId xmlns:p14="http://schemas.microsoft.com/office/powerpoint/2010/main" val="131531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5181" y="728725"/>
            <a:ext cx="9366325" cy="1143000"/>
          </a:xfrm>
        </p:spPr>
        <p:txBody>
          <a:bodyPr/>
          <a:lstStyle/>
          <a:p>
            <a:r>
              <a:rPr lang="pl-PL" dirty="0"/>
              <a:t>Zakazy dowodowe – pojęcie</a:t>
            </a:r>
          </a:p>
        </p:txBody>
      </p:sp>
      <p:sp>
        <p:nvSpPr>
          <p:cNvPr id="3" name="Symbol zastępczy zawartości 2"/>
          <p:cNvSpPr>
            <a:spLocks noGrp="1"/>
          </p:cNvSpPr>
          <p:nvPr>
            <p:ph idx="1"/>
          </p:nvPr>
        </p:nvSpPr>
        <p:spPr>
          <a:xfrm>
            <a:off x="645153" y="1809333"/>
            <a:ext cx="10855186" cy="4204605"/>
          </a:xfrm>
        </p:spPr>
        <p:txBody>
          <a:bodyPr>
            <a:normAutofit fontScale="92500" lnSpcReduction="20000"/>
          </a:bodyPr>
          <a:lstStyle/>
          <a:p>
            <a:pPr lvl="0" algn="just"/>
            <a:r>
              <a:rPr lang="pl-PL" b="1" u="sng" dirty="0"/>
              <a:t>Zakaz dowodowy</a:t>
            </a:r>
            <a:r>
              <a:rPr lang="pl-PL" b="1" dirty="0"/>
              <a:t> - norma prawna zabraniająca przeprowadzenia dowodu z określonych warunkach lub stwarzająca ograniczenia w uzyskiwaniu dowodów.</a:t>
            </a:r>
          </a:p>
          <a:p>
            <a:pPr marL="0" indent="0" algn="just">
              <a:buNone/>
            </a:pPr>
            <a:endParaRPr lang="pl-PL" dirty="0"/>
          </a:p>
          <a:p>
            <a:pPr marL="0" indent="0" algn="just">
              <a:buNone/>
            </a:pPr>
            <a:r>
              <a:rPr lang="pl-PL" dirty="0"/>
              <a:t>Najważniejsze powody wprowadzania zakazów dowodowych do procesu:</a:t>
            </a:r>
          </a:p>
          <a:p>
            <a:pPr lvl="0" algn="just"/>
            <a:r>
              <a:rPr lang="pl-PL" dirty="0"/>
              <a:t>ochrona godności człowieka oraz integralności jego ciała i mienia;</a:t>
            </a:r>
          </a:p>
          <a:p>
            <a:pPr lvl="0" algn="just"/>
            <a:r>
              <a:rPr lang="en-US" dirty="0" err="1"/>
              <a:t>ochrona</a:t>
            </a:r>
            <a:r>
              <a:rPr lang="en-US" dirty="0"/>
              <a:t> </a:t>
            </a:r>
            <a:r>
              <a:rPr lang="en-US" dirty="0" err="1"/>
              <a:t>wa</a:t>
            </a:r>
            <a:r>
              <a:rPr lang="pl-PL" dirty="0" err="1"/>
              <a:t>żnych</a:t>
            </a:r>
            <a:r>
              <a:rPr lang="pl-PL" dirty="0"/>
              <a:t> interesów państwa;</a:t>
            </a:r>
          </a:p>
          <a:p>
            <a:pPr lvl="0" algn="just"/>
            <a:r>
              <a:rPr lang="pl-PL" dirty="0"/>
              <a:t>ochrona stosunków rodzinnych i bliskich związków świadka z innymi osobami;</a:t>
            </a:r>
          </a:p>
          <a:p>
            <a:pPr lvl="0" algn="just"/>
            <a:r>
              <a:rPr lang="pl-PL" dirty="0"/>
              <a:t>ochrona tajemnicy informacji niejawnych i zawodowych.</a:t>
            </a:r>
          </a:p>
          <a:p>
            <a:pPr marL="0" indent="0" algn="just">
              <a:buNone/>
            </a:pPr>
            <a:endParaRPr lang="pl-PL" dirty="0"/>
          </a:p>
          <a:p>
            <a:pPr algn="just"/>
            <a:r>
              <a:rPr lang="pl-PL" dirty="0"/>
              <a:t>Rodzaj dobra chronionego przesądza o zakresie i intensywności zakazu dowodowego. Każdy zakaz dowodowy powoduje zmniejszenie szans wykrycia dowodu, a co za tym idzie jest odstępstwem od zasady prawdy materialnej. </a:t>
            </a:r>
          </a:p>
          <a:p>
            <a:pPr algn="just"/>
            <a:r>
              <a:rPr lang="pl-PL" dirty="0"/>
              <a:t>Powinny być ustanawiane tylko wtedy, gdy jest to niezbędne w k.p.k.</a:t>
            </a:r>
          </a:p>
        </p:txBody>
      </p:sp>
    </p:spTree>
    <p:extLst>
      <p:ext uri="{BB962C8B-B14F-4D97-AF65-F5344CB8AC3E}">
        <p14:creationId xmlns:p14="http://schemas.microsoft.com/office/powerpoint/2010/main" val="131195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7597" y="324280"/>
            <a:ext cx="9366325" cy="1143000"/>
          </a:xfrm>
        </p:spPr>
        <p:txBody>
          <a:bodyPr/>
          <a:lstStyle/>
          <a:p>
            <a:r>
              <a:rPr lang="pl-PL" dirty="0"/>
              <a:t>Zakazy dowodowe – funkcja </a:t>
            </a:r>
          </a:p>
        </p:txBody>
      </p:sp>
      <p:sp>
        <p:nvSpPr>
          <p:cNvPr id="3" name="Symbol zastępczy zawartości 2"/>
          <p:cNvSpPr>
            <a:spLocks noGrp="1"/>
          </p:cNvSpPr>
          <p:nvPr>
            <p:ph idx="1"/>
          </p:nvPr>
        </p:nvSpPr>
        <p:spPr>
          <a:xfrm>
            <a:off x="597877" y="1863969"/>
            <a:ext cx="5785338" cy="3833446"/>
          </a:xfrm>
        </p:spPr>
        <p:txBody>
          <a:bodyPr>
            <a:normAutofit/>
          </a:bodyPr>
          <a:lstStyle/>
          <a:p>
            <a:pPr algn="just"/>
            <a:r>
              <a:rPr lang="pl-PL" dirty="0"/>
              <a:t>Zasada prawdy materialnej nie ma charakteru absolutnego – są wartości istotniejsze od interesu wymiaru sprawiedliwości i realizacji celów procesu. </a:t>
            </a:r>
          </a:p>
          <a:p>
            <a:pPr algn="just"/>
            <a:r>
              <a:rPr lang="pl-PL" dirty="0"/>
              <a:t>Nie wszystkie informacje możliwe do pozyskania będą mogły być wykorzystane w procesie. </a:t>
            </a:r>
          </a:p>
          <a:p>
            <a:pPr lvl="1" algn="just"/>
            <a:r>
              <a:rPr lang="pl-PL" dirty="0"/>
              <a:t>czynność dowodowa przeprowadzona wbrew zakazom dowodowym nie może być podstawą rozstrzygnięcia. </a:t>
            </a:r>
          </a:p>
          <a:p>
            <a:pPr algn="just"/>
            <a:endParaRPr lang="pl-PL" dirty="0"/>
          </a:p>
        </p:txBody>
      </p:sp>
      <p:graphicFrame>
        <p:nvGraphicFramePr>
          <p:cNvPr id="4" name="Diagram 3"/>
          <p:cNvGraphicFramePr/>
          <p:nvPr>
            <p:extLst/>
          </p:nvPr>
        </p:nvGraphicFramePr>
        <p:xfrm>
          <a:off x="4308229" y="844062"/>
          <a:ext cx="9555579" cy="516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18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3106" y="640803"/>
            <a:ext cx="9366325" cy="1143000"/>
          </a:xfrm>
        </p:spPr>
        <p:txBody>
          <a:bodyPr/>
          <a:lstStyle/>
          <a:p>
            <a:r>
              <a:rPr lang="pl-PL" dirty="0"/>
              <a:t>Zakazy dowodowe – rodzaje </a:t>
            </a:r>
          </a:p>
        </p:txBody>
      </p:sp>
      <p:sp>
        <p:nvSpPr>
          <p:cNvPr id="4" name="Symbol zastępczy tekstu 3"/>
          <p:cNvSpPr>
            <a:spLocks noGrp="1"/>
          </p:cNvSpPr>
          <p:nvPr>
            <p:ph type="body" idx="1"/>
          </p:nvPr>
        </p:nvSpPr>
        <p:spPr>
          <a:xfrm>
            <a:off x="827738" y="1770886"/>
            <a:ext cx="4076197" cy="639762"/>
          </a:xfrm>
        </p:spPr>
        <p:txBody>
          <a:bodyPr/>
          <a:lstStyle/>
          <a:p>
            <a:r>
              <a:rPr lang="pl-PL" dirty="0"/>
              <a:t>prof. Waltosia</a:t>
            </a:r>
          </a:p>
        </p:txBody>
      </p:sp>
      <p:sp>
        <p:nvSpPr>
          <p:cNvPr id="3" name="Symbol zastępczy zawartości 2"/>
          <p:cNvSpPr>
            <a:spLocks noGrp="1"/>
          </p:cNvSpPr>
          <p:nvPr>
            <p:ph sz="half" idx="2"/>
          </p:nvPr>
        </p:nvSpPr>
        <p:spPr>
          <a:xfrm>
            <a:off x="768245" y="2484885"/>
            <a:ext cx="4698355" cy="3434587"/>
          </a:xfrm>
        </p:spPr>
        <p:txBody>
          <a:bodyPr>
            <a:normAutofit/>
          </a:bodyPr>
          <a:lstStyle/>
          <a:p>
            <a:pPr algn="just"/>
            <a:r>
              <a:rPr lang="pl-PL" dirty="0"/>
              <a:t>zakazy dowodzenia określonych faktów </a:t>
            </a:r>
          </a:p>
          <a:p>
            <a:pPr lvl="1" algn="just"/>
            <a:r>
              <a:rPr lang="pl-PL" dirty="0"/>
              <a:t>zupełne i bezwarunkowe </a:t>
            </a:r>
          </a:p>
          <a:p>
            <a:pPr lvl="1" algn="just"/>
            <a:r>
              <a:rPr lang="pl-PL" dirty="0"/>
              <a:t>zupełne i warunkowe </a:t>
            </a:r>
          </a:p>
          <a:p>
            <a:pPr algn="just"/>
            <a:r>
              <a:rPr lang="pl-PL" dirty="0"/>
              <a:t>zakazy dowodzenia za pomocą pewnych dowodów </a:t>
            </a:r>
          </a:p>
          <a:p>
            <a:pPr lvl="1" algn="just"/>
            <a:r>
              <a:rPr lang="pl-PL" dirty="0"/>
              <a:t>warunkowe </a:t>
            </a:r>
          </a:p>
          <a:p>
            <a:pPr lvl="1" algn="just"/>
            <a:r>
              <a:rPr lang="pl-PL" dirty="0"/>
              <a:t>bezwarunkowe </a:t>
            </a:r>
          </a:p>
          <a:p>
            <a:pPr algn="just"/>
            <a:r>
              <a:rPr lang="pl-PL" dirty="0"/>
              <a:t>zakazy stosowania określonych metod dowodzenia</a:t>
            </a:r>
          </a:p>
          <a:p>
            <a:pPr algn="just"/>
            <a:endParaRPr lang="pl-PL" dirty="0"/>
          </a:p>
        </p:txBody>
      </p:sp>
      <p:sp>
        <p:nvSpPr>
          <p:cNvPr id="5" name="Symbol zastępczy tekstu 4"/>
          <p:cNvSpPr>
            <a:spLocks noGrp="1"/>
          </p:cNvSpPr>
          <p:nvPr>
            <p:ph type="body" sz="quarter" idx="3"/>
          </p:nvPr>
        </p:nvSpPr>
        <p:spPr>
          <a:xfrm>
            <a:off x="5768051" y="1858809"/>
            <a:ext cx="4940980" cy="690959"/>
          </a:xfrm>
        </p:spPr>
        <p:txBody>
          <a:bodyPr>
            <a:normAutofit fontScale="92500"/>
          </a:bodyPr>
          <a:lstStyle/>
          <a:p>
            <a:r>
              <a:rPr lang="pl-PL" dirty="0"/>
              <a:t>prof. Grzegorczyka i prof. Tylmana</a:t>
            </a:r>
          </a:p>
        </p:txBody>
      </p:sp>
      <p:sp>
        <p:nvSpPr>
          <p:cNvPr id="6" name="Symbol zastępczy zawartości 5"/>
          <p:cNvSpPr>
            <a:spLocks noGrp="1"/>
          </p:cNvSpPr>
          <p:nvPr>
            <p:ph sz="quarter" idx="4"/>
          </p:nvPr>
        </p:nvSpPr>
        <p:spPr>
          <a:xfrm>
            <a:off x="5611708" y="2572808"/>
            <a:ext cx="5853461" cy="3757654"/>
          </a:xfrm>
        </p:spPr>
        <p:txBody>
          <a:bodyPr>
            <a:normAutofit/>
          </a:bodyPr>
          <a:lstStyle/>
          <a:p>
            <a:r>
              <a:rPr lang="pl-PL" dirty="0"/>
              <a:t>zupełne</a:t>
            </a:r>
          </a:p>
          <a:p>
            <a:r>
              <a:rPr lang="pl-PL" dirty="0"/>
              <a:t>niezupełne</a:t>
            </a:r>
          </a:p>
          <a:p>
            <a:r>
              <a:rPr lang="pl-PL" dirty="0"/>
              <a:t>bezwzględne </a:t>
            </a:r>
          </a:p>
          <a:p>
            <a:pPr lvl="1"/>
            <a:r>
              <a:rPr lang="pl-PL" dirty="0"/>
              <a:t>zakaz przesłuchiwania w charakterze świadka określonych osób </a:t>
            </a:r>
          </a:p>
          <a:p>
            <a:pPr lvl="1"/>
            <a:r>
              <a:rPr lang="pl-PL" dirty="0"/>
              <a:t>zakaz korzystania z niektórych innych niż świadek źródeł i środków dowodowych </a:t>
            </a:r>
          </a:p>
          <a:p>
            <a:pPr lvl="1"/>
            <a:r>
              <a:rPr lang="pl-PL" dirty="0"/>
              <a:t>zakazy związane z uzyskaniem oświadczenia dowodowego przy zastosowaniu niedopuszczalnych metod przesłuchania </a:t>
            </a:r>
          </a:p>
          <a:p>
            <a:r>
              <a:rPr lang="pl-PL" dirty="0"/>
              <a:t>względne </a:t>
            </a:r>
          </a:p>
          <a:p>
            <a:endParaRPr lang="pl-PL" dirty="0"/>
          </a:p>
        </p:txBody>
      </p:sp>
    </p:spTree>
    <p:extLst>
      <p:ext uri="{BB962C8B-B14F-4D97-AF65-F5344CB8AC3E}">
        <p14:creationId xmlns:p14="http://schemas.microsoft.com/office/powerpoint/2010/main" val="101012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5462" y="443649"/>
            <a:ext cx="9503290" cy="1688124"/>
          </a:xfrm>
        </p:spPr>
        <p:txBody>
          <a:bodyPr>
            <a:normAutofit fontScale="90000"/>
          </a:bodyPr>
          <a:lstStyle/>
          <a:p>
            <a:pPr algn="ctr"/>
            <a:r>
              <a:rPr lang="pl-PL" b="1" dirty="0"/>
              <a:t>Zakazy dowodowe wg. prof. Waltosia</a:t>
            </a:r>
            <a:br>
              <a:rPr lang="pl-PL" b="1" dirty="0"/>
            </a:br>
            <a:r>
              <a:rPr lang="pl-PL" b="1" dirty="0"/>
              <a:t>(podział taki sam jak w podręczniku prof. Skorupki)</a:t>
            </a:r>
            <a:endParaRPr lang="pl-PL" dirty="0"/>
          </a:p>
        </p:txBody>
      </p:sp>
      <p:sp>
        <p:nvSpPr>
          <p:cNvPr id="4" name="Prostokąt zaokrąglony 3"/>
          <p:cNvSpPr/>
          <p:nvPr/>
        </p:nvSpPr>
        <p:spPr>
          <a:xfrm>
            <a:off x="3791744" y="2131773"/>
            <a:ext cx="396044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800" dirty="0"/>
              <a:t>Zakazy dowodowe</a:t>
            </a:r>
          </a:p>
        </p:txBody>
      </p:sp>
      <p:cxnSp>
        <p:nvCxnSpPr>
          <p:cNvPr id="6" name="Łącznik prosty ze strzałką 5"/>
          <p:cNvCxnSpPr/>
          <p:nvPr/>
        </p:nvCxnSpPr>
        <p:spPr>
          <a:xfrm flipH="1">
            <a:off x="2261575"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Łącznik prosty ze strzałką 9"/>
          <p:cNvCxnSpPr/>
          <p:nvPr/>
        </p:nvCxnSpPr>
        <p:spPr>
          <a:xfrm>
            <a:off x="7986209"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Prostokąt zaokrąglony 10"/>
          <p:cNvSpPr/>
          <p:nvPr/>
        </p:nvSpPr>
        <p:spPr>
          <a:xfrm>
            <a:off x="407368" y="3738811"/>
            <a:ext cx="2736304"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Fakty</a:t>
            </a:r>
          </a:p>
        </p:txBody>
      </p:sp>
      <p:sp>
        <p:nvSpPr>
          <p:cNvPr id="12" name="Prostokąt zaokrąglony 11"/>
          <p:cNvSpPr/>
          <p:nvPr/>
        </p:nvSpPr>
        <p:spPr>
          <a:xfrm>
            <a:off x="4871864" y="4286835"/>
            <a:ext cx="2664296"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Dowody</a:t>
            </a:r>
          </a:p>
        </p:txBody>
      </p:sp>
      <p:sp>
        <p:nvSpPr>
          <p:cNvPr id="13" name="Prostokąt zaokrąglony 12"/>
          <p:cNvSpPr/>
          <p:nvPr/>
        </p:nvSpPr>
        <p:spPr>
          <a:xfrm>
            <a:off x="8634281" y="3865549"/>
            <a:ext cx="1877342"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Metody</a:t>
            </a:r>
          </a:p>
        </p:txBody>
      </p:sp>
      <p:cxnSp>
        <p:nvCxnSpPr>
          <p:cNvPr id="15" name="Łącznik prosty ze strzałką 14"/>
          <p:cNvCxnSpPr/>
          <p:nvPr/>
        </p:nvCxnSpPr>
        <p:spPr>
          <a:xfrm>
            <a:off x="5759816" y="3209381"/>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pole tekstowe 15"/>
          <p:cNvSpPr txBox="1"/>
          <p:nvPr/>
        </p:nvSpPr>
        <p:spPr>
          <a:xfrm>
            <a:off x="407367" y="4525657"/>
            <a:ext cx="3672263" cy="1938992"/>
          </a:xfrm>
          <a:prstGeom prst="rect">
            <a:avLst/>
          </a:prstGeom>
          <a:noFill/>
        </p:spPr>
        <p:txBody>
          <a:bodyPr wrap="square" rtlCol="0">
            <a:spAutoFit/>
          </a:bodyPr>
          <a:lstStyle/>
          <a:p>
            <a:pPr marL="342900" indent="-342900">
              <a:buAutoNum type="arabicPeriod"/>
            </a:pPr>
            <a:r>
              <a:rPr lang="pl-PL" sz="2400" dirty="0"/>
              <a:t>zupełne i bezwarunkowe</a:t>
            </a:r>
          </a:p>
          <a:p>
            <a:r>
              <a:rPr lang="pl-PL" sz="2400" dirty="0"/>
              <a:t> </a:t>
            </a:r>
          </a:p>
          <a:p>
            <a:pPr marL="457200" indent="-457200">
              <a:buFont typeface="+mj-lt"/>
              <a:buAutoNum type="arabicPeriod" startAt="2"/>
            </a:pPr>
            <a:r>
              <a:rPr lang="pl-PL" sz="2400" dirty="0"/>
              <a:t>zupełne i warunkowe </a:t>
            </a:r>
          </a:p>
        </p:txBody>
      </p:sp>
      <p:sp>
        <p:nvSpPr>
          <p:cNvPr id="17" name="pole tekstowe 16"/>
          <p:cNvSpPr txBox="1"/>
          <p:nvPr/>
        </p:nvSpPr>
        <p:spPr>
          <a:xfrm>
            <a:off x="4871864" y="5030899"/>
            <a:ext cx="3095972" cy="1200329"/>
          </a:xfrm>
          <a:prstGeom prst="rect">
            <a:avLst/>
          </a:prstGeom>
          <a:noFill/>
        </p:spPr>
        <p:txBody>
          <a:bodyPr wrap="square" rtlCol="0">
            <a:spAutoFit/>
          </a:bodyPr>
          <a:lstStyle/>
          <a:p>
            <a:pPr marL="342900" indent="-342900">
              <a:buAutoNum type="arabicPeriod"/>
            </a:pPr>
            <a:r>
              <a:rPr lang="pl-PL" sz="2400" dirty="0"/>
              <a:t>bezwarunkowe</a:t>
            </a:r>
          </a:p>
          <a:p>
            <a:r>
              <a:rPr lang="pl-PL" sz="2400" dirty="0"/>
              <a:t> </a:t>
            </a:r>
          </a:p>
          <a:p>
            <a:pPr marL="342900" indent="-342900">
              <a:buFont typeface="+mj-lt"/>
              <a:buAutoNum type="arabicPeriod" startAt="2"/>
            </a:pPr>
            <a:r>
              <a:rPr lang="pl-PL" sz="2400" dirty="0"/>
              <a:t>warunkowe </a:t>
            </a:r>
          </a:p>
        </p:txBody>
      </p:sp>
      <p:pic>
        <p:nvPicPr>
          <p:cNvPr id="14" name="Obraz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304" y="3733666"/>
            <a:ext cx="1379697" cy="851963"/>
          </a:xfrm>
          <a:prstGeom prst="rect">
            <a:avLst/>
          </a:prstGeom>
        </p:spPr>
      </p:pic>
      <p:pic>
        <p:nvPicPr>
          <p:cNvPr id="18" name="Obraz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4207" y="3557522"/>
            <a:ext cx="1515073" cy="1201958"/>
          </a:xfrm>
          <a:prstGeom prst="rect">
            <a:avLst/>
          </a:prstGeom>
          <a:ln>
            <a:noFill/>
          </a:ln>
          <a:effectLst>
            <a:softEdge rad="112500"/>
          </a:effectLst>
        </p:spPr>
      </p:pic>
      <p:pic>
        <p:nvPicPr>
          <p:cNvPr id="19" name="Obraz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8236" y="4027960"/>
            <a:ext cx="1219200" cy="1463041"/>
          </a:xfrm>
          <a:prstGeom prst="rect">
            <a:avLst/>
          </a:prstGeom>
          <a:ln>
            <a:noFill/>
          </a:ln>
          <a:effectLst>
            <a:softEdge rad="112500"/>
          </a:effectLst>
        </p:spPr>
      </p:pic>
    </p:spTree>
    <p:extLst>
      <p:ext uri="{BB962C8B-B14F-4D97-AF65-F5344CB8AC3E}">
        <p14:creationId xmlns:p14="http://schemas.microsoft.com/office/powerpoint/2010/main" val="144378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4816" y="845161"/>
            <a:ext cx="9144000" cy="2387600"/>
          </a:xfrm>
        </p:spPr>
        <p:txBody>
          <a:bodyPr>
            <a:normAutofit/>
          </a:bodyPr>
          <a:lstStyle/>
          <a:p>
            <a:pPr algn="ctr"/>
            <a:r>
              <a:rPr lang="pl-PL" sz="4800" b="1" dirty="0">
                <a:solidFill>
                  <a:srgbClr val="FF0000"/>
                </a:solidFill>
              </a:rPr>
              <a:t>Zakazy dowodowe </a:t>
            </a:r>
          </a:p>
        </p:txBody>
      </p:sp>
      <p:sp>
        <p:nvSpPr>
          <p:cNvPr id="3" name="Podtytuł 2"/>
          <p:cNvSpPr>
            <a:spLocks noGrp="1"/>
          </p:cNvSpPr>
          <p:nvPr>
            <p:ph type="subTitle" idx="1"/>
          </p:nvPr>
        </p:nvSpPr>
        <p:spPr>
          <a:xfrm>
            <a:off x="3486932" y="3625240"/>
            <a:ext cx="4485800" cy="2595180"/>
          </a:xfrm>
        </p:spPr>
        <p:txBody>
          <a:bodyPr>
            <a:noAutofit/>
          </a:bodyPr>
          <a:lstStyle/>
          <a:p>
            <a:pPr algn="just"/>
            <a:r>
              <a:rPr lang="pl-PL" sz="2000" dirty="0">
                <a:solidFill>
                  <a:srgbClr val="FF0000"/>
                </a:solidFill>
              </a:rPr>
              <a:t>Dowody nielegalne i dowody zebrane w sposób sprzeczny z ustawą, „owoce zatrutego drzewa”, pojęcie i rodzaje zakazów dowodowych, eliminowanie dowodów zebranych w sposób sprzeczny z ustawą </a:t>
            </a:r>
          </a:p>
        </p:txBody>
      </p:sp>
    </p:spTree>
    <p:extLst>
      <p:ext uri="{BB962C8B-B14F-4D97-AF65-F5344CB8AC3E}">
        <p14:creationId xmlns:p14="http://schemas.microsoft.com/office/powerpoint/2010/main" val="279539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3" y="2145241"/>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429667" y="3341570"/>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25831" y="2837514"/>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767434" y="5571138"/>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687909" y="687886"/>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584665" y="3341570"/>
            <a:ext cx="6012160" cy="2031325"/>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a:p>
            <a:pPr algn="just"/>
            <a:r>
              <a:rPr lang="pl-PL" dirty="0"/>
              <a:t>prof. Waltosia zakazy dowodzenia za pomocą pewnych dowodów oraz określonych metod dowodzenia. </a:t>
            </a:r>
          </a:p>
        </p:txBody>
      </p:sp>
      <p:sp>
        <p:nvSpPr>
          <p:cNvPr id="26" name="pole tekstowe 25"/>
          <p:cNvSpPr txBox="1"/>
          <p:nvPr/>
        </p:nvSpPr>
        <p:spPr>
          <a:xfrm>
            <a:off x="624521" y="3952763"/>
            <a:ext cx="2746599" cy="2031325"/>
          </a:xfrm>
          <a:prstGeom prst="rect">
            <a:avLst/>
          </a:prstGeom>
          <a:noFill/>
        </p:spPr>
        <p:txBody>
          <a:bodyPr wrap="square" rtlCol="0">
            <a:spAutoFit/>
          </a:bodyPr>
          <a:lstStyle/>
          <a:p>
            <a:r>
              <a:rPr lang="pl-PL" dirty="0"/>
              <a:t>zakazy zabraniające przeprowadzenia jakiegokolwiek dowodu na daną okoliczność</a:t>
            </a:r>
          </a:p>
          <a:p>
            <a:r>
              <a:rPr lang="pl-PL" dirty="0"/>
              <a:t>prof. Waltosia zakazy dowodzenia pewnych faktów   </a:t>
            </a:r>
          </a:p>
        </p:txBody>
      </p:sp>
      <p:sp>
        <p:nvSpPr>
          <p:cNvPr id="28" name="pole tekstowe 27"/>
          <p:cNvSpPr txBox="1"/>
          <p:nvPr/>
        </p:nvSpPr>
        <p:spPr>
          <a:xfrm>
            <a:off x="1770237" y="6079318"/>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7056951" y="6022300"/>
            <a:ext cx="45101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643025" y="2179861"/>
            <a:ext cx="8849957" cy="1362075"/>
          </a:xfrm>
        </p:spPr>
        <p:txBody>
          <a:bodyPr>
            <a:normAutofit/>
          </a:bodyPr>
          <a:lstStyle/>
          <a:p>
            <a:r>
              <a:rPr lang="pl-PL" dirty="0"/>
              <a:t>Zakazy dowodowe – systematyka i orzecznictwo </a:t>
            </a:r>
          </a:p>
        </p:txBody>
      </p:sp>
      <p:sp>
        <p:nvSpPr>
          <p:cNvPr id="5" name="Symbol zastępczy tekstu 4"/>
          <p:cNvSpPr>
            <a:spLocks noGrp="1"/>
          </p:cNvSpPr>
          <p:nvPr>
            <p:ph type="body" idx="1"/>
          </p:nvPr>
        </p:nvSpPr>
        <p:spPr>
          <a:xfrm>
            <a:off x="1625440" y="3774831"/>
            <a:ext cx="8849956" cy="1520413"/>
          </a:xfrm>
        </p:spPr>
        <p:txBody>
          <a:bodyPr/>
          <a:lstStyle/>
          <a:p>
            <a:r>
              <a:rPr lang="pl-PL" dirty="0"/>
              <a:t>Systematyka zakazów dowodowych wg. prof. Waltosia i zgodnie z podziałem wskazanym w podręczniku prof. Skorupki</a:t>
            </a:r>
          </a:p>
        </p:txBody>
      </p:sp>
    </p:spTree>
    <p:extLst>
      <p:ext uri="{BB962C8B-B14F-4D97-AF65-F5344CB8AC3E}">
        <p14:creationId xmlns:p14="http://schemas.microsoft.com/office/powerpoint/2010/main" val="167237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359725" y="621954"/>
            <a:ext cx="7543800" cy="1143000"/>
          </a:xfrm>
        </p:spPr>
        <p:txBody>
          <a:bodyPr/>
          <a:lstStyle/>
          <a:p>
            <a:pPr algn="ctr"/>
            <a:r>
              <a:rPr lang="pl-PL" sz="3200" b="1" dirty="0"/>
              <a:t>Zakazy dowodzenia faktów </a:t>
            </a:r>
            <a:endParaRPr lang="pl-PL" dirty="0"/>
          </a:p>
        </p:txBody>
      </p:sp>
      <p:sp>
        <p:nvSpPr>
          <p:cNvPr id="5" name="Symbol zastępczy tekstu 4"/>
          <p:cNvSpPr>
            <a:spLocks noGrp="1"/>
          </p:cNvSpPr>
          <p:nvPr>
            <p:ph type="body" idx="1"/>
          </p:nvPr>
        </p:nvSpPr>
        <p:spPr>
          <a:xfrm>
            <a:off x="602360" y="1888438"/>
            <a:ext cx="3657600" cy="658368"/>
          </a:xfrm>
          <a:ln/>
        </p:spPr>
        <p:style>
          <a:lnRef idx="1">
            <a:schemeClr val="accent5"/>
          </a:lnRef>
          <a:fillRef idx="2">
            <a:schemeClr val="accent5"/>
          </a:fillRef>
          <a:effectRef idx="1">
            <a:schemeClr val="accent5"/>
          </a:effectRef>
          <a:fontRef idx="minor">
            <a:schemeClr val="dk1"/>
          </a:fontRef>
        </p:style>
        <p:txBody>
          <a:bodyPr>
            <a:normAutofit/>
          </a:bodyPr>
          <a:lstStyle/>
          <a:p>
            <a:r>
              <a:rPr lang="pl-PL" dirty="0"/>
              <a:t>Zupełne i bezwarunkowe </a:t>
            </a:r>
          </a:p>
        </p:txBody>
      </p:sp>
      <p:sp>
        <p:nvSpPr>
          <p:cNvPr id="6" name="Symbol zastępczy zawartości 5"/>
          <p:cNvSpPr>
            <a:spLocks noGrp="1"/>
          </p:cNvSpPr>
          <p:nvPr>
            <p:ph sz="half" idx="2"/>
          </p:nvPr>
        </p:nvSpPr>
        <p:spPr>
          <a:xfrm>
            <a:off x="602359" y="2750636"/>
            <a:ext cx="3657600" cy="4403576"/>
          </a:xfrm>
        </p:spPr>
        <p:txBody>
          <a:bodyPr>
            <a:noAutofit/>
          </a:bodyPr>
          <a:lstStyle/>
          <a:p>
            <a:pPr marL="0" indent="0">
              <a:buNone/>
            </a:pPr>
            <a:r>
              <a:rPr lang="pl-PL" sz="2200" b="1" u="sng" dirty="0"/>
              <a:t>Zupełne</a:t>
            </a:r>
            <a:r>
              <a:rPr lang="pl-PL" sz="2200" dirty="0"/>
              <a:t> – niedopuszczalne dowodzenie określonych okoliczności jakimikolwiek środkami dowodowymi.</a:t>
            </a:r>
          </a:p>
          <a:p>
            <a:pPr marL="0" indent="0">
              <a:buNone/>
            </a:pPr>
            <a:r>
              <a:rPr lang="pl-PL" sz="2200" b="1" u="sng" dirty="0"/>
              <a:t>Bezwarunkowe</a:t>
            </a:r>
            <a:r>
              <a:rPr lang="pl-PL" sz="2200" dirty="0"/>
              <a:t> – zakaz dowodowy nie może być uchylony pod żadnym warunkiem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p:txBody>
      </p:sp>
      <p:sp>
        <p:nvSpPr>
          <p:cNvPr id="7" name="Symbol zastępczy tekstu 6"/>
          <p:cNvSpPr>
            <a:spLocks noGrp="1"/>
          </p:cNvSpPr>
          <p:nvPr>
            <p:ph type="body" sz="quarter" idx="3"/>
          </p:nvPr>
        </p:nvSpPr>
        <p:spPr>
          <a:xfrm>
            <a:off x="6331909" y="2442780"/>
            <a:ext cx="3657600" cy="658368"/>
          </a:xfrm>
        </p:spPr>
        <p:style>
          <a:lnRef idx="1">
            <a:schemeClr val="accent5"/>
          </a:lnRef>
          <a:fillRef idx="2">
            <a:schemeClr val="accent5"/>
          </a:fillRef>
          <a:effectRef idx="1">
            <a:schemeClr val="accent5"/>
          </a:effectRef>
          <a:fontRef idx="minor">
            <a:schemeClr val="dk1"/>
          </a:fontRef>
        </p:style>
        <p:txBody>
          <a:bodyPr/>
          <a:lstStyle/>
          <a:p>
            <a:pPr algn="ctr"/>
            <a:r>
              <a:rPr lang="pl-PL" dirty="0"/>
              <a:t>Zupełne i warunkowe </a:t>
            </a:r>
          </a:p>
        </p:txBody>
      </p:sp>
      <p:sp>
        <p:nvSpPr>
          <p:cNvPr id="8" name="Symbol zastępczy zawartości 7"/>
          <p:cNvSpPr>
            <a:spLocks noGrp="1"/>
          </p:cNvSpPr>
          <p:nvPr>
            <p:ph sz="quarter" idx="4"/>
          </p:nvPr>
        </p:nvSpPr>
        <p:spPr>
          <a:xfrm>
            <a:off x="6394478" y="1558625"/>
            <a:ext cx="4016450" cy="4403576"/>
          </a:xfrm>
        </p:spPr>
        <p:txBody>
          <a:bodyPr>
            <a:normAutofit/>
          </a:bodyPr>
          <a:lstStyle/>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endParaRPr lang="pl-PL" sz="2200" b="1" u="sng" dirty="0"/>
          </a:p>
          <a:p>
            <a:pPr marL="0" indent="0">
              <a:buNone/>
            </a:pPr>
            <a:r>
              <a:rPr lang="pl-PL" sz="2200" b="1" u="sng" dirty="0"/>
              <a:t>Warunkowe</a:t>
            </a:r>
            <a:r>
              <a:rPr lang="pl-PL" sz="2200" dirty="0"/>
              <a:t> - można uchylić po spełnieniu określonych warunków </a:t>
            </a:r>
          </a:p>
          <a:p>
            <a:pPr marL="0" indent="0">
              <a:buNone/>
            </a:pPr>
            <a:endParaRPr lang="pl-PL" sz="2200" b="1" u="sng" dirty="0"/>
          </a:p>
          <a:p>
            <a:pPr marL="0" indent="0">
              <a:buNone/>
            </a:pPr>
            <a:r>
              <a:rPr lang="pl-PL" sz="2200" dirty="0"/>
              <a:t>Art. 179, 180, 225, 226 k.p.k. </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440" y="-55871"/>
            <a:ext cx="3149560" cy="2498651"/>
          </a:xfrm>
          <a:prstGeom prst="rect">
            <a:avLst/>
          </a:prstGeom>
          <a:ln>
            <a:noFill/>
          </a:ln>
          <a:effectLst>
            <a:softEdge rad="112500"/>
          </a:effectLst>
        </p:spPr>
      </p:pic>
    </p:spTree>
    <p:extLst>
      <p:ext uri="{BB962C8B-B14F-4D97-AF65-F5344CB8AC3E}">
        <p14:creationId xmlns:p14="http://schemas.microsoft.com/office/powerpoint/2010/main" val="415423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9043" y="407835"/>
            <a:ext cx="7727126" cy="1227534"/>
          </a:xfrm>
        </p:spPr>
        <p:txBody>
          <a:bodyPr>
            <a:normAutofit/>
          </a:bodyPr>
          <a:lstStyle/>
          <a:p>
            <a:pPr algn="ctr"/>
            <a:r>
              <a:rPr lang="pl-PL" b="1" dirty="0"/>
              <a:t>Zakazy dowodzenia faktów</a:t>
            </a:r>
            <a:br>
              <a:rPr lang="pl-PL" b="1" dirty="0"/>
            </a:br>
            <a:r>
              <a:rPr lang="pl-PL" sz="2200" b="1" dirty="0"/>
              <a:t>zupełne i bezwarunkowe  </a:t>
            </a:r>
          </a:p>
        </p:txBody>
      </p:sp>
      <p:sp>
        <p:nvSpPr>
          <p:cNvPr id="3" name="Symbol zastępczy zawartości 2"/>
          <p:cNvSpPr>
            <a:spLocks noGrp="1"/>
          </p:cNvSpPr>
          <p:nvPr>
            <p:ph idx="1"/>
          </p:nvPr>
        </p:nvSpPr>
        <p:spPr>
          <a:xfrm>
            <a:off x="396965" y="1682398"/>
            <a:ext cx="11085789" cy="4700818"/>
          </a:xfrm>
        </p:spPr>
        <p:txBody>
          <a:bodyPr>
            <a:normAutofit fontScale="92500" lnSpcReduction="10000"/>
          </a:bodyPr>
          <a:lstStyle/>
          <a:p>
            <a:pPr marL="457200" indent="-457200" algn="just">
              <a:buAutoNum type="arabicPeriod"/>
            </a:pPr>
            <a:r>
              <a:rPr lang="pl-PL" sz="2200" dirty="0"/>
              <a:t>Zakaz </a:t>
            </a:r>
            <a:r>
              <a:rPr lang="pl-PL" sz="2200" b="1" dirty="0"/>
              <a:t>ponownego dowodzenia przestępstwa</a:t>
            </a:r>
            <a:r>
              <a:rPr lang="pl-PL" sz="2200" dirty="0"/>
              <a:t>, prawomocnie osądzonego wcześniej, popełnionego przez oskarżonego, który teraz jest sądzony i którego podejrzewa się, że jest recydywistą</a:t>
            </a:r>
          </a:p>
          <a:p>
            <a:pPr lvl="2" algn="just"/>
            <a:r>
              <a:rPr lang="pl-PL" sz="2200" b="1" dirty="0"/>
              <a:t>Recydywę ustala się na podstawie akt sprawy</a:t>
            </a:r>
          </a:p>
          <a:p>
            <a:pPr lvl="2" algn="just"/>
            <a:r>
              <a:rPr lang="pl-PL" sz="2200" dirty="0"/>
              <a:t>Zasada </a:t>
            </a:r>
            <a:r>
              <a:rPr lang="pl-PL" sz="2200" i="1" dirty="0" err="1"/>
              <a:t>ne</a:t>
            </a:r>
            <a:r>
              <a:rPr lang="pl-PL" sz="2200" i="1" dirty="0"/>
              <a:t> bis in </a:t>
            </a:r>
            <a:r>
              <a:rPr lang="pl-PL" sz="2200" i="1" dirty="0" err="1"/>
              <a:t>idem</a:t>
            </a:r>
            <a:r>
              <a:rPr lang="pl-PL" sz="2200" i="1" dirty="0"/>
              <a:t> </a:t>
            </a:r>
            <a:endParaRPr lang="pl-PL" sz="2200" dirty="0"/>
          </a:p>
          <a:p>
            <a:pPr marL="457200" indent="-457200" algn="just">
              <a:buFont typeface="+mj-lt"/>
              <a:buAutoNum type="arabicPeriod"/>
            </a:pPr>
            <a:r>
              <a:rPr lang="pl-PL" sz="2200" dirty="0"/>
              <a:t>Zakaz dowodzenia </a:t>
            </a:r>
            <a:r>
              <a:rPr lang="pl-PL" sz="2200" b="1" dirty="0"/>
              <a:t>prawa lub stosunku prawnego wbrew ustaleniom konstytutywnego rozstrzygnięcia innego sądu</a:t>
            </a:r>
            <a:r>
              <a:rPr lang="pl-PL" sz="2200" dirty="0"/>
              <a:t>, które wiąże sąd karny (art. 8 § 2) np. rozwód – nie można dowodzić, że oskarżony jest w związku z małżeńskim, jeżeli istnieje prawomocne orzeczenie stwierdzające rozwód.</a:t>
            </a:r>
          </a:p>
          <a:p>
            <a:pPr marL="457200" indent="-457200" algn="just">
              <a:buFont typeface="+mj-lt"/>
              <a:buAutoNum type="arabicPeriod"/>
            </a:pPr>
            <a:r>
              <a:rPr lang="pl-PL" sz="2200" b="1" dirty="0"/>
              <a:t>Zakaz dowodzenia treści zeznań świadka</a:t>
            </a:r>
            <a:r>
              <a:rPr lang="pl-PL" sz="2200" dirty="0"/>
              <a:t>, jeżeli skorzystał on z prawa do odmowy składania zeznań (art. 182) albo został zwolniony z obowiązku ich złożenia (art. 185) – art. 186. </a:t>
            </a:r>
          </a:p>
          <a:p>
            <a:pPr marL="457200" indent="-457200" algn="just">
              <a:buFont typeface="+mj-lt"/>
              <a:buAutoNum type="arabicPeriod"/>
            </a:pPr>
            <a:r>
              <a:rPr lang="pl-PL" sz="2200" dirty="0"/>
              <a:t>Zakaz dowodzenia </a:t>
            </a:r>
            <a:r>
              <a:rPr lang="pl-PL" sz="2200" b="1" dirty="0"/>
              <a:t>przebiegu narady i głosowania nad orzeczeniem </a:t>
            </a:r>
            <a:r>
              <a:rPr lang="pl-PL" sz="2200" dirty="0"/>
              <a:t>(108 § 1). </a:t>
            </a:r>
          </a:p>
          <a:p>
            <a:pPr marL="457200" indent="-457200" algn="just">
              <a:buFont typeface="+mj-lt"/>
              <a:buAutoNum type="arabicPeriod"/>
            </a:pPr>
            <a:r>
              <a:rPr lang="pl-PL" sz="2200" dirty="0"/>
              <a:t>Zakaz dowodzenia okoliczności </a:t>
            </a:r>
            <a:r>
              <a:rPr lang="pl-PL" sz="2200" b="1" dirty="0"/>
              <a:t>objętych ochroną świadka koronnego</a:t>
            </a:r>
            <a:r>
              <a:rPr lang="pl-PL" sz="2200" dirty="0"/>
              <a:t>. </a:t>
            </a:r>
          </a:p>
        </p:txBody>
      </p:sp>
    </p:spTree>
    <p:extLst>
      <p:ext uri="{BB962C8B-B14F-4D97-AF65-F5344CB8AC3E}">
        <p14:creationId xmlns:p14="http://schemas.microsoft.com/office/powerpoint/2010/main" val="16906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Zakazy dowodzenia faktów – zupełne i bezwarunkowe   </a:t>
            </a:r>
          </a:p>
        </p:txBody>
      </p:sp>
      <p:sp>
        <p:nvSpPr>
          <p:cNvPr id="3" name="Symbol zastępczy zawartości 2"/>
          <p:cNvSpPr>
            <a:spLocks noGrp="1"/>
          </p:cNvSpPr>
          <p:nvPr>
            <p:ph idx="1"/>
          </p:nvPr>
        </p:nvSpPr>
        <p:spPr>
          <a:xfrm>
            <a:off x="680321" y="2336873"/>
            <a:ext cx="11111186" cy="4276578"/>
          </a:xfrm>
        </p:spPr>
        <p:txBody>
          <a:bodyPr/>
          <a:lstStyle/>
          <a:p>
            <a:pPr algn="just"/>
            <a:r>
              <a:rPr lang="pl-PL" b="1" u="sng" dirty="0"/>
              <a:t>Wyrok SA we Wrocławiu z 7.08.2013 r., II </a:t>
            </a:r>
            <a:r>
              <a:rPr lang="pl-PL" b="1" u="sng" dirty="0" err="1"/>
              <a:t>AKa</a:t>
            </a:r>
            <a:r>
              <a:rPr lang="pl-PL" b="1" u="sng" dirty="0"/>
              <a:t> 206/13 </a:t>
            </a:r>
          </a:p>
          <a:p>
            <a:pPr lvl="1" algn="just"/>
            <a:r>
              <a:rPr lang="pl-PL" dirty="0"/>
              <a:t>Za orzeczenie konstytutywne można uznać tylko takie orzeczenie, które wywołuje skutek prawotwórczy w postaci całkowitej lub częściowej zmiany dotychczasowego stanu prawnego.</a:t>
            </a:r>
          </a:p>
          <a:p>
            <a:pPr algn="just"/>
            <a:r>
              <a:rPr lang="pl-PL" b="1" u="sng" dirty="0"/>
              <a:t>Wyrok SN z 22.01.2014 r., SNO 40/13 </a:t>
            </a:r>
          </a:p>
          <a:p>
            <a:pPr lvl="1" algn="just"/>
            <a:r>
              <a:rPr lang="pl-PL" dirty="0"/>
              <a:t>(…) objęty z mocy art. 108 § 1 k.p.k. tajemnicą przebieg narady i głosowania nad orzeczeniem nie powinien być w ogóle przedmiotem dociekań i ustaleń sądu dyscyplinarnego, zarówno w drodze postępowania dowodowego bezpośrednio ukierunkowanego na wyjaśnienie tych kwestii, jak i w drodze pośrednich wnioskowań.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1344" y="-161778"/>
            <a:ext cx="2329511" cy="2498651"/>
          </a:xfrm>
          <a:prstGeom prst="rect">
            <a:avLst/>
          </a:prstGeom>
          <a:ln>
            <a:noFill/>
          </a:ln>
          <a:effectLst>
            <a:softEdge rad="112500"/>
          </a:effectLst>
        </p:spPr>
      </p:pic>
    </p:spTree>
    <p:extLst>
      <p:ext uri="{BB962C8B-B14F-4D97-AF65-F5344CB8AC3E}">
        <p14:creationId xmlns:p14="http://schemas.microsoft.com/office/powerpoint/2010/main" val="71479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6666" y="517710"/>
            <a:ext cx="9366325" cy="1143000"/>
          </a:xfrm>
        </p:spPr>
        <p:txBody>
          <a:bodyPr>
            <a:normAutofit/>
          </a:bodyPr>
          <a:lstStyle/>
          <a:p>
            <a:r>
              <a:rPr lang="pl-PL" dirty="0"/>
              <a:t>Zakres zakazu dowodowego z art. 186 </a:t>
            </a:r>
          </a:p>
        </p:txBody>
      </p:sp>
      <p:sp>
        <p:nvSpPr>
          <p:cNvPr id="3" name="Symbol zastępczy zawartości 2"/>
          <p:cNvSpPr>
            <a:spLocks noGrp="1"/>
          </p:cNvSpPr>
          <p:nvPr>
            <p:ph idx="1"/>
          </p:nvPr>
        </p:nvSpPr>
        <p:spPr>
          <a:xfrm>
            <a:off x="931985" y="1617786"/>
            <a:ext cx="10568354" cy="5102402"/>
          </a:xfrm>
        </p:spPr>
        <p:txBody>
          <a:bodyPr>
            <a:normAutofit fontScale="85000" lnSpcReduction="20000"/>
          </a:bodyPr>
          <a:lstStyle/>
          <a:p>
            <a:pPr algn="just"/>
            <a:r>
              <a:rPr lang="pl-PL" b="1" u="sng" dirty="0"/>
              <a:t>Wyrok SA w Katowicach z 18.03.2009 r., II </a:t>
            </a:r>
            <a:r>
              <a:rPr lang="pl-PL" b="1" u="sng" dirty="0" err="1"/>
              <a:t>AKa</a:t>
            </a:r>
            <a:r>
              <a:rPr lang="pl-PL" b="1" u="sng" dirty="0"/>
              <a:t> 62/08 </a:t>
            </a:r>
          </a:p>
          <a:p>
            <a:pPr lvl="1" algn="just"/>
            <a:r>
              <a:rPr lang="pl-PL" dirty="0"/>
              <a:t>Nie sposób różnicować sytuacji, w której świadek odpowiednio pouczony o prawie odmowy składania zeznań z uprawnienia tego korzysta, od sytuacji, w której na skutek braku dbałości organu procesowego, albo rozmyślnego działania, z uprawnienia tego nie mógł skorzystać, pomimo, że przysługiwało mu ono. Mając na względzie wskazane argumenty, Sąd Apelacyjny opowiada się za trwałą eliminacją z materiału procesowego zeznań uzyskanych od osoby, która następnie w trybie art. 186 § 1 k.p.k. odmówiła ich składania, chyba, że jako wyłączny dysponent swojej woli, świadek podejmie decyzję, aby zeznawać, a tym samym w szczególnej sytuacji może umożliwić wykorzystanie materiału procesowego, który dostarczył zanim złożył oświadczenie, o jakim mowa w art. 186 § 1 k.p.k.</a:t>
            </a:r>
          </a:p>
          <a:p>
            <a:pPr lvl="1" algn="just"/>
            <a:r>
              <a:rPr lang="pl-PL" dirty="0"/>
              <a:t>Skutek odmowy składania zeznań na podstawie wymienionych przepisów, sięga wstecz, obejmując również zeznania odebrane bez stosownego pouczenia i eliminując je z materiału procesowego.</a:t>
            </a:r>
          </a:p>
          <a:p>
            <a:pPr algn="just"/>
            <a:endParaRPr lang="pl-PL" b="1" u="sng" dirty="0"/>
          </a:p>
          <a:p>
            <a:pPr algn="just"/>
            <a:r>
              <a:rPr lang="pl-PL" b="1" u="sng" dirty="0"/>
              <a:t>Postanowienie SN z 30.06.2015 r., V KK 141/15 </a:t>
            </a:r>
          </a:p>
          <a:p>
            <a:pPr lvl="1" algn="just"/>
            <a:r>
              <a:rPr lang="pl-PL" dirty="0"/>
              <a:t>Przepis art. 186 § 1 k.p.k. </a:t>
            </a:r>
            <a:r>
              <a:rPr lang="pl-PL" b="1" dirty="0"/>
              <a:t>nie ustanawia bezwzględnego zakazu przeprowadzenia dowodu, co do treści informacji przekazywanych innym osobom przez świadka korzystającego następnie z prawa do odmowy zeznań</a:t>
            </a:r>
            <a:r>
              <a:rPr lang="pl-PL" dirty="0"/>
              <a:t>. Zakazem tym objęta jest jedynie treść "uprzednio złożonego zeznania" oraz możliwość dokonania na jego podstawie ustaleń faktycznych. Wolno więc odtwarzać wypowiedzi osoby, która korzysta z prawa odmowy zeznań, jeżeli były one składane spontanicznie poza protokołem przesłuchania w charakterze świadka.</a:t>
            </a:r>
          </a:p>
          <a:p>
            <a:pPr algn="just"/>
            <a:endParaRPr lang="pl-PL" b="1" u="sng" dirty="0"/>
          </a:p>
          <a:p>
            <a:pPr algn="just"/>
            <a:r>
              <a:rPr lang="pl-PL" b="1" u="sng" dirty="0"/>
              <a:t>Wyrok SA w Gdańsku z 29.01.2014 r., II </a:t>
            </a:r>
            <a:r>
              <a:rPr lang="pl-PL" b="1" u="sng" dirty="0" err="1"/>
              <a:t>AKa</a:t>
            </a:r>
            <a:r>
              <a:rPr lang="pl-PL" b="1" u="sng" dirty="0"/>
              <a:t> 333/13 </a:t>
            </a:r>
          </a:p>
          <a:p>
            <a:pPr lvl="1" algn="just"/>
            <a:r>
              <a:rPr lang="pl-PL" dirty="0"/>
              <a:t>Przewidziany w art. 186 § 1 k.p.k. zakaz dowodowy </a:t>
            </a:r>
            <a:r>
              <a:rPr lang="pl-PL" b="1" dirty="0"/>
              <a:t>nie oznacza wyłączenia możliwości przesłuchiwania osób trzecich na okoliczności, o których zeznawała osoba</a:t>
            </a:r>
            <a:r>
              <a:rPr lang="pl-PL" dirty="0"/>
              <a:t>, która skorzystała następnie z prawa do odmowy zeznań, nawet gdy są to świadkowie ze słuchu, czerpiący swoje informacje od tego, który skorzystał z uprawnienia wskazanego w przepisie art. 182 § 1 k.p.k.</a:t>
            </a:r>
          </a:p>
        </p:txBody>
      </p:sp>
    </p:spTree>
    <p:extLst>
      <p:ext uri="{BB962C8B-B14F-4D97-AF65-F5344CB8AC3E}">
        <p14:creationId xmlns:p14="http://schemas.microsoft.com/office/powerpoint/2010/main" val="118778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9196" y="677825"/>
            <a:ext cx="9366325" cy="1143000"/>
          </a:xfrm>
        </p:spPr>
        <p:txBody>
          <a:bodyPr>
            <a:normAutofit/>
          </a:bodyPr>
          <a:lstStyle/>
          <a:p>
            <a:r>
              <a:rPr lang="pl-PL" dirty="0"/>
              <a:t>Zakres zakazu dowodowego z art. 186 </a:t>
            </a:r>
          </a:p>
        </p:txBody>
      </p:sp>
      <p:sp>
        <p:nvSpPr>
          <p:cNvPr id="3" name="Symbol zastępczy zawartości 2"/>
          <p:cNvSpPr>
            <a:spLocks noGrp="1"/>
          </p:cNvSpPr>
          <p:nvPr>
            <p:ph idx="1"/>
          </p:nvPr>
        </p:nvSpPr>
        <p:spPr>
          <a:xfrm>
            <a:off x="680321" y="2336872"/>
            <a:ext cx="10951698" cy="3989499"/>
          </a:xfrm>
        </p:spPr>
        <p:txBody>
          <a:bodyPr>
            <a:normAutofit/>
          </a:bodyPr>
          <a:lstStyle/>
          <a:p>
            <a:pPr algn="just"/>
            <a:r>
              <a:rPr lang="pl-PL" dirty="0"/>
              <a:t>ALE… </a:t>
            </a:r>
          </a:p>
          <a:p>
            <a:pPr marL="0" indent="0" algn="ctr">
              <a:buNone/>
            </a:pPr>
            <a:r>
              <a:rPr lang="pl-PL" b="1" u="sng" dirty="0"/>
              <a:t>Wyrok SA w Krakowie z 17.11.2011 r., II </a:t>
            </a:r>
            <a:r>
              <a:rPr lang="pl-PL" b="1" u="sng" dirty="0" err="1"/>
              <a:t>AKa</a:t>
            </a:r>
            <a:r>
              <a:rPr lang="pl-PL" b="1" u="sng" dirty="0"/>
              <a:t> 220/11 </a:t>
            </a:r>
          </a:p>
          <a:p>
            <a:pPr marL="0" indent="0" algn="just">
              <a:buNone/>
            </a:pPr>
            <a:r>
              <a:rPr lang="pl-PL" dirty="0"/>
              <a:t>Świadek, który skorzysta z prawa odmowy zeznań, </a:t>
            </a:r>
            <a:r>
              <a:rPr lang="pl-PL" b="1" dirty="0"/>
              <a:t>przestaje w sprawie istnieć jako osobowe źródło dowodowe</a:t>
            </a:r>
            <a:r>
              <a:rPr lang="pl-PL" dirty="0"/>
              <a:t>. Żadne jego wypowiedzi nie mogą być w procesie odtworzone, bez względu na to jak zostały utrwalone, czy to za pomocą protokołu, taśmy magnetofonowej, filmu, fotografii czy innych środków (- utrwaleń audiowizualnych - </a:t>
            </a:r>
            <a:r>
              <a:rPr lang="pl-PL" dirty="0" err="1"/>
              <a:t>dop</a:t>
            </a:r>
            <a:r>
              <a:rPr lang="pl-PL" dirty="0"/>
              <a:t>. KZS -). Wszelkie próby odtworzenia tych zeznań, zarówno za pomocą świadków jak urządzeń technicznych, są obejściem ustawy. Dopuszczenie możliwości odtwarzania wypowiedzi lub </a:t>
            </a:r>
            <a:r>
              <a:rPr lang="pl-PL" dirty="0" err="1"/>
              <a:t>zachowań</a:t>
            </a:r>
            <a:r>
              <a:rPr lang="pl-PL" dirty="0"/>
              <a:t> takiej osoby nie dotyczy jej zeznań, ale wypowiedzi poza procesem.</a:t>
            </a:r>
          </a:p>
        </p:txBody>
      </p:sp>
    </p:spTree>
    <p:extLst>
      <p:ext uri="{BB962C8B-B14F-4D97-AF65-F5344CB8AC3E}">
        <p14:creationId xmlns:p14="http://schemas.microsoft.com/office/powerpoint/2010/main" val="423160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0057" y="706396"/>
            <a:ext cx="7467600" cy="868958"/>
          </a:xfrm>
        </p:spPr>
        <p:txBody>
          <a:bodyPr>
            <a:normAutofit fontScale="90000"/>
          </a:bodyPr>
          <a:lstStyle/>
          <a:p>
            <a:pPr algn="ctr"/>
            <a:r>
              <a:rPr lang="pl-PL" b="1" dirty="0"/>
              <a:t>Zakazy dowodzenia faktów </a:t>
            </a:r>
            <a:br>
              <a:rPr lang="pl-PL" sz="3200" b="1" dirty="0"/>
            </a:br>
            <a:r>
              <a:rPr lang="pl-PL" sz="2700" b="1" dirty="0"/>
              <a:t>zupełne i warunkowe </a:t>
            </a:r>
            <a:endParaRPr lang="pl-PL" dirty="0"/>
          </a:p>
        </p:txBody>
      </p:sp>
      <p:sp>
        <p:nvSpPr>
          <p:cNvPr id="3" name="Symbol zastępczy zawartości 2"/>
          <p:cNvSpPr>
            <a:spLocks noGrp="1"/>
          </p:cNvSpPr>
          <p:nvPr>
            <p:ph idx="1"/>
          </p:nvPr>
        </p:nvSpPr>
        <p:spPr>
          <a:xfrm>
            <a:off x="825006" y="1476683"/>
            <a:ext cx="9919194" cy="2726039"/>
          </a:xfrm>
        </p:spPr>
        <p:txBody>
          <a:bodyPr>
            <a:noAutofit/>
          </a:bodyPr>
          <a:lstStyle/>
          <a:p>
            <a:r>
              <a:rPr lang="pl-PL" sz="1800" b="1" u="sng" dirty="0"/>
              <a:t>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lvl="1"/>
            <a:endParaRPr lang="pl-PL" sz="1800" dirty="0"/>
          </a:p>
          <a:p>
            <a:pPr lvl="1"/>
            <a:endParaRPr lang="pl-PL" sz="1800" dirty="0"/>
          </a:p>
        </p:txBody>
      </p:sp>
      <p:sp>
        <p:nvSpPr>
          <p:cNvPr id="8" name="pole tekstowe 7"/>
          <p:cNvSpPr txBox="1"/>
          <p:nvPr/>
        </p:nvSpPr>
        <p:spPr>
          <a:xfrm>
            <a:off x="1143000" y="3652861"/>
            <a:ext cx="9073008" cy="2308324"/>
          </a:xfrm>
          <a:prstGeom prst="rect">
            <a:avLst/>
          </a:prstGeom>
          <a:noFill/>
        </p:spPr>
        <p:txBody>
          <a:bodyPr wrap="square" rtlCol="0">
            <a:spAutoFit/>
          </a:bodyPr>
          <a:lstStyle/>
          <a:p>
            <a:pPr algn="just"/>
            <a:r>
              <a:rPr lang="pl-PL" b="1" u="sng" dirty="0"/>
              <a:t>Art. 180 § 1 k.p.k</a:t>
            </a:r>
            <a:r>
              <a:rPr lang="pl-PL" dirty="0"/>
              <a:t>.</a:t>
            </a:r>
            <a:r>
              <a:rPr lang="pl-PL" dirty="0">
                <a:sym typeface="Wingdings" pitchFamily="2" charset="2"/>
              </a:rPr>
              <a:t> osoby obowiązane do zachowania w tajemnicy informacji, które są informacją niejawną o klauzuli </a:t>
            </a:r>
            <a:r>
              <a:rPr lang="pl-PL" b="1" dirty="0">
                <a:sym typeface="Wingdings" pitchFamily="2" charset="2"/>
              </a:rPr>
              <a:t>zastrzeżone lub poufne</a:t>
            </a:r>
            <a:r>
              <a:rPr lang="pl-PL" dirty="0">
                <a:sym typeface="Wingdings" pitchFamily="2" charset="2"/>
              </a:rPr>
              <a:t> oraz </a:t>
            </a:r>
            <a:r>
              <a:rPr lang="pl-PL" b="1" dirty="0"/>
              <a:t>tajemnicy związanej z wykonywaniem zawodu lub funkcji </a:t>
            </a:r>
            <a:r>
              <a:rPr lang="pl-PL" dirty="0"/>
              <a:t>mogą odmówić składania zeznań </a:t>
            </a:r>
          </a:p>
          <a:p>
            <a:pPr marL="342900" indent="-342900" algn="just">
              <a:buFont typeface="Arial" pitchFamily="34" charset="0"/>
              <a:buChar char="•"/>
            </a:pPr>
            <a:r>
              <a:rPr lang="pl-PL" b="1" dirty="0">
                <a:solidFill>
                  <a:srgbClr val="FF0000"/>
                </a:solidFill>
              </a:rPr>
              <a:t>Sąd lub prokurator (w postępowaniu przygotowawczym) </a:t>
            </a:r>
            <a:r>
              <a:rPr lang="pl-PL" dirty="0"/>
              <a:t>mogą zwolnić z tajemnicy</a:t>
            </a:r>
          </a:p>
          <a:p>
            <a:pPr marL="342900" indent="-342900" algn="just">
              <a:buFont typeface="Arial" pitchFamily="34" charset="0"/>
              <a:buChar char="•"/>
            </a:pPr>
            <a:r>
              <a:rPr lang="pl-PL" dirty="0"/>
              <a:t>Wyrok TK z 13 grudnia 2011 r., K 33/08</a:t>
            </a:r>
          </a:p>
          <a:p>
            <a:pPr marL="342900" indent="-342900" algn="just">
              <a:buFont typeface="Arial" pitchFamily="34" charset="0"/>
              <a:buChar char="•"/>
            </a:pPr>
            <a:r>
              <a:rPr lang="pl-PL" dirty="0"/>
              <a:t>Na postanowienie o zwolnieniu z tajemnicy </a:t>
            </a:r>
            <a:r>
              <a:rPr lang="pl-PL" b="1" u="sng" dirty="0"/>
              <a:t>przysługuje zażalenie </a:t>
            </a:r>
          </a:p>
          <a:p>
            <a:pPr marL="342900" indent="-342900" algn="just">
              <a:buFont typeface="Arial" pitchFamily="34" charset="0"/>
              <a:buChar char="•"/>
            </a:pPr>
            <a:r>
              <a:rPr lang="pl-PL" dirty="0"/>
              <a:t>I stopień uprawnienia do tajemnicy</a:t>
            </a:r>
          </a:p>
        </p:txBody>
      </p:sp>
    </p:spTree>
    <p:extLst>
      <p:ext uri="{BB962C8B-B14F-4D97-AF65-F5344CB8AC3E}">
        <p14:creationId xmlns:p14="http://schemas.microsoft.com/office/powerpoint/2010/main" val="364564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04036" y="595423"/>
            <a:ext cx="8708066" cy="1286539"/>
          </a:xfrm>
        </p:spPr>
        <p:txBody>
          <a:bodyPr>
            <a:normAutofit/>
          </a:bodyPr>
          <a:lstStyle/>
          <a:p>
            <a:pPr algn="ctr"/>
            <a:r>
              <a:rPr lang="pl-PL" sz="4000" b="1" dirty="0"/>
              <a:t>Zakazy dowodzenia faktów</a:t>
            </a:r>
            <a:br>
              <a:rPr lang="pl-PL" b="1" dirty="0"/>
            </a:br>
            <a:r>
              <a:rPr lang="pl-PL" sz="2400" b="1" dirty="0"/>
              <a:t>Zupełne i </a:t>
            </a:r>
            <a:r>
              <a:rPr lang="pl-PL" sz="2700" b="1" dirty="0"/>
              <a:t>warunkowe</a:t>
            </a:r>
            <a:endParaRPr lang="pl-PL" sz="4000" dirty="0"/>
          </a:p>
        </p:txBody>
      </p:sp>
      <p:sp>
        <p:nvSpPr>
          <p:cNvPr id="3" name="Symbol zastępczy zawartości 2"/>
          <p:cNvSpPr>
            <a:spLocks noGrp="1"/>
          </p:cNvSpPr>
          <p:nvPr>
            <p:ph idx="1"/>
          </p:nvPr>
        </p:nvSpPr>
        <p:spPr>
          <a:xfrm>
            <a:off x="597467" y="2039816"/>
            <a:ext cx="10779779" cy="4428869"/>
          </a:xfrm>
        </p:spPr>
        <p:txBody>
          <a:bodyPr>
            <a:normAutofit lnSpcReduction="10000"/>
          </a:bodyPr>
          <a:lstStyle/>
          <a:p>
            <a:pPr marL="0" indent="0" algn="just">
              <a:buNone/>
            </a:pPr>
            <a:r>
              <a:rPr lang="pl-PL" sz="2200" dirty="0"/>
              <a:t>Art. 180 § 2 k.p.k. – tajemnica adwokacka, notarialna, radcy prawnego, doradcy podatkowego, lekarska, dziennikarska lub statystyczna</a:t>
            </a:r>
          </a:p>
          <a:p>
            <a:pPr marL="0" indent="0" algn="just">
              <a:buNone/>
            </a:pPr>
            <a:endParaRPr lang="pl-PL" sz="2200" dirty="0"/>
          </a:p>
          <a:p>
            <a:pPr lvl="1" algn="just"/>
            <a:r>
              <a:rPr lang="pl-PL" sz="2200" dirty="0"/>
              <a:t>Może zwolnić </a:t>
            </a:r>
            <a:r>
              <a:rPr lang="pl-PL" sz="2200" b="1" u="sng" dirty="0"/>
              <a:t>tylko sąd </a:t>
            </a:r>
            <a:r>
              <a:rPr lang="pl-PL" sz="2200" dirty="0"/>
              <a:t>i </a:t>
            </a:r>
            <a:r>
              <a:rPr lang="pl-PL" sz="2200" b="1" dirty="0"/>
              <a:t>tylko wtedy</a:t>
            </a:r>
            <a:r>
              <a:rPr lang="pl-PL" sz="2200" dirty="0"/>
              <a:t>, gdy</a:t>
            </a:r>
          </a:p>
          <a:p>
            <a:pPr lvl="2" algn="just"/>
            <a:r>
              <a:rPr lang="pl-PL" sz="2200" dirty="0"/>
              <a:t>jest to niezbędne dla dobra wymiaru sprawiedliwości a okoliczność nie może być ustalona na podstawie innego dowodu</a:t>
            </a:r>
          </a:p>
          <a:p>
            <a:pPr lvl="1" algn="just"/>
            <a:r>
              <a:rPr lang="pl-PL" sz="2200" dirty="0"/>
              <a:t>W postępowaniu przygotowawczym </a:t>
            </a:r>
            <a:r>
              <a:rPr lang="pl-PL" sz="2200" dirty="0">
                <a:sym typeface="Wingdings" pitchFamily="2" charset="2"/>
              </a:rPr>
              <a:t> prokurator składa wniosek o zwolnienie z tajemnicy do sądu; </a:t>
            </a:r>
          </a:p>
          <a:p>
            <a:pPr marL="914400" lvl="3" indent="0" algn="just">
              <a:buNone/>
            </a:pPr>
            <a:r>
              <a:rPr lang="pl-PL" sz="1900" dirty="0">
                <a:sym typeface="Wingdings" pitchFamily="2" charset="2"/>
              </a:rPr>
              <a:t>Rozpoznanie wniosku – w ciągu 7 dni na posiedzeniu niejawnym</a:t>
            </a:r>
          </a:p>
          <a:p>
            <a:pPr lvl="1" algn="just"/>
            <a:r>
              <a:rPr lang="pl-PL" sz="2200" dirty="0">
                <a:sym typeface="Wingdings" pitchFamily="2" charset="2"/>
              </a:rPr>
              <a:t>Na postanowienie sądu przysługuje zażalenie </a:t>
            </a:r>
            <a:endParaRPr lang="pl-PL" sz="2200" dirty="0"/>
          </a:p>
          <a:p>
            <a:pPr lvl="1" algn="just"/>
            <a:r>
              <a:rPr lang="pl-PL" sz="2200" dirty="0"/>
              <a:t>II stopień uprawnienia do tajemnicy </a:t>
            </a:r>
          </a:p>
        </p:txBody>
      </p:sp>
    </p:spTree>
    <p:extLst>
      <p:ext uri="{BB962C8B-B14F-4D97-AF65-F5344CB8AC3E}">
        <p14:creationId xmlns:p14="http://schemas.microsoft.com/office/powerpoint/2010/main" val="4228947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2" y="590255"/>
            <a:ext cx="7189973" cy="1434183"/>
          </a:xfrm>
        </p:spPr>
        <p:txBody>
          <a:bodyPr/>
          <a:lstStyle/>
          <a:p>
            <a:r>
              <a:rPr lang="pl-PL" dirty="0"/>
              <a:t>Tajemnica adwokacka i radcowska </a:t>
            </a:r>
          </a:p>
        </p:txBody>
      </p:sp>
      <p:sp>
        <p:nvSpPr>
          <p:cNvPr id="3" name="Symbol zastępczy zawartości 2"/>
          <p:cNvSpPr>
            <a:spLocks noGrp="1"/>
          </p:cNvSpPr>
          <p:nvPr>
            <p:ph idx="1"/>
          </p:nvPr>
        </p:nvSpPr>
        <p:spPr>
          <a:xfrm>
            <a:off x="680320" y="2018832"/>
            <a:ext cx="10515763" cy="4795283"/>
          </a:xfrm>
        </p:spPr>
        <p:txBody>
          <a:bodyPr>
            <a:normAutofit fontScale="85000" lnSpcReduction="20000"/>
          </a:bodyPr>
          <a:lstStyle/>
          <a:p>
            <a:pPr algn="just"/>
            <a:r>
              <a:rPr lang="pl-PL" b="1" u="sng" dirty="0"/>
              <a:t>Art.  6. Prawa o adwokaturze </a:t>
            </a:r>
          </a:p>
          <a:p>
            <a:pPr lvl="1" algn="just"/>
            <a:r>
              <a:rPr lang="pl-PL" dirty="0"/>
              <a:t>1. Adwokat obowiązany jest zachować w tajemnicy wszystko</a:t>
            </a:r>
            <a:r>
              <a:rPr lang="pl-PL" b="1" dirty="0"/>
              <a:t>, o czym dowiedział się w związku z udzielaniem pomocy prawnej</a:t>
            </a:r>
            <a:r>
              <a:rPr lang="pl-PL" dirty="0"/>
              <a:t>.</a:t>
            </a:r>
          </a:p>
          <a:p>
            <a:pPr lvl="1" algn="just"/>
            <a:r>
              <a:rPr lang="pl-PL" dirty="0"/>
              <a:t>2. Obowiązek zachowania tajemnicy zawodowej nie może być ograniczony w czasie.</a:t>
            </a:r>
          </a:p>
          <a:p>
            <a:pPr lvl="1" algn="just"/>
            <a:r>
              <a:rPr lang="pl-PL" dirty="0"/>
              <a:t>3. Adwokata nie można zwolnić od obowiązku zachowania tajemnicy zawodowej co do faktów, o których dowiedział się udzielając pomocy prawnej lub prowadząc sprawę.</a:t>
            </a:r>
          </a:p>
          <a:p>
            <a:pPr lvl="1" algn="just"/>
            <a:r>
              <a:rPr lang="pl-PL" dirty="0"/>
              <a:t>4. Obowiązek zachowania tajemnicy zawodowej nie dotyczy informacji udostępnianych na podstawie przepisów ustawy z dnia 16 listopada 2000 r. o przeciwdziałaniu praniu pieniędzy oraz finansowaniu terroryzmu (Dz. U. z 2016 r. poz. 299 i 615) - w zakresie określonym tymi przepisami.</a:t>
            </a:r>
          </a:p>
          <a:p>
            <a:endParaRPr lang="pl-PL" b="1" u="sng" dirty="0"/>
          </a:p>
          <a:p>
            <a:r>
              <a:rPr lang="pl-PL" b="1" u="sng" dirty="0"/>
              <a:t>art. 3 ustawy o radcach prawnych </a:t>
            </a:r>
          </a:p>
          <a:p>
            <a:pPr lvl="1"/>
            <a:r>
              <a:rPr lang="pl-PL" i="1" dirty="0"/>
              <a:t>3. Radca prawny</a:t>
            </a:r>
            <a:r>
              <a:rPr lang="pl-PL" dirty="0"/>
              <a:t> jest obowiązany zachować w tajemnicy wszystko, o czym dowiedział się w związku z udzieleniem pomocy </a:t>
            </a:r>
            <a:r>
              <a:rPr lang="pl-PL" i="1" dirty="0"/>
              <a:t>prawnej</a:t>
            </a:r>
            <a:r>
              <a:rPr lang="pl-PL" dirty="0"/>
              <a:t>.</a:t>
            </a:r>
          </a:p>
          <a:p>
            <a:pPr lvl="1"/>
            <a:r>
              <a:rPr lang="pl-PL" dirty="0"/>
              <a:t>4. Obowiązek zachowania tajemnicy zawodowej nie może być ograniczony w czasie.</a:t>
            </a:r>
          </a:p>
          <a:p>
            <a:pPr lvl="1"/>
            <a:r>
              <a:rPr lang="pl-PL" dirty="0"/>
              <a:t>5. </a:t>
            </a:r>
            <a:r>
              <a:rPr lang="pl-PL" i="1" dirty="0"/>
              <a:t>Radca prawny</a:t>
            </a:r>
            <a:r>
              <a:rPr lang="pl-PL" dirty="0"/>
              <a:t> nie może być zwolniony z obowiązku zachowania tajemnicy zawodowej co do faktów, o których dowiedział się udzielając pomocy </a:t>
            </a:r>
            <a:r>
              <a:rPr lang="pl-PL" i="1" dirty="0"/>
              <a:t>prawnej</a:t>
            </a:r>
            <a:r>
              <a:rPr lang="pl-PL" dirty="0"/>
              <a:t> lub prowadząc sprawę.</a:t>
            </a:r>
          </a:p>
          <a:p>
            <a:pPr lvl="1"/>
            <a:r>
              <a:rPr lang="pl-PL" dirty="0"/>
              <a:t>6. Obowiązek zachowania tajemnicy zawodowej nie dotyczy informacji udostępnianych na podstawie przepisów </a:t>
            </a:r>
            <a:r>
              <a:rPr lang="pl-PL" i="1" dirty="0"/>
              <a:t>ustawy </a:t>
            </a:r>
            <a:r>
              <a:rPr lang="pl-PL" dirty="0"/>
              <a:t>z dnia 16 listopada 2000 r. o przeciwdziałaniu praniu pieniędzy oraz finansowaniu terroryzmu (Dz. U. z 2014 r. poz. 455 oraz z 2015 r. poz. 1223) - w zakresie określonym tymi przepisami.</a:t>
            </a:r>
          </a:p>
          <a:p>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926" y="0"/>
            <a:ext cx="3856074" cy="2024438"/>
          </a:xfrm>
          <a:prstGeom prst="rect">
            <a:avLst/>
          </a:prstGeom>
        </p:spPr>
      </p:pic>
    </p:spTree>
    <p:extLst>
      <p:ext uri="{BB962C8B-B14F-4D97-AF65-F5344CB8AC3E}">
        <p14:creationId xmlns:p14="http://schemas.microsoft.com/office/powerpoint/2010/main" val="403509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7059" y="404448"/>
            <a:ext cx="8561572" cy="1547446"/>
          </a:xfrm>
        </p:spPr>
        <p:txBody>
          <a:bodyPr>
            <a:normAutofit/>
          </a:bodyPr>
          <a:lstStyle/>
          <a:p>
            <a:pPr algn="just"/>
            <a:r>
              <a:rPr lang="pl-PL" dirty="0"/>
              <a:t>Dowody nielegalne i dowody zebrane w sposób sprzeczny z ustawą </a:t>
            </a:r>
          </a:p>
        </p:txBody>
      </p:sp>
      <p:sp>
        <p:nvSpPr>
          <p:cNvPr id="3" name="Symbol zastępczy zawartości 2"/>
          <p:cNvSpPr>
            <a:spLocks noGrp="1"/>
          </p:cNvSpPr>
          <p:nvPr>
            <p:ph idx="1"/>
          </p:nvPr>
        </p:nvSpPr>
        <p:spPr>
          <a:xfrm>
            <a:off x="593788" y="1899139"/>
            <a:ext cx="8815859" cy="4572000"/>
          </a:xfrm>
        </p:spPr>
        <p:txBody>
          <a:bodyPr>
            <a:normAutofit lnSpcReduction="10000"/>
          </a:bodyPr>
          <a:lstStyle/>
          <a:p>
            <a:pPr marL="0" indent="0">
              <a:buNone/>
            </a:pPr>
            <a:r>
              <a:rPr lang="pl-PL" dirty="0"/>
              <a:t>Dwa sposoby rozumienia pojęcia „dowód nielegalny”:</a:t>
            </a:r>
          </a:p>
          <a:p>
            <a:pPr marL="457200" indent="-457200" algn="just">
              <a:buFont typeface="+mj-lt"/>
              <a:buAutoNum type="alphaLcParenR"/>
            </a:pPr>
            <a:r>
              <a:rPr lang="pl-PL" dirty="0"/>
              <a:t> </a:t>
            </a:r>
            <a:r>
              <a:rPr lang="pl-PL" b="1" dirty="0"/>
              <a:t>dowód nielegalny to dowód uzyskany (zgromadzony) lub przeprowadzony w sposób sprzeczny z prawem – </a:t>
            </a:r>
            <a:r>
              <a:rPr lang="pl-PL" b="1" u="sng" dirty="0"/>
              <a:t>szerokie rozumienie</a:t>
            </a:r>
          </a:p>
          <a:p>
            <a:pPr lvl="1" algn="just"/>
            <a:r>
              <a:rPr lang="pl-PL" dirty="0"/>
              <a:t>do naruszenia prawa może dojść na etapie pozyskania dowodu, tj.:</a:t>
            </a:r>
          </a:p>
          <a:p>
            <a:pPr lvl="2" algn="just"/>
            <a:r>
              <a:rPr lang="pl-PL" dirty="0"/>
              <a:t>uzyskanie dowodu, który jest objęty zakazem dowodowym (np. zeznań obrońcy) – naruszenie zakazu dowodowego</a:t>
            </a:r>
          </a:p>
          <a:p>
            <a:pPr lvl="2" algn="just"/>
            <a:r>
              <a:rPr lang="pl-PL" dirty="0"/>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t>naruszenie innych niż k.p.k. przepisów</a:t>
            </a:r>
          </a:p>
          <a:p>
            <a:pPr lvl="1" algn="just"/>
            <a:r>
              <a:rPr lang="pl-PL" dirty="0"/>
              <a:t>przeprowadzania dowodów (zastąpienie protokołu zeznań notatką urzędową)</a:t>
            </a:r>
          </a:p>
          <a:p>
            <a:pPr marL="457200" indent="-457200" algn="just">
              <a:buFont typeface="+mj-lt"/>
              <a:buAutoNum type="alphaLcParenR"/>
            </a:pPr>
            <a:r>
              <a:rPr lang="pl-PL" b="1" dirty="0"/>
              <a:t>dowód nielegalny to dowód pozyskany w wyniku naruszenia zakazu dowodowego – </a:t>
            </a:r>
            <a:r>
              <a:rPr lang="pl-PL" b="1" u="sng" dirty="0"/>
              <a:t>wąskie rozumienie </a:t>
            </a:r>
            <a:r>
              <a:rPr lang="pl-PL" dirty="0"/>
              <a:t>(</a:t>
            </a:r>
            <a:r>
              <a:rPr lang="pl-PL" i="1" dirty="0"/>
              <a:t>prof. Skorupka</a:t>
            </a:r>
            <a:r>
              <a:rPr lang="pl-PL" dirty="0"/>
              <a:t>) </a:t>
            </a:r>
            <a:endParaRPr lang="pl-PL" b="1" dirty="0"/>
          </a:p>
          <a:p>
            <a:pPr lvl="1" algn="just"/>
            <a:r>
              <a:rPr lang="pl-PL" dirty="0"/>
              <a:t> wprowadzenie i wykorzystanie w procesie karnym informacji uzyskanej w następstwie naruszenia konkretnego przepisu k.p.k.</a:t>
            </a:r>
          </a:p>
          <a:p>
            <a:pPr lvl="1" algn="just"/>
            <a:endParaRPr lang="pl-PL" dirty="0"/>
          </a:p>
          <a:p>
            <a:pPr lvl="1" algn="just"/>
            <a:endParaRPr lang="pl-PL" dirty="0"/>
          </a:p>
          <a:p>
            <a:pPr marL="1714500" lvl="3" indent="-342900" algn="just">
              <a:buFont typeface="+mj-lt"/>
              <a:buAutoNum type="arabicPeriod"/>
            </a:pPr>
            <a:endParaRPr lang="pl-PL" dirty="0"/>
          </a:p>
          <a:p>
            <a:pPr marL="914400" lvl="1" indent="-457200">
              <a:buFont typeface="+mj-lt"/>
              <a:buAutoNum type="alphaLcParenR"/>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631" y="0"/>
            <a:ext cx="2984602" cy="2652980"/>
          </a:xfrm>
          <a:prstGeom prst="rect">
            <a:avLst/>
          </a:prstGeom>
        </p:spPr>
      </p:pic>
    </p:spTree>
    <p:extLst>
      <p:ext uri="{BB962C8B-B14F-4D97-AF65-F5344CB8AC3E}">
        <p14:creationId xmlns:p14="http://schemas.microsoft.com/office/powerpoint/2010/main" val="614372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9517" y="359449"/>
            <a:ext cx="7428729" cy="1662782"/>
          </a:xfrm>
        </p:spPr>
        <p:txBody>
          <a:bodyPr/>
          <a:lstStyle/>
          <a:p>
            <a:r>
              <a:rPr lang="pl-PL" dirty="0"/>
              <a:t>Tajemnica notarialna </a:t>
            </a:r>
          </a:p>
        </p:txBody>
      </p:sp>
      <p:sp>
        <p:nvSpPr>
          <p:cNvPr id="3" name="Symbol zastępczy zawartości 2"/>
          <p:cNvSpPr>
            <a:spLocks noGrp="1"/>
          </p:cNvSpPr>
          <p:nvPr>
            <p:ph idx="1"/>
          </p:nvPr>
        </p:nvSpPr>
        <p:spPr>
          <a:xfrm>
            <a:off x="557229" y="2059415"/>
            <a:ext cx="10845372" cy="4255313"/>
          </a:xfrm>
        </p:spPr>
        <p:txBody>
          <a:bodyPr>
            <a:normAutofit/>
          </a:bodyPr>
          <a:lstStyle/>
          <a:p>
            <a:pPr marL="0" indent="0">
              <a:buNone/>
            </a:pPr>
            <a:r>
              <a:rPr lang="pl-PL" dirty="0"/>
              <a:t>Art.  18. Prawa o notariacie </a:t>
            </a:r>
          </a:p>
          <a:p>
            <a:pPr marL="457200" lvl="1" indent="0" algn="just">
              <a:buNone/>
            </a:pPr>
            <a:r>
              <a:rPr lang="pl-PL" dirty="0"/>
              <a:t>§  1. Notariusz jest obowiązany zachować w tajemnicy okoliczności sprawy, o których powziął wiadomość ze względu na wykonywane czynności notarialne.</a:t>
            </a:r>
          </a:p>
          <a:p>
            <a:pPr marL="457200" lvl="1" indent="0" algn="just">
              <a:buNone/>
            </a:pPr>
            <a:r>
              <a:rPr lang="pl-PL" dirty="0"/>
              <a:t>§  2. Obowiązek zachowania tajemnicy trwa także po odwołaniu notariusza.</a:t>
            </a:r>
          </a:p>
          <a:p>
            <a:pPr marL="457200" lvl="1" indent="0" algn="just">
              <a:buNone/>
            </a:pPr>
            <a:r>
              <a:rPr lang="pl-PL"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457200" lvl="1" indent="0" algn="just">
              <a:buNone/>
            </a:pPr>
            <a:r>
              <a:rPr lang="pl-PL" dirty="0"/>
              <a:t>§  4. Obowiązek zachowania tajemnicy nie dotyczy informacji udostępnianych na podstawie przepisów ustawy z dnia 16 listopada 2000 r. o przeciwdziałaniu praniu pieniędzy oraz finansowaniu terroryzmu (Dz. U. z 2016 r. poz. 299 i 615) - w zakresie określonym tymi przepisami.</a:t>
            </a:r>
          </a:p>
          <a:p>
            <a:endParaRPr lang="pl-PL" dirty="0"/>
          </a:p>
        </p:txBody>
      </p:sp>
      <p:pic>
        <p:nvPicPr>
          <p:cNvPr id="8" name="Obraz 7"/>
          <p:cNvPicPr>
            <a:picLocks noChangeAspect="1"/>
          </p:cNvPicPr>
          <p:nvPr/>
        </p:nvPicPr>
        <p:blipFill>
          <a:blip r:embed="rId2"/>
          <a:stretch>
            <a:fillRect/>
          </a:stretch>
        </p:blipFill>
        <p:spPr>
          <a:xfrm>
            <a:off x="7579685" y="0"/>
            <a:ext cx="4612315" cy="2181500"/>
          </a:xfrm>
          <a:prstGeom prst="rect">
            <a:avLst/>
          </a:prstGeom>
        </p:spPr>
      </p:pic>
    </p:spTree>
    <p:extLst>
      <p:ext uri="{BB962C8B-B14F-4D97-AF65-F5344CB8AC3E}">
        <p14:creationId xmlns:p14="http://schemas.microsoft.com/office/powerpoint/2010/main" val="312403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2767" y="414055"/>
            <a:ext cx="8895680" cy="1397159"/>
          </a:xfrm>
        </p:spPr>
        <p:txBody>
          <a:bodyPr>
            <a:normAutofit/>
          </a:bodyPr>
          <a:lstStyle/>
          <a:p>
            <a:r>
              <a:rPr lang="pl-PL" dirty="0"/>
              <a:t>Zakres tajemnicy adwokackiej (radcowskiej itp.) </a:t>
            </a:r>
          </a:p>
        </p:txBody>
      </p:sp>
      <p:sp>
        <p:nvSpPr>
          <p:cNvPr id="3" name="Symbol zastępczy zawartości 2"/>
          <p:cNvSpPr>
            <a:spLocks noGrp="1"/>
          </p:cNvSpPr>
          <p:nvPr>
            <p:ph idx="1"/>
          </p:nvPr>
        </p:nvSpPr>
        <p:spPr>
          <a:xfrm>
            <a:off x="609983" y="1740877"/>
            <a:ext cx="10661755" cy="4604715"/>
          </a:xfrm>
        </p:spPr>
        <p:txBody>
          <a:bodyPr>
            <a:normAutofit/>
          </a:bodyPr>
          <a:lstStyle/>
          <a:p>
            <a:pPr marL="0" indent="0" algn="just">
              <a:buNone/>
            </a:pPr>
            <a:r>
              <a:rPr lang="pl-PL" b="1" u="sng" dirty="0"/>
              <a:t>Postanowienie SA w Katowicach z 5.08.2015 r., II </a:t>
            </a:r>
            <a:r>
              <a:rPr lang="pl-PL" b="1" u="sng" dirty="0" err="1"/>
              <a:t>AKz</a:t>
            </a:r>
            <a:r>
              <a:rPr lang="pl-PL" b="1" u="sng" dirty="0"/>
              <a:t> 443/15 </a:t>
            </a:r>
          </a:p>
          <a:p>
            <a:pPr algn="just"/>
            <a:endParaRPr lang="pl-PL" dirty="0"/>
          </a:p>
          <a:p>
            <a:pPr lvl="1" algn="just"/>
            <a:r>
              <a:rPr lang="pl-PL" dirty="0"/>
              <a:t>Nie są objęte tajemnicą adwokacką wszystkie te informacje, jakie pozostają w posiadaniu adwokata, a </a:t>
            </a:r>
            <a:r>
              <a:rPr lang="pl-PL" b="1" dirty="0"/>
              <a:t>jedynie te, o których wiadomość powziął wykonując swój zawód</a:t>
            </a:r>
            <a:r>
              <a:rPr lang="pl-PL" dirty="0"/>
              <a:t>.</a:t>
            </a:r>
          </a:p>
          <a:p>
            <a:pPr lvl="1" algn="just"/>
            <a:r>
              <a:rPr lang="pl-PL" dirty="0"/>
              <a:t>W rezultacie oznacza to, że z uwagi na wielość ról społecznych w jakich dana osoba może występować w obrocie prawnym,</a:t>
            </a:r>
            <a:r>
              <a:rPr lang="pl-PL"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dirty="0"/>
              <a:t>. Co zatem istotne, kryterium, które winno być brane pod uwagę przy rozstrzyganiu omawianej kwestii, </a:t>
            </a:r>
            <a:r>
              <a:rPr lang="pl-PL"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3047" y="0"/>
            <a:ext cx="4624754" cy="1143000"/>
          </a:xfrm>
        </p:spPr>
        <p:txBody>
          <a:bodyPr>
            <a:normAutofit/>
          </a:bodyPr>
          <a:lstStyle/>
          <a:p>
            <a:r>
              <a:rPr lang="pl-PL" dirty="0"/>
              <a:t>Tajemnica lekarska </a:t>
            </a:r>
          </a:p>
        </p:txBody>
      </p:sp>
      <p:pic>
        <p:nvPicPr>
          <p:cNvPr id="7" name="Symbol zastępczy zawartośc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17888" y="0"/>
            <a:ext cx="1974112" cy="1966401"/>
          </a:xfrm>
        </p:spPr>
      </p:pic>
      <p:sp>
        <p:nvSpPr>
          <p:cNvPr id="8" name="pole tekstowe 7"/>
          <p:cNvSpPr txBox="1"/>
          <p:nvPr/>
        </p:nvSpPr>
        <p:spPr>
          <a:xfrm>
            <a:off x="527538" y="1002323"/>
            <a:ext cx="10972800" cy="6186309"/>
          </a:xfrm>
          <a:prstGeom prst="rect">
            <a:avLst/>
          </a:prstGeom>
          <a:noFill/>
        </p:spPr>
        <p:txBody>
          <a:bodyPr wrap="square" rtlCol="0">
            <a:spAutoFit/>
          </a:bodyPr>
          <a:lstStyle/>
          <a:p>
            <a:pPr algn="just"/>
            <a:r>
              <a:rPr lang="pl-PL" sz="1600" dirty="0"/>
              <a:t>Art.  40. 1. Lekarz ma obowiązek zachowania w tajemnicy informacji związanych z pacjentem, a uzyskanych w związku z wykonywaniem zawodu.</a:t>
            </a:r>
          </a:p>
          <a:p>
            <a:pPr algn="just"/>
            <a:r>
              <a:rPr lang="pl-PL" sz="1600" dirty="0"/>
              <a:t>2. Przepisu ust. 1 nie stosuje się, gdy:</a:t>
            </a:r>
          </a:p>
          <a:p>
            <a:pPr marL="914400" lvl="1" indent="-457200" algn="just">
              <a:buFont typeface="+mj-lt"/>
              <a:buAutoNum type="arabicPeriod"/>
            </a:pPr>
            <a:r>
              <a:rPr lang="pl-PL" sz="1400" dirty="0"/>
              <a:t>tak stanowią ustawy;</a:t>
            </a:r>
          </a:p>
          <a:p>
            <a:pPr marL="914400" lvl="1" indent="-457200" algn="just">
              <a:buFont typeface="+mj-lt"/>
              <a:buAutoNum type="arabicPeriod"/>
            </a:pPr>
            <a:r>
              <a:rPr lang="pl-PL" sz="1400" dirty="0"/>
              <a:t>badanie lekarskie zostało przeprowadzone na żądanie uprawnionych, na podstawie odrębnych ustaw, organów i instytucji; wówczas lekarz jest obowiązany poinformować o stanie zdrowia pacjenta wyłącznie te organy i instytucje;</a:t>
            </a:r>
          </a:p>
          <a:p>
            <a:pPr marL="914400" lvl="1" indent="-457200" algn="just">
              <a:buFont typeface="+mj-lt"/>
              <a:buAutoNum type="arabicPeriod"/>
            </a:pPr>
            <a:r>
              <a:rPr lang="pl-PL" sz="1400" dirty="0"/>
              <a:t>zachowanie tajemnicy może stanowić niebezpieczeństwo dla życia lub zdrowia pacjenta lub innych osób;</a:t>
            </a:r>
          </a:p>
          <a:p>
            <a:pPr marL="914400" lvl="1" indent="-457200" algn="just">
              <a:buFont typeface="+mj-lt"/>
              <a:buAutoNum type="arabicPeriod"/>
            </a:pPr>
            <a:r>
              <a:rPr lang="pl-PL" sz="1400" dirty="0"/>
              <a:t>pacjent lub jego przedstawiciel ustawowy wyraża zgodę na ujawnienie tajemnicy, po uprzednim poinformowaniu o niekorzystnych dla pacjenta skutkach jej ujawnienia;</a:t>
            </a:r>
          </a:p>
          <a:p>
            <a:pPr marL="914400" lvl="1" indent="-457200" algn="just">
              <a:buFont typeface="+mj-lt"/>
              <a:buAutoNum type="arabicPeriod"/>
            </a:pPr>
            <a:r>
              <a:rPr lang="pl-PL" sz="1400" dirty="0"/>
              <a:t>zachodzi potrzeba przekazania niezbędnych informacji o pacjencie lekarzowi sądowemu;</a:t>
            </a:r>
          </a:p>
          <a:p>
            <a:pPr marL="914400" lvl="1" indent="-457200" algn="just">
              <a:buFont typeface="+mj-lt"/>
              <a:buAutoNum type="arabicPeriod"/>
            </a:pPr>
            <a:r>
              <a:rPr lang="pl-PL" sz="1400" dirty="0"/>
              <a:t>zachodzi potrzeba przekazania niezbędnych informacji o pacjencie związanych z udzielaniem świadczeń zdrowotnych innemu lekarzowi lub uprawionym osobom uczestniczącym w udzielaniu tych świadczeń.</a:t>
            </a:r>
          </a:p>
          <a:p>
            <a:pPr algn="just"/>
            <a:r>
              <a:rPr lang="pl-PL" sz="1600" dirty="0"/>
              <a:t>2a. W sytuacjach, o których mowa w ust. 2, ujawnienie tajemnicy może nastąpić wyłącznie w niezbędnym zakresie. W sytuacji, o której mowa w ust. 2 pkt 4, zakres ujawnienia tajemnicy może określić pacjent lub jego przedstawiciel ustawowy.</a:t>
            </a:r>
          </a:p>
          <a:p>
            <a:pPr algn="just"/>
            <a:r>
              <a:rPr lang="pl-PL" sz="1600" dirty="0"/>
              <a:t>3. Lekarz, z zastrzeżeniem sytuacji, o których mowa w ust. 2 pkt 1-5, jest związany tajemnicą również po śmierci pacjenta, </a:t>
            </a:r>
            <a:r>
              <a:rPr lang="pl-PL" sz="1600" b="1" u="sng" dirty="0"/>
              <a:t>chyba że zgodę na ujawnienie tajemnicy wyrazi osoba bliska </a:t>
            </a:r>
            <a:r>
              <a:rPr lang="pl-PL" sz="1600" dirty="0"/>
              <a:t>w rozumieniu art. 3 ust. 1 pkt 2 ustawy z dnia 6 listopada 2008 r. o prawach pacjenta i Rzeczniku Praw Pacjenta. Osoba bliska wyrażająca zgodę na ujawnienie tajemnicy może określić zakres jej ujawnienia, o którym mowa w ust. 2a.</a:t>
            </a:r>
          </a:p>
          <a:p>
            <a:pPr algn="just"/>
            <a:r>
              <a:rPr lang="pl-PL" sz="1600" dirty="0"/>
              <a:t>3a. Zwolnienia z tajemnicy lekarskiej, o którym mowa w ust. 3, nie stosuje się, jeśli ujawnieniu tajemnicy sprzeciwi się inna osoba bliska w rozumieniu art. 3 ust. 1 pkt 2 ustawy z dnia 6 listopada 2008 r. o prawach pacjenta i Rzeczniku Praw Pacjenta.</a:t>
            </a:r>
          </a:p>
          <a:p>
            <a:pPr algn="just"/>
            <a:r>
              <a:rPr lang="pl-PL" sz="1600" dirty="0"/>
              <a:t>4. Lekarz nie może podać do publicznej wiadomości danych umożliwiających identyfikację pacjenta bez jego zgody.</a:t>
            </a:r>
          </a:p>
          <a:p>
            <a:endParaRPr lang="pl-PL" sz="1600" dirty="0"/>
          </a:p>
        </p:txBody>
      </p:sp>
    </p:spTree>
    <p:extLst>
      <p:ext uri="{BB962C8B-B14F-4D97-AF65-F5344CB8AC3E}">
        <p14:creationId xmlns:p14="http://schemas.microsoft.com/office/powerpoint/2010/main" val="62881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870" y="781479"/>
            <a:ext cx="9366325" cy="1143000"/>
          </a:xfrm>
        </p:spPr>
        <p:txBody>
          <a:bodyPr>
            <a:normAutofit/>
          </a:bodyPr>
          <a:lstStyle/>
          <a:p>
            <a:r>
              <a:rPr lang="pl-PL" dirty="0"/>
              <a:t>Tajemnice zawodowe w orzecznictwie </a:t>
            </a:r>
          </a:p>
        </p:txBody>
      </p:sp>
      <p:sp>
        <p:nvSpPr>
          <p:cNvPr id="3" name="Symbol zastępczy zawartości 2"/>
          <p:cNvSpPr>
            <a:spLocks noGrp="1"/>
          </p:cNvSpPr>
          <p:nvPr>
            <p:ph idx="1"/>
          </p:nvPr>
        </p:nvSpPr>
        <p:spPr>
          <a:xfrm>
            <a:off x="738554" y="1879672"/>
            <a:ext cx="10852162" cy="4468374"/>
          </a:xfrm>
        </p:spPr>
        <p:txBody>
          <a:bodyPr>
            <a:normAutofit/>
          </a:bodyPr>
          <a:lstStyle/>
          <a:p>
            <a:pPr marL="0" indent="0" algn="ctr">
              <a:buNone/>
            </a:pPr>
            <a:r>
              <a:rPr lang="pl-PL" b="1" u="sng" dirty="0"/>
              <a:t>Postanowienie SA w Katowicach z 19 VI 2013 r. (II </a:t>
            </a:r>
            <a:r>
              <a:rPr lang="pl-PL" b="1" u="sng" dirty="0" err="1"/>
              <a:t>AKz</a:t>
            </a:r>
            <a:r>
              <a:rPr lang="pl-PL" b="1" u="sng" dirty="0"/>
              <a:t> 303/13) </a:t>
            </a:r>
          </a:p>
          <a:p>
            <a:pPr marL="0" indent="0" algn="just">
              <a:buNone/>
            </a:pPr>
            <a:endParaRPr lang="pl-PL" sz="800" u="sng" dirty="0"/>
          </a:p>
          <a:p>
            <a:pPr marL="0" indent="0" algn="just">
              <a:buNone/>
            </a:pPr>
            <a:r>
              <a:rPr lang="pl-PL" dirty="0"/>
              <a:t>Doniosłość społeczna zawodów objętych przepisem art. 180 § 2 k.p.k. sprawia, że </a:t>
            </a:r>
            <a:r>
              <a:rPr lang="pl-PL" b="1" dirty="0"/>
              <a:t>decyzja o zwolnieniu z tajemnicy zawodowej nie może być traktowana jak formalność</a:t>
            </a:r>
            <a:r>
              <a:rPr lang="pl-PL" dirty="0"/>
              <a:t>. Należy zatem starannie rozważyć okoliczności konkretnej sprawy i podejmować decyzję o zwolnieniu z obowiązku zachowania tajemnicy </a:t>
            </a:r>
            <a:r>
              <a:rPr lang="pl-PL" b="1" dirty="0"/>
              <a:t>tylko wtedy, gdy ujawnienie okoliczności objętych tą tajemnicą jest rzeczywiście nieodzowne dla zapewnienia prawidłowego orzekania, gdyż brak jest w tym przedmiocie innych, wystarczających dowodów. </a:t>
            </a:r>
          </a:p>
          <a:p>
            <a:pPr marL="0" indent="0" algn="just">
              <a:buNone/>
            </a:pPr>
            <a:r>
              <a:rPr lang="pl-PL" dirty="0"/>
              <a:t>Już we wniosku prokurator powinien wskazać na istnienie przesłanek warunkujących wydanie pozytywnego rozstrzygnięcia w zakresie zwolnienia z tajemnicy zawodowej. Obowiązkiem wnioskodawcy jest zatem podanie na jakiej podstawie faktycznej wywodzi, że zwolnienie z tajemnicy jest niezbędne dla wymiaru sprawiedliwości, a okoliczności nie można ustalić na podstawie innych dowodów. Sąd w takiej sytuacji jest zobowiązany zweryfikować takie twierdzenie opierając się na przedstawionych mu dowodach. </a:t>
            </a:r>
          </a:p>
          <a:p>
            <a:endParaRPr lang="pl-PL" dirty="0"/>
          </a:p>
        </p:txBody>
      </p:sp>
    </p:spTree>
    <p:extLst>
      <p:ext uri="{BB962C8B-B14F-4D97-AF65-F5344CB8AC3E}">
        <p14:creationId xmlns:p14="http://schemas.microsoft.com/office/powerpoint/2010/main" val="1455072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4844" y="535294"/>
            <a:ext cx="9366325" cy="1143000"/>
          </a:xfrm>
        </p:spPr>
        <p:txBody>
          <a:bodyPr>
            <a:normAutofit/>
          </a:bodyPr>
          <a:lstStyle/>
          <a:p>
            <a:r>
              <a:rPr lang="pl-PL" dirty="0"/>
              <a:t>Tajemnice zawodowe w orzecznictwie </a:t>
            </a:r>
          </a:p>
        </p:txBody>
      </p:sp>
      <p:sp>
        <p:nvSpPr>
          <p:cNvPr id="3" name="Symbol zastępczy zawartości 2"/>
          <p:cNvSpPr>
            <a:spLocks noGrp="1"/>
          </p:cNvSpPr>
          <p:nvPr>
            <p:ph idx="1"/>
          </p:nvPr>
        </p:nvSpPr>
        <p:spPr>
          <a:xfrm>
            <a:off x="559982" y="1729017"/>
            <a:ext cx="10711756" cy="4601446"/>
          </a:xfrm>
        </p:spPr>
        <p:txBody>
          <a:bodyPr>
            <a:normAutofit fontScale="92500" lnSpcReduction="20000"/>
          </a:bodyPr>
          <a:lstStyle/>
          <a:p>
            <a:pPr marL="0" indent="0" algn="just">
              <a:buNone/>
            </a:pPr>
            <a:r>
              <a:rPr lang="pl-PL" b="1" u="sng" dirty="0"/>
              <a:t>Postanowienie SA w Katowicach z 13 IV 2011 r. (II </a:t>
            </a:r>
            <a:r>
              <a:rPr lang="pl-PL" b="1" u="sng" dirty="0" err="1"/>
              <a:t>AKz</a:t>
            </a:r>
            <a:r>
              <a:rPr lang="pl-PL" b="1" u="sng" dirty="0"/>
              <a:t> 232/11</a:t>
            </a:r>
            <a:r>
              <a:rPr lang="pl-PL" b="1" dirty="0"/>
              <a:t>) </a:t>
            </a:r>
          </a:p>
          <a:p>
            <a:pPr lvl="1" algn="just"/>
            <a:endParaRPr lang="pl-PL" dirty="0"/>
          </a:p>
          <a:p>
            <a:pPr lvl="1" algn="just"/>
            <a:r>
              <a:rPr lang="pl-PL" dirty="0"/>
              <a:t>Decyzja o zwolnieniu z obowiązku tajemnicy służbowej notariusza nie może mieć jedynie na celu nadanie śledztwu kierunku, </a:t>
            </a:r>
            <a:r>
              <a:rPr lang="pl-PL" b="1" dirty="0"/>
              <a:t>a prowadzić ma wyłącznie do udowodnienia w miarę dokładnie określonego faktu</a:t>
            </a:r>
            <a:r>
              <a:rPr lang="pl-PL" dirty="0"/>
              <a:t>. </a:t>
            </a:r>
          </a:p>
          <a:p>
            <a:pPr algn="just"/>
            <a:endParaRPr lang="pl-PL" dirty="0"/>
          </a:p>
          <a:p>
            <a:pPr marL="0" indent="0" algn="just">
              <a:buNone/>
            </a:pPr>
            <a:r>
              <a:rPr lang="pl-PL" b="1" u="sng" dirty="0"/>
              <a:t>Postanowienie</a:t>
            </a:r>
            <a:r>
              <a:rPr lang="pl-PL" sz="3200" b="1" u="sng" dirty="0"/>
              <a:t> </a:t>
            </a:r>
            <a:r>
              <a:rPr lang="pl-PL" b="1" u="sng" dirty="0"/>
              <a:t>SA we Wrocławiu 4 XI 2010 r. (II </a:t>
            </a:r>
            <a:r>
              <a:rPr lang="pl-PL" b="1" u="sng" dirty="0" err="1"/>
              <a:t>AKz</a:t>
            </a:r>
            <a:r>
              <a:rPr lang="pl-PL" b="1" u="sng" dirty="0"/>
              <a:t> 588/10)</a:t>
            </a:r>
          </a:p>
          <a:p>
            <a:pPr lvl="1" algn="just"/>
            <a:endParaRPr lang="pl-PL" dirty="0"/>
          </a:p>
          <a:p>
            <a:pPr lvl="1" algn="just"/>
            <a:r>
              <a:rPr lang="pl-PL" dirty="0"/>
              <a:t>Funkcją zakazów związanych z tajemnicami zawodu adwokata, radcy prawnego, notariusza, lekarza, dziennikarza nie jest ochrona interesów osób, które te zawody wykonują, lecz nade wszystko </a:t>
            </a:r>
            <a:r>
              <a:rPr lang="pl-PL" b="1" dirty="0"/>
              <a:t>ochrona osób, które w zaufaniu do publicznych funkcji adwokata, radcy prawnego, notariusza, lekarza, dziennikarza powierzają im wiedzę o faktach, z którą nie chcą na ogół dzielić z innymi osobami. </a:t>
            </a:r>
            <a:r>
              <a:rPr lang="pl-PL" dirty="0"/>
              <a:t>Gwarancja zachowania informacji w tajemnicy jest podstawą wzajemnego zaufania i warunkiem swobodnego wykonywania wyżej wskazanych zawodów. </a:t>
            </a:r>
          </a:p>
          <a:p>
            <a:pPr lvl="1" algn="just"/>
            <a:r>
              <a:rPr lang="pl-PL" dirty="0"/>
              <a:t>Sąd </a:t>
            </a:r>
            <a:r>
              <a:rPr lang="pl-PL" b="1" dirty="0"/>
              <a:t>nie może uchylić </a:t>
            </a:r>
            <a:r>
              <a:rPr lang="pl-PL" dirty="0"/>
              <a:t>tajemnicy radcowskiej </a:t>
            </a:r>
            <a:r>
              <a:rPr lang="pl-PL" b="1" dirty="0"/>
              <a:t>blankietowo</a:t>
            </a:r>
            <a:r>
              <a:rPr lang="pl-PL" dirty="0"/>
              <a:t> i </a:t>
            </a:r>
            <a:r>
              <a:rPr lang="pl-PL" b="1" dirty="0"/>
              <a:t>objąć tą decyzją wszelkie dokumenty zawarte w zabezpieczonym zbiorze</a:t>
            </a:r>
            <a:r>
              <a:rPr lang="pl-PL" dirty="0"/>
              <a:t>, lecz może to uczynić </a:t>
            </a:r>
            <a:r>
              <a:rPr lang="pl-PL" b="1" dirty="0"/>
              <a:t>jedynie wobec tych dokumentów, które zawierają informacje dotyczące konkretnego przedmiotu objętego postępowaniem </a:t>
            </a:r>
            <a:r>
              <a:rPr lang="pl-PL" dirty="0"/>
              <a:t>(konkretnych faktów, które mogą być istotne dla rozstrzygnięcia. To prokurator ma kierując do sądu wniosek o uchylenie tajemnicy wskazać te dokumenty i uwiarygodnić, że zawierają właśnie takie informacje. </a:t>
            </a:r>
          </a:p>
          <a:p>
            <a:pPr marL="0" indent="0" algn="just">
              <a:buNone/>
            </a:pPr>
            <a:endParaRPr lang="pl-PL" dirty="0"/>
          </a:p>
        </p:txBody>
      </p:sp>
    </p:spTree>
    <p:extLst>
      <p:ext uri="{BB962C8B-B14F-4D97-AF65-F5344CB8AC3E}">
        <p14:creationId xmlns:p14="http://schemas.microsoft.com/office/powerpoint/2010/main" val="2857854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280" y="-372398"/>
            <a:ext cx="8342725" cy="2168892"/>
          </a:xfrm>
        </p:spPr>
        <p:txBody>
          <a:bodyPr>
            <a:normAutofit/>
          </a:bodyPr>
          <a:lstStyle/>
          <a:p>
            <a:pPr algn="ctr"/>
            <a:r>
              <a:rPr lang="pl-PL" sz="4000" b="1" dirty="0"/>
              <a:t>Zakazy dowodzenia faktów</a:t>
            </a:r>
            <a:br>
              <a:rPr lang="pl-PL" b="1" dirty="0"/>
            </a:br>
            <a:r>
              <a:rPr lang="pl-PL" sz="2400" b="1" dirty="0"/>
              <a:t>Zupełne i </a:t>
            </a:r>
            <a:r>
              <a:rPr lang="pl-PL" sz="2800" b="1" dirty="0"/>
              <a:t>warunkowe</a:t>
            </a:r>
            <a:endParaRPr lang="pl-PL" dirty="0"/>
          </a:p>
        </p:txBody>
      </p:sp>
      <p:sp>
        <p:nvSpPr>
          <p:cNvPr id="3" name="Symbol zastępczy zawartości 2"/>
          <p:cNvSpPr>
            <a:spLocks noGrp="1"/>
          </p:cNvSpPr>
          <p:nvPr>
            <p:ph idx="1"/>
          </p:nvPr>
        </p:nvSpPr>
        <p:spPr>
          <a:xfrm>
            <a:off x="884956" y="1740877"/>
            <a:ext cx="9261367" cy="4733943"/>
          </a:xfrm>
        </p:spPr>
        <p:txBody>
          <a:bodyPr>
            <a:normAutofit fontScale="92500"/>
          </a:bodyPr>
          <a:lstStyle/>
          <a:p>
            <a:pPr marL="0" indent="0" algn="just">
              <a:buNone/>
            </a:pPr>
            <a:r>
              <a:rPr lang="pl-PL" sz="2200" dirty="0"/>
              <a:t>Art. 180 § 3 – 5 k.p.k. – tajemnica dziennikarska</a:t>
            </a:r>
          </a:p>
          <a:p>
            <a:pPr marL="0" lvl="2" indent="0" algn="just">
              <a:spcBef>
                <a:spcPts val="600"/>
              </a:spcBef>
              <a:buClr>
                <a:schemeClr val="accent1"/>
              </a:buClr>
              <a:buSzPct val="70000"/>
              <a:buNone/>
            </a:pPr>
            <a:r>
              <a:rPr lang="pl-PL" sz="2200" dirty="0"/>
              <a:t>Może zwolnić </a:t>
            </a:r>
            <a:r>
              <a:rPr lang="pl-PL" sz="2200" b="1" u="sng" dirty="0"/>
              <a:t>tylko sąd </a:t>
            </a:r>
            <a:r>
              <a:rPr lang="pl-PL" sz="2200" dirty="0"/>
              <a:t>i </a:t>
            </a:r>
            <a:r>
              <a:rPr lang="pl-PL" sz="2200" b="1" dirty="0"/>
              <a:t>tylko wtedy, </a:t>
            </a:r>
            <a:r>
              <a:rPr lang="pl-PL" sz="2200" dirty="0"/>
              <a:t>gdy</a:t>
            </a:r>
            <a:r>
              <a:rPr lang="pl-PL" sz="2200" b="1" dirty="0"/>
              <a:t> </a:t>
            </a:r>
            <a:r>
              <a:rPr lang="pl-PL" sz="2200" dirty="0"/>
              <a:t>jest to niezbędne dla dobra wymiaru sprawiedliwości a okoliczność nie może być ustalona na podstawie innego dowodu.</a:t>
            </a:r>
          </a:p>
          <a:p>
            <a:pPr marL="0" lvl="2" indent="0" algn="just">
              <a:spcBef>
                <a:spcPts val="600"/>
              </a:spcBef>
              <a:buClr>
                <a:schemeClr val="accent1"/>
              </a:buClr>
              <a:buSzPct val="70000"/>
              <a:buNone/>
            </a:pPr>
            <a:r>
              <a:rPr lang="pl-PL" sz="2200" dirty="0"/>
              <a:t>Zwolnienie </a:t>
            </a:r>
            <a:r>
              <a:rPr lang="pl-PL" sz="2200" b="1" dirty="0"/>
              <a:t>nie może dotyczyć:</a:t>
            </a:r>
          </a:p>
          <a:p>
            <a:pPr marL="731520" lvl="3" indent="-457200" algn="just">
              <a:spcBef>
                <a:spcPts val="600"/>
              </a:spcBef>
              <a:buClr>
                <a:schemeClr val="accent1"/>
              </a:buClr>
              <a:buSzPct val="70000"/>
              <a:buFont typeface="+mj-lt"/>
              <a:buAutoNum type="arabicPeriod"/>
            </a:pPr>
            <a:r>
              <a:rPr lang="pl-PL" sz="2200" dirty="0"/>
              <a:t>danych umożliwiających identyfikację autora materiału prasowego (tzw. anonimat); </a:t>
            </a:r>
          </a:p>
          <a:p>
            <a:pPr marL="731520" lvl="3" indent="-457200" algn="just">
              <a:spcBef>
                <a:spcPts val="600"/>
              </a:spcBef>
              <a:buClr>
                <a:schemeClr val="accent1"/>
              </a:buClr>
              <a:buSzPct val="70000"/>
              <a:buFont typeface="+mj-lt"/>
              <a:buAutoNum type="arabicPeriod"/>
            </a:pPr>
            <a:r>
              <a:rPr lang="pl-PL" sz="2200" dirty="0"/>
              <a:t>osób udzielających informacji opublikowanych lub przekazanych do opublikowania, jeżeli osoby te zastrzegły nieujawnianie tych danych</a:t>
            </a:r>
          </a:p>
          <a:p>
            <a:pPr marL="182880" lvl="1" indent="-457200" algn="just">
              <a:spcBef>
                <a:spcPts val="600"/>
              </a:spcBef>
              <a:buSzPct val="70000"/>
            </a:pPr>
            <a:r>
              <a:rPr lang="pl-PL" sz="2200" dirty="0"/>
              <a:t>Art. 180 § 3 k.p.k. nie stosuje się w przypadku przestępstw, o których mowa w art. 240 § 1 k.k. (zabójstwo, zamach, </a:t>
            </a:r>
            <a:r>
              <a:rPr lang="pl-PL" sz="2200" dirty="0" err="1"/>
              <a:t>zakładnictwo</a:t>
            </a:r>
            <a:r>
              <a:rPr lang="pl-PL" sz="2200" dirty="0"/>
              <a:t> itp.)</a:t>
            </a:r>
          </a:p>
          <a:p>
            <a:pPr marL="182880" lvl="1" indent="-457200" algn="just">
              <a:spcBef>
                <a:spcPts val="600"/>
              </a:spcBef>
              <a:buSzPct val="70000"/>
            </a:pPr>
            <a:r>
              <a:rPr lang="pl-PL" sz="2200" dirty="0"/>
              <a:t>III stopień uprawnienia do tajemnicy</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630" y="32049"/>
            <a:ext cx="2421370" cy="2562296"/>
          </a:xfrm>
          <a:prstGeom prst="rect">
            <a:avLst/>
          </a:prstGeom>
        </p:spPr>
      </p:pic>
    </p:spTree>
    <p:extLst>
      <p:ext uri="{BB962C8B-B14F-4D97-AF65-F5344CB8AC3E}">
        <p14:creationId xmlns:p14="http://schemas.microsoft.com/office/powerpoint/2010/main" val="817081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3443" y="246185"/>
            <a:ext cx="9366325" cy="1143000"/>
          </a:xfrm>
        </p:spPr>
        <p:txBody>
          <a:bodyPr/>
          <a:lstStyle/>
          <a:p>
            <a:r>
              <a:rPr lang="pl-PL" dirty="0"/>
              <a:t>Tajemnica dziennikarska </a:t>
            </a:r>
          </a:p>
        </p:txBody>
      </p:sp>
      <p:sp>
        <p:nvSpPr>
          <p:cNvPr id="6" name="Symbol zastępczy zawartości 5"/>
          <p:cNvSpPr>
            <a:spLocks noGrp="1"/>
          </p:cNvSpPr>
          <p:nvPr>
            <p:ph sz="half" idx="2"/>
          </p:nvPr>
        </p:nvSpPr>
        <p:spPr>
          <a:xfrm>
            <a:off x="609738" y="1877464"/>
            <a:ext cx="5208556" cy="4401879"/>
          </a:xfrm>
        </p:spPr>
        <p:txBody>
          <a:bodyPr>
            <a:normAutofit fontScale="92500" lnSpcReduction="20000"/>
          </a:bodyPr>
          <a:lstStyle/>
          <a:p>
            <a:pPr marL="0" indent="0" algn="just">
              <a:buNone/>
            </a:pPr>
            <a:r>
              <a:rPr lang="pl-PL" dirty="0"/>
              <a:t>Art.  15.1. Autorowi materiału prasowego przysługuje prawo zachowania w </a:t>
            </a:r>
            <a:r>
              <a:rPr lang="pl-PL" i="1" dirty="0"/>
              <a:t>tajemnicy</a:t>
            </a:r>
            <a:r>
              <a:rPr lang="pl-PL" dirty="0"/>
              <a:t> swego nazwiska.</a:t>
            </a:r>
          </a:p>
          <a:p>
            <a:pPr marL="0" indent="0" algn="just">
              <a:buNone/>
            </a:pPr>
            <a:r>
              <a:rPr lang="pl-PL" dirty="0"/>
              <a:t>2. Dziennikarz ma obowiązek zachowania w </a:t>
            </a:r>
            <a:r>
              <a:rPr lang="pl-PL" i="1" dirty="0"/>
              <a:t>tajemnicy</a:t>
            </a:r>
            <a:r>
              <a:rPr lang="pl-PL" dirty="0"/>
              <a:t>:</a:t>
            </a:r>
          </a:p>
          <a:p>
            <a:pPr marL="457200" lvl="1" indent="0" algn="just">
              <a:buNone/>
            </a:pPr>
            <a:r>
              <a:rPr lang="pl-PL" dirty="0"/>
              <a:t>1) danych umożliwiających identyfikację autora materiału prasowego, listu do redakcji lub innego materiału o tym charakterze, jak również innych osób udzielających informacji opublikowanych albo przekazanych do opublikowania, jeżeli osoby te zastrzegły nieujawnianie powyższych danych,</a:t>
            </a:r>
          </a:p>
          <a:p>
            <a:pPr marL="457200" lvl="1" indent="0" algn="just">
              <a:buNone/>
            </a:pPr>
            <a:r>
              <a:rPr lang="pl-PL" dirty="0"/>
              <a:t>2) wszelkich informacji, których ujawnienie mogłoby naruszać chronione prawem interesy osób trzecich.</a:t>
            </a:r>
          </a:p>
          <a:p>
            <a:pPr marL="0" indent="0" algn="just">
              <a:buNone/>
            </a:pPr>
            <a:r>
              <a:rPr lang="pl-PL" dirty="0"/>
              <a:t>3. Obowiązek, o którym mowa w ust. 2, dotyczy również </a:t>
            </a:r>
            <a:r>
              <a:rPr lang="pl-PL" b="1" dirty="0"/>
              <a:t>innych osób zatrudnionych w redakcjach, wydawnictwach prasowych i innych prasowych jednostkach organizacyjnych.</a:t>
            </a:r>
          </a:p>
          <a:p>
            <a:pPr marL="0" indent="0" algn="just">
              <a:buNone/>
            </a:pPr>
            <a:endParaRPr lang="pl-PL" dirty="0"/>
          </a:p>
        </p:txBody>
      </p:sp>
      <p:sp>
        <p:nvSpPr>
          <p:cNvPr id="8" name="Symbol zastępczy zawartości 7"/>
          <p:cNvSpPr>
            <a:spLocks noGrp="1"/>
          </p:cNvSpPr>
          <p:nvPr>
            <p:ph sz="quarter" idx="4"/>
          </p:nvPr>
        </p:nvSpPr>
        <p:spPr>
          <a:xfrm>
            <a:off x="5844807" y="1701618"/>
            <a:ext cx="5655124" cy="4401879"/>
          </a:xfrm>
        </p:spPr>
        <p:txBody>
          <a:bodyPr>
            <a:normAutofit fontScale="92500" lnSpcReduction="20000"/>
          </a:bodyPr>
          <a:lstStyle/>
          <a:p>
            <a:pPr marL="0" indent="0" algn="just">
              <a:buNone/>
            </a:pPr>
            <a:r>
              <a:rPr lang="pl-PL" dirty="0"/>
              <a:t>Art. 16 – zwolnienie z tajemnicy</a:t>
            </a:r>
          </a:p>
          <a:p>
            <a:pPr marL="0" indent="0" algn="just">
              <a:buNone/>
            </a:pPr>
            <a:r>
              <a:rPr lang="pl-PL" dirty="0"/>
              <a:t>1. Dziennikarz jest zwolniony od zachowania </a:t>
            </a:r>
            <a:r>
              <a:rPr lang="pl-PL" i="1" dirty="0"/>
              <a:t>tajemnicy</a:t>
            </a:r>
            <a:r>
              <a:rPr lang="pl-PL" dirty="0"/>
              <a:t> zawodowej, o której mowa w art. 15 ust. 2, w razie gdy informacja, materiał prasowy, list do redakcji lub inny materiał o tym charakterze dotyczy przestępstwa określonego w art. 254 Kodeksu karnego albo autor </a:t>
            </a:r>
            <a:r>
              <a:rPr lang="pl-PL" b="1" u="sng" dirty="0"/>
              <a:t>lub osoba przekazująca taki materiał wyłącznie do wiadomości dziennikarza wyrazi zgodę na ujawnienie jej nazwiska lub tego materiału.</a:t>
            </a:r>
          </a:p>
          <a:p>
            <a:pPr marL="0" indent="0" algn="just">
              <a:buNone/>
            </a:pPr>
            <a:r>
              <a:rPr lang="pl-PL" dirty="0"/>
              <a:t>2. Zwolnienie, o którym mowa w ust. 1, dotyczy również innych osób zatrudnionych w redakcjach, wydawnictwach prasowych i innych prasowych jednostkach organizacyjnych.</a:t>
            </a:r>
          </a:p>
          <a:p>
            <a:pPr marL="0" indent="0" algn="just">
              <a:buNone/>
            </a:pPr>
            <a:r>
              <a:rPr lang="pl-PL" dirty="0"/>
              <a:t>3. Redaktor naczelny powinien być w niezbędnych granicach poinformowany o sprawach związanych z </a:t>
            </a:r>
            <a:r>
              <a:rPr lang="pl-PL" i="1" dirty="0"/>
              <a:t>tajemnicą</a:t>
            </a:r>
            <a:r>
              <a:rPr lang="pl-PL" dirty="0"/>
              <a:t> zawodową dziennikarza; powierzoną mu informację albo inny materiał może ujawnić jedynie w wypadkach określonych w ust. 1.</a:t>
            </a:r>
          </a:p>
          <a:p>
            <a:pPr marL="0" indent="0" algn="just">
              <a:buNone/>
            </a:pPr>
            <a:endParaRPr lang="pl-PL" dirty="0"/>
          </a:p>
        </p:txBody>
      </p:sp>
    </p:spTree>
    <p:extLst>
      <p:ext uri="{BB962C8B-B14F-4D97-AF65-F5344CB8AC3E}">
        <p14:creationId xmlns:p14="http://schemas.microsoft.com/office/powerpoint/2010/main" val="3179537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55090" y="612674"/>
            <a:ext cx="9366325" cy="1143000"/>
          </a:xfrm>
        </p:spPr>
        <p:txBody>
          <a:bodyPr/>
          <a:lstStyle/>
          <a:p>
            <a:r>
              <a:rPr lang="pl-PL" dirty="0"/>
              <a:t>Tajemnica dziennikarska </a:t>
            </a:r>
          </a:p>
        </p:txBody>
      </p:sp>
      <p:sp>
        <p:nvSpPr>
          <p:cNvPr id="3" name="Symbol zastępczy zawartości 2"/>
          <p:cNvSpPr>
            <a:spLocks noGrp="1"/>
          </p:cNvSpPr>
          <p:nvPr>
            <p:ph idx="1"/>
          </p:nvPr>
        </p:nvSpPr>
        <p:spPr>
          <a:xfrm>
            <a:off x="862480" y="1878625"/>
            <a:ext cx="9613861" cy="3599316"/>
          </a:xfrm>
        </p:spPr>
        <p:txBody>
          <a:bodyPr>
            <a:normAutofit/>
          </a:bodyPr>
          <a:lstStyle/>
          <a:p>
            <a:pPr marL="0" indent="0" algn="ctr">
              <a:buNone/>
            </a:pPr>
            <a:r>
              <a:rPr lang="pl-PL" b="1" u="sng" dirty="0"/>
              <a:t>Postanowienie SN z 15 XII 2004 r., III KK 278/04</a:t>
            </a:r>
          </a:p>
          <a:p>
            <a:pPr marL="0" indent="0" algn="just">
              <a:buNone/>
            </a:pPr>
            <a:r>
              <a:rPr lang="pl-PL" dirty="0"/>
              <a:t>Istnieje wprawdzie bezwzględny zakaz zwalniania dziennikarza od obowiązku zachowania tajemnicy dziennikarskiej w zakresie danych, o jakich mowa w art. 180 § 3 k.p.k., </a:t>
            </a:r>
            <a:r>
              <a:rPr lang="pl-PL" b="1" dirty="0"/>
              <a:t>ale nie oznacza on, że nie można przesłuchać dziennikarza na te okoliczności, jeżeli on sam nie zasłania się tajemnicą dziennikarską i chce takie zeznania złożyć.</a:t>
            </a:r>
            <a:r>
              <a:rPr lang="pl-PL" dirty="0"/>
              <a:t> Sąd nie może zwolnić dziennikarza z tajemnicy w tym zakresie, może natomiast przesłuchać go na okoliczności objęte tą tajemnicą, jeżeli dziennikarz sam chce złamać wiążącą go tajemnicę dziennikarską</a:t>
            </a:r>
          </a:p>
        </p:txBody>
      </p:sp>
      <p:sp>
        <p:nvSpPr>
          <p:cNvPr id="8" name="Prostokąt 7"/>
          <p:cNvSpPr/>
          <p:nvPr/>
        </p:nvSpPr>
        <p:spPr>
          <a:xfrm>
            <a:off x="2119329" y="5644497"/>
            <a:ext cx="6096000" cy="646331"/>
          </a:xfrm>
          <a:prstGeom prst="rect">
            <a:avLst/>
          </a:prstGeom>
        </p:spPr>
        <p:txBody>
          <a:bodyPr>
            <a:spAutoFit/>
          </a:bodyPr>
          <a:lstStyle/>
          <a:p>
            <a:pPr algn="ctr"/>
            <a:r>
              <a:rPr lang="pl-PL" b="1" u="sng" dirty="0">
                <a:solidFill>
                  <a:srgbClr val="FF0000"/>
                </a:solidFill>
              </a:rPr>
              <a:t>Dziennikarz nie może sam się zwolnić z tajemnicy dziennikarskiej!</a:t>
            </a:r>
          </a:p>
        </p:txBody>
      </p:sp>
    </p:spTree>
    <p:extLst>
      <p:ext uri="{BB962C8B-B14F-4D97-AF65-F5344CB8AC3E}">
        <p14:creationId xmlns:p14="http://schemas.microsoft.com/office/powerpoint/2010/main" val="2383109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2766" y="296151"/>
            <a:ext cx="9366325" cy="1143000"/>
          </a:xfrm>
        </p:spPr>
        <p:txBody>
          <a:bodyPr/>
          <a:lstStyle/>
          <a:p>
            <a:r>
              <a:rPr lang="pl-PL" dirty="0"/>
              <a:t>Tajemnica dziennikarska </a:t>
            </a:r>
          </a:p>
        </p:txBody>
      </p:sp>
      <p:sp>
        <p:nvSpPr>
          <p:cNvPr id="3" name="Symbol zastępczy zawartości 2"/>
          <p:cNvSpPr>
            <a:spLocks noGrp="1"/>
          </p:cNvSpPr>
          <p:nvPr>
            <p:ph idx="1"/>
          </p:nvPr>
        </p:nvSpPr>
        <p:spPr>
          <a:xfrm>
            <a:off x="504475" y="1421505"/>
            <a:ext cx="10877109" cy="4979295"/>
          </a:xfrm>
        </p:spPr>
        <p:txBody>
          <a:bodyPr>
            <a:normAutofit/>
          </a:bodyPr>
          <a:lstStyle/>
          <a:p>
            <a:pPr marL="0" indent="0" algn="ctr">
              <a:buNone/>
            </a:pPr>
            <a:r>
              <a:rPr lang="pl-PL" sz="2800" b="1" u="sng" dirty="0"/>
              <a:t>Postanowienie  SN z 20 X 2005 r., II KK 184/05</a:t>
            </a:r>
          </a:p>
          <a:p>
            <a:pPr marL="0" indent="0" algn="just">
              <a:buNone/>
            </a:pPr>
            <a:r>
              <a:rPr lang="pl-PL" dirty="0"/>
              <a:t>W przepisie art. 180 § 3 k.p.k. wyrażony jest tzw. bezwzględny zakaz dowodowy, a skoro tak, to sam fakt braku powołania się przez dziennikarza na tzw. tajemnicę anonimatu nie może przesądzać o prawidłowości postępowania sądu, który przesłuchuje dziennikarza na okoliczności objęte anonimatem. Zdaniem składu orzekającego w niniejszej sprawie, wbrew poglądowi wyrażonemu przez Sąd Najwyższy w jednym z orzeczeń, </a:t>
            </a:r>
            <a:r>
              <a:rPr lang="pl-PL" b="1" dirty="0"/>
              <a:t>dziennikarz de lege lata nie może się "sam zwolnić" z tajemnicy dziennikarskiej </a:t>
            </a:r>
            <a:r>
              <a:rPr lang="pl-PL" dirty="0"/>
              <a:t>("nie zasłaniać się tajemnicą dziennikarską"), co rzekomo miałoby sprawić, że dopuszczalne staje się przesłuchanie takiego świadka na okoliczności objęte tajemnicą dziennikarską. Rzecz bowiem w tym, że zarówno ustawa "profesjonalna", statuująca instytucję tajemnicy związanej z wykonywaniem zawodu, jak też najściślej z nią skorelowana (w zakresie dopuszczalności zwolnienia dziennikarza od obowiązku dochowania tajemnicy dziennikarskiej w postępowaniu karnym, gdy zeznaje on jako świadek) ustawa karna procesowa </a:t>
            </a:r>
            <a:r>
              <a:rPr lang="pl-PL" b="1" dirty="0"/>
              <a:t>nie dopuszczają takiej ewentualności</a:t>
            </a:r>
            <a:r>
              <a:rPr lang="pl-PL" dirty="0"/>
              <a:t>, choć kwestie związane z tajemnicą dziennikarską zostały w obu tych aktach prawnych uregulowane nader szczegółowo, enumeratywnie wyliczając sytuacje, w których dopuszczalne jest zwolnienie dziennikarza od obowiązku zachowania w tajemnicy danych umożliwiających identyfikację informatorów prasowych. </a:t>
            </a:r>
          </a:p>
          <a:p>
            <a:pPr marL="0" indent="0" algn="just">
              <a:buNone/>
            </a:pPr>
            <a:endParaRPr lang="pl-PL" b="1" dirty="0"/>
          </a:p>
          <a:p>
            <a:endParaRPr lang="pl-PL" dirty="0"/>
          </a:p>
        </p:txBody>
      </p:sp>
    </p:spTree>
    <p:extLst>
      <p:ext uri="{BB962C8B-B14F-4D97-AF65-F5344CB8AC3E}">
        <p14:creationId xmlns:p14="http://schemas.microsoft.com/office/powerpoint/2010/main" val="3238985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6362" y="647307"/>
            <a:ext cx="7467600" cy="1084982"/>
          </a:xfrm>
        </p:spPr>
        <p:txBody>
          <a:bodyPr/>
          <a:lstStyle/>
          <a:p>
            <a:pPr algn="ctr"/>
            <a:r>
              <a:rPr lang="pl-PL" b="1" dirty="0"/>
              <a:t>Zakazy </a:t>
            </a:r>
            <a:r>
              <a:rPr lang="pl-PL" sz="4000" b="1" dirty="0"/>
              <a:t>dowodzenia</a:t>
            </a:r>
            <a:r>
              <a:rPr lang="pl-PL" b="1" dirty="0"/>
              <a:t> faktów</a:t>
            </a:r>
            <a:br>
              <a:rPr lang="pl-PL" sz="2800" b="1" dirty="0"/>
            </a:br>
            <a:r>
              <a:rPr lang="pl-PL" sz="2400" b="1" dirty="0"/>
              <a:t>Zupełne i warunkowe</a:t>
            </a:r>
            <a:endParaRPr lang="pl-PL" sz="2400" dirty="0"/>
          </a:p>
        </p:txBody>
      </p:sp>
      <p:sp>
        <p:nvSpPr>
          <p:cNvPr id="3" name="Symbol zastępczy zawartości 2"/>
          <p:cNvSpPr>
            <a:spLocks noGrp="1"/>
          </p:cNvSpPr>
          <p:nvPr>
            <p:ph idx="1"/>
          </p:nvPr>
        </p:nvSpPr>
        <p:spPr>
          <a:xfrm>
            <a:off x="1871329" y="2296632"/>
            <a:ext cx="9681763" cy="4174505"/>
          </a:xfrm>
        </p:spPr>
        <p:txBody>
          <a:bodyPr>
            <a:normAutofit/>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57" y="2296633"/>
            <a:ext cx="1644178" cy="1644178"/>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8586" y="4063823"/>
            <a:ext cx="441332" cy="4413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68" y="4729257"/>
            <a:ext cx="1729561" cy="908019"/>
          </a:xfrm>
          <a:prstGeom prst="rect">
            <a:avLst/>
          </a:prstGeom>
        </p:spPr>
      </p:pic>
    </p:spTree>
    <p:extLst>
      <p:ext uri="{BB962C8B-B14F-4D97-AF65-F5344CB8AC3E}">
        <p14:creationId xmlns:p14="http://schemas.microsoft.com/office/powerpoint/2010/main" val="123232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48074" y="517267"/>
            <a:ext cx="9613861" cy="1080938"/>
          </a:xfrm>
        </p:spPr>
        <p:txBody>
          <a:bodyPr>
            <a:normAutofit/>
          </a:bodyPr>
          <a:lstStyle/>
          <a:p>
            <a:r>
              <a:rPr lang="pl-PL" sz="3200" dirty="0"/>
              <a:t>Dowody zebrane w sposób sprzeczny z ustawą</a:t>
            </a:r>
          </a:p>
        </p:txBody>
      </p:sp>
      <p:sp>
        <p:nvSpPr>
          <p:cNvPr id="3" name="Symbol zastępczy zawartości 2"/>
          <p:cNvSpPr>
            <a:spLocks noGrp="1"/>
          </p:cNvSpPr>
          <p:nvPr>
            <p:ph idx="1"/>
          </p:nvPr>
        </p:nvSpPr>
        <p:spPr>
          <a:xfrm>
            <a:off x="650631" y="1670538"/>
            <a:ext cx="10867292" cy="4122160"/>
          </a:xfrm>
        </p:spPr>
        <p:txBody>
          <a:bodyPr>
            <a:normAutofit/>
          </a:bodyPr>
          <a:lstStyle/>
          <a:p>
            <a:pPr algn="just"/>
            <a:r>
              <a:rPr lang="pl-PL" dirty="0"/>
              <a:t>Dowody pozyskane w sposób sprzeczny z ustawą to pojęcie szersze od dowodu nielegalnego i obejmuje dowody </a:t>
            </a:r>
            <a:r>
              <a:rPr lang="pl-PL" b="1" dirty="0"/>
              <a:t>pozyskane w sposób sprzeczny z warunkami określonymi w ustawie, choć nie są to dowody nielegalne</a:t>
            </a:r>
            <a:r>
              <a:rPr lang="pl-PL" dirty="0"/>
              <a:t>.</a:t>
            </a:r>
          </a:p>
          <a:p>
            <a:pPr lvl="1" algn="just"/>
            <a:r>
              <a:rPr lang="pl-PL" dirty="0"/>
              <a:t>naruszenie przepisów innych niż zakazy dowodowe </a:t>
            </a:r>
          </a:p>
          <a:p>
            <a:pPr algn="just"/>
            <a:r>
              <a:rPr lang="pl-PL" dirty="0"/>
              <a:t>Wyróżnienie dowodów zebranych w sposób sprzeczny z ustawą wiąże się z konstytucyjną zasadą legalizmu (art. 7) – organy państwa działają na podstawie i w granicach prawa. Prawo powinno wyznaczać podstawy prawne do podejmowania określonych czynności i granice działań. Wyjście poza granice określone w przepisach – działanie bez podstawy prawnej. </a:t>
            </a:r>
          </a:p>
          <a:p>
            <a:pPr lvl="1" algn="just"/>
            <a:r>
              <a:rPr lang="pl-PL" dirty="0"/>
              <a:t>Prawa i wolności obywatelskie – np. prawo do prywatności, tajemnica korespondencji mogą być ograniczone na zasadach określonych w ustawie, jeżeli jest to konieczne w demokratycznym państwie „dla jego bezpieczeństwa lub porządku publicznego, ochrony (…) zdrowia i moralności publicznej albo wolności i praw innych osób. Ograniczenia te nie mogą naruszać istoty wolności i praw.” – art. 31 ust. 3 Konstytucji; konstytucyjna klauzula proporcjonalności.  </a:t>
            </a:r>
          </a:p>
        </p:txBody>
      </p:sp>
    </p:spTree>
    <p:extLst>
      <p:ext uri="{BB962C8B-B14F-4D97-AF65-F5344CB8AC3E}">
        <p14:creationId xmlns:p14="http://schemas.microsoft.com/office/powerpoint/2010/main" val="325039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3405" y="554034"/>
            <a:ext cx="8640960" cy="1417638"/>
          </a:xfrm>
        </p:spPr>
        <p:txBody>
          <a:bodyPr/>
          <a:lstStyle/>
          <a:p>
            <a:pPr algn="ctr"/>
            <a:r>
              <a:rPr lang="pl-PL" b="1" dirty="0"/>
              <a:t>Zakazy dowodzenia faktów</a:t>
            </a:r>
            <a:br>
              <a:rPr lang="pl-PL" b="1" dirty="0"/>
            </a:br>
            <a:r>
              <a:rPr lang="pl-PL" sz="2400" b="1" dirty="0"/>
              <a:t>Zupełne i warunkowe</a:t>
            </a:r>
            <a:endParaRPr lang="pl-PL" sz="2400" dirty="0"/>
          </a:p>
        </p:txBody>
      </p:sp>
      <p:sp>
        <p:nvSpPr>
          <p:cNvPr id="3" name="Symbol zastępczy zawartości 2"/>
          <p:cNvSpPr>
            <a:spLocks noGrp="1"/>
          </p:cNvSpPr>
          <p:nvPr>
            <p:ph idx="1"/>
          </p:nvPr>
        </p:nvSpPr>
        <p:spPr>
          <a:xfrm>
            <a:off x="850605" y="1992376"/>
            <a:ext cx="9951067" cy="4433777"/>
          </a:xfrm>
        </p:spPr>
        <p:txBody>
          <a:bodyPr>
            <a:normAutofit/>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p:txBody>
      </p:sp>
    </p:spTree>
    <p:extLst>
      <p:ext uri="{BB962C8B-B14F-4D97-AF65-F5344CB8AC3E}">
        <p14:creationId xmlns:p14="http://schemas.microsoft.com/office/powerpoint/2010/main" val="1627533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768" y="299703"/>
            <a:ext cx="7772400" cy="1282911"/>
          </a:xfrm>
        </p:spPr>
        <p:txBody>
          <a:bodyPr/>
          <a:lstStyle/>
          <a:p>
            <a:pPr algn="ctr"/>
            <a:r>
              <a:rPr lang="pl-PL" b="1" dirty="0"/>
              <a:t>Zakazy dowodzenia faktów</a:t>
            </a:r>
            <a:br>
              <a:rPr lang="pl-PL" sz="3200" b="1" dirty="0"/>
            </a:br>
            <a:r>
              <a:rPr lang="pl-PL" sz="2400" b="1" dirty="0"/>
              <a:t>Zupełne i warunkowe</a:t>
            </a:r>
            <a:endParaRPr lang="pl-PL" sz="2400" dirty="0"/>
          </a:p>
        </p:txBody>
      </p:sp>
      <p:sp>
        <p:nvSpPr>
          <p:cNvPr id="3" name="Symbol zastępczy zawartości 2"/>
          <p:cNvSpPr>
            <a:spLocks noGrp="1"/>
          </p:cNvSpPr>
          <p:nvPr>
            <p:ph idx="1"/>
          </p:nvPr>
        </p:nvSpPr>
        <p:spPr>
          <a:xfrm>
            <a:off x="756138" y="1577299"/>
            <a:ext cx="10603524" cy="4893839"/>
          </a:xfrm>
        </p:spPr>
        <p:txBody>
          <a:bodyPr>
            <a:noAutofit/>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k.p.k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p:txBody>
      </p:sp>
    </p:spTree>
    <p:extLst>
      <p:ext uri="{BB962C8B-B14F-4D97-AF65-F5344CB8AC3E}">
        <p14:creationId xmlns:p14="http://schemas.microsoft.com/office/powerpoint/2010/main" val="4228212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1946" y="0"/>
            <a:ext cx="6591279" cy="1381429"/>
          </a:xfrm>
        </p:spPr>
        <p:txBody>
          <a:bodyPr/>
          <a:lstStyle/>
          <a:p>
            <a:r>
              <a:rPr lang="pl-PL" dirty="0"/>
              <a:t>Tajemnice z art. 179 – 180 </a:t>
            </a:r>
          </a:p>
        </p:txBody>
      </p:sp>
      <p:graphicFrame>
        <p:nvGraphicFramePr>
          <p:cNvPr id="4" name="Symbol zastępczy zawartości 3"/>
          <p:cNvGraphicFramePr>
            <a:graphicFrameLocks noGrp="1"/>
          </p:cNvGraphicFramePr>
          <p:nvPr>
            <p:ph idx="1"/>
            <p:extLst/>
          </p:nvPr>
        </p:nvGraphicFramePr>
        <p:xfrm>
          <a:off x="106327" y="1447406"/>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740503" y="2160986"/>
            <a:ext cx="4908698" cy="1077218"/>
          </a:xfrm>
          <a:prstGeom prst="rect">
            <a:avLst/>
          </a:prstGeom>
          <a:noFill/>
        </p:spPr>
        <p:txBody>
          <a:bodyPr wrap="square" rtlCol="0">
            <a:spAutoFit/>
          </a:bodyPr>
          <a:lstStyle/>
          <a:p>
            <a:pPr algn="just"/>
            <a:r>
              <a:rPr lang="pl-PL" sz="1600" dirty="0"/>
              <a:t>- </a:t>
            </a:r>
            <a:r>
              <a:rPr lang="pl-PL" sz="1600" b="1" dirty="0"/>
              <a:t>uprawniony organ przełożony </a:t>
            </a:r>
            <a:r>
              <a:rPr lang="pl-PL" sz="1600" dirty="0"/>
              <a:t>na wniosek sądu lub prokuratora </a:t>
            </a:r>
          </a:p>
          <a:p>
            <a:pPr algn="just"/>
            <a:r>
              <a:rPr lang="pl-PL" sz="1600" dirty="0"/>
              <a:t> - odmowa: gdy zwolnienie z tajemnicy wyrządziłoby poważną szkodę państwu </a:t>
            </a:r>
          </a:p>
        </p:txBody>
      </p:sp>
      <p:sp>
        <p:nvSpPr>
          <p:cNvPr id="11" name="pole tekstowe 10"/>
          <p:cNvSpPr txBox="1"/>
          <p:nvPr/>
        </p:nvSpPr>
        <p:spPr>
          <a:xfrm>
            <a:off x="7357730" y="3238204"/>
            <a:ext cx="4759842" cy="830997"/>
          </a:xfrm>
          <a:prstGeom prst="rect">
            <a:avLst/>
          </a:prstGeom>
          <a:noFill/>
        </p:spPr>
        <p:txBody>
          <a:bodyPr wrap="square" rtlCol="0">
            <a:spAutoFit/>
          </a:bodyPr>
          <a:lstStyle/>
          <a:p>
            <a:pPr algn="just"/>
            <a:r>
              <a:rPr lang="pl-PL" sz="1600" dirty="0"/>
              <a:t>tzw. anonimat, zwolnienie z tajemnicy nie może dotyczyć informacji o autorach materiału prasowego/osobach udzielających informacji </a:t>
            </a:r>
          </a:p>
        </p:txBody>
      </p:sp>
      <p:sp>
        <p:nvSpPr>
          <p:cNvPr id="12" name="pole tekstowe 11"/>
          <p:cNvSpPr txBox="1"/>
          <p:nvPr/>
        </p:nvSpPr>
        <p:spPr>
          <a:xfrm>
            <a:off x="7740503" y="4462238"/>
            <a:ext cx="4908698" cy="1077218"/>
          </a:xfrm>
          <a:prstGeom prst="rect">
            <a:avLst/>
          </a:prstGeom>
          <a:noFill/>
        </p:spPr>
        <p:txBody>
          <a:bodyPr wrap="square" rtlCol="0">
            <a:spAutoFit/>
          </a:bodyPr>
          <a:lstStyle/>
          <a:p>
            <a:pPr marL="285750" indent="-285750">
              <a:buFontTx/>
              <a:buChar char="-"/>
            </a:pPr>
            <a:r>
              <a:rPr lang="pl-PL" sz="1600" b="1" dirty="0"/>
              <a:t>tylko sąd </a:t>
            </a:r>
            <a:r>
              <a:rPr lang="pl-PL" sz="1600" dirty="0"/>
              <a:t>na wniosek prokuratora </a:t>
            </a:r>
          </a:p>
          <a:p>
            <a:pPr marL="285750" indent="-285750" algn="just">
              <a:buFontTx/>
              <a:buChar char="-"/>
            </a:pPr>
            <a:r>
              <a:rPr lang="pl-PL" sz="1600" dirty="0"/>
              <a:t>gdy jest to niezbędne dla dobra wymiaru sprawiedliwości, a okoliczność nie może być ustalona na podstawie innego dowodu</a:t>
            </a:r>
          </a:p>
        </p:txBody>
      </p:sp>
      <p:sp>
        <p:nvSpPr>
          <p:cNvPr id="13" name="pole tekstowe 12"/>
          <p:cNvSpPr txBox="1"/>
          <p:nvPr/>
        </p:nvSpPr>
        <p:spPr>
          <a:xfrm>
            <a:off x="8799373" y="5717715"/>
            <a:ext cx="3098459" cy="830997"/>
          </a:xfrm>
          <a:prstGeom prst="rect">
            <a:avLst/>
          </a:prstGeom>
          <a:noFill/>
        </p:spPr>
        <p:txBody>
          <a:bodyPr wrap="square" rtlCol="0">
            <a:spAutoFit/>
          </a:bodyPr>
          <a:lstStyle/>
          <a:p>
            <a:pPr marL="285750" indent="-285750" algn="just">
              <a:buFontTx/>
              <a:buChar char="-"/>
            </a:pPr>
            <a:r>
              <a:rPr lang="pl-PL" sz="1600" dirty="0"/>
              <a:t>sąd lub prokurator </a:t>
            </a:r>
          </a:p>
          <a:p>
            <a:pPr marL="285750" indent="-285750" algn="just">
              <a:buFontTx/>
              <a:buChar char="-"/>
            </a:pPr>
            <a:r>
              <a:rPr lang="pl-PL" sz="1600" dirty="0"/>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9376" y="467833"/>
            <a:ext cx="9919266" cy="1557744"/>
          </a:xfrm>
        </p:spPr>
        <p:txBody>
          <a:bodyPr>
            <a:normAutofit/>
          </a:bodyPr>
          <a:lstStyle/>
          <a:p>
            <a:pPr algn="ctr"/>
            <a:r>
              <a:rPr lang="pl-PL" b="1" dirty="0">
                <a:solidFill>
                  <a:schemeClr val="tx1"/>
                </a:solidFill>
              </a:rPr>
              <a:t>Zakazy dowodzenia za pomocą określonych środków i źródeł  dowodowych</a:t>
            </a:r>
          </a:p>
        </p:txBody>
      </p:sp>
      <p:sp>
        <p:nvSpPr>
          <p:cNvPr id="4" name="Symbol zastępczy tekstu 3"/>
          <p:cNvSpPr>
            <a:spLocks noGrp="1"/>
          </p:cNvSpPr>
          <p:nvPr>
            <p:ph type="body" idx="1"/>
          </p:nvPr>
        </p:nvSpPr>
        <p:spPr>
          <a:xfrm>
            <a:off x="479376" y="3212976"/>
            <a:ext cx="4089648" cy="658368"/>
          </a:xfrm>
        </p:spPr>
        <p:txBody>
          <a:bodyPr/>
          <a:lstStyle/>
          <a:p>
            <a:pPr algn="ctr"/>
            <a:r>
              <a:rPr lang="pl-PL" dirty="0"/>
              <a:t>Bezwarunkowe </a:t>
            </a:r>
          </a:p>
        </p:txBody>
      </p:sp>
      <p:sp>
        <p:nvSpPr>
          <p:cNvPr id="6" name="Symbol zastępczy tekstu 5"/>
          <p:cNvSpPr>
            <a:spLocks noGrp="1"/>
          </p:cNvSpPr>
          <p:nvPr>
            <p:ph type="body" sz="quarter" idx="3"/>
          </p:nvPr>
        </p:nvSpPr>
        <p:spPr>
          <a:xfrm>
            <a:off x="6816080" y="3212976"/>
            <a:ext cx="3240360" cy="658368"/>
          </a:xfrm>
        </p:spPr>
        <p:txBody>
          <a:bodyPr/>
          <a:lstStyle/>
          <a:p>
            <a:pPr algn="ctr"/>
            <a:r>
              <a:rPr lang="pl-PL" dirty="0"/>
              <a:t>Warunkowe </a:t>
            </a:r>
          </a:p>
        </p:txBody>
      </p:sp>
      <p:cxnSp>
        <p:nvCxnSpPr>
          <p:cNvPr id="13" name="Łącznik prosty ze strzałką 12"/>
          <p:cNvCxnSpPr>
            <a:cxnSpLocks/>
          </p:cNvCxnSpPr>
          <p:nvPr/>
        </p:nvCxnSpPr>
        <p:spPr>
          <a:xfrm flipH="1">
            <a:off x="1991544" y="2466753"/>
            <a:ext cx="911144"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cxnSpLocks/>
          </p:cNvCxnSpPr>
          <p:nvPr/>
        </p:nvCxnSpPr>
        <p:spPr>
          <a:xfrm>
            <a:off x="7304567" y="2466753"/>
            <a:ext cx="967563"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479376" y="3871344"/>
            <a:ext cx="3996444" cy="2554545"/>
          </a:xfrm>
          <a:prstGeom prst="rect">
            <a:avLst/>
          </a:prstGeom>
          <a:noFill/>
        </p:spPr>
        <p:txBody>
          <a:bodyPr wrap="square" rtlCol="0">
            <a:spAutoFit/>
          </a:bodyPr>
          <a:lstStyle/>
          <a:p>
            <a:pPr marL="342900" indent="-342900">
              <a:buAutoNum type="arabicPeriod"/>
            </a:pPr>
            <a:r>
              <a:rPr lang="pl-PL" sz="2000" dirty="0"/>
              <a:t>art. 178 pkt. 1 k.p.k.</a:t>
            </a:r>
          </a:p>
          <a:p>
            <a:pPr marL="342900" indent="-342900">
              <a:buAutoNum type="arabicPeriod"/>
            </a:pPr>
            <a:r>
              <a:rPr lang="pl-PL" sz="2000" dirty="0"/>
              <a:t>art. 178 pkt. 2 k.p.k. </a:t>
            </a:r>
          </a:p>
          <a:p>
            <a:pPr marL="342900" indent="-342900">
              <a:buAutoNum type="arabicPeriod"/>
            </a:pPr>
            <a:r>
              <a:rPr lang="pl-PL" sz="2000" dirty="0"/>
              <a:t>art. 178a k.p.k. </a:t>
            </a:r>
          </a:p>
          <a:p>
            <a:pPr marL="342900" indent="-342900">
              <a:buAutoNum type="arabicPeriod"/>
            </a:pPr>
            <a:r>
              <a:rPr lang="pl-PL" sz="2000" dirty="0"/>
              <a:t>art. 196 § 1 k.p.k.</a:t>
            </a:r>
          </a:p>
          <a:p>
            <a:pPr marL="342900" indent="-342900">
              <a:buAutoNum type="arabicPeriod"/>
            </a:pPr>
            <a:r>
              <a:rPr lang="pl-PL" sz="2000" dirty="0"/>
              <a:t>art. 199 k.p.k. </a:t>
            </a:r>
          </a:p>
          <a:p>
            <a:pPr marL="342900" indent="-342900">
              <a:buAutoNum type="arabicPeriod"/>
            </a:pPr>
            <a:r>
              <a:rPr lang="pl-PL" sz="2000" dirty="0"/>
              <a:t>art. 52 ust. 1 ustawy z 19 sierpnia 1994 r. o ochronie zdrowia psychicznego  </a:t>
            </a:r>
          </a:p>
        </p:txBody>
      </p:sp>
      <p:sp>
        <p:nvSpPr>
          <p:cNvPr id="18" name="pole tekstowe 17"/>
          <p:cNvSpPr txBox="1"/>
          <p:nvPr/>
        </p:nvSpPr>
        <p:spPr>
          <a:xfrm>
            <a:off x="6456039" y="4000452"/>
            <a:ext cx="4654983" cy="2554545"/>
          </a:xfrm>
          <a:prstGeom prst="rect">
            <a:avLst/>
          </a:prstGeom>
          <a:noFill/>
        </p:spPr>
        <p:txBody>
          <a:bodyPr wrap="square" rtlCol="0">
            <a:spAutoFit/>
          </a:bodyPr>
          <a:lstStyle/>
          <a:p>
            <a:r>
              <a:rPr lang="pl-PL" sz="2000" dirty="0"/>
              <a:t>zakaz przesłuchiwania świadków, z:</a:t>
            </a:r>
          </a:p>
          <a:p>
            <a:pPr marL="342900" indent="-342900">
              <a:buAutoNum type="arabicPeriod"/>
            </a:pPr>
            <a:r>
              <a:rPr lang="pl-PL" sz="2000" dirty="0"/>
              <a:t>art. 182 k.p.k.</a:t>
            </a:r>
          </a:p>
          <a:p>
            <a:pPr marL="342900" indent="-342900">
              <a:buAutoNum type="arabicPeriod"/>
            </a:pPr>
            <a:r>
              <a:rPr lang="pl-PL" sz="2000" dirty="0"/>
              <a:t>art. 185 k.p.k. </a:t>
            </a:r>
          </a:p>
          <a:p>
            <a:r>
              <a:rPr lang="pl-PL" sz="2000" dirty="0"/>
              <a:t>3. art. 582 § 1 k.p.k.</a:t>
            </a:r>
          </a:p>
          <a:p>
            <a:endParaRPr lang="pl-PL" sz="2000" dirty="0"/>
          </a:p>
          <a:p>
            <a:r>
              <a:rPr lang="pl-PL" sz="2000" dirty="0"/>
              <a:t>świadek może nie skorzystać z przysługującego mu uprawnienia – dlatego warunkowe </a:t>
            </a:r>
          </a:p>
        </p:txBody>
      </p:sp>
    </p:spTree>
    <p:extLst>
      <p:ext uri="{BB962C8B-B14F-4D97-AF65-F5344CB8AC3E}">
        <p14:creationId xmlns:p14="http://schemas.microsoft.com/office/powerpoint/2010/main" val="460204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7441" y="119717"/>
            <a:ext cx="9643732" cy="1723753"/>
          </a:xfrm>
        </p:spPr>
        <p:txBody>
          <a:bodyPr>
            <a:normAutofit/>
          </a:bodyPr>
          <a:lstStyle/>
          <a:p>
            <a:pPr algn="just"/>
            <a:r>
              <a:rPr lang="pl-PL" sz="3200" b="1" dirty="0">
                <a:solidFill>
                  <a:schemeClr val="tx1"/>
                </a:solidFill>
              </a:rPr>
              <a:t>Zakazy dowodzenia za pomocą określonych środków dowodowych</a:t>
            </a:r>
            <a:endParaRPr lang="pl-PL" sz="3200" dirty="0"/>
          </a:p>
        </p:txBody>
      </p:sp>
      <p:sp>
        <p:nvSpPr>
          <p:cNvPr id="5" name="Symbol zastępczy tekstu 4"/>
          <p:cNvSpPr>
            <a:spLocks noGrp="1"/>
          </p:cNvSpPr>
          <p:nvPr>
            <p:ph type="body" idx="1"/>
          </p:nvPr>
        </p:nvSpPr>
        <p:spPr>
          <a:xfrm>
            <a:off x="5048174" y="1275162"/>
            <a:ext cx="4536504" cy="432048"/>
          </a:xfrm>
        </p:spPr>
        <p:txBody>
          <a:bodyPr>
            <a:normAutofit lnSpcReduction="10000"/>
          </a:bodyPr>
          <a:lstStyle/>
          <a:p>
            <a:pPr algn="ctr"/>
            <a:r>
              <a:rPr lang="pl-PL" dirty="0"/>
              <a:t>Bezwarunkowe </a:t>
            </a:r>
          </a:p>
        </p:txBody>
      </p:sp>
      <p:sp>
        <p:nvSpPr>
          <p:cNvPr id="3" name="Symbol zastępczy zawartości 2"/>
          <p:cNvSpPr>
            <a:spLocks noGrp="1"/>
          </p:cNvSpPr>
          <p:nvPr>
            <p:ph sz="half" idx="2"/>
          </p:nvPr>
        </p:nvSpPr>
        <p:spPr>
          <a:xfrm>
            <a:off x="138222" y="1963187"/>
            <a:ext cx="9675629" cy="5092995"/>
          </a:xfrm>
        </p:spPr>
        <p:txBody>
          <a:bodyPr>
            <a:normAutofit/>
          </a:bodyPr>
          <a:lstStyle/>
          <a:p>
            <a:pPr marL="457200" indent="-457200" algn="just">
              <a:buAutoNum type="arabicPeriod"/>
            </a:pPr>
            <a:r>
              <a:rPr lang="pl-PL" dirty="0"/>
              <a:t>Przesłuchiwania jako świadka obrońcy albo adwokata lub radcy prawnego udzielającego pomocy zatrzymanemu co do faktów, o których dowiedział się udzielając porady prawnej lub prowadząc sprawę (art. 178 pkt. 1 k.p.k.)</a:t>
            </a:r>
          </a:p>
          <a:p>
            <a:pPr lvl="1" algn="just"/>
            <a:r>
              <a:rPr lang="pl-PL" dirty="0"/>
              <a:t>Konsekwencja prawa do obrony </a:t>
            </a:r>
            <a:r>
              <a:rPr lang="pl-PL" dirty="0">
                <a:sym typeface="Wingdings" pitchFamily="2" charset="2"/>
              </a:rPr>
              <a:t> art. 42 ust. 2 Konstytucji</a:t>
            </a:r>
            <a:endParaRPr lang="pl-PL" dirty="0"/>
          </a:p>
          <a:p>
            <a:pPr marL="457200" indent="-457200" algn="just">
              <a:buAutoNum type="arabicPeriod"/>
            </a:pPr>
            <a:r>
              <a:rPr lang="pl-PL" dirty="0"/>
              <a:t>Przesłuchiwania jako świadka duchownego co do faktów, o których dowiedział się przy spowiedzi (art. 178 pkt. 2 k.p.k.) </a:t>
            </a:r>
          </a:p>
          <a:p>
            <a:pPr lvl="1" algn="just"/>
            <a:r>
              <a:rPr lang="pl-PL" dirty="0"/>
              <a:t>Konsekwencja prawa do wolności wyznania </a:t>
            </a:r>
          </a:p>
          <a:p>
            <a:pPr marL="457200" lvl="1" indent="0" algn="just">
              <a:buNone/>
            </a:pPr>
            <a:endParaRPr lang="pl-PL" dirty="0"/>
          </a:p>
          <a:p>
            <a:pPr marL="457200" indent="-457200" algn="just">
              <a:buFont typeface="+mj-lt"/>
              <a:buAutoNum type="arabicPeriod" startAt="3"/>
            </a:pPr>
            <a:r>
              <a:rPr lang="pl-PL" dirty="0"/>
              <a:t>Przesłuchiwania jako świadka mediatora, co do faktów, o których dowiedział się od oskarżonego lub pokrzywdzonego prowadząc postępowanie mediacyjne, z wyłączeniem informacji o przestępstwach z art. 240 § 1 k.k. (art. 178a k.p.k.)</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13851" y="3551275"/>
            <a:ext cx="2159189" cy="1516026"/>
          </a:xfrm>
          <a:prstGeom prst="rect">
            <a:avLst/>
          </a:prstGeom>
          <a:ln>
            <a:noFill/>
          </a:ln>
          <a:effectLst>
            <a:softEdge rad="112500"/>
          </a:effectLst>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5722" y="0"/>
            <a:ext cx="2015134" cy="2418163"/>
          </a:xfrm>
          <a:prstGeom prst="rect">
            <a:avLst/>
          </a:prstGeom>
          <a:ln>
            <a:noFill/>
          </a:ln>
          <a:effectLst>
            <a:softEdge rad="112500"/>
          </a:effectLst>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966" y="1963187"/>
            <a:ext cx="1591074" cy="1544278"/>
          </a:xfrm>
          <a:prstGeom prst="rect">
            <a:avLst/>
          </a:prstGeom>
          <a:ln>
            <a:noFill/>
          </a:ln>
          <a:effectLst>
            <a:softEdge rad="112500"/>
          </a:effectLst>
        </p:spPr>
      </p:pic>
      <p:sp>
        <p:nvSpPr>
          <p:cNvPr id="11" name="AutoShape 4" descr="data:image/jpeg;base64,/9j/4AAQSkZJRgABAQAAAQABAAD/2wCEAAkGBxMSEhMTExMVFRUWGRUXGBUWFxYXGBcZGBcXFxgYFRUaHSggGBolGxUXITEhJSkrLi4uFx8zODMtNygtLisBCgoKDQ0NFw8PFzAjICU3NzAtNzc3NzUyKy01Lis3Mjc3NTA2MS0xNzAwLS03Ny03Njc3LTI3Nzg4KzM1OC0rNf/AABEIANMA7wMBIgACEQEDEQH/xAAcAAACAgMBAQAAAAAAAAAAAAAABgEFAgQHAwj/xABCEAABAwIEAwQHBQUHBQEAAAABAAIDBBEFEiExBkFRBxNhcRQiMkKBkaEjUmKxwSQzU3LRFRZDgpKisgg0Y+HxRP/EABkBAQADAQEAAAAAAAAAAAAAAAAEBQYDAf/EACQRAQABAwIGAwEAAAAAAAAAAAABAgMRBVEEEiEyQbEVYbIT/9oADAMBAAIRAxEAPwDuKEIQCEIQCEIQCEIQCEKLoJWBWtieJRU8bpZXhjGi5J/TqlCKtrcTN4c1LS8pP8WQdW8g0+KBkxbiSmpv3srWk7DUk/JUjuNJJL+jUU8o+/6ob9SCrTBuFaan9YMDpD7Uj9XOPU30V2xoA0AHlogS241irtqNjR+K9/oVBxvFW+1RNcPwb/Up3uoQKDON8lvSaWenH33Bpb/tJKYsMxeCobmika8eG/yK2nMadwD5i6XsV4Qie4ywE08+tpI+fmNrIGRZBK2AY5IJfRasZZ2j1Xe7MBzHjzTQglCEIBCEIBCEIBCEIBCEIBCEIBCEIBCEIBCEIBamJ17II3SyODWNFyf0HitolJGOMOIVjaX/APPBaSW2zncmHyIBQamD4bJikgq6sObTA3gp3bOHKR46n9F0BrbbaAclDGACw0AsAPBc47S+1AYc4QwtbJNuQb5WjxtzQdJCLrh2B9uxuBVQDU+1HyHXUrsWDYtFVRNlhcHsI3HLwPigmrxWGN7WSSta52gBOpRiuIsp4XzP2Y0u+mgXzF2rvlbik5c51wQWa7NubK6437RO/wAPpqOJxv3bO+d1IGyB14M7YDWVgp3wBrHk5HDf/MutlfP3YLwo6Sc1rwckdwzo5x0PyX0C3mgouL8LE0Bc3SWL7RjhuMutr9Day3OHMR9Ip45T7TmjMOjraj5rcqh6jr7WI+iWuzW/o0gPKeYDyvogbApUBSgEIQgEIQgEIQgEIQgEIQgEIQgEIQgEIQg8KyTIx7ujXH5AlL/AUH7OZj7U7jIT5/8AxXmKtvDKOeR//Eqp4CnD6Gntu1oafAjkgtMVqhFDJIfda53xA0XyLPLJiFcSdXzSfQm2nwX1XxhEX0dQ0bmNx+hXy/2d1LI8RpnSeyHWN+p0H1KB04+7JPQ6cT073PyAd407+bfBa3YZxM+CrFM5x7qbYX0aRrcea7Zx9WsioKh8ns5LC/U6Cy+a+zKndJiVM1m+Yn4AXKB3/wCofCwyphqLfvG5Db8Nz+q5CD+a+hf+oalD6OF9vYebfGwSJ2KYLS1ktRDUxtfdrSy97g3N7ILPgztibSxxwS0zRGwAXi3/AJjfmu5YFi8VXCyaF2Zjh8jzB8VyniHsMjcc1JNkufWa/YD8NgukcJ4CzD6RkAdcN1LjtfmfJBscUYg2CmleTYkFrfFztGgfFYcIUJhpYmkWcQHu/mcLlUTA7EqoOt+yU506SyDf4AgJ2CAUoQgEIQgEIQgEIQgEIQgEIQgEIQgEBChAXUFyqMT4lpYHZZZmtd01NvO2y18V4tp4WMcHd4ZPYYzUu+HL4oL4gEEHYpKwib0Cskp5DaGocXwu5Bx3Z4WA+qssO4vhkkEUjXwvd7Ik97yI0VljuDx1cRikGm4I3BGxBQb8rA5padnAg+RC+WO0zhGXD6tzg09y92aN4Gg528wu6x4pV0H2dSx08I0bUM9oD/yX5+Sso8UoMRBhu2bTWNzTp53CD5jxji6sqoY4JZnPY3QN6+dt11jsL4KfFetnaWOItG072+95G6faDs8w6J4kZSxhwNwbbK+qK2KEsa4hmY5WC25HSyCg7SeGHYhRuhjcGvuC2+2hvY/JKnZL2czUEsk9QW5iAGtH1JXViOqLIMZAbEDe315JTmwKtqDkqZ2CG5JEVw5zeTX35eStZHEVgzT2a9tmwdSBcuCuQEHhR0rIo2sjaGtaLBo5BbKxUhBKi6CtWtro4heR7WjxOvyQbRci6pKziekiY17525XXsRqSRysNV5UPFtNI9rM+V7/ZDgRceZQMKEIQCEIQCEIQCEIQCi6leU7srXG2wJ+QugzutPGJzHBI5u4a63ySnQ1+JV7O8i7qnhdfKXXMluototocHzSD7avqHXFi1pbl/JBV4ZhuTDHTQBklXMzOXOIu5xO2uyz7OOHTAz0ioDGzyNGZhcDlN/Ow+C3Iezema0NzykDa528lWcX8M01LSOc0vzlzQ0k6gucB+qDT46p5jUySSyN9EDG5Ggi/eZtMttb3sug8PGT0aHvv3mQZvNLTezalc2MyF7ntaBnvrf73mqKairKWplhZWykBnewtfbK4C5cw2HIBB1FwB3t5FecdIwOzBrQ7qBZVGHYvJNQx1ETA+RzA7J1PMKv/ALy1mW39mz5vNlvzQNrkv1OL3ro6UMa6zc5duW3B+WyrW1GLVFw2OKmady+5eB+GxtdXPDvDrKUOdmdJK/V8rtXO8PJBdNKCgKUCrxjh0rhFUwazU5LgB7zD7TfPLdWXD3EEVZHnjOuzmHRzHc2uHgrbKlvGuEWSSd/DI6nn5yR2GbwcOiBjv1QSlrCcJrmyh09SHxgH1W39bxddbfF+KmmpnSMtnJaxl/vPOUfUoN3Ga/uIJZSL5GucPEgXsuXUwklrqY1LG1DahhkJcdImkXa1mo253VlxFg87aXPU1c8j5MrBCC3Jmk9Xa17C6suHuziGKBjZXvkfYXJPs/hb4BBU49gf9nGaspIopZHujaxhNwwX9cgE8wfom3E8MiraRomyNeWNeHAgGN9r3B8CvB/ANMQBd48QUs8UcAmKN0sE82QD7SG4s5g3LfGyBv4ExB81IDIczmOfHm+8GHKHfFMV0gYHw2/0eN9FXTtjIBEby3K022NhfzWzPi9fRGL0lsUsT3tjzx3u0uNgXXQOyyWF/kswgEIQgEIQgEqcZ8SiBroY43SzOYTkbb1WkEZneCa1zWaoa2oxR5IMgaWtDj7umgQNHZ+zLh9KLAepe3xKYlRcFf8AZU/8n6lXqASR2pgdxDfbvWf8gndI3a0y9Iw9JY/+bUDszYfBKPG1mVFA829uRhJ6OYR+qbo9h5BKPHjc01A3rK7XpZt0GlwVjcFO+eifIGyRzODGnmzS1jsnwLmWI4XE6qxGKSwvE2dp2IdckEH/AChO/CE7n0VM9xu50bSSeqC2uskIQCEIQCxcslDkGDnWFzt+iQuIsYhraqlpIZA85y94F7Du7OGvPZXfaBUOZRSZbi5Yw26OdY/QqgwCgjbiMTIgA2CBpuLal7SL366ILXtCi+yil92OWMkeBcLn4JrhlD2hzTdpAIPULwxGibPE+J4u14LT8Ra6WOCcQdE59BOftYf3ZPvxe5bqQBqgcV5VWXK7NtY38rar1BShxpi7nObQ05zTTaOt7kfvE9DYoM+zU/sjtLDv58v8ufT6I7TTaizAElskTgBzIOgW7JX0uF08UcsgjaAGgkH1joCdOZK1OOKpj6B0jTmaS1wPVBs8J8Rtqm5HMdHMwNzxvtcXGhHgUxhc+w+VpxOkLCPXpjnsejRlvZdBCAQhCAQhCASV2jYBTvppqh0Y71rQA/W/tBOqV+0iS1BKObsgH+sILXhxhFNCCNmhWa8KFmWNg6NH5L3QQUqdptNnw+WwuWmN3ye0lbvF/EPoTI39254e8NLhswfed4KyeY54yAWua5tjYg6EIJwqo7yGN495rT9EtV7jUYnCxurKUGR38zgW281qUVNiVIDSxBksevdSuv8AZt5B/kmDhnA/RmOLnZ5ZDmkedy47geCBX4iweOpxZjJQS10TbgbGxJsU/UlO2NjWMGVrQAB0ASvXW/tWHr3f9U2hBKEIQCEIQCgqUINTEaBk8bopG5mu0ISXwNhbIK+tYy+VrIQ0nl7WgT+k/hfN6dXZvwW8rlBrzcWOdiUNOGPZEO9a97rBr3ACwHxVzxJw8KnI9jzFPHrHK3cdWu6tOxWxxBgjKqPI85SCHMe3RzXDUEHzVBHxBUUJEdc0vj2bVMFx4d4N83kEGMtbi9u5EMWfbvzfJba4F73Vpwrwy2kzSPcZZ5NZJXak+DejRyW9T4/TPbmbM0t3ve30KpsS40YSYaMGomOgAHqsP3nE8h4IPHjNzamemo2tDn52yuJ1yNYQ7XzVnxxFegqAG6BjtByABUcK4C6nD5Znd5US6ySdOjW/hF1ucTx5qOpHWKT/AIlBX8G8P08MEMsUYEjo2Ev5m7QmcKk4MmzUVP4Ma35ABXaAQhCAQhCASZ2kSepTR/xJgPkLpzSJ2pFzRRyMZncya4Z971bWQO8ew+H5LO6Tf72VMbbzYfM0AXLmllgOtr3Xph/aDQytB70tvtdrt+lwEDDi9K2WGSN7bhzXD6Gy5fgGFthoxNDVupXxkteL3ZIRze3Un4LptLisEwuyVpvyuB9CqHDuB6Vkr5XEzFzy9rHEFrCfuAIKfAeNa2QuaaN1Q1u0sPqtf4gPIKf6SVz2NcWFhIuWndvgbLNjA2wAAHRZOIAvsBugUDHnxk/+OBh+ZcE4hJXA7zPVV1Ve7c5hafBhv+qdkAhCEEErRr8XhhLWySNaXbXWxV1LY2l73BrWi5J2sEg4vxDS1A7ySiklp9W+k6ZQDpcDdAzUPFDH1JpnsdG6143GxbKOrCPDqr4FLPCODMZAwktla1znQO+7G72QD5JlYgkpQwUZMVrW39qOFw/3Xsm8pJx+QU+KUsxNmzNdG4+IHq/UoHVQ+IEWIBHQqQVIQUdRwhRPJc6mYSeev9VY4fhsUDcsTGsHgP1Wy+UDmPiQtGtxuCLV8rR8QfyQb618QYHRyNOxa4fRLNd2iUUY0kL9QLNa4XJ2AuNVhNxRVSMJiw+a1jq4tsR87oPbs1mzUY/DLM3/AEusm1JnZYw+hkkAEzTEt+6S83BTmgEIQgxJQSteurY4WGSVwY0bkpUOPVVaS2ij7uLY1Eg0I/AN7+YQMGMY5BStzTSBo5Dck9ABqkxmKS1+JU7DA6OKEd+3Na773bfTb4piwfhCGF3eyl1RNv3stiR4C2llq8MNMtbWz8mO7hvSws6/1QNhbcai99wkPEKZuHVBc5oNFOfXBFxC87u8GnQJ+stato45mFkjQ9jt2nmg4jxxjlE9zoqGBgcD61SLgN/k13WhwfiRbOIaitqI2PsI5GuHqu/FcLDj7BfQKt7WAOZKc7GN9y/I+C9Ozqhp6ms7utGpb9kw2yuOt7+IC4c1f9MeF5Njg402blMTNe/XpPrB9x6Gtpe6EVa+V8rsrGvIObmToOiuXcOVkvqy1rwwizhHoTfcahZcO8F+jzmV8zpmtGWBr9e6b0b8E2hq7qNy7g/EZMP9KgFNJJTxzPDZGlvqjTR19SU64fxbSzWDZLO+64EW8NVpcFuzOrTbT0mQa87WW1xTRxCIvdSCoI9wWDj1IJICC6bUsOz2nycFrYnisUEb5XvaGsaTuNbDay5612EHX7SncN2Br7j6FWGDcM0FY18ga+RurQZL2Om4CDLD8FkxSMVFXK4QyaxwMNm5DsX+KPRP7OmZT96XUtQ2RoY+1osjbnL4EGyyw3FJ8Oj9HlppZWsJEUjMtnM91tt7rVxDAazFJY5Jb0sLL5Yv8Rwdo7MRcahBcdnVQDSuGZuUSyBliNGC2VND6tjRq9g83Bc+xnh2ioclopmxnRz4yMrf5hvr4LXLsHazN69Q4+ywtfmcem1ggb67jKki07zO/kxgJJ8jayTuIZZMTqqOGSCWnhJkcHuLbuLQCC221t088O0cQia5lOIbgHIbEjwJVbxKQK7D79Zh/tCDwkwKuja7u6x77Algf7RI2BICqcDiqaqF802ISRFjnNkawgZC3fcLo4CT8W4HbNU94JXMhfYzQt0EhbqL/HdAjw4K/EJHmOsqPRm3aJHOF5XjQkWHsg/mrDBfRKORsNfTsa7XLU65Hgddb5uqiAy09VNHhzO8pmH1ozs1+t2xdNd1sYW3+1qoMng7uKmvniktmc52xFjtoqK3f4ydSqt5iaPzHvO7tNNPJnyt8CofTqj0l7A2niNqeOw1tvI7ryITysIKdrGhrAGtaAAByAXoQr1xc1wvHH4fVVdO+J74GuEmdlvU7wlxJG5+CfMLxeGpaHwyB48N/kdUvYk0Q4rA8n1Z2Pa6+12gBv5r3xTg+Nz+9pnupphc5o9A/wAHjp5IGhqySXDxLPSOEdfHZuwqIwcn+Yb3TdTVTJGh7HBzTqCNigruIcDirITDKNCbg82nkR4qk4cxGWnnFDVHMbXhm2zt+678ScFz/tDxiLNE2G8lVC/O1jN+hBO2xKB5rZQyN7jya4/Qpd7OKe1G2Q7zEyH4m36Je4s41lZSnvaSWFsoaxj3FvtEjQ2KeuHKXuqaFn3Wj+qCwXlPJla49AT8hdexWLmA3B5iyD5qxaudUVE07ySXPIAPut6BbvBtI6TEKVrb3a4ucegylTxzhJo62RtiWyHPHYbk6ZQumdl/CZpYzPMPt5eX3G8m+aiU26puZlqOI1CxRpVFm33VRjG28n0LCofZrj0BPyC9FoY5OGQSuPJjvqCFLZdQ9nWsM7/4k8jx5Gyv8XoBPG6MuLb+83cW2IVXwBT5KCn6lgcfMphsgTP7uVrbNbWZm/eeAX/MCyaaCAxxsY52ZwFi7qeZW2hBgWqbrJCBf4hwWWZzZIZ3RPby0yO/mFlUOwLEZPVkqYWNPvQtIf8AAnS6drIsg08NpO6jbHmc8tAGZ258T4pa479WWil+7Jl/1kBOSVe0aO9IHDdksLvgHgn8kDSsJAbEXsTzWFFNnYx42c0EfEL3Qc74QGQVER/eNnlc7qQ5xIPkjGx3FTTVTLB5e2J4Hvh5DQT5Kx4xw6SGQV0AzFotNGPfYPeHi0XKp8OqG4lVw90bwQjO8/jOrW+YKynx1+1q9N2jtqnOfrzCTz0zaxLpagqVC1aMUe0OLKynmG8c8Wv4S4Zk1RPuARsdfmqXjmnz0U/4Wl482i6WcK44lko2yQUc0jBGGiQFti8Cx0Jvug3caqJMQmfRQOLYWfv5ha5v7jfqE0YRhcVLCyGIZWN2H5k+KVezfEoRE6E3ZUZnvfG/R13ku32O6eLoKPjGudBSTSt0cAAD0uQNfmsuGcGip4Rks5zvWfJoS9x5kqyrKZkrHRyNDmu0LTsR4pZHA4aMrKypjjGndtcMoHQabIFrtcrfSWCnhObuXMlmdu1rcwFr9brptDIDGwjm1u3kFUU3ClNHTvp2s9WT23e889SeuiqIuHq2kH7JUd5GNop7mw6NsgdbqLpPHE9XEPt6CQ23ewty+epuvOn7QoXMDxFNlO2l7+OgQNFdhcMro3yRte6M5mEj2TtcLZASpHx5G4EthlPw/wDS8puPMsbpPQ58o5+r+qB0Sz2iT5aJ4G73MaPi8X+i1WcYVD2tfHhs72uFwc0f9VW4pU1VbLTRuoZ4WCQue57mFtgNNj1QPGG0wiijYNmtAW2sGhZhAIQhAIQhAIQhAKq4ogD6Wdp/hvI8w0kK1XlPGHNLTsQR80FRwVU56KnPMMa0+YFirxc84fxCro2yQjD55WiWQtc1zAC0nTcqwqONJo2Oklw+djW7kuZ/VA4PF1p4bhcMGYRRtZmJc7LzJ1JKW28dHIx5o57PAI9nY7LOXjyJvtQzD4f+l5gOCxJSXU9ocLGtcYZbOIaNLanYajmvSTiGtlH2NC9t/elLS3zsDdei64re0UdTmNh3Twb+LSlHsnq+4p20U1myN9dl9A9r/WGX4LffwpU1f/fVPq/wodGHwcDurnFeF4KiONhBaYgBHIzRzLbWPwQavG+FxPgdObMlhBeyQaEFutr8wVbYDWGWnikdu5rSb8zbUqiPA7X2E1VUTMBB7uRwLTbrYJpjjDWho9UNAAA5AbIPWyjKskIIAUELJQ4oFfj6sc2BsMZ+0qHCNp59Xf7QVeYdQMhijiYAGsAGwSuZG1OKta1wLKZmawIPrklv5FOaCBGOQA+AWnjNKHwStI0LHfQEhbwUSNuCOoIQLvAE+egpwd2tDXeYTEAlTs/9UVcZ/wAOokaPLRNiAspQhAIQhAIQhAIQhAKMqlCCMqVO0WT9lawHV8sTbdQXgH6JsSdxkzvKqgh5Oc5/+ixQNVJThjGNt7LQPkF6d2Og+QWQUoKniTC21FPLHYXLSWeDwPVI+K1eCcRM1KzMfXjJid5s9Uk/JX10m4HI2mxGppyQGyBsjASB6xuX/UoHIKQFCyQQWoDVKEAoKlYuQYSvDQS4gAC5v0HNIj8bkxKRzIJm09K05XS5gHyHmI9dB5qwxbA6p5J7zODy8OiVJ+BQDc0o06f/AFBZ4DT01DikrI3AMdTtc517lz8+pJHOydDj9P8AxB9VzWl4d7klzYXBx0J306LZ9Ek+45A//wB4af8AiD6rxruJYI4nyd4PVF/jy+tkjeiSfcd8lr4hgz54zG5rwDbbTY3H1QbvD80tFI2rnJ7muOd+htC935A6BdKinadnA+RC5JLw7Xyx90aiZ0ZGXKSNvkrbAuFKmGNsYc+zdnONyg6VdSFWYLRyxstK/OVZBBKEIQCEIQCEIQCglSqjHKKaQDupMvUdUG/UVcbGlzntAAJJJGgC5niFZPNMMUYHCGndkY377CbSPt0tqs+IODamdmRxeBe5LDa60H4BiAj7l1RP3dsmUEWy7W26IOlQ8RU7mtcJBZwDh5HVZf3hp/4g+q5zS4W+JjWBjrNAAv0C9fRJPuO+SDoLcepztIEjVNDT1uKVGeS2SOPu3ghpYS3UtvzWv6G/+GVrVPDPeuzuhcXWt0v5oL+g4hkopWU9VK2aJ5DYqgOBN72DZNd/FPocDzC5RS8Da3bTAG4IJ5Hw1Tdg2DVLHNLpLNHun8kDUFKgKUAhCEEFYAoQgzsjKEIQGUKLKEIMrIChCCbKUIQCEIQCEIQCEIQCgoQggKbIQgMoRlCEIIcEBQhBJUAoQgyUoQg//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3" name="Obraz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0972" y="5373959"/>
            <a:ext cx="1553062" cy="1366209"/>
          </a:xfrm>
          <a:prstGeom prst="rect">
            <a:avLst/>
          </a:prstGeom>
        </p:spPr>
      </p:pic>
    </p:spTree>
    <p:extLst>
      <p:ext uri="{BB962C8B-B14F-4D97-AF65-F5344CB8AC3E}">
        <p14:creationId xmlns:p14="http://schemas.microsoft.com/office/powerpoint/2010/main" val="391317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783264" y="1275163"/>
            <a:ext cx="9366325" cy="1143000"/>
          </a:xfrm>
        </p:spPr>
        <p:txBody>
          <a:bodyPr>
            <a:normAutofit fontScale="90000"/>
          </a:bodyPr>
          <a:lstStyle/>
          <a:p>
            <a:r>
              <a:rPr lang="pl-PL" b="1" dirty="0"/>
              <a:t>Zakazy dowodzenia za pomocą określonych środków dowodowych</a:t>
            </a:r>
            <a:br>
              <a:rPr lang="pl-PL" b="1" dirty="0"/>
            </a:br>
            <a:r>
              <a:rPr lang="pl-PL" sz="2700" dirty="0"/>
              <a:t>Bezwarunkowe</a:t>
            </a:r>
            <a:r>
              <a:rPr lang="pl-PL" dirty="0"/>
              <a:t> </a:t>
            </a:r>
            <a:br>
              <a:rPr lang="pl-PL" dirty="0"/>
            </a:br>
            <a:endParaRPr lang="pl-PL" dirty="0"/>
          </a:p>
        </p:txBody>
      </p:sp>
      <p:sp>
        <p:nvSpPr>
          <p:cNvPr id="8" name="Symbol zastępczy zawartości 7"/>
          <p:cNvSpPr>
            <a:spLocks noGrp="1"/>
          </p:cNvSpPr>
          <p:nvPr>
            <p:ph idx="1"/>
          </p:nvPr>
        </p:nvSpPr>
        <p:spPr>
          <a:xfrm>
            <a:off x="346208" y="3155850"/>
            <a:ext cx="9803381" cy="4308476"/>
          </a:xfrm>
        </p:spPr>
        <p:txBody>
          <a:bodyPr>
            <a:normAutofit/>
          </a:bodyPr>
          <a:lstStyle/>
          <a:p>
            <a:pPr marL="457200" indent="-457200" algn="just">
              <a:buFont typeface="+mj-lt"/>
              <a:buAutoNum type="arabicPeriod" startAt="3"/>
            </a:pPr>
            <a:r>
              <a:rPr lang="pl-PL" dirty="0"/>
              <a:t>Zakaz powoływania jako biegłych osób, o których mowa w art. 196 § 1 k.p.k. </a:t>
            </a:r>
          </a:p>
          <a:p>
            <a:pPr marL="457200" indent="-457200" algn="just">
              <a:buFont typeface="+mj-lt"/>
              <a:buAutoNum type="arabicPeriod" startAt="3"/>
            </a:pPr>
            <a:r>
              <a:rPr lang="pl-PL" dirty="0"/>
              <a:t> Zakaz wykorzystania w procesie złożonego wobec biegłego albo wobec lekarza udzielającego pomocy medycznej oświadczenia oskarżonego co do zarzucanego mu czynu (art. 199 k.p.k. Ważne! </a:t>
            </a:r>
            <a:r>
              <a:rPr lang="pl-PL" dirty="0">
                <a:sym typeface="Wingdings" pitchFamily="2" charset="2"/>
              </a:rPr>
              <a:t> </a:t>
            </a:r>
            <a:r>
              <a:rPr lang="pl-PL" dirty="0"/>
              <a:t>Art. 199a k.p.k.)</a:t>
            </a:r>
          </a:p>
          <a:p>
            <a:pPr marL="457200" indent="-457200" algn="just">
              <a:buFont typeface="+mj-lt"/>
              <a:buAutoNum type="arabicPeriod" startAt="3"/>
            </a:pPr>
            <a:r>
              <a:rPr lang="pl-PL" dirty="0"/>
              <a:t>Zakaz przesłuchiwania osób zobowiązanych do zachowania tajemnicy w zakresie ochrony zdrowia psychicznego jako świadków na okoliczność przyznania się osoby z zaburzeniami psychicznymi do popełnienia czynu zabronionego pod groźbą kary (art. 52 ust. 1 i 2 ustawy  z dnia 19 sierpnia 1994 r. o ochronie zdrowia psychicznego)</a:t>
            </a:r>
          </a:p>
          <a:p>
            <a:pPr marL="0" indent="0">
              <a:buNone/>
            </a:pPr>
            <a:endParaRPr lang="pl-PL" dirty="0"/>
          </a:p>
        </p:txBody>
      </p:sp>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6643" y="3155850"/>
            <a:ext cx="1785357" cy="1292731"/>
          </a:xfrm>
          <a:prstGeom prst="rect">
            <a:avLst/>
          </a:prstGeom>
        </p:spPr>
      </p:pic>
    </p:spTree>
    <p:extLst>
      <p:ext uri="{BB962C8B-B14F-4D97-AF65-F5344CB8AC3E}">
        <p14:creationId xmlns:p14="http://schemas.microsoft.com/office/powerpoint/2010/main" val="161290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5237" y="1055225"/>
            <a:ext cx="9366325" cy="1143000"/>
          </a:xfrm>
        </p:spPr>
        <p:txBody>
          <a:bodyPr>
            <a:normAutofit fontScale="90000"/>
          </a:bodyPr>
          <a:lstStyle/>
          <a:p>
            <a:r>
              <a:rPr lang="pl-PL" dirty="0"/>
              <a:t>Zakazy dowodzenia za pomocą określonych źródeł dowodowych bezwarunkowe </a:t>
            </a:r>
          </a:p>
        </p:txBody>
      </p:sp>
      <p:sp>
        <p:nvSpPr>
          <p:cNvPr id="3" name="Symbol zastępczy zawartości 2"/>
          <p:cNvSpPr>
            <a:spLocks noGrp="1"/>
          </p:cNvSpPr>
          <p:nvPr>
            <p:ph idx="1"/>
          </p:nvPr>
        </p:nvSpPr>
        <p:spPr>
          <a:xfrm>
            <a:off x="685799" y="2127738"/>
            <a:ext cx="10709031" cy="4645201"/>
          </a:xfrm>
        </p:spPr>
        <p:txBody>
          <a:bodyPr>
            <a:normAutofit fontScale="85000" lnSpcReduction="10000"/>
          </a:bodyPr>
          <a:lstStyle/>
          <a:p>
            <a:pPr marL="0" indent="0" algn="ctr">
              <a:buNone/>
            </a:pPr>
            <a:r>
              <a:rPr lang="pl-PL" b="1" u="sng" dirty="0"/>
              <a:t>Wyrok SN z 24 I 2008 r. (V KK 230/07)</a:t>
            </a:r>
          </a:p>
          <a:p>
            <a:pPr marL="0" indent="0" algn="just">
              <a:buNone/>
            </a:pPr>
            <a:r>
              <a:rPr lang="pl-PL" dirty="0"/>
              <a:t>Z art. 199 k.p.k. złożone wobec biegłego albo wobec lekarza, udzielającego pomocy medycznej, oświadczenia oskarżonego, dotyczące zarzucanego mu czynu, </a:t>
            </a:r>
            <a:r>
              <a:rPr lang="pl-PL" b="1" dirty="0"/>
              <a:t>nie mogą stanowić dowodu</a:t>
            </a:r>
            <a:r>
              <a:rPr lang="pl-PL" dirty="0"/>
              <a:t> (…) niezależnie od ich treści. Wskazać trzeba, że w tym zakresie lekarz </a:t>
            </a:r>
            <a:r>
              <a:rPr lang="pl-PL" b="1" dirty="0"/>
              <a:t>nie może zostać zwolniony z tajemnicy lekarskiej na podstawie art. 180 § 2 k.p.k., gdyż art. 199 k.p.k. stanowi lex </a:t>
            </a:r>
            <a:r>
              <a:rPr lang="pl-PL" b="1" dirty="0" err="1"/>
              <a:t>specialis</a:t>
            </a:r>
            <a:r>
              <a:rPr lang="pl-PL" b="1" dirty="0"/>
              <a:t>.</a:t>
            </a:r>
            <a:r>
              <a:rPr lang="pl-PL" dirty="0"/>
              <a:t> Oświadczenie złożone wobec lekarza nie może stanowić dowodu także wówczas, gdy złożone zostało przed formalnym postawieniem sprawcy w stan podejrzenia.</a:t>
            </a:r>
          </a:p>
          <a:p>
            <a:pPr marL="0" indent="0" algn="just">
              <a:buNone/>
            </a:pPr>
            <a:endParaRPr lang="pl-PL" dirty="0"/>
          </a:p>
          <a:p>
            <a:pPr marL="0" indent="0" algn="ctr">
              <a:buNone/>
            </a:pPr>
            <a:r>
              <a:rPr lang="pl-PL" b="1" u="sng" dirty="0"/>
              <a:t>Wyrok SN z 28 VI 2012 r. (III KK 366/11)</a:t>
            </a:r>
          </a:p>
          <a:p>
            <a:pPr marL="0" indent="0" algn="just">
              <a:buNone/>
            </a:pPr>
            <a:r>
              <a:rPr lang="pl-PL" dirty="0"/>
              <a:t> (…) Chodzi o przypadki </a:t>
            </a:r>
            <a:r>
              <a:rPr lang="pl-PL" b="1" dirty="0"/>
              <a:t>udzielania tej pomocy samemu oskarżonemu a nie innym osobom np. pokrzywdzonemu</a:t>
            </a:r>
            <a:r>
              <a:rPr lang="pl-PL" dirty="0"/>
              <a:t>. Oświadczenia sprawcy czynu zabronionego chroni zakaz dowodowy bez względu na to, czy przedstawiono mu zarzut jego popełnienia czy nie. Reguła określona w art. 199 k.p.k. nie stoi na przeszkodzie przesłuchaniu w charakterze świadka lekarza, który na miejscu zdarzenia udzielał pomocy medycznej pokrzywdzonemu lub innym osobom. </a:t>
            </a:r>
          </a:p>
          <a:p>
            <a:pPr marL="0" indent="0" algn="just">
              <a:buNone/>
            </a:pPr>
            <a:endParaRPr lang="pl-PL" dirty="0"/>
          </a:p>
          <a:p>
            <a:pPr marL="0" indent="0" algn="ctr">
              <a:buNone/>
            </a:pPr>
            <a:r>
              <a:rPr lang="pl-PL" b="1" u="sng" dirty="0"/>
              <a:t>Wyrok SA w Szczecinie z 18.02.2015 r., II </a:t>
            </a:r>
            <a:r>
              <a:rPr lang="pl-PL" b="1" u="sng" dirty="0" err="1"/>
              <a:t>AKa</a:t>
            </a:r>
            <a:r>
              <a:rPr lang="pl-PL" b="1" u="sng" dirty="0"/>
              <a:t> 270/14 </a:t>
            </a:r>
          </a:p>
          <a:p>
            <a:pPr marL="0" indent="0" algn="just">
              <a:buNone/>
            </a:pPr>
            <a:r>
              <a:rPr lang="pl-PL" dirty="0"/>
              <a:t>Ani osoba wnioskodawcy, ani kierunek przesłuchania (na korzyść oskarżonego) nie pozwalają na obejście zakazu dowodowego (art. 178 pkt 1).</a:t>
            </a:r>
          </a:p>
          <a:p>
            <a:endParaRPr lang="pl-PL" dirty="0"/>
          </a:p>
          <a:p>
            <a:pPr marL="0" indent="0" algn="just">
              <a:buNone/>
            </a:pPr>
            <a:endParaRPr lang="pl-PL" dirty="0"/>
          </a:p>
          <a:p>
            <a:pPr marL="0" indent="0" algn="just">
              <a:buNone/>
            </a:pPr>
            <a:endParaRPr lang="pl-PL" dirty="0"/>
          </a:p>
          <a:p>
            <a:endParaRPr lang="pl-PL" dirty="0"/>
          </a:p>
        </p:txBody>
      </p:sp>
    </p:spTree>
    <p:extLst>
      <p:ext uri="{BB962C8B-B14F-4D97-AF65-F5344CB8AC3E}">
        <p14:creationId xmlns:p14="http://schemas.microsoft.com/office/powerpoint/2010/main" val="3373924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366" y="728726"/>
            <a:ext cx="9366325" cy="1143000"/>
          </a:xfrm>
        </p:spPr>
        <p:txBody>
          <a:bodyPr/>
          <a:lstStyle/>
          <a:p>
            <a:r>
              <a:rPr lang="pl-PL" dirty="0"/>
              <a:t>Ważne – zakaz dowodowy z art. 199</a:t>
            </a:r>
          </a:p>
        </p:txBody>
      </p:sp>
      <p:sp>
        <p:nvSpPr>
          <p:cNvPr id="3" name="Symbol zastępczy zawartości 2"/>
          <p:cNvSpPr>
            <a:spLocks noGrp="1"/>
          </p:cNvSpPr>
          <p:nvPr>
            <p:ph idx="1"/>
          </p:nvPr>
        </p:nvSpPr>
        <p:spPr>
          <a:xfrm>
            <a:off x="645152" y="1721412"/>
            <a:ext cx="10767263" cy="4433204"/>
          </a:xfrm>
        </p:spPr>
        <p:txBody>
          <a:bodyPr>
            <a:normAutofit/>
          </a:bodyPr>
          <a:lstStyle/>
          <a:p>
            <a:pPr marL="0" indent="0" algn="ctr">
              <a:buNone/>
            </a:pPr>
            <a:r>
              <a:rPr lang="pl-PL" b="1" u="sng" dirty="0"/>
              <a:t>Wyrok SA w Katowicach z 21 X 2013 r. (II </a:t>
            </a:r>
            <a:r>
              <a:rPr lang="pl-PL" b="1" u="sng" dirty="0" err="1"/>
              <a:t>AKa</a:t>
            </a:r>
            <a:r>
              <a:rPr lang="pl-PL" b="1" u="sng" dirty="0"/>
              <a:t> 334/13)</a:t>
            </a:r>
          </a:p>
          <a:p>
            <a:pPr marL="0" indent="0" algn="just">
              <a:buNone/>
            </a:pPr>
            <a:endParaRPr lang="pl-PL" b="1" u="sng" dirty="0"/>
          </a:p>
          <a:p>
            <a:pPr marL="0" indent="0" algn="just">
              <a:buNone/>
            </a:pPr>
            <a:r>
              <a:rPr lang="pl-PL" dirty="0"/>
              <a:t>Przepis art. 199 k.p.k. nie zawiera wyraźnie i wprost sformułowanego bezwzględnego zakazu dowodowego, który dotyczyłby pielęgniarki udzielającej oskarżonemu, czy podejrzanemu, pomocy medycznej. Niemniej jednak, wydaje się, że tenże zakaz dowodowy winien obejmować także wszelkie oświadczenia składane pielęgniarkom w trakcie udzielania przez nie pomocy medycznej oskarżonemu, bądź podejrzanemu, a nawet osobie, która jeszcze takie statusu w procesie nie uzyskała. (…) Wówczas to m.in. </a:t>
            </a:r>
            <a:r>
              <a:rPr lang="pl-PL" b="1" dirty="0"/>
              <a:t>pielęgniarka</a:t>
            </a:r>
            <a:r>
              <a:rPr lang="pl-PL" dirty="0"/>
              <a:t>, co wynika wprost z ustawy o zawodzie pielęgniarki i położnej, zobowiązana jest do sporządzenia stosownej dokumentacji i samodzielnego udzielenia w określonym zakresie świadczeń zapobiegawczym (…). </a:t>
            </a:r>
            <a:r>
              <a:rPr lang="pl-PL" b="1" dirty="0"/>
              <a:t>Możliwość przesłuchania pielęgniarki na okoliczność złożonych przez oskarżonego oświadczeń dotyczących zarzucanego mu czynu, stanowiłaby bez wątpienia obejście bezwzględnego zakazu dowodowego przewidzianego w art. 199 k.p.k., choć dotyczy on wyłącznie lekarzy i biegłych.  </a:t>
            </a:r>
          </a:p>
          <a:p>
            <a:endParaRPr lang="pl-PL" dirty="0"/>
          </a:p>
        </p:txBody>
      </p:sp>
    </p:spTree>
    <p:extLst>
      <p:ext uri="{BB962C8B-B14F-4D97-AF65-F5344CB8AC3E}">
        <p14:creationId xmlns:p14="http://schemas.microsoft.com/office/powerpoint/2010/main" val="1542518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907" y="263769"/>
            <a:ext cx="5834215" cy="826477"/>
          </a:xfrm>
        </p:spPr>
        <p:txBody>
          <a:bodyPr>
            <a:normAutofit/>
          </a:bodyPr>
          <a:lstStyle/>
          <a:p>
            <a:pPr algn="ctr"/>
            <a:r>
              <a:rPr lang="pl-PL" sz="1800" b="1" dirty="0">
                <a:solidFill>
                  <a:schemeClr val="tx1"/>
                </a:solidFill>
              </a:rPr>
              <a:t>Zakazy dowodzenia za pomocą określonych środków dowodowych</a:t>
            </a:r>
            <a:endParaRPr lang="pl-PL" sz="1800" dirty="0"/>
          </a:p>
        </p:txBody>
      </p:sp>
      <p:sp>
        <p:nvSpPr>
          <p:cNvPr id="5" name="Symbol zastępczy tekstu 4"/>
          <p:cNvSpPr>
            <a:spLocks noGrp="1"/>
          </p:cNvSpPr>
          <p:nvPr>
            <p:ph type="body" idx="1"/>
          </p:nvPr>
        </p:nvSpPr>
        <p:spPr>
          <a:xfrm>
            <a:off x="5848509" y="683771"/>
            <a:ext cx="5112568" cy="491128"/>
          </a:xfrm>
        </p:spPr>
        <p:txBody>
          <a:bodyPr/>
          <a:lstStyle/>
          <a:p>
            <a:pPr algn="ctr"/>
            <a:r>
              <a:rPr lang="pl-PL" dirty="0"/>
              <a:t>Warunkowe </a:t>
            </a:r>
          </a:p>
        </p:txBody>
      </p:sp>
      <p:sp>
        <p:nvSpPr>
          <p:cNvPr id="3" name="Symbol zastępczy zawartości 2"/>
          <p:cNvSpPr>
            <a:spLocks noGrp="1"/>
          </p:cNvSpPr>
          <p:nvPr>
            <p:ph sz="half" idx="2"/>
          </p:nvPr>
        </p:nvSpPr>
        <p:spPr>
          <a:xfrm>
            <a:off x="582338" y="1160587"/>
            <a:ext cx="11093847" cy="4554413"/>
          </a:xfrm>
        </p:spPr>
        <p:txBody>
          <a:bodyPr>
            <a:noAutofit/>
          </a:bodyPr>
          <a:lstStyle/>
          <a:p>
            <a:pPr marL="457200" indent="-457200" algn="just">
              <a:buFont typeface="+mj-lt"/>
              <a:buAutoNum type="arabicPeriod"/>
            </a:pPr>
            <a:r>
              <a:rPr lang="pl-PL" sz="1800" dirty="0"/>
              <a:t>Zakaz przesłuchiwania w charakterze świadka, który skorzystał z prawa do odmowy zeznań (art. 182 k.p.k.)</a:t>
            </a:r>
          </a:p>
          <a:p>
            <a:pPr lvl="1" algn="just"/>
            <a:r>
              <a:rPr lang="pl-PL" sz="1600" dirty="0"/>
              <a:t>osoby najbliższe – art. 115 § 11 k.k. - ochrona wartości rodzinnych</a:t>
            </a:r>
          </a:p>
          <a:p>
            <a:pPr lvl="2" algn="just"/>
            <a:r>
              <a:rPr lang="pl-PL" sz="1600" dirty="0"/>
              <a:t>Osobą najbliższą jest małżonek, wstępny, zstępny, rodzeństwo, powinowaty w tej samej linii lub stopniu, osoba pozostająca w stosunku przysposobienia oraz jej małżonek, a także osoba pozostająca we wspólnym pożyciu</a:t>
            </a:r>
          </a:p>
          <a:p>
            <a:pPr lvl="1" algn="just"/>
            <a:r>
              <a:rPr lang="pl-PL" sz="1600" dirty="0"/>
              <a:t>świadek, który w odrębnej sprawie jest oskarżony o współudział w przestępstwie objętym postępowaniem - konsekwencja prawa do nieobciążania się </a:t>
            </a:r>
          </a:p>
          <a:p>
            <a:pPr marL="457200" indent="-457200" algn="just">
              <a:buFont typeface="+mj-lt"/>
              <a:buAutoNum type="arabicPeriod"/>
            </a:pPr>
            <a:r>
              <a:rPr lang="pl-PL" sz="1800" dirty="0"/>
              <a:t>Zakaz przesłuchiwania świadka, który złożył wniosek o zwolnienie od złożenia zeznania, gdyż pozostaje z oskarżonym w szczególnie bliskim stosunku osobistym i którego organ procesowy zwolnił z tego obowiązku (art. 185 k.p.k.) </a:t>
            </a:r>
          </a:p>
          <a:p>
            <a:pPr lvl="1" algn="just"/>
            <a:r>
              <a:rPr lang="pl-PL" sz="1600" dirty="0"/>
              <a:t>szczególnie bliski stosunek osobisty – inny niż wynikający z pokrewieństwa, powinowactwa, małżeństwa czy określony w art. 182 k.p.k., ale silnie łączący osobę, która ma być przesłuchana w charakterze świadka z oskarżonym np.: posiadanie wspólnego dziecka, konkubinat</a:t>
            </a:r>
          </a:p>
          <a:p>
            <a:pPr marL="457200" indent="-457200" algn="just">
              <a:buFont typeface="+mj-lt"/>
              <a:buAutoNum type="arabicPeriod"/>
            </a:pPr>
            <a:r>
              <a:rPr lang="pl-PL" sz="1800" dirty="0"/>
              <a:t>Zakaz przesłuchiwania osób korzystających z immunitetu dyplomatycznego, chyba, że wyrażą na to zgodę(art. 581 § 1 k.p.k.) oraz osób objętych immunitetem konsularnym, w zakresie okoliczności, na które rozciąga się immunitet, chyba, ze wyrażą zgodę na przesłuchanie (art. 582 § 1 k.p.k.);</a:t>
            </a:r>
          </a:p>
          <a:p>
            <a:pPr algn="just"/>
            <a:r>
              <a:rPr lang="pl-PL" sz="1800" dirty="0"/>
              <a:t>Ważne! Art. 191 § 2 k.p.k. – trzeba pouczyć świadka o przysługujących mu uprawnieniach (+ art. 300 § 3) </a:t>
            </a:r>
          </a:p>
        </p:txBody>
      </p:sp>
    </p:spTree>
    <p:extLst>
      <p:ext uri="{BB962C8B-B14F-4D97-AF65-F5344CB8AC3E}">
        <p14:creationId xmlns:p14="http://schemas.microsoft.com/office/powerpoint/2010/main" val="2649794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52766" y="324279"/>
            <a:ext cx="9366325" cy="1143000"/>
          </a:xfrm>
        </p:spPr>
        <p:txBody>
          <a:bodyPr/>
          <a:lstStyle/>
          <a:p>
            <a:r>
              <a:rPr lang="pl-PL" dirty="0"/>
              <a:t>Art. 182 i 185 </a:t>
            </a:r>
          </a:p>
        </p:txBody>
      </p:sp>
      <p:sp>
        <p:nvSpPr>
          <p:cNvPr id="8" name="Symbol zastępczy zawartości 7"/>
          <p:cNvSpPr>
            <a:spLocks noGrp="1"/>
          </p:cNvSpPr>
          <p:nvPr>
            <p:ph idx="1"/>
          </p:nvPr>
        </p:nvSpPr>
        <p:spPr>
          <a:xfrm>
            <a:off x="715491" y="1633487"/>
            <a:ext cx="10820018" cy="4767313"/>
          </a:xfrm>
        </p:spPr>
        <p:txBody>
          <a:bodyPr>
            <a:normAutofit/>
          </a:bodyPr>
          <a:lstStyle/>
          <a:p>
            <a:pPr marL="0" indent="0" algn="ctr">
              <a:buNone/>
            </a:pPr>
            <a:r>
              <a:rPr lang="pl-PL" b="1" u="sng" dirty="0"/>
              <a:t>Wyrok SA we Wrocławiu z 13.08.2013 r., II </a:t>
            </a:r>
            <a:r>
              <a:rPr lang="pl-PL" b="1" u="sng" dirty="0" err="1"/>
              <a:t>AKa</a:t>
            </a:r>
            <a:r>
              <a:rPr lang="pl-PL" b="1" u="sng" dirty="0"/>
              <a:t> 235/13 </a:t>
            </a:r>
          </a:p>
          <a:p>
            <a:pPr marL="0" indent="0" algn="just">
              <a:buNone/>
            </a:pPr>
            <a:r>
              <a:rPr lang="pl-PL" dirty="0"/>
              <a:t>Przepis art. 182 k.p.k. </a:t>
            </a:r>
            <a:r>
              <a:rPr lang="pl-PL" b="1" dirty="0"/>
              <a:t>ma na celu przede wszystkim ochronę świadka</a:t>
            </a:r>
            <a:r>
              <a:rPr lang="pl-PL" dirty="0"/>
              <a:t>, który znajduje się w szczególnej sytuacji. Z jednej bowiem strony jest on zobowiązany do składania prawdziwych zeznań pod groźbą odpowiedzialności karnej za składanie zeznań nieprawdziwych, zaś z drugiej jest on w pewien sposób krepowany względami wynikającymi z powiązań rodzinnych.</a:t>
            </a:r>
          </a:p>
          <a:p>
            <a:pPr marL="0" indent="0" algn="just">
              <a:buNone/>
            </a:pPr>
            <a:endParaRPr lang="pl-PL" dirty="0"/>
          </a:p>
          <a:p>
            <a:pPr marL="0" indent="0" algn="ctr">
              <a:buNone/>
            </a:pPr>
            <a:r>
              <a:rPr lang="pl-PL" b="1" u="sng" dirty="0"/>
              <a:t>Wyrok SA w Łodzi z 27.08.2015 r., II </a:t>
            </a:r>
            <a:r>
              <a:rPr lang="pl-PL" b="1" u="sng" dirty="0" err="1"/>
              <a:t>AKa</a:t>
            </a:r>
            <a:r>
              <a:rPr lang="pl-PL" b="1" u="sng" dirty="0"/>
              <a:t> 139/15 </a:t>
            </a:r>
          </a:p>
          <a:p>
            <a:pPr marL="0" indent="0" algn="just">
              <a:buNone/>
            </a:pPr>
            <a:r>
              <a:rPr lang="pl-PL" dirty="0"/>
              <a:t>Pod pojęciem bliskiego stosunku osobistego należy rozumieć wprawdzie inny niż wynikający z więzów pokrewieństwa, powinowactwa czy małżeństwa stosunek określony w art. 182 k.p.k. (w zw. z art. 115 § 11 k.k.), jednakże musi to być również stosunek silnie łączący z oskarżonym osobę mającą być przesłuchaną w charakterze świadka</a:t>
            </a:r>
          </a:p>
          <a:p>
            <a:pPr marL="0" indent="0" algn="just">
              <a:buNone/>
            </a:pPr>
            <a:endParaRPr lang="pl-PL" dirty="0"/>
          </a:p>
        </p:txBody>
      </p:sp>
    </p:spTree>
    <p:extLst>
      <p:ext uri="{BB962C8B-B14F-4D97-AF65-F5344CB8AC3E}">
        <p14:creationId xmlns:p14="http://schemas.microsoft.com/office/powerpoint/2010/main" val="32810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Dowody nielegalne i zebrane w sposób sprzeczny z ustawą </a:t>
            </a:r>
          </a:p>
        </p:txBody>
      </p:sp>
      <p:graphicFrame>
        <p:nvGraphicFramePr>
          <p:cNvPr id="4" name="Symbol zastępczy zawartości 3"/>
          <p:cNvGraphicFramePr>
            <a:graphicFrameLocks noGrp="1"/>
          </p:cNvGraphicFramePr>
          <p:nvPr>
            <p:ph idx="1"/>
            <p:extLst/>
          </p:nvPr>
        </p:nvGraphicFramePr>
        <p:xfrm>
          <a:off x="585344" y="1743740"/>
          <a:ext cx="5507112" cy="410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5123257" y="1767231"/>
          <a:ext cx="6822558" cy="4850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5614842" y="4192297"/>
            <a:ext cx="2158411" cy="954107"/>
          </a:xfrm>
          <a:prstGeom prst="rect">
            <a:avLst/>
          </a:prstGeom>
          <a:noFill/>
        </p:spPr>
        <p:txBody>
          <a:bodyPr wrap="square" rtlCol="0">
            <a:spAutoFit/>
          </a:bodyPr>
          <a:lstStyle/>
          <a:p>
            <a:pPr algn="ctr"/>
            <a:r>
              <a:rPr lang="pl-PL" sz="2800" dirty="0"/>
              <a:t>dowody nielegalne </a:t>
            </a:r>
          </a:p>
        </p:txBody>
      </p:sp>
    </p:spTree>
    <p:extLst>
      <p:ext uri="{BB962C8B-B14F-4D97-AF65-F5344CB8AC3E}">
        <p14:creationId xmlns:p14="http://schemas.microsoft.com/office/powerpoint/2010/main" val="3324339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6687" y="639622"/>
            <a:ext cx="8604448" cy="1111374"/>
          </a:xfrm>
        </p:spPr>
        <p:txBody>
          <a:bodyPr>
            <a:noAutofit/>
          </a:bodyPr>
          <a:lstStyle/>
          <a:p>
            <a:pPr algn="ctr"/>
            <a:r>
              <a:rPr lang="pl-PL" b="1" dirty="0"/>
              <a:t>Zakazy określonych metod śledczych </a:t>
            </a:r>
          </a:p>
        </p:txBody>
      </p:sp>
      <p:sp>
        <p:nvSpPr>
          <p:cNvPr id="3" name="Symbol zastępczy zawartości 2"/>
          <p:cNvSpPr>
            <a:spLocks noGrp="1"/>
          </p:cNvSpPr>
          <p:nvPr>
            <p:ph idx="1"/>
          </p:nvPr>
        </p:nvSpPr>
        <p:spPr>
          <a:xfrm>
            <a:off x="616687" y="2030819"/>
            <a:ext cx="11036597" cy="4699590"/>
          </a:xfrm>
        </p:spPr>
        <p:txBody>
          <a:bodyPr>
            <a:normAutofit fontScale="92500" lnSpcReduction="20000"/>
          </a:bodyPr>
          <a:lstStyle/>
          <a:p>
            <a:pPr marL="0" indent="0" algn="just">
              <a:buNone/>
            </a:pPr>
            <a:r>
              <a:rPr lang="pl-PL" dirty="0"/>
              <a:t>1. Niektóre metody są wprost zakazane, a naruszenie zakazu pociąga za sobą zastosowanie swoistych sankcji procesowych: </a:t>
            </a:r>
          </a:p>
          <a:p>
            <a:pPr lvl="1" algn="just"/>
            <a:r>
              <a:rPr lang="pl-PL" dirty="0"/>
              <a:t>art. 171 § 7 k.p.k. </a:t>
            </a:r>
            <a:r>
              <a:rPr lang="pl-PL" dirty="0">
                <a:sym typeface="Wingdings" pitchFamily="2" charset="2"/>
              </a:rPr>
              <a:t> </a:t>
            </a:r>
            <a:r>
              <a:rPr lang="pl-PL" dirty="0"/>
              <a:t>wyjaśnienia oraz oświadczenia złożone w warunkach wyłączających swobodę wypowiedzi lub uzyskane wbrew zakazom wymienionym w § 5 (przymus, groźba, hipnoza, środki techniczne kontrolujące nieświadome reakcje organizmu itp.) nie mogą stanowić dowodu</a:t>
            </a:r>
          </a:p>
          <a:p>
            <a:pPr lvl="1" algn="just"/>
            <a:r>
              <a:rPr lang="pl-PL" dirty="0"/>
              <a:t>art. 174 k.p.k. – dowodu z wyjaśnień oskarżonego lub zeznań świadka nie wolno zastępować treścią pism, zapisków lub notatek urzędowych.</a:t>
            </a:r>
          </a:p>
          <a:p>
            <a:pPr lvl="1" algn="just"/>
            <a:r>
              <a:rPr lang="pl-PL" dirty="0"/>
              <a:t>art. 168a – pozyskanie dowodu w związku z pełnieniem przez funkcjonariusza publicznego obowiązków służbowych, w wyniku: zabójstwa, umyślnego spowodowania uszczerbku na zdrowiu lub pozbawienia wolności.</a:t>
            </a:r>
          </a:p>
          <a:p>
            <a:pPr marL="0" indent="0" algn="just">
              <a:buNone/>
            </a:pPr>
            <a:r>
              <a:rPr lang="pl-PL" dirty="0"/>
              <a:t>2. Zachowanie rygorów formalnych podczas czynności dowodowych wskazanych w k.p.k. </a:t>
            </a:r>
          </a:p>
          <a:p>
            <a:pPr lvl="1" algn="just"/>
            <a:r>
              <a:rPr lang="pl-PL" dirty="0"/>
              <a:t>art. 208 k.p.k. – oględzin lub badań ciała, które mogą wywołać uczycie wstydu, powinna dokonać osoba tej samej płci, chyba, że łączą się z tym szczególne trudności; inne osoby odmiennej płci mogą być obecne tylko w razie konieczności </a:t>
            </a:r>
          </a:p>
          <a:p>
            <a:pPr marL="457200" indent="-457200" algn="just">
              <a:buFont typeface="+mj-lt"/>
              <a:buAutoNum type="arabicPeriod" startAt="3"/>
            </a:pPr>
            <a:r>
              <a:rPr lang="pl-PL" dirty="0"/>
              <a:t>zakaz korzystania z materiału uzyskanego z podsłuchu </a:t>
            </a:r>
            <a:r>
              <a:rPr lang="pl-PL" dirty="0" err="1"/>
              <a:t>przedprocesowego</a:t>
            </a:r>
            <a:r>
              <a:rPr lang="pl-PL" dirty="0"/>
              <a:t>, czy procesowego w zakresie, w jakim wkroczono w jego toku poza, określone w postanowieniu sądu o jego zarządzeniu, granice podmiotowe lub przedmiotowe tego podsłuchu;</a:t>
            </a:r>
          </a:p>
          <a:p>
            <a:pPr lvl="1" algn="just"/>
            <a:r>
              <a:rPr lang="pl-PL" dirty="0"/>
              <a:t>W konsekwencji, dowody uzyskane w trakcie kontroli rozmów poza jej zakresem podmiotowym i przedmiotowym, określonym przez sąd, nie mogą być wykorzystane w procesie, a więc nie mogą stanowić dowodu, chyba, że uzyska się w trakcie kontroli zgodę następczą sądu</a:t>
            </a: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225" y="0"/>
            <a:ext cx="3288776" cy="2030819"/>
          </a:xfrm>
          <a:prstGeom prst="rect">
            <a:avLst/>
          </a:prstGeom>
        </p:spPr>
      </p:pic>
    </p:spTree>
    <p:extLst>
      <p:ext uri="{BB962C8B-B14F-4D97-AF65-F5344CB8AC3E}">
        <p14:creationId xmlns:p14="http://schemas.microsoft.com/office/powerpoint/2010/main" val="1387715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3359" y="797666"/>
            <a:ext cx="9590567" cy="910903"/>
          </a:xfrm>
        </p:spPr>
        <p:txBody>
          <a:bodyPr>
            <a:normAutofit fontScale="90000"/>
          </a:bodyPr>
          <a:lstStyle/>
          <a:p>
            <a:r>
              <a:rPr lang="pl-PL" sz="3200" b="1" dirty="0"/>
              <a:t>Zakazy określonych metod śledczych </a:t>
            </a:r>
            <a:br>
              <a:rPr lang="pl-PL" sz="3200" b="1" dirty="0"/>
            </a:br>
            <a:r>
              <a:rPr lang="pl-PL" sz="3200" b="1" dirty="0"/>
              <a:t>art. 171  </a:t>
            </a:r>
            <a:endParaRPr lang="pl-PL" dirty="0"/>
          </a:p>
        </p:txBody>
      </p:sp>
      <p:sp>
        <p:nvSpPr>
          <p:cNvPr id="3" name="Symbol zastępczy zawartości 2"/>
          <p:cNvSpPr>
            <a:spLocks noGrp="1"/>
          </p:cNvSpPr>
          <p:nvPr>
            <p:ph idx="1"/>
          </p:nvPr>
        </p:nvSpPr>
        <p:spPr>
          <a:xfrm>
            <a:off x="797851" y="1808352"/>
            <a:ext cx="10728251" cy="4683492"/>
          </a:xfrm>
        </p:spPr>
        <p:txBody>
          <a:bodyPr>
            <a:normAutofit/>
          </a:bodyPr>
          <a:lstStyle/>
          <a:p>
            <a:pPr marL="0" indent="0">
              <a:buNone/>
            </a:pPr>
            <a:r>
              <a:rPr lang="pl-PL" dirty="0"/>
              <a:t>§ 5.Niedopuszczalne jest:</a:t>
            </a:r>
          </a:p>
          <a:p>
            <a:pPr marL="365760" lvl="1" indent="0">
              <a:buNone/>
            </a:pPr>
            <a:r>
              <a:rPr lang="pl-PL" dirty="0"/>
              <a:t>1) wpływanie na wypowiedzi osoby przesłuchiwanej za pomocą przymusu lub groźby bezprawnej,</a:t>
            </a:r>
          </a:p>
          <a:p>
            <a:pPr marL="365760" lvl="1" indent="0">
              <a:buNone/>
            </a:pPr>
            <a:r>
              <a:rPr lang="pl-PL" dirty="0"/>
              <a:t>2) stosowanie hipnozy albo środków chemicznych lub technicznych wpływających na procesy psychiczne osoby przesłuchiwanej albo mających na celu kontrolę nieświadomych reakcji jej organizmu w związku z przesłuchaniem.</a:t>
            </a:r>
          </a:p>
          <a:p>
            <a:pPr marL="0" indent="0">
              <a:buNone/>
            </a:pPr>
            <a:r>
              <a:rPr lang="pl-PL" dirty="0"/>
              <a:t>§  7. Wyjaśnienia, zeznania oraz oświadczenia złożone w warunkach wyłączających swobodę wypowiedzi lub uzyskane wbrew zakazom wymienionym w § 5 nie mogą stanowić dowodu.</a:t>
            </a:r>
          </a:p>
          <a:p>
            <a:pPr marL="0" indent="0">
              <a:buNone/>
            </a:pPr>
            <a:endParaRPr lang="pl-PL" sz="1000" b="1" dirty="0"/>
          </a:p>
          <a:p>
            <a:r>
              <a:rPr lang="pl-PL" b="1" dirty="0"/>
              <a:t>swoboda wypowiedzi – </a:t>
            </a:r>
            <a:r>
              <a:rPr lang="pl-PL" dirty="0"/>
              <a:t>wszystkie trzy etapy procesu psychicznego prowadzącego do oświadczenia:</a:t>
            </a:r>
          </a:p>
          <a:p>
            <a:pPr marL="822960" lvl="1" indent="-457200">
              <a:buFont typeface="+mj-lt"/>
              <a:buAutoNum type="arabicPeriod"/>
            </a:pPr>
            <a:r>
              <a:rPr lang="pl-PL" dirty="0"/>
              <a:t>procesy motywacyjne prowadzące do decyzji woli o przyszłym oświadczeniu dowodowym,</a:t>
            </a:r>
          </a:p>
          <a:p>
            <a:pPr marL="822960" lvl="1" indent="-457200">
              <a:buFont typeface="+mj-lt"/>
              <a:buAutoNum type="arabicPeriod"/>
            </a:pPr>
            <a:r>
              <a:rPr lang="pl-PL" dirty="0"/>
              <a:t>podjęcie woli w przedmiocie oświadczenia dowodowego,</a:t>
            </a:r>
          </a:p>
          <a:p>
            <a:pPr marL="822960" lvl="1" indent="-457200">
              <a:buFont typeface="+mj-lt"/>
              <a:buAutoNum type="arabicPeriod"/>
            </a:pPr>
            <a:r>
              <a:rPr lang="pl-PL" dirty="0"/>
              <a:t>składanie oświadczenia.</a:t>
            </a:r>
          </a:p>
          <a:p>
            <a:pPr marL="365760" lvl="1" indent="0">
              <a:buNone/>
            </a:pPr>
            <a:endParaRPr lang="pl-PL" dirty="0"/>
          </a:p>
          <a:p>
            <a:pPr marL="365760" lvl="1" indent="0">
              <a:buNone/>
            </a:pPr>
            <a:endParaRPr lang="pl-PL" dirty="0"/>
          </a:p>
          <a:p>
            <a:pPr marL="0" indent="0">
              <a:buNone/>
            </a:pPr>
            <a:endParaRPr lang="pl-PL" dirty="0"/>
          </a:p>
        </p:txBody>
      </p:sp>
    </p:spTree>
    <p:extLst>
      <p:ext uri="{BB962C8B-B14F-4D97-AF65-F5344CB8AC3E}">
        <p14:creationId xmlns:p14="http://schemas.microsoft.com/office/powerpoint/2010/main" val="2969372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0560" y="202427"/>
            <a:ext cx="9078427" cy="1690577"/>
          </a:xfrm>
        </p:spPr>
        <p:txBody>
          <a:bodyPr>
            <a:normAutofit/>
          </a:bodyPr>
          <a:lstStyle/>
          <a:p>
            <a:r>
              <a:rPr lang="pl-PL" b="1" dirty="0"/>
              <a:t>Zakazy określonych metod śledczych </a:t>
            </a:r>
            <a:endParaRPr lang="pl-PL" sz="4400" dirty="0"/>
          </a:p>
        </p:txBody>
      </p:sp>
      <p:sp>
        <p:nvSpPr>
          <p:cNvPr id="3" name="Symbol zastępczy zawartości 2"/>
          <p:cNvSpPr>
            <a:spLocks noGrp="1"/>
          </p:cNvSpPr>
          <p:nvPr>
            <p:ph idx="1"/>
          </p:nvPr>
        </p:nvSpPr>
        <p:spPr>
          <a:xfrm>
            <a:off x="615053" y="1837388"/>
            <a:ext cx="10973209" cy="4651335"/>
          </a:xfrm>
        </p:spPr>
        <p:txBody>
          <a:bodyPr>
            <a:normAutofit lnSpcReduction="10000"/>
          </a:bodyPr>
          <a:lstStyle/>
          <a:p>
            <a:pPr marL="0" indent="0" algn="just">
              <a:buNone/>
            </a:pPr>
            <a:r>
              <a:rPr lang="pl-PL" b="1" dirty="0"/>
              <a:t>Swobodę wypowiedzi wyłączają:</a:t>
            </a:r>
          </a:p>
          <a:p>
            <a:pPr algn="just"/>
            <a:r>
              <a:rPr lang="pl-PL" u="sng" dirty="0"/>
              <a:t>przymus absolutny </a:t>
            </a:r>
            <a:r>
              <a:rPr lang="pl-PL" dirty="0"/>
              <a:t>– wyłącza zdolność decyzji lub możliwości realizacji decyzji woli; </a:t>
            </a:r>
          </a:p>
          <a:p>
            <a:pPr lvl="1" algn="just"/>
            <a:r>
              <a:rPr lang="pl-PL" dirty="0"/>
              <a:t>hipnoza, narkoanaliza itp. </a:t>
            </a:r>
          </a:p>
          <a:p>
            <a:pPr lvl="1" algn="just"/>
            <a:r>
              <a:rPr lang="pl-PL" dirty="0"/>
              <a:t>zakaz przyjmowania oświadczeń od osoby nietrzeźwej, pod wpływem narkotyków i niektórych lekarstw ograniczających świadomość;</a:t>
            </a:r>
          </a:p>
          <a:p>
            <a:pPr lvl="0" algn="just"/>
            <a:r>
              <a:rPr lang="pl-PL" u="sng" dirty="0"/>
              <a:t>przymus nieabsolutny </a:t>
            </a:r>
          </a:p>
          <a:p>
            <a:pPr lvl="1" algn="just"/>
            <a:r>
              <a:rPr lang="pl-PL" dirty="0"/>
              <a:t>nacisk na psychikę, który może ale nie musi powodować wyłączenie swobody wypowiedzi;</a:t>
            </a:r>
          </a:p>
          <a:p>
            <a:pPr lvl="1" algn="just"/>
            <a:r>
              <a:rPr lang="pl-PL" i="1" dirty="0"/>
              <a:t>vis </a:t>
            </a:r>
            <a:r>
              <a:rPr lang="pl-PL" i="1" dirty="0" err="1"/>
              <a:t>compulsiva</a:t>
            </a:r>
            <a:r>
              <a:rPr lang="pl-PL" i="1" dirty="0"/>
              <a:t> - </a:t>
            </a:r>
            <a:r>
              <a:rPr lang="pl-PL" dirty="0"/>
              <a:t>posługiwanie się siłą fizyczną, stwarzanie uciążliwych warunków; tortury, nękanie </a:t>
            </a:r>
          </a:p>
          <a:p>
            <a:pPr lvl="1" algn="just"/>
            <a:r>
              <a:rPr lang="pl-PL" dirty="0"/>
              <a:t>Swobodę wyłącza także groźba, nielegalna obietnica zmiany sytuacji aktualnie niekorzystnej pod warunkiem złożenia oświadczenia odpowiedniej treści;</a:t>
            </a:r>
          </a:p>
          <a:p>
            <a:pPr algn="just"/>
            <a:r>
              <a:rPr lang="pl-PL" u="sng" dirty="0"/>
              <a:t>brak swobody wypowiedzi </a:t>
            </a:r>
          </a:p>
          <a:p>
            <a:pPr lvl="1" algn="just"/>
            <a:r>
              <a:rPr lang="pl-PL" dirty="0"/>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pPr algn="just"/>
            <a:endParaRPr lang="pl-PL" dirty="0"/>
          </a:p>
          <a:p>
            <a:pPr algn="just"/>
            <a:endParaRPr lang="pl-PL" dirty="0"/>
          </a:p>
        </p:txBody>
      </p:sp>
    </p:spTree>
    <p:extLst>
      <p:ext uri="{BB962C8B-B14F-4D97-AF65-F5344CB8AC3E}">
        <p14:creationId xmlns:p14="http://schemas.microsoft.com/office/powerpoint/2010/main" val="829410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0689" y="728726"/>
            <a:ext cx="9366325" cy="1143000"/>
          </a:xfrm>
        </p:spPr>
        <p:txBody>
          <a:bodyPr>
            <a:normAutofit/>
          </a:bodyPr>
          <a:lstStyle/>
          <a:p>
            <a:r>
              <a:rPr lang="pl-PL" dirty="0"/>
              <a:t>Swoboda wypowiedzi w orzecznictwie </a:t>
            </a:r>
          </a:p>
        </p:txBody>
      </p:sp>
      <p:sp>
        <p:nvSpPr>
          <p:cNvPr id="3" name="Symbol zastępczy zawartości 2"/>
          <p:cNvSpPr>
            <a:spLocks noGrp="1"/>
          </p:cNvSpPr>
          <p:nvPr>
            <p:ph idx="1"/>
          </p:nvPr>
        </p:nvSpPr>
        <p:spPr>
          <a:xfrm>
            <a:off x="609983" y="1967596"/>
            <a:ext cx="11089921" cy="4159620"/>
          </a:xfrm>
        </p:spPr>
        <p:txBody>
          <a:bodyPr>
            <a:normAutofit/>
          </a:bodyPr>
          <a:lstStyle/>
          <a:p>
            <a:pPr marL="0" indent="0" algn="ctr">
              <a:buNone/>
            </a:pPr>
            <a:r>
              <a:rPr lang="pl-PL" b="1" u="sng" dirty="0"/>
              <a:t>Wyrok SA w Lublinie z 20 XII 2005 r. (II </a:t>
            </a:r>
            <a:r>
              <a:rPr lang="pl-PL" b="1" u="sng" dirty="0" err="1"/>
              <a:t>AKa</a:t>
            </a:r>
            <a:r>
              <a:rPr lang="pl-PL" b="1" u="sng" dirty="0"/>
              <a:t> 278/05)</a:t>
            </a:r>
          </a:p>
          <a:p>
            <a:endParaRPr lang="pl-PL" dirty="0"/>
          </a:p>
          <a:p>
            <a:pPr marL="0" indent="0" algn="just">
              <a:buNone/>
            </a:pPr>
            <a:r>
              <a:rPr lang="pl-PL" dirty="0"/>
              <a:t>Problematyka swobody wypowiedzi osoby przesłuchiwanej, a w szczególności oskarżonego wymaga każdorazowej drobiazgowej oceny. Nie można bowiem stwarzać precedensu, że każde niewygodne, z punktu oceny winy oskarżonego, wyjaśnienia złożone w postępowaniu przygotowawczym można skutecznie odwołać, stawiając zarzut, iż zostały one złożone w warunkach wyłączających swobodę wypowiedzi, w wyniku niewłaściwej postawy przesłuchującego. </a:t>
            </a:r>
            <a:r>
              <a:rPr lang="pl-PL" b="1" dirty="0"/>
              <a:t>Brak możliwości skontaktowania się z adwokatem, nie może automatycznie decydować o braku swobody wypowiedzi.</a:t>
            </a:r>
            <a:r>
              <a:rPr lang="pl-PL" dirty="0"/>
              <a:t> Uniemożliwienie przez przesłuchującego kontaktu z obrońcą może być uznane za uchybienie procesowe w rozumieniu art. 438 pkt 2, lecz ocena, czy miało ono wpływ na treść wyroku, może być podjęta jedynie na podstawie analizy całokształtu materiału dowodowego zgromadzonego w sprawie. </a:t>
            </a:r>
          </a:p>
          <a:p>
            <a:pPr marL="0" indent="0">
              <a:buNone/>
            </a:pPr>
            <a:r>
              <a:rPr lang="pl-PL" dirty="0">
                <a:sym typeface="Wingdings" panose="05000000000000000000" pitchFamily="2" charset="2"/>
              </a:rPr>
              <a:t> doktryna </a:t>
            </a:r>
            <a:r>
              <a:rPr lang="pl-PL" dirty="0" err="1">
                <a:sym typeface="Wingdings" panose="05000000000000000000" pitchFamily="2" charset="2"/>
              </a:rPr>
              <a:t>Salduz</a:t>
            </a:r>
            <a:r>
              <a:rPr lang="pl-PL" dirty="0">
                <a:sym typeface="Wingdings" panose="05000000000000000000" pitchFamily="2" charset="2"/>
              </a:rPr>
              <a:t> – patrz następny slajd </a:t>
            </a:r>
            <a:endParaRPr lang="pl-PL" dirty="0"/>
          </a:p>
          <a:p>
            <a:endParaRPr lang="pl-PL" dirty="0"/>
          </a:p>
        </p:txBody>
      </p:sp>
    </p:spTree>
    <p:extLst>
      <p:ext uri="{BB962C8B-B14F-4D97-AF65-F5344CB8AC3E}">
        <p14:creationId xmlns:p14="http://schemas.microsoft.com/office/powerpoint/2010/main" val="2279622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51705" y="799064"/>
            <a:ext cx="9366325" cy="1143000"/>
          </a:xfrm>
        </p:spPr>
        <p:txBody>
          <a:bodyPr/>
          <a:lstStyle/>
          <a:p>
            <a:r>
              <a:rPr lang="pl-PL" dirty="0"/>
              <a:t>Doktryna </a:t>
            </a:r>
            <a:r>
              <a:rPr lang="pl-PL" i="1" dirty="0" err="1"/>
              <a:t>Salduz</a:t>
            </a:r>
            <a:r>
              <a:rPr lang="pl-PL" i="1" dirty="0"/>
              <a:t> </a:t>
            </a:r>
            <a:endParaRPr lang="pl-PL" dirty="0"/>
          </a:p>
        </p:txBody>
      </p:sp>
      <p:sp>
        <p:nvSpPr>
          <p:cNvPr id="3" name="Symbol zastępczy zawartości 2"/>
          <p:cNvSpPr>
            <a:spLocks noGrp="1"/>
          </p:cNvSpPr>
          <p:nvPr>
            <p:ph idx="1"/>
          </p:nvPr>
        </p:nvSpPr>
        <p:spPr>
          <a:xfrm>
            <a:off x="662738" y="1985181"/>
            <a:ext cx="10679340" cy="4380450"/>
          </a:xfrm>
        </p:spPr>
        <p:txBody>
          <a:bodyPr>
            <a:normAutofit/>
          </a:bodyPr>
          <a:lstStyle/>
          <a:p>
            <a:pPr algn="just"/>
            <a:r>
              <a:rPr lang="pl-PL" dirty="0"/>
              <a:t>Dopuszczalność dowodowego wykorzystania samoobciążających wyjaśnień złożonych przez oskarżonego na wczesnym etapie postępowania zanim uzyskał on możliwość skonsultowania się z obrońcą. </a:t>
            </a:r>
          </a:p>
          <a:p>
            <a:pPr algn="just"/>
            <a:r>
              <a:rPr lang="pl-PL" dirty="0"/>
              <a:t>Z art., 6 EKPC należy wywodzić prawo do zapewnienia podejrzanemu dostępu do obrońcy od pierwszego przesłuchania go przez policję, chyba że w konkretnej sprawie zachodzą okoliczności przemawiające za potrzebą ograniczenia tego prawa. </a:t>
            </a:r>
          </a:p>
          <a:p>
            <a:pPr algn="just"/>
            <a:r>
              <a:rPr lang="pl-PL" dirty="0"/>
              <a:t>Prawo oskarżonego będzie naruszone, jeżeli </a:t>
            </a:r>
            <a:r>
              <a:rPr lang="pl-PL" dirty="0" err="1"/>
              <a:t>samoobciążające</a:t>
            </a:r>
            <a:r>
              <a:rPr lang="pl-PL" dirty="0"/>
              <a:t> wyjaśnienia złożone w czasie przesłuchania podejrzanego bez zapewnienia mu dostępu do obrońcy zostaną użyte dla wydania wyroku skazującego. </a:t>
            </a:r>
          </a:p>
          <a:p>
            <a:pPr algn="just"/>
            <a:r>
              <a:rPr lang="pl-PL" dirty="0"/>
              <a:t>Naruszenie prawa do korzystania z pomocy obrońcy nie oznacza automatycznej nierzetelności postępowania, ale ETPC bada, jakie znaczenie miał ten dowód dla wydania wyroku. </a:t>
            </a:r>
          </a:p>
        </p:txBody>
      </p:sp>
    </p:spTree>
    <p:extLst>
      <p:ext uri="{BB962C8B-B14F-4D97-AF65-F5344CB8AC3E}">
        <p14:creationId xmlns:p14="http://schemas.microsoft.com/office/powerpoint/2010/main" val="249143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5236" y="781479"/>
            <a:ext cx="9366325" cy="1143000"/>
          </a:xfrm>
        </p:spPr>
        <p:txBody>
          <a:bodyPr>
            <a:normAutofit fontScale="90000"/>
          </a:bodyPr>
          <a:lstStyle/>
          <a:p>
            <a:r>
              <a:rPr lang="pl-PL" dirty="0"/>
              <a:t>Do kogo skierowany zakaz dowodowy z art. 171 (zakaz tortur)? </a:t>
            </a:r>
          </a:p>
        </p:txBody>
      </p:sp>
      <p:sp>
        <p:nvSpPr>
          <p:cNvPr id="3" name="Symbol zastępczy zawartości 2"/>
          <p:cNvSpPr>
            <a:spLocks noGrp="1"/>
          </p:cNvSpPr>
          <p:nvPr>
            <p:ph idx="1"/>
          </p:nvPr>
        </p:nvSpPr>
        <p:spPr>
          <a:xfrm>
            <a:off x="680321" y="2336873"/>
            <a:ext cx="11068656" cy="4117090"/>
          </a:xfrm>
        </p:spPr>
        <p:txBody>
          <a:bodyPr>
            <a:normAutofit/>
          </a:bodyPr>
          <a:lstStyle/>
          <a:p>
            <a:pPr marL="0" indent="0" algn="ctr">
              <a:buNone/>
            </a:pPr>
            <a:r>
              <a:rPr lang="pl-PL" b="1" u="sng" dirty="0"/>
              <a:t>Wyrok SA w Krakowie z 8 X 2008 r. (II </a:t>
            </a:r>
            <a:r>
              <a:rPr lang="pl-PL" b="1" u="sng" dirty="0" err="1"/>
              <a:t>AKa</a:t>
            </a:r>
            <a:r>
              <a:rPr lang="pl-PL" b="1" u="sng" dirty="0"/>
              <a:t> 92/08)</a:t>
            </a:r>
          </a:p>
          <a:p>
            <a:pPr marL="0" indent="0" algn="ctr">
              <a:buNone/>
            </a:pPr>
            <a:r>
              <a:rPr lang="pl-PL" dirty="0"/>
              <a:t>„Prywatne tortury” </a:t>
            </a:r>
          </a:p>
          <a:p>
            <a:pPr marL="0" indent="0" algn="ctr">
              <a:buNone/>
            </a:pPr>
            <a:endParaRPr lang="pl-PL" dirty="0"/>
          </a:p>
          <a:p>
            <a:pPr marL="0" indent="0" algn="just">
              <a:buNone/>
            </a:pPr>
            <a:r>
              <a:rPr lang="pl-PL" dirty="0"/>
              <a:t>Przepis art. 171 § 7 k.p.k. nie ma zastosowania do dowodu z utrwalenia dźwiękowego wypowiedzi osoby torturowanej w ramach "przesłuchania" między przestępcami, wykonanego dla celów grupy przestępczej. Przepis ten jest adresowany wyłącznie do organów procesowych i oświadczeń składanych na użytek procesu. Zabraniać dowodzenia takim środkiem, legalnie uzyskanym przez organy ścigania, byłoby jak zabronić dowodu z zeznań osób, które słyszały wypowiedzi torturowanego.</a:t>
            </a:r>
            <a:endParaRPr lang="pl-PL" u="sng" dirty="0"/>
          </a:p>
          <a:p>
            <a:pPr marL="0" indent="0" algn="ctr">
              <a:buNone/>
            </a:pPr>
            <a:endParaRPr lang="pl-PL" u="sng" dirty="0"/>
          </a:p>
          <a:p>
            <a:endParaRPr lang="pl-PL" dirty="0"/>
          </a:p>
        </p:txBody>
      </p:sp>
    </p:spTree>
    <p:extLst>
      <p:ext uri="{BB962C8B-B14F-4D97-AF65-F5344CB8AC3E}">
        <p14:creationId xmlns:p14="http://schemas.microsoft.com/office/powerpoint/2010/main" val="2640465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7650" y="535294"/>
            <a:ext cx="9366325" cy="1143000"/>
          </a:xfrm>
        </p:spPr>
        <p:txBody>
          <a:bodyPr/>
          <a:lstStyle/>
          <a:p>
            <a:r>
              <a:rPr lang="pl-PL" dirty="0"/>
              <a:t>Zakaz dowodowy z art. 174 </a:t>
            </a:r>
          </a:p>
        </p:txBody>
      </p:sp>
      <p:sp>
        <p:nvSpPr>
          <p:cNvPr id="3" name="Symbol zastępczy zawartości 2"/>
          <p:cNvSpPr>
            <a:spLocks noGrp="1"/>
          </p:cNvSpPr>
          <p:nvPr>
            <p:ph idx="1"/>
          </p:nvPr>
        </p:nvSpPr>
        <p:spPr>
          <a:xfrm>
            <a:off x="361507" y="1670539"/>
            <a:ext cx="10945401" cy="4733124"/>
          </a:xfrm>
        </p:spPr>
        <p:txBody>
          <a:bodyPr>
            <a:normAutofit lnSpcReduction="10000"/>
          </a:bodyPr>
          <a:lstStyle/>
          <a:p>
            <a:pPr marL="0" indent="0" algn="ctr">
              <a:buNone/>
            </a:pPr>
            <a:r>
              <a:rPr lang="pl-PL" b="1" u="sng" dirty="0"/>
              <a:t>Wyrok SN z 19.04.2015 r., V KK 354/15 </a:t>
            </a:r>
          </a:p>
          <a:p>
            <a:pPr algn="just"/>
            <a:r>
              <a:rPr lang="pl-PL" dirty="0"/>
              <a:t>Artykuł 174 k.p.k. </a:t>
            </a:r>
            <a:r>
              <a:rPr lang="pl-PL" b="1" dirty="0"/>
              <a:t>nie zabrania wykorzystania, obok wyjaśnień, notatek urzędowych sporządzonych z tzw. rozpytania osoby, która następnie została przesłuchana w charakterze np. oskarżonego</a:t>
            </a:r>
            <a:r>
              <a:rPr lang="pl-PL" dirty="0"/>
              <a:t>. Nie dochodzi wówczas do "zastąpienia" dowodu w rozumieniu art. 174 k.p.k. Analogicznie należy ocenić sytuację, w której za akceptacją osoby przesłuchiwanej następuje tzw. wklejenie treści takiej notatki do protokołu z jej wyjaśnień i tym samym po prostu uczynienie tej treści integralną częścią tych wyjaśnień. W takiej sytuacji bowiem zabieg tzw. wklejenia treści notatki ma charakter wyłącznie "techniczny".</a:t>
            </a:r>
          </a:p>
          <a:p>
            <a:pPr algn="just"/>
            <a:endParaRPr lang="pl-PL" dirty="0"/>
          </a:p>
          <a:p>
            <a:pPr marL="0" indent="0" algn="ctr">
              <a:buNone/>
            </a:pPr>
            <a:r>
              <a:rPr lang="pl-PL" b="1" u="sng" dirty="0"/>
              <a:t>Wyrok SA w Gdańsku z 24.11.2015 r., II </a:t>
            </a:r>
            <a:r>
              <a:rPr lang="pl-PL" b="1" u="sng" dirty="0" err="1"/>
              <a:t>AKa</a:t>
            </a:r>
            <a:r>
              <a:rPr lang="pl-PL" b="1" u="sng" dirty="0"/>
              <a:t> 272/15</a:t>
            </a:r>
            <a:r>
              <a:rPr lang="pl-PL" dirty="0"/>
              <a:t> </a:t>
            </a:r>
          </a:p>
          <a:p>
            <a:pPr algn="just"/>
            <a:r>
              <a:rPr lang="pl-PL" dirty="0"/>
              <a:t>Pisemne oświadczenie oskarżonego przesłane do Sądu orzekającego może być uznane zarówno jako "informacja" o dowodzie, jak i wykorzystane nie "zamiast", lecz "obok" składanych przezeń wyjaśnień, co nie wchodzi w zakres zakazu, o jakim mowa w art. 174 k.p.k.</a:t>
            </a:r>
          </a:p>
          <a:p>
            <a:pPr algn="just"/>
            <a:r>
              <a:rPr lang="pl-PL" dirty="0"/>
              <a:t>Przeprowadzenie dowodu z tego oświadczenia staje się obowiązkiem Sądu orzekającego, gdy zawiera istotne okoliczności dla rozstrzygnięcia o winie współoskarżonych, w szczególności gdy potwierdza ich linię obrony.</a:t>
            </a:r>
          </a:p>
          <a:p>
            <a:pPr algn="just"/>
            <a:endParaRPr lang="pl-PL" dirty="0"/>
          </a:p>
        </p:txBody>
      </p:sp>
    </p:spTree>
    <p:extLst>
      <p:ext uri="{BB962C8B-B14F-4D97-AF65-F5344CB8AC3E}">
        <p14:creationId xmlns:p14="http://schemas.microsoft.com/office/powerpoint/2010/main" val="1803471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Art. 168a a zakazy dowodowe w procesie karnym </a:t>
            </a:r>
          </a:p>
        </p:txBody>
      </p:sp>
      <p:sp>
        <p:nvSpPr>
          <p:cNvPr id="3" name="Symbol zastępczy zawartości 2"/>
          <p:cNvSpPr>
            <a:spLocks noGrp="1"/>
          </p:cNvSpPr>
          <p:nvPr>
            <p:ph idx="1"/>
          </p:nvPr>
        </p:nvSpPr>
        <p:spPr>
          <a:xfrm>
            <a:off x="680321" y="2336872"/>
            <a:ext cx="10047930" cy="4106457"/>
          </a:xfrm>
        </p:spPr>
        <p:txBody>
          <a:bodyPr>
            <a:normAutofit/>
          </a:bodyPr>
          <a:lstStyle/>
          <a:p>
            <a:pPr algn="just"/>
            <a:r>
              <a:rPr lang="pl-PL" dirty="0"/>
              <a:t>Dowodu nie można uznać za niedopuszczalny wyłącznie na tej podstawie, że został uzyskany z naruszeniem przepisów postępowania lub za pomocą czynu zabronionego, o którym mowa w art. 1 § 1 Kodeksu karnego, </a:t>
            </a:r>
            <a:r>
              <a:rPr lang="pl-PL" b="1" dirty="0"/>
              <a:t>chyba że</a:t>
            </a:r>
            <a:r>
              <a:rPr lang="pl-PL" dirty="0"/>
              <a:t> dowód został uzyskany </a:t>
            </a:r>
            <a:r>
              <a:rPr lang="pl-PL" b="1" dirty="0"/>
              <a:t>w związku z pełnieniem przez funkcjonariusza publicznego obowiązków służbowych</a:t>
            </a:r>
            <a:r>
              <a:rPr lang="pl-PL" dirty="0"/>
              <a:t>, </a:t>
            </a:r>
            <a:r>
              <a:rPr lang="pl-PL" b="1" dirty="0"/>
              <a:t>w wyniku: zabójstwa, umyślnego spowodowania uszczerbku na zdrowiu lub pozbawienia wolności</a:t>
            </a:r>
            <a:r>
              <a:rPr lang="pl-PL" dirty="0"/>
              <a:t>.</a:t>
            </a:r>
          </a:p>
          <a:p>
            <a:pPr algn="just"/>
            <a:r>
              <a:rPr lang="pl-PL" dirty="0"/>
              <a:t>Zasada – dopuszczalność w procesie dowodów uzyskanych z naruszeniem KPK lub KK</a:t>
            </a:r>
          </a:p>
          <a:p>
            <a:pPr algn="just"/>
            <a:r>
              <a:rPr lang="pl-PL" dirty="0"/>
              <a:t>Dwa wyjątki: </a:t>
            </a:r>
          </a:p>
          <a:p>
            <a:pPr lvl="1" algn="just"/>
            <a:r>
              <a:rPr lang="pl-PL" dirty="0"/>
              <a:t>zakaz dowodowy dotyczący funkcjonariuszy publicznych, którzy pozyskali dowód w związku z pełnieniem czynności służbowych</a:t>
            </a:r>
          </a:p>
          <a:p>
            <a:pPr lvl="1" algn="just"/>
            <a:r>
              <a:rPr lang="pl-PL" dirty="0"/>
              <a:t>zakaz dowodowy dotyczący podmiotu innego niż funkcjonariusz publiczny, który uzyskał dowód w związku z pełnieniem czynności służbowych</a:t>
            </a:r>
          </a:p>
          <a:p>
            <a:pPr algn="just"/>
            <a:endParaRPr lang="pl-PL" dirty="0"/>
          </a:p>
        </p:txBody>
      </p:sp>
      <p:pic>
        <p:nvPicPr>
          <p:cNvPr id="4" name="Symbol zastępczy zawartości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642" y="0"/>
            <a:ext cx="2084358" cy="1969719"/>
          </a:xfrm>
          <a:prstGeom prst="rect">
            <a:avLst/>
          </a:prstGeom>
        </p:spPr>
      </p:pic>
    </p:spTree>
    <p:extLst>
      <p:ext uri="{BB962C8B-B14F-4D97-AF65-F5344CB8AC3E}">
        <p14:creationId xmlns:p14="http://schemas.microsoft.com/office/powerpoint/2010/main" val="3973903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2089" y="746310"/>
            <a:ext cx="9366325" cy="1143000"/>
          </a:xfrm>
        </p:spPr>
        <p:txBody>
          <a:bodyPr>
            <a:normAutofit fontScale="90000"/>
          </a:bodyPr>
          <a:lstStyle/>
          <a:p>
            <a:r>
              <a:rPr lang="pl-PL" dirty="0"/>
              <a:t>Art. 168a a zakazy dowodowe w procesie karnym </a:t>
            </a:r>
          </a:p>
        </p:txBody>
      </p:sp>
      <p:sp>
        <p:nvSpPr>
          <p:cNvPr id="10" name="pole tekstowe 9"/>
          <p:cNvSpPr txBox="1"/>
          <p:nvPr/>
        </p:nvSpPr>
        <p:spPr>
          <a:xfrm>
            <a:off x="820998" y="1867074"/>
            <a:ext cx="10770944" cy="4093428"/>
          </a:xfrm>
          <a:prstGeom prst="rect">
            <a:avLst/>
          </a:prstGeom>
          <a:noFill/>
        </p:spPr>
        <p:txBody>
          <a:bodyPr wrap="square" rtlCol="0">
            <a:spAutoFit/>
          </a:bodyPr>
          <a:lstStyle/>
          <a:p>
            <a:pPr algn="just"/>
            <a:r>
              <a:rPr lang="pl-PL" sz="2000"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sz="2000" i="1" dirty="0"/>
              <a:t>Organy państwa nie powinny jednak z góry podważać zasady domniemania praworządności ich działania, </a:t>
            </a:r>
            <a:r>
              <a:rPr lang="pl-PL" sz="2000" dirty="0"/>
              <a:t>a art. 168a jest dokonanym niejako pro futuro zakwestionowaniem domniemania praworządności. </a:t>
            </a:r>
            <a:r>
              <a:rPr lang="pl-PL" sz="2000" b="1" i="1" dirty="0"/>
              <a:t>Ustawodawca w tym przepisie nie tylko zauważa, że organy władzy publicznej – skądinąd odpowiadające za praworządne postępowanie – mogą postępować w sposób niezgody z prawem, ale z góry to akceptuje</a:t>
            </a:r>
            <a:r>
              <a:rPr lang="pl-PL" sz="2000" i="1" dirty="0"/>
              <a:t>. Co więcej, nakazuje wymiarowi sprawiedliwości opieranie swojej działalności na niepraworządnym działaniu organów władzy publicznej. </a:t>
            </a:r>
            <a:r>
              <a:rPr lang="pl-PL" sz="2000" dirty="0"/>
              <a:t>(por. wniosek RPO o zbadanie zgodności z Konstytucją art. 168a</a:t>
            </a:r>
          </a:p>
          <a:p>
            <a:pPr algn="just"/>
            <a:r>
              <a:rPr lang="pl-PL" sz="2000" dirty="0">
                <a:hlinkClick r:id="rId2"/>
              </a:rPr>
              <a:t>https://www.rpo.gov.pl/sites/default/files/Wniosek%20do%20TK%20owoce%20zatrutego%20drzewa%20art%20art.%20168a%20%20KPK%206.05.2016.pdf</a:t>
            </a:r>
            <a:r>
              <a:rPr lang="pl-PL" sz="2000" dirty="0"/>
              <a:t>)  </a:t>
            </a:r>
          </a:p>
        </p:txBody>
      </p:sp>
    </p:spTree>
    <p:extLst>
      <p:ext uri="{BB962C8B-B14F-4D97-AF65-F5344CB8AC3E}">
        <p14:creationId xmlns:p14="http://schemas.microsoft.com/office/powerpoint/2010/main" val="3925507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8997" y="675972"/>
            <a:ext cx="9366325" cy="1143000"/>
          </a:xfrm>
        </p:spPr>
        <p:txBody>
          <a:bodyPr>
            <a:normAutofit fontScale="90000"/>
          </a:bodyPr>
          <a:lstStyle/>
          <a:p>
            <a:r>
              <a:rPr lang="pl-PL" dirty="0"/>
              <a:t>Art. 168a a zakazy dowodowe w procesie karnym </a:t>
            </a:r>
          </a:p>
        </p:txBody>
      </p:sp>
      <p:sp>
        <p:nvSpPr>
          <p:cNvPr id="3" name="Symbol zastępczy zawartości 2"/>
          <p:cNvSpPr>
            <a:spLocks noGrp="1"/>
          </p:cNvSpPr>
          <p:nvPr>
            <p:ph idx="1"/>
          </p:nvPr>
        </p:nvSpPr>
        <p:spPr>
          <a:xfrm>
            <a:off x="276447" y="1969720"/>
            <a:ext cx="11048046" cy="4888280"/>
          </a:xfrm>
        </p:spPr>
        <p:txBody>
          <a:bodyPr>
            <a:normAutofit/>
          </a:bodyPr>
          <a:lstStyle/>
          <a:p>
            <a:pPr algn="just"/>
            <a:r>
              <a:rPr lang="pl-PL" dirty="0"/>
              <a:t>Zasada przewidywalności procesu oznacza, że każdy, kto zapozna się z przepisami regulującymi przebieg postepowania powinien mieć możliwość ustalenia tego, w jaki sposób może być prowadzone i jakie są jego nieprzekraczalne granice. Art. 168a dekonstruuje możliwość przewidywania sposobu działania organów władzy publicznej, ponieważ legitymizuje działania niegodne z prawem, pozwalając na budowanie strategii procesowej prokuratury w oparciu o dowody bezpośrednio nielegalne. </a:t>
            </a:r>
          </a:p>
          <a:p>
            <a:pPr algn="just"/>
            <a:r>
              <a:rPr lang="pl-PL" dirty="0"/>
              <a:t>Argument, że funkcjonariusze państwa pozyskujący dowody nielegalnie mogą ponosić odpowiedzialność karną za swoje działania jest </a:t>
            </a:r>
            <a:r>
              <a:rPr lang="pl-PL" i="1" dirty="0"/>
              <a:t>trudny do obrony</a:t>
            </a:r>
            <a:r>
              <a:rPr lang="pl-PL" dirty="0"/>
              <a:t>. Należy bowiem uwzględnić art. 137 § 2 ustawy prawo o prokuraturze. Zgodnie z tym przepisem </a:t>
            </a:r>
            <a:r>
              <a:rPr lang="pl-PL" i="1" dirty="0"/>
              <a:t>nie stanowi przewinienia dyscyplinarnego działanie lub zaniechanie prokuratora podjęte wyłącznie w interesie społecznym. </a:t>
            </a:r>
            <a:r>
              <a:rPr lang="pl-PL" dirty="0"/>
              <a:t>Do wyłączenia odpowiedzialności prokuratora należy przyjąć, że pozyskując dowody z naruszeniem przepisów, działał wyłącznie w obronie „większego dobra”, co jednocześnie uniemożliwia pociągnięcie go do odpowiedzialności prawnej. Zgodnie z art. 143 § 1 prawa o prokuraturze </a:t>
            </a:r>
            <a:r>
              <a:rPr lang="pl-PL" i="1" dirty="0"/>
              <a:t>jeżeli przewinienie dyscyplinarne wyczerpuje znamiona przestępstwa, sąd dyscyplinarny wydaje zezwolenie na pociągniecie prokuratora do odpowiedzialności karnej. </a:t>
            </a:r>
            <a:r>
              <a:rPr lang="pl-PL" dirty="0"/>
              <a:t> Zestawienie obu przepisów w powiązaniu z art. 168a prowadzi do wniosku, że wprowadzona została konstrukcja wtórnie legalizująca bezprawne działanie organów władzy publicznej. </a:t>
            </a:r>
          </a:p>
          <a:p>
            <a:pPr marL="0" indent="0" algn="just">
              <a:buNone/>
            </a:pPr>
            <a:endParaRPr lang="pl-PL" dirty="0"/>
          </a:p>
          <a:p>
            <a:pPr algn="just"/>
            <a:endParaRPr lang="pl-PL" dirty="0"/>
          </a:p>
        </p:txBody>
      </p:sp>
      <p:pic>
        <p:nvPicPr>
          <p:cNvPr id="4" name="Symbol zastępczy zawartości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642" y="0"/>
            <a:ext cx="2084358" cy="1969719"/>
          </a:xfrm>
          <a:prstGeom prst="rect">
            <a:avLst/>
          </a:prstGeom>
        </p:spPr>
      </p:pic>
    </p:spTree>
    <p:extLst>
      <p:ext uri="{BB962C8B-B14F-4D97-AF65-F5344CB8AC3E}">
        <p14:creationId xmlns:p14="http://schemas.microsoft.com/office/powerpoint/2010/main" val="379615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idx="1"/>
          </p:nvPr>
        </p:nvSpPr>
        <p:spPr>
          <a:xfrm>
            <a:off x="382772" y="576808"/>
            <a:ext cx="4984756" cy="960120"/>
          </a:xfrm>
        </p:spPr>
        <p:txBody>
          <a:bodyPr>
            <a:noAutofit/>
          </a:bodyPr>
          <a:lstStyle/>
          <a:p>
            <a:pPr algn="ctr"/>
            <a:r>
              <a:rPr lang="pl-PL" sz="2800" dirty="0">
                <a:latin typeface="+mj-lt"/>
              </a:rPr>
              <a:t>Dowód bezpośrednio nielegalny </a:t>
            </a:r>
          </a:p>
        </p:txBody>
      </p:sp>
      <p:sp>
        <p:nvSpPr>
          <p:cNvPr id="6" name="Symbol zastępczy zawartości 5"/>
          <p:cNvSpPr>
            <a:spLocks noGrp="1"/>
          </p:cNvSpPr>
          <p:nvPr>
            <p:ph sz="half" idx="2"/>
          </p:nvPr>
        </p:nvSpPr>
        <p:spPr>
          <a:xfrm>
            <a:off x="530352" y="2002099"/>
            <a:ext cx="4754880" cy="4479509"/>
          </a:xfrm>
        </p:spPr>
        <p:txBody>
          <a:bodyPr>
            <a:normAutofit/>
          </a:bodyPr>
          <a:lstStyle/>
          <a:p>
            <a:pPr algn="just"/>
            <a:r>
              <a:rPr lang="pl-PL" sz="2200" dirty="0">
                <a:latin typeface="+mj-lt"/>
              </a:rPr>
              <a:t>dowód uzyskany z naruszeniem prawa </a:t>
            </a:r>
          </a:p>
        </p:txBody>
      </p:sp>
      <p:sp>
        <p:nvSpPr>
          <p:cNvPr id="7" name="Symbol zastępczy tekstu 6"/>
          <p:cNvSpPr>
            <a:spLocks noGrp="1"/>
          </p:cNvSpPr>
          <p:nvPr>
            <p:ph type="body" sz="quarter" idx="3"/>
          </p:nvPr>
        </p:nvSpPr>
        <p:spPr>
          <a:xfrm>
            <a:off x="6364223" y="576807"/>
            <a:ext cx="5076409" cy="978723"/>
          </a:xfrm>
        </p:spPr>
        <p:txBody>
          <a:bodyPr>
            <a:noAutofit/>
          </a:bodyPr>
          <a:lstStyle/>
          <a:p>
            <a:pPr algn="ctr"/>
            <a:r>
              <a:rPr lang="pl-PL" sz="2800" dirty="0">
                <a:latin typeface="+mj-lt"/>
              </a:rPr>
              <a:t>Dowód pośrednio nielegalny</a:t>
            </a:r>
          </a:p>
        </p:txBody>
      </p:sp>
      <p:sp>
        <p:nvSpPr>
          <p:cNvPr id="8" name="Symbol zastępczy zawartości 7"/>
          <p:cNvSpPr>
            <a:spLocks noGrp="1"/>
          </p:cNvSpPr>
          <p:nvPr>
            <p:ph sz="quarter" idx="4"/>
          </p:nvPr>
        </p:nvSpPr>
        <p:spPr>
          <a:xfrm>
            <a:off x="6497390" y="1755914"/>
            <a:ext cx="5231218" cy="4479509"/>
          </a:xfrm>
        </p:spPr>
        <p:txBody>
          <a:bodyPr>
            <a:normAutofit/>
          </a:bodyPr>
          <a:lstStyle/>
          <a:p>
            <a:pPr algn="just"/>
            <a:r>
              <a:rPr lang="pl-PL" sz="2200" dirty="0">
                <a:latin typeface="+mj-lt"/>
              </a:rPr>
              <a:t>uzyskany legalnie, ale w wyniku nielegalnego wejścia w posiadanie informacji o jego istnieniu </a:t>
            </a:r>
          </a:p>
          <a:p>
            <a:pPr algn="just"/>
            <a:r>
              <a:rPr lang="pl-PL" sz="2200" dirty="0">
                <a:latin typeface="+mj-lt"/>
              </a:rPr>
              <a:t>tzw. owoce zatrutego drzewa </a:t>
            </a:r>
          </a:p>
        </p:txBody>
      </p:sp>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91" y="3579708"/>
            <a:ext cx="3865422" cy="2901900"/>
          </a:xfrm>
          <a:prstGeom prst="rect">
            <a:avLst/>
          </a:prstGeom>
        </p:spPr>
      </p:pic>
      <p:cxnSp>
        <p:nvCxnSpPr>
          <p:cNvPr id="11" name="Łącznik prosty ze strzałką 10"/>
          <p:cNvCxnSpPr/>
          <p:nvPr/>
        </p:nvCxnSpPr>
        <p:spPr>
          <a:xfrm>
            <a:off x="5152066" y="4522837"/>
            <a:ext cx="13453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484" y="3558765"/>
            <a:ext cx="3902148" cy="2922844"/>
          </a:xfrm>
          <a:prstGeom prst="rect">
            <a:avLst/>
          </a:prstGeom>
        </p:spPr>
      </p:pic>
    </p:spTree>
    <p:extLst>
      <p:ext uri="{BB962C8B-B14F-4D97-AF65-F5344CB8AC3E}">
        <p14:creationId xmlns:p14="http://schemas.microsoft.com/office/powerpoint/2010/main" val="1092552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590" y="984837"/>
            <a:ext cx="8207122" cy="914302"/>
          </a:xfrm>
        </p:spPr>
        <p:txBody>
          <a:bodyPr>
            <a:noAutofit/>
          </a:bodyPr>
          <a:lstStyle/>
          <a:p>
            <a:r>
              <a:rPr lang="pl-PL" sz="3200" b="1" dirty="0"/>
              <a:t>Eliminowanie z procesu karnego dowodu zebranego w sposób sprzeczny z ustawą </a:t>
            </a:r>
          </a:p>
        </p:txBody>
      </p:sp>
      <p:sp>
        <p:nvSpPr>
          <p:cNvPr id="3" name="Symbol zastępczy zawartości 2"/>
          <p:cNvSpPr>
            <a:spLocks noGrp="1"/>
          </p:cNvSpPr>
          <p:nvPr>
            <p:ph idx="1"/>
          </p:nvPr>
        </p:nvSpPr>
        <p:spPr>
          <a:xfrm>
            <a:off x="297711" y="2041451"/>
            <a:ext cx="11431227" cy="4429687"/>
          </a:xfrm>
        </p:spPr>
        <p:txBody>
          <a:bodyPr>
            <a:normAutofit/>
          </a:bodyPr>
          <a:lstStyle/>
          <a:p>
            <a:r>
              <a:rPr lang="pl-PL" dirty="0"/>
              <a:t>Do przeczytania – artykuł prof. Skorupki </a:t>
            </a:r>
            <a:r>
              <a:rPr lang="pl-PL" i="1" dirty="0"/>
              <a:t>„Eliminowanie z procesu karnego dowodu zebranego w sposób sprzeczny z ustawą”</a:t>
            </a:r>
          </a:p>
          <a:p>
            <a:r>
              <a:rPr lang="pl-PL" dirty="0"/>
              <a:t>Dowody zebrane w sposób sprzeczny z ustawą są niekonstytucyjne. Na ich podstawie nie powinno się ustalać faktów ani podejmować decyzji procesowych.</a:t>
            </a:r>
          </a:p>
          <a:p>
            <a:r>
              <a:rPr lang="pl-PL" dirty="0"/>
              <a:t>Nie mogą stanowić podstawy działania organów postępowania karnego i powinny być niezwłocznie usunięty. </a:t>
            </a:r>
          </a:p>
          <a:p>
            <a:r>
              <a:rPr lang="pl-PL" dirty="0"/>
              <a:t>K.p.k. nie posługuje się pojęciem „wyeliminowania bądź usunięcia dowodu”.</a:t>
            </a:r>
          </a:p>
          <a:p>
            <a:pPr lvl="1"/>
            <a:r>
              <a:rPr lang="pl-PL" dirty="0"/>
              <a:t>Konsekwencje uzyskania wadliwego dowodu to np. stwierdzenia „nie mogą stanowić dowodu” (art. 171 § 7 k.p.k.), „nie stanowi dowodu” (art. 196 § 2 k.p.k.), „zniszczenie” (art. 238 § 3 k.p.k.), itp. </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3333376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3902" y="744354"/>
            <a:ext cx="8784976" cy="998984"/>
          </a:xfrm>
        </p:spPr>
        <p:txBody>
          <a:bodyPr>
            <a:normAutofit fontScale="90000"/>
          </a:bodyPr>
          <a:lstStyle/>
          <a:p>
            <a:r>
              <a:rPr lang="pl-PL" sz="3200" b="1" dirty="0"/>
              <a:t>Eliminowanie z procesu karnego dowodu zebranego w sposób sprzeczny z ustawą </a:t>
            </a:r>
            <a:endParaRPr lang="pl-PL" dirty="0"/>
          </a:p>
        </p:txBody>
      </p:sp>
      <p:sp>
        <p:nvSpPr>
          <p:cNvPr id="3" name="Symbol zastępczy zawartości 2"/>
          <p:cNvSpPr>
            <a:spLocks noGrp="1"/>
          </p:cNvSpPr>
          <p:nvPr>
            <p:ph idx="1"/>
          </p:nvPr>
        </p:nvSpPr>
        <p:spPr>
          <a:xfrm>
            <a:off x="425302" y="1982646"/>
            <a:ext cx="11373975" cy="4699508"/>
          </a:xfrm>
        </p:spPr>
        <p:txBody>
          <a:bodyPr>
            <a:normAutofit/>
          </a:bodyPr>
          <a:lstStyle/>
          <a:p>
            <a:pPr algn="just"/>
            <a:r>
              <a:rPr lang="pl-PL" dirty="0"/>
              <a:t>W k.p.k. nie określono trybu stwierdzania niedopuszczalności dowodu </a:t>
            </a:r>
          </a:p>
          <a:p>
            <a:pPr lvl="1" algn="just"/>
            <a:r>
              <a:rPr lang="pl-PL" dirty="0"/>
              <a:t>T. Grzegorczyk </a:t>
            </a:r>
            <a:r>
              <a:rPr lang="pl-PL" dirty="0">
                <a:sym typeface="Wingdings" pitchFamily="2" charset="2"/>
              </a:rPr>
              <a:t> to czy dowód został zebrany w sposób sprzeczny z ustawą stwierdza dopiero sąd w uzasadnieniu wydanego orzeczenia</a:t>
            </a:r>
            <a:endParaRPr lang="pl-PL" dirty="0"/>
          </a:p>
          <a:p>
            <a:pPr algn="just"/>
            <a:r>
              <a:rPr lang="pl-PL" dirty="0"/>
              <a:t>Szczególnie odczuwalny w postępowaniu przygotowawczym, gdzie przeprowadza się większość tzw. wrażliwych czynności dowodowych, ingerujących w wolności i prawa jednostki (zatrzymanie rzeczy, przeszukanie osoby lub pomieszczenia, podsłuch telefoniczny, inna kontrola informacji). Nawet jeżeli zostały one przeprowadzone niezgodnie z ich celem i wymogami określonymi w k.p.k. to i tak dostarczają informacji wykorzystywanych jako dowody do dokonywania ustaleń faktycznych i podejmowania decyzji procesowych.</a:t>
            </a:r>
          </a:p>
          <a:p>
            <a:pPr lvl="1" algn="just"/>
            <a:r>
              <a:rPr lang="pl-PL" dirty="0"/>
              <a:t>Nie powinno tak być. Z uwagi na fakt, że informacje zebrano w sposób sprzeczny z ustawą, powinny one zostać usunięte z procesu</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3242663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0606" y="446241"/>
            <a:ext cx="8346558" cy="1595210"/>
          </a:xfrm>
        </p:spPr>
        <p:txBody>
          <a:bodyPr>
            <a:normAutofit/>
          </a:bodyPr>
          <a:lstStyle/>
          <a:p>
            <a:r>
              <a:rPr lang="pl-PL" sz="2800" b="1" dirty="0"/>
              <a:t>Eliminowanie z procesu karnego dowodu zebranego w sposób sprzeczny z ustawą </a:t>
            </a:r>
            <a:endParaRPr lang="pl-PL" dirty="0"/>
          </a:p>
        </p:txBody>
      </p:sp>
      <p:sp>
        <p:nvSpPr>
          <p:cNvPr id="3" name="Symbol zastępczy zawartości 2"/>
          <p:cNvSpPr>
            <a:spLocks noGrp="1"/>
          </p:cNvSpPr>
          <p:nvPr>
            <p:ph idx="1"/>
          </p:nvPr>
        </p:nvSpPr>
        <p:spPr>
          <a:xfrm>
            <a:off x="425303" y="2073348"/>
            <a:ext cx="11313041" cy="4784652"/>
          </a:xfrm>
        </p:spPr>
        <p:txBody>
          <a:bodyPr>
            <a:normAutofit fontScale="92500" lnSpcReduction="10000"/>
          </a:bodyPr>
          <a:lstStyle/>
          <a:p>
            <a:pPr algn="just"/>
            <a:r>
              <a:rPr lang="pl-PL" dirty="0"/>
              <a:t>Podstawa prawna </a:t>
            </a:r>
            <a:r>
              <a:rPr lang="pl-PL" dirty="0">
                <a:sym typeface="Wingdings" pitchFamily="2" charset="2"/>
              </a:rPr>
              <a:t> art. 51 ust. 4 Konstytucji </a:t>
            </a:r>
          </a:p>
          <a:p>
            <a:pPr lvl="1" algn="just"/>
            <a:r>
              <a:rPr lang="pl-PL" dirty="0">
                <a:sym typeface="Wingdings" pitchFamily="2" charset="2"/>
              </a:rPr>
              <a:t>Sporne zagadnienie; niektórzy autorzy wskazują art. 45 ust. 1 Konstytucji i art. 6 EKPC </a:t>
            </a:r>
          </a:p>
          <a:p>
            <a:pPr lvl="1" algn="just"/>
            <a:r>
              <a:rPr lang="pl-PL" dirty="0">
                <a:sym typeface="Wingdings" pitchFamily="2" charset="2"/>
              </a:rPr>
              <a:t>Por. A. Lach, </a:t>
            </a:r>
            <a:r>
              <a:rPr lang="pl-PL" i="1" dirty="0">
                <a:sym typeface="Wingdings" pitchFamily="2" charset="2"/>
              </a:rPr>
              <a:t>Dopuszczalność dowodów uzyskanych z naruszeniem prawa w postępowaniu karnym, </a:t>
            </a:r>
            <a:r>
              <a:rPr lang="pl-PL" dirty="0" err="1">
                <a:sym typeface="Wingdings" pitchFamily="2" charset="2"/>
              </a:rPr>
              <a:t>PiP</a:t>
            </a:r>
            <a:r>
              <a:rPr lang="pl-PL" dirty="0">
                <a:sym typeface="Wingdings" pitchFamily="2" charset="2"/>
              </a:rPr>
              <a:t> 2014, nr 10</a:t>
            </a:r>
            <a:endParaRPr lang="pl-PL" dirty="0"/>
          </a:p>
          <a:p>
            <a:pPr algn="just"/>
            <a:r>
              <a:rPr lang="pl-PL" dirty="0"/>
              <a:t>Prof. Skorupka </a:t>
            </a:r>
            <a:r>
              <a:rPr lang="pl-PL" dirty="0">
                <a:sym typeface="Wingdings" pitchFamily="2" charset="2"/>
              </a:rPr>
              <a:t> tryb, w jakim należałoby eliminować dowody zebrane w sposób sprzeczny z ustawą powinien zostać wprowadzony już w postępowaniu przygotowawczym.</a:t>
            </a:r>
          </a:p>
          <a:p>
            <a:pPr lvl="1" algn="just"/>
            <a:r>
              <a:rPr lang="pl-PL" dirty="0">
                <a:sym typeface="Wingdings" pitchFamily="2" charset="2"/>
              </a:rPr>
              <a:t>Legitymacja do złożenia stosownego wniosku powinna przysługiwać stronom postępowania przygotowawczego (por. art. 299 k.p.k.)</a:t>
            </a:r>
          </a:p>
          <a:p>
            <a:pPr lvl="1" algn="just"/>
            <a:r>
              <a:rPr lang="pl-PL" dirty="0">
                <a:sym typeface="Wingdings" pitchFamily="2" charset="2"/>
              </a:rPr>
              <a:t>Jeżeli dowód został zebrany przez Policję lub inny nieprokuratorski organ  wniosek o jego usunięcie powinien być kierowany do prokuratora </a:t>
            </a:r>
          </a:p>
          <a:p>
            <a:pPr lvl="1" algn="just"/>
            <a:r>
              <a:rPr lang="pl-PL" dirty="0">
                <a:sym typeface="Wingdings" pitchFamily="2" charset="2"/>
              </a:rPr>
              <a:t>Jeżeli dowód zostałby zebrany przez prokuratora  wniosek o jego usunięcie kierowany do sądu; a zażalenie na postanowienie tego sądu rozpoznawałby jego inny równorzędny skład (tzw.  instancja pozioma)</a:t>
            </a:r>
          </a:p>
          <a:p>
            <a:pPr algn="just"/>
            <a:r>
              <a:rPr lang="pl-PL" dirty="0">
                <a:sym typeface="Wingdings" pitchFamily="2" charset="2"/>
              </a:rPr>
              <a:t>W postępowaniu głównym </a:t>
            </a:r>
          </a:p>
          <a:p>
            <a:pPr lvl="1" algn="just"/>
            <a:r>
              <a:rPr lang="pl-PL" dirty="0">
                <a:sym typeface="Wingdings" pitchFamily="2" charset="2"/>
              </a:rPr>
              <a:t>Wniosek powinny móc zgłosić strony – w tym także oskarżyciel publiczny</a:t>
            </a:r>
          </a:p>
          <a:p>
            <a:pPr lvl="1" algn="just"/>
            <a:r>
              <a:rPr lang="pl-PL" dirty="0">
                <a:sym typeface="Wingdings" pitchFamily="2" charset="2"/>
              </a:rPr>
              <a:t>Skierowany do sądu rozpoznającego sprawę; zażalenie na postanowienie tego sądu  na zasadach ogólnych, do sądu wyższej instancji </a:t>
            </a:r>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712" y="446241"/>
            <a:ext cx="3456288" cy="1595210"/>
          </a:xfrm>
          <a:prstGeom prst="rect">
            <a:avLst/>
          </a:prstGeom>
        </p:spPr>
      </p:pic>
    </p:spTree>
    <p:extLst>
      <p:ext uri="{BB962C8B-B14F-4D97-AF65-F5344CB8AC3E}">
        <p14:creationId xmlns:p14="http://schemas.microsoft.com/office/powerpoint/2010/main" val="9822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3358" y="124083"/>
            <a:ext cx="9366325" cy="1143000"/>
          </a:xfrm>
        </p:spPr>
        <p:txBody>
          <a:bodyPr/>
          <a:lstStyle/>
          <a:p>
            <a:r>
              <a:rPr lang="pl-PL" dirty="0"/>
              <a:t>Owoce zatrutego drzewa </a:t>
            </a:r>
          </a:p>
        </p:txBody>
      </p:sp>
      <p:pic>
        <p:nvPicPr>
          <p:cNvPr id="9" name="Symbol zastępczy zawartości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7539" y="0"/>
            <a:ext cx="2825262" cy="1437936"/>
          </a:xfrm>
        </p:spPr>
      </p:pic>
      <p:sp>
        <p:nvSpPr>
          <p:cNvPr id="3" name="pole tekstowe 2"/>
          <p:cNvSpPr txBox="1"/>
          <p:nvPr/>
        </p:nvSpPr>
        <p:spPr>
          <a:xfrm>
            <a:off x="5873262" y="1466423"/>
            <a:ext cx="5275385" cy="5324535"/>
          </a:xfrm>
          <a:prstGeom prst="rect">
            <a:avLst/>
          </a:prstGeom>
          <a:noFill/>
        </p:spPr>
        <p:txBody>
          <a:bodyPr wrap="square" rtlCol="0">
            <a:spAutoFit/>
          </a:bodyPr>
          <a:lstStyle/>
          <a:p>
            <a:pPr algn="just"/>
            <a:r>
              <a:rPr lang="pl-PL" sz="2000" b="1" i="1" dirty="0" err="1"/>
              <a:t>Fruit</a:t>
            </a:r>
            <a:r>
              <a:rPr lang="pl-PL" sz="2000" b="1" i="1" dirty="0"/>
              <a:t> of the </a:t>
            </a:r>
            <a:r>
              <a:rPr lang="pl-PL" sz="2000" b="1" i="1" dirty="0" err="1"/>
              <a:t>poisonous</a:t>
            </a:r>
            <a:r>
              <a:rPr lang="pl-PL" sz="2000" b="1" i="1" dirty="0"/>
              <a:t> </a:t>
            </a:r>
            <a:r>
              <a:rPr lang="pl-PL" sz="2000" b="1" i="1" dirty="0" err="1"/>
              <a:t>tree</a:t>
            </a:r>
            <a:r>
              <a:rPr lang="pl-PL" sz="2000" b="1" dirty="0"/>
              <a:t> </a:t>
            </a:r>
            <a:r>
              <a:rPr lang="pl-PL" sz="2000" dirty="0"/>
              <a:t>– dowody uzyskane w wyniku nielegalnego przeszukania, zatrzymania itp. (IV poprawka do Konstytucji USA) albo za pomocą innych czynności naruszających prawa i wolności jednostki zagwarantowane w konstytucji (np. V poprawka do Konstytucji USA – m.in. prawo do nieobciążania się) nie mogą być wykorzystane w procesie. Nielegalne źródło (drzewo) pozyskania dowodów automatycznie skutkuje nielegalnością wszelkich materiałów pozyskanych w wyniku tej czynności (owoce).  </a:t>
            </a:r>
          </a:p>
          <a:p>
            <a:pPr algn="just"/>
            <a:endParaRPr lang="pl-PL" sz="2000" dirty="0"/>
          </a:p>
          <a:p>
            <a:pPr algn="just"/>
            <a:r>
              <a:rPr lang="pl-PL" sz="2000" dirty="0"/>
              <a:t>Zapobiega wprowadzeniu do procesu </a:t>
            </a:r>
            <a:r>
              <a:rPr lang="pl-PL" sz="2000" b="1" dirty="0"/>
              <a:t>dowodów pośrednio nielegalnych. </a:t>
            </a:r>
          </a:p>
        </p:txBody>
      </p:sp>
      <p:sp>
        <p:nvSpPr>
          <p:cNvPr id="4" name="pole tekstowe 3"/>
          <p:cNvSpPr txBox="1"/>
          <p:nvPr/>
        </p:nvSpPr>
        <p:spPr>
          <a:xfrm>
            <a:off x="797359" y="1214329"/>
            <a:ext cx="4859162" cy="4801314"/>
          </a:xfrm>
          <a:prstGeom prst="rect">
            <a:avLst/>
          </a:prstGeom>
          <a:noFill/>
        </p:spPr>
        <p:txBody>
          <a:bodyPr wrap="square" rtlCol="0">
            <a:spAutoFit/>
          </a:bodyPr>
          <a:lstStyle/>
          <a:p>
            <a:pPr algn="just"/>
            <a:r>
              <a:rPr lang="pl-PL" b="1" dirty="0"/>
              <a:t>4. Poprawka - </a:t>
            </a:r>
            <a:r>
              <a:rPr lang="pl-PL" dirty="0"/>
              <a:t>Prawa ludu do nietykalności osobistej, mieszkania, dokumentów i mienia nie wolno naruszać przez nieuzasadnione rewizje i zatrzymanie; nakaz w tym przedmiocie można wystawić tylko wówczas, gdy zachodzi wiarygodna przyczyna potwierdzona przysięgą lub zastępującym ją oświadczeniem. Miejsce podlegające rewizji oraz osoby i rzeczy podlegające zatrzymaniu powinny być w nakazie szczegółowo określone.</a:t>
            </a:r>
          </a:p>
          <a:p>
            <a:pPr algn="just"/>
            <a:endParaRPr lang="pl-PL" dirty="0"/>
          </a:p>
          <a:p>
            <a:pPr algn="just"/>
            <a:r>
              <a:rPr lang="pl-PL" b="1" dirty="0"/>
              <a:t>5. Poprawka </a:t>
            </a:r>
            <a:r>
              <a:rPr lang="pl-PL" dirty="0"/>
              <a:t>(…) Nikt nie może być zmuszony do zeznawania w sprawie karnej na swoją niekorzyść, ani też zostać bez prawidłowego wymiaru sprawiedliwości pozbawiony życia, wolności lub mienia (…). </a:t>
            </a:r>
          </a:p>
        </p:txBody>
      </p:sp>
    </p:spTree>
    <p:extLst>
      <p:ext uri="{BB962C8B-B14F-4D97-AF65-F5344CB8AC3E}">
        <p14:creationId xmlns:p14="http://schemas.microsoft.com/office/powerpoint/2010/main" val="411228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2" y="377034"/>
            <a:ext cx="9366325" cy="1143000"/>
          </a:xfrm>
        </p:spPr>
        <p:txBody>
          <a:bodyPr/>
          <a:lstStyle/>
          <a:p>
            <a:r>
              <a:rPr lang="pl-PL" dirty="0"/>
              <a:t>Owoce zatrutego drzewa </a:t>
            </a:r>
          </a:p>
        </p:txBody>
      </p:sp>
      <p:sp>
        <p:nvSpPr>
          <p:cNvPr id="3" name="Symbol zastępczy zawartości 2"/>
          <p:cNvSpPr>
            <a:spLocks noGrp="1"/>
          </p:cNvSpPr>
          <p:nvPr>
            <p:ph idx="1"/>
          </p:nvPr>
        </p:nvSpPr>
        <p:spPr>
          <a:xfrm>
            <a:off x="660446" y="1547445"/>
            <a:ext cx="10734386" cy="4958863"/>
          </a:xfrm>
        </p:spPr>
        <p:txBody>
          <a:bodyPr>
            <a:normAutofit lnSpcReduction="10000"/>
          </a:bodyPr>
          <a:lstStyle/>
          <a:p>
            <a:pPr algn="just"/>
            <a:r>
              <a:rPr lang="pl-PL" dirty="0"/>
              <a:t>Doktryna owoców zatrutego drzewa ma zniechęcać organy procesowe (</a:t>
            </a:r>
            <a:r>
              <a:rPr lang="pl-PL" i="1" dirty="0" err="1"/>
              <a:t>deterrence</a:t>
            </a:r>
            <a:r>
              <a:rPr lang="pl-PL" i="1" dirty="0"/>
              <a:t> </a:t>
            </a:r>
            <a:r>
              <a:rPr lang="pl-PL" i="1" dirty="0" err="1"/>
              <a:t>effect</a:t>
            </a:r>
            <a:r>
              <a:rPr lang="pl-PL" dirty="0"/>
              <a:t>) do naruszania przepisów celem pozyskania dowodów przestępstwa. </a:t>
            </a:r>
          </a:p>
          <a:p>
            <a:pPr algn="just"/>
            <a:r>
              <a:rPr lang="pl-PL" dirty="0"/>
              <a:t>Ochrona konstytucyjnych praw i wolności jednostki, ale jednocześnie ograniczone możliwości poznania prawdy w procesie karnym. </a:t>
            </a:r>
          </a:p>
          <a:p>
            <a:pPr algn="just"/>
            <a:r>
              <a:rPr lang="pl-PL" dirty="0"/>
              <a:t>Od „owoców zatrutego drzewa” przewiduje się szereg wyjątków, np.:</a:t>
            </a:r>
          </a:p>
          <a:p>
            <a:pPr marL="914400" lvl="1" indent="-457200" algn="just">
              <a:buFont typeface="+mj-lt"/>
              <a:buAutoNum type="arabicPeriod"/>
            </a:pPr>
            <a:r>
              <a:rPr lang="pl-PL" i="1" dirty="0"/>
              <a:t>Good </a:t>
            </a:r>
            <a:r>
              <a:rPr lang="pl-PL" i="1" dirty="0" err="1"/>
              <a:t>faith</a:t>
            </a:r>
            <a:r>
              <a:rPr lang="pl-PL" i="1" dirty="0"/>
              <a:t> </a:t>
            </a:r>
            <a:r>
              <a:rPr lang="pl-PL" i="1" dirty="0" err="1"/>
              <a:t>exception</a:t>
            </a:r>
            <a:r>
              <a:rPr lang="pl-PL" i="1" dirty="0"/>
              <a:t> – </a:t>
            </a:r>
            <a:r>
              <a:rPr lang="pl-PL" dirty="0"/>
              <a:t>jeżeli funkcjonariusze byli przekonani (działali w dobrej wierze), że przeszukanie/zatrzymanie jest zgodne z prawem (nakaz przeszukania jest legalny) to dowody tak pozyskane są legalne. </a:t>
            </a:r>
          </a:p>
          <a:p>
            <a:pPr marL="914400" lvl="1" indent="-457200" algn="just">
              <a:buFont typeface="+mj-lt"/>
              <a:buAutoNum type="arabicPeriod"/>
            </a:pPr>
            <a:r>
              <a:rPr lang="pl-PL" i="1" dirty="0" err="1"/>
              <a:t>Inevitable</a:t>
            </a:r>
            <a:r>
              <a:rPr lang="pl-PL" i="1" dirty="0"/>
              <a:t> </a:t>
            </a:r>
            <a:r>
              <a:rPr lang="pl-PL" i="1" dirty="0" err="1"/>
              <a:t>discovery</a:t>
            </a:r>
            <a:r>
              <a:rPr lang="pl-PL" i="1" dirty="0"/>
              <a:t> </a:t>
            </a:r>
            <a:r>
              <a:rPr lang="pl-PL" dirty="0"/>
              <a:t>– </a:t>
            </a:r>
            <a:r>
              <a:rPr lang="pl-PL" dirty="0" err="1"/>
              <a:t>Nix</a:t>
            </a:r>
            <a:r>
              <a:rPr lang="pl-PL" dirty="0"/>
              <a:t> v. Williams, 1984; dowody odkryte w wyniku nielegalnego przeszukania (naruszenia konstytucyjnych uprawnień jednostki) są dopuszczalne, jeżeli na podstawie innych dowodów zebranych w sprawie wynika, że normalne (legalne) działania policji nieuchronnie doprowadziłyby do ich odkrycia. </a:t>
            </a:r>
          </a:p>
          <a:p>
            <a:pPr marL="914400" lvl="1" indent="-457200" algn="just">
              <a:buFont typeface="+mj-lt"/>
              <a:buAutoNum type="arabicPeriod"/>
            </a:pPr>
            <a:r>
              <a:rPr lang="pl-PL" dirty="0"/>
              <a:t>Dowody pozyskane przez osobę prywatną w wyniku naruszenia konstytucyjnych uprawnień (np. prawa do prywatności) są dopuszczalne – 4. poprawka odnosi się tylko do organów państwa </a:t>
            </a:r>
          </a:p>
          <a:p>
            <a:pPr marL="914400" lvl="1" indent="-457200" algn="just">
              <a:buFont typeface="+mj-lt"/>
              <a:buAutoNum type="arabicPeriod"/>
            </a:pPr>
            <a:r>
              <a:rPr lang="pl-PL" i="1" dirty="0"/>
              <a:t>Silver </a:t>
            </a:r>
            <a:r>
              <a:rPr lang="pl-PL" i="1" dirty="0" err="1"/>
              <a:t>platter</a:t>
            </a:r>
            <a:r>
              <a:rPr lang="pl-PL" i="1" dirty="0"/>
              <a:t> </a:t>
            </a:r>
            <a:r>
              <a:rPr lang="pl-PL" i="1" dirty="0" err="1"/>
              <a:t>doctrine</a:t>
            </a:r>
            <a:r>
              <a:rPr lang="pl-PL" i="1" dirty="0"/>
              <a:t> </a:t>
            </a:r>
            <a:r>
              <a:rPr lang="pl-PL" dirty="0"/>
              <a:t>– jeżeli policja stanowa zgromadziła dowody z naruszeniem 4. poprawki, to prokurator federalny może je wykorzystać w procesie i są dopuszczalne, ponieważ podano je „na srebrnej tacy” i nie miał wpływu na wadliwość ich pozyskania (</a:t>
            </a:r>
            <a:r>
              <a:rPr lang="pl-PL" dirty="0" err="1"/>
              <a:t>Lustig</a:t>
            </a:r>
            <a:r>
              <a:rPr lang="pl-PL" dirty="0"/>
              <a:t> v. USA,1949)</a:t>
            </a:r>
            <a:endParaRPr lang="pl-PL" i="1" dirty="0"/>
          </a:p>
        </p:txBody>
      </p:sp>
    </p:spTree>
    <p:extLst>
      <p:ext uri="{BB962C8B-B14F-4D97-AF65-F5344CB8AC3E}">
        <p14:creationId xmlns:p14="http://schemas.microsoft.com/office/powerpoint/2010/main" val="395715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0013" y="377033"/>
            <a:ext cx="9616649" cy="1187998"/>
          </a:xfrm>
        </p:spPr>
        <p:txBody>
          <a:bodyPr>
            <a:normAutofit/>
          </a:bodyPr>
          <a:lstStyle/>
          <a:p>
            <a:r>
              <a:rPr lang="pl-PL" dirty="0"/>
              <a:t>Owoce zatrutego drzewa w polskim k.p.k.</a:t>
            </a:r>
          </a:p>
        </p:txBody>
      </p:sp>
      <p:sp>
        <p:nvSpPr>
          <p:cNvPr id="3" name="Symbol zastępczy zawartości 2"/>
          <p:cNvSpPr>
            <a:spLocks noGrp="1"/>
          </p:cNvSpPr>
          <p:nvPr>
            <p:ph idx="1"/>
          </p:nvPr>
        </p:nvSpPr>
        <p:spPr>
          <a:xfrm>
            <a:off x="650630" y="1512277"/>
            <a:ext cx="10920047" cy="5345723"/>
          </a:xfrm>
        </p:spPr>
        <p:txBody>
          <a:bodyPr>
            <a:normAutofit fontScale="92500" lnSpcReduction="20000"/>
          </a:bodyPr>
          <a:lstStyle/>
          <a:p>
            <a:pPr algn="just"/>
            <a:r>
              <a:rPr lang="pl-PL" dirty="0"/>
              <a:t>W k.p.k. nie znajdziemy doktryny owoców zatrutego drzewa. </a:t>
            </a:r>
            <a:r>
              <a:rPr lang="pl-PL" i="1" dirty="0"/>
              <a:t>Zgodnie z obowiązującą w procesie karnym zasadą swobody dowodzenia </a:t>
            </a:r>
            <a:r>
              <a:rPr lang="pl-PL" b="1" i="1" dirty="0"/>
              <a:t>dopuszczalne jest przeprowadzenie wszelkich czynności dowodowych z wyjątkiem czynności objętych zakazem ich przeprowadzenia. </a:t>
            </a:r>
            <a:r>
              <a:rPr lang="pl-PL" dirty="0"/>
              <a:t>(wyrok SN z 2.02.2016 r., IV KK 346/15). </a:t>
            </a:r>
          </a:p>
          <a:p>
            <a:pPr algn="just"/>
            <a:r>
              <a:rPr lang="pl-PL" dirty="0"/>
              <a:t>Wadliwość jednej czynności dowodowej nie oznacza wadliwości innej czynności dowodowej, a prawidłowość każdej z nich należy oceniać według odrębnych kryteriów (S. Waltoś, P. Hofmański, </a:t>
            </a:r>
            <a:r>
              <a:rPr lang="pl-PL" i="1" dirty="0"/>
              <a:t>Proces karny. Zarys systemu, </a:t>
            </a:r>
            <a:r>
              <a:rPr lang="pl-PL" dirty="0"/>
              <a:t>Warszawa 2013, s. 57).</a:t>
            </a:r>
          </a:p>
          <a:p>
            <a:pPr algn="just"/>
            <a:r>
              <a:rPr lang="pl-PL" dirty="0"/>
              <a:t>Wprowadzenie do procesu karnego doktryny owoców zatrutego drzewa ograniczyłoby możliwości poznania prawdy w procesie karnym. </a:t>
            </a:r>
          </a:p>
          <a:p>
            <a:pPr lvl="1" algn="just"/>
            <a:r>
              <a:rPr lang="pl-PL"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dirty="0"/>
              <a:t> (wyrok SN z 2.02.2016 r., IV KK 346/15).</a:t>
            </a:r>
          </a:p>
          <a:p>
            <a:pPr lvl="1" algn="just"/>
            <a:r>
              <a:rPr lang="pl-PL" dirty="0"/>
              <a:t> </a:t>
            </a:r>
            <a:r>
              <a:rPr lang="pl-PL"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dirty="0"/>
              <a:t> (wyrok SA w Katowicach z 27.05.2004 r., II </a:t>
            </a:r>
            <a:r>
              <a:rPr lang="pl-PL" dirty="0" err="1"/>
              <a:t>AKa</a:t>
            </a:r>
            <a:r>
              <a:rPr lang="pl-PL" dirty="0"/>
              <a:t> 160/04)</a:t>
            </a:r>
            <a:endParaRPr lang="pl-PL" i="1" dirty="0"/>
          </a:p>
          <a:p>
            <a:pPr algn="just"/>
            <a:r>
              <a:rPr lang="pl-PL" dirty="0"/>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dirty="0"/>
              <a:t>Swoboda dowodzenia organów procesowych jest ograniczona konstytucyjnymi prawami i wolnościami jednostki – por. w</a:t>
            </a:r>
            <a:r>
              <a:rPr lang="pl-PL" dirty="0">
                <a:sym typeface="Wingdings" panose="05000000000000000000" pitchFamily="2" charset="2"/>
              </a:rPr>
              <a:t>yrok SA we Wrocławiu z 11.09.2013 r., II </a:t>
            </a:r>
            <a:r>
              <a:rPr lang="pl-PL" dirty="0" err="1">
                <a:sym typeface="Wingdings" panose="05000000000000000000" pitchFamily="2" charset="2"/>
              </a:rPr>
              <a:t>AKa</a:t>
            </a:r>
            <a:r>
              <a:rPr lang="pl-PL" dirty="0">
                <a:sym typeface="Wingdings" panose="05000000000000000000" pitchFamily="2" charset="2"/>
              </a:rPr>
              <a:t> 249/13. </a:t>
            </a:r>
          </a:p>
        </p:txBody>
      </p:sp>
    </p:spTree>
    <p:extLst>
      <p:ext uri="{BB962C8B-B14F-4D97-AF65-F5344CB8AC3E}">
        <p14:creationId xmlns:p14="http://schemas.microsoft.com/office/powerpoint/2010/main" val="3851893272"/>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TotalTime>
  <Words>8978</Words>
  <Application>Microsoft Office PowerPoint</Application>
  <PresentationFormat>Panoramiczny</PresentationFormat>
  <Paragraphs>469</Paragraphs>
  <Slides>62</Slides>
  <Notes>20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62</vt:i4>
      </vt:variant>
    </vt:vector>
  </HeadingPairs>
  <TitlesOfParts>
    <vt:vector size="67" baseType="lpstr">
      <vt:lpstr>Arial</vt:lpstr>
      <vt:lpstr>Calibri</vt:lpstr>
      <vt:lpstr>Trebuchet MS</vt:lpstr>
      <vt:lpstr>Wingdings 3</vt:lpstr>
      <vt:lpstr>Faseta</vt:lpstr>
      <vt:lpstr>Prezentacja programu PowerPoint</vt:lpstr>
      <vt:lpstr>Zakazy dowodowe </vt:lpstr>
      <vt:lpstr>Dowody nielegalne i dowody zebrane w sposób sprzeczny z ustawą </vt:lpstr>
      <vt:lpstr>Dowody zebrane w sposób sprzeczny z ustawą</vt:lpstr>
      <vt:lpstr>Dowody nielegalne i zebrane w sposób sprzeczny z ustawą </vt:lpstr>
      <vt:lpstr>Prezentacja programu PowerPoint</vt:lpstr>
      <vt:lpstr>Owoce zatrutego drzewa </vt:lpstr>
      <vt:lpstr>Owoce zatrutego drzewa </vt:lpstr>
      <vt:lpstr>Owoce zatrutego drzewa w polskim k.p.k.</vt:lpstr>
      <vt:lpstr>Postanowienie SN  z 19.03.2014 r., II KK 265/13</vt:lpstr>
      <vt:lpstr>Wyrok SA w Rzeszowie z 17.12.2015 r.,  II AKa 61/15</vt:lpstr>
      <vt:lpstr>Konstytucja a dowody pośrednio nielegalne </vt:lpstr>
      <vt:lpstr>Prezentacja programu PowerPoint</vt:lpstr>
      <vt:lpstr>Wyrok SA w Rzeszowie z 17.12.2015 r.,  II AKa 61/15</vt:lpstr>
      <vt:lpstr>Owoce zatrutego drzewa w KPK -podsumowanie </vt:lpstr>
      <vt:lpstr>Zakazy dowodowe – pojęcie</vt:lpstr>
      <vt:lpstr>Zakazy dowodowe – funkcja </vt:lpstr>
      <vt:lpstr>Zakazy dowodowe – rodzaje </vt:lpstr>
      <vt:lpstr>Zakazy dowodowe wg. prof. Waltosia (podział taki sam jak w podręczniku prof. Skorupki)</vt:lpstr>
      <vt:lpstr>Systematyka zakazów dowodowych wg. T. Grzegorczyka i J. Tylmana </vt:lpstr>
      <vt:lpstr>Zakazy dowodowe – systematyka i orzecznictwo </vt:lpstr>
      <vt:lpstr>Zakazy dowodzenia faktów </vt:lpstr>
      <vt:lpstr>Zakazy dowodzenia faktów zupełne i bezwarunkowe  </vt:lpstr>
      <vt:lpstr>Zakazy dowodzenia faktów – zupełne i bezwarunkowe   </vt:lpstr>
      <vt:lpstr>Zakres zakazu dowodowego z art. 186 </vt:lpstr>
      <vt:lpstr>Zakres zakazu dowodowego z art. 186 </vt:lpstr>
      <vt:lpstr>Zakazy dowodzenia faktów  zupełne i warunkowe </vt:lpstr>
      <vt:lpstr>Zakazy dowodzenia faktów Zupełne i warunkowe</vt:lpstr>
      <vt:lpstr>Tajemnica adwokacka i radcowska </vt:lpstr>
      <vt:lpstr>Tajemnica notarialna </vt:lpstr>
      <vt:lpstr>Zakres tajemnicy adwokackiej (radcowskiej itp.) </vt:lpstr>
      <vt:lpstr>Tajemnica lekarska </vt:lpstr>
      <vt:lpstr>Tajemnice zawodowe w orzecznictwie </vt:lpstr>
      <vt:lpstr>Tajemnice zawodowe w orzecznictwie </vt:lpstr>
      <vt:lpstr>Zakazy dowodzenia faktów Zupełne i warunkowe</vt:lpstr>
      <vt:lpstr>Tajemnica dziennikarska </vt:lpstr>
      <vt:lpstr>Tajemnica dziennikarska </vt:lpstr>
      <vt:lpstr>Tajemnica dziennikarska </vt:lpstr>
      <vt:lpstr>Zakazy dowodzenia faktów Zupełne i warunkowe</vt:lpstr>
      <vt:lpstr>Zakazy dowodzenia faktów Zupełne i warunkowe</vt:lpstr>
      <vt:lpstr>Zakazy dowodzenia faktów Zupełne i warunkowe</vt:lpstr>
      <vt:lpstr>Tajemnice z art. 179 – 180 </vt:lpstr>
      <vt:lpstr>Zakazy dowodzenia za pomocą określonych środków i źródeł  dowodowych</vt:lpstr>
      <vt:lpstr>Zakazy dowodzenia za pomocą określonych środków dowodowych</vt:lpstr>
      <vt:lpstr>Zakazy dowodzenia za pomocą określonych środków dowodowych Bezwarunkowe  </vt:lpstr>
      <vt:lpstr>Zakazy dowodzenia za pomocą określonych źródeł dowodowych bezwarunkowe </vt:lpstr>
      <vt:lpstr>Ważne – zakaz dowodowy z art. 199</vt:lpstr>
      <vt:lpstr>Zakazy dowodzenia za pomocą określonych środków dowodowych</vt:lpstr>
      <vt:lpstr>Art. 182 i 185 </vt:lpstr>
      <vt:lpstr>Zakazy określonych metod śledczych </vt:lpstr>
      <vt:lpstr>Zakazy określonych metod śledczych  art. 171  </vt:lpstr>
      <vt:lpstr>Zakazy określonych metod śledczych </vt:lpstr>
      <vt:lpstr>Swoboda wypowiedzi w orzecznictwie </vt:lpstr>
      <vt:lpstr>Doktryna Salduz </vt:lpstr>
      <vt:lpstr>Do kogo skierowany zakaz dowodowy z art. 171 (zakaz tortur)? </vt:lpstr>
      <vt:lpstr>Zakaz dowodowy z art. 174 </vt:lpstr>
      <vt:lpstr>Art. 168a a zakazy dowodowe w procesie karnym </vt:lpstr>
      <vt:lpstr>Art. 168a a zakazy dowodowe w procesie karnym </vt:lpstr>
      <vt:lpstr>Art. 168a a zakazy dowodowe w procesie karnym </vt:lpstr>
      <vt:lpstr>Eliminowanie z procesu karnego dowodu zebranego w sposób sprzeczny z ustawą </vt:lpstr>
      <vt:lpstr>Eliminowanie z procesu karnego dowodu zebranego w sposób sprzeczny z ustawą </vt:lpstr>
      <vt:lpstr>Eliminowanie z procesu karnego dowodu zebranego w sposób sprzeczny z ustawą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dc:creator>
  <cp:lastModifiedBy>Monika</cp:lastModifiedBy>
  <cp:revision>1</cp:revision>
  <dcterms:created xsi:type="dcterms:W3CDTF">2019-03-07T21:19:08Z</dcterms:created>
  <dcterms:modified xsi:type="dcterms:W3CDTF">2019-03-07T21:22:04Z</dcterms:modified>
</cp:coreProperties>
</file>