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350" r:id="rId2"/>
    <p:sldId id="257" r:id="rId3"/>
    <p:sldId id="326" r:id="rId4"/>
    <p:sldId id="381" r:id="rId5"/>
    <p:sldId id="382" r:id="rId6"/>
    <p:sldId id="383" r:id="rId7"/>
    <p:sldId id="384" r:id="rId8"/>
    <p:sldId id="385" r:id="rId9"/>
    <p:sldId id="389" r:id="rId10"/>
    <p:sldId id="386" r:id="rId11"/>
    <p:sldId id="387" r:id="rId12"/>
    <p:sldId id="388" r:id="rId13"/>
    <p:sldId id="353" r:id="rId14"/>
    <p:sldId id="390" r:id="rId15"/>
    <p:sldId id="391" r:id="rId16"/>
    <p:sldId id="392" r:id="rId17"/>
    <p:sldId id="337" r:id="rId18"/>
    <p:sldId id="338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100" d="100"/>
          <a:sy n="100" d="100"/>
        </p:scale>
        <p:origin x="-874" y="5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308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5594E-C6AD-4CA4-88DC-4AB3F52554C4}" type="datetimeFigureOut">
              <a:rPr lang="pl-PL" smtClean="0"/>
              <a:t>14.03.2021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2727A-F5CB-4358-A789-26BCD2AAEDF2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2727A-F5CB-4358-A789-26BCD2AAEDF2}" type="slidenum">
              <a:rPr lang="pl-PL" smtClean="0"/>
              <a:t>14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12.03.2021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12.03.2021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12.03.2021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12.03.2021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12.03.2021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12.03.2021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12.03.2021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12.03.2021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12.03.2021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12.03.2021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12.03.2021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12.03.2021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296143"/>
          </a:xfrm>
        </p:spPr>
        <p:txBody>
          <a:bodyPr>
            <a:noAutofit/>
          </a:bodyPr>
          <a:lstStyle/>
          <a:p>
            <a:pPr algn="ctr"/>
            <a:r>
              <a:rPr lang="pl-PL" sz="3200" smtClean="0">
                <a:solidFill>
                  <a:srgbClr val="002060"/>
                </a:solidFill>
              </a:rPr>
              <a:t>PRAWO ADMINISTRACYJNE</a:t>
            </a:r>
            <a:endParaRPr lang="pl-PL" sz="3200" dirty="0">
              <a:solidFill>
                <a:srgbClr val="00206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2132856"/>
            <a:ext cx="7772400" cy="3816424"/>
          </a:xfrm>
        </p:spPr>
        <p:txBody>
          <a:bodyPr/>
          <a:lstStyle/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marL="449263" algn="ctr"/>
            <a:r>
              <a:rPr lang="pl-PL" dirty="0" smtClean="0"/>
              <a:t>Dr Małgorzata Kozłowska</a:t>
            </a:r>
          </a:p>
          <a:p>
            <a:pPr marL="449263" algn="ctr"/>
            <a:r>
              <a:rPr lang="pl-PL" dirty="0" smtClean="0"/>
              <a:t>Instytut Nauk Administracyjnych</a:t>
            </a:r>
          </a:p>
          <a:p>
            <a:pPr marL="449263" algn="ctr"/>
            <a:r>
              <a:rPr lang="pl-PL" dirty="0" smtClean="0"/>
              <a:t>Zakład Prawa Administracyjnego</a:t>
            </a:r>
          </a:p>
          <a:p>
            <a:pPr algn="ctr"/>
            <a:endParaRPr lang="pl-PL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Autofit/>
          </a:bodyPr>
          <a:lstStyle/>
          <a:p>
            <a:r>
              <a:rPr lang="pl-PL" sz="2800" dirty="0" smtClean="0">
                <a:solidFill>
                  <a:srgbClr val="002060"/>
                </a:solidFill>
              </a:rPr>
              <a:t>DECYZJA ADMINISTRACYJNA A POLECENIE SŁUŻBOWE</a:t>
            </a:r>
            <a:endParaRPr lang="pl-PL" sz="28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50" indent="-6350">
              <a:buNone/>
            </a:pPr>
            <a:r>
              <a:rPr lang="pl-PL" sz="2000" b="1" dirty="0" smtClean="0"/>
              <a:t>Podobieństwa:</a:t>
            </a:r>
          </a:p>
          <a:p>
            <a:pPr>
              <a:buNone/>
            </a:pPr>
            <a:r>
              <a:rPr lang="pl-PL" sz="2000" dirty="0" smtClean="0"/>
              <a:t>1. Wydawane </a:t>
            </a:r>
            <a:r>
              <a:rPr lang="pl-PL" sz="2000" dirty="0" smtClean="0"/>
              <a:t>są na podstawie i w granicach prawa</a:t>
            </a:r>
          </a:p>
          <a:p>
            <a:pPr>
              <a:buNone/>
            </a:pPr>
            <a:r>
              <a:rPr lang="pl-PL" sz="2000" dirty="0" smtClean="0"/>
              <a:t>2. Jednostronnie </a:t>
            </a:r>
            <a:r>
              <a:rPr lang="pl-PL" sz="2000" dirty="0" smtClean="0"/>
              <a:t>kształtują sytuację prawną podmiotów, do których są </a:t>
            </a:r>
            <a:r>
              <a:rPr lang="pl-PL" sz="2000" dirty="0" smtClean="0"/>
              <a:t>skierowane</a:t>
            </a:r>
          </a:p>
          <a:p>
            <a:pPr>
              <a:buNone/>
            </a:pPr>
            <a:r>
              <a:rPr lang="pl-PL" sz="2000" dirty="0" smtClean="0"/>
              <a:t>3. Wydawane </a:t>
            </a:r>
            <a:r>
              <a:rPr lang="pl-PL" sz="2000" dirty="0" smtClean="0"/>
              <a:t>są przez organ administracji publicznej wyposażony w odpowiednią kompetencję</a:t>
            </a:r>
          </a:p>
          <a:p>
            <a:pPr>
              <a:buNone/>
            </a:pPr>
            <a:endParaRPr lang="pl-PL" sz="2000" dirty="0" smtClean="0"/>
          </a:p>
          <a:p>
            <a:pPr marL="0" indent="0">
              <a:buNone/>
            </a:pPr>
            <a:r>
              <a:rPr lang="pl-PL" sz="2000" b="1" dirty="0" smtClean="0"/>
              <a:t>UWAGA: niektórzy przedstawiciele doktryny prawa administracyjnego zaliczają polecenie służbowe do </a:t>
            </a:r>
            <a:r>
              <a:rPr lang="pl-PL" sz="2000" b="1" dirty="0" smtClean="0"/>
              <a:t>szczególnych form aktu </a:t>
            </a:r>
            <a:r>
              <a:rPr lang="pl-PL" sz="2000" b="1" dirty="0" smtClean="0"/>
              <a:t>administracyjnego.</a:t>
            </a:r>
            <a:endParaRPr lang="pl-PL" sz="2000" b="1" dirty="0" smtClean="0"/>
          </a:p>
          <a:p>
            <a:pPr>
              <a:buNone/>
            </a:pPr>
            <a:endParaRPr lang="pl-PL" sz="2000" dirty="0" smtClean="0"/>
          </a:p>
          <a:p>
            <a:pPr marL="457200" indent="-457200">
              <a:buNone/>
            </a:pPr>
            <a:endParaRPr lang="pl-PL" sz="2400" dirty="0" smtClean="0"/>
          </a:p>
          <a:p>
            <a:pPr>
              <a:buNone/>
            </a:pPr>
            <a:endParaRPr lang="pl-PL" sz="2400" dirty="0" smtClean="0"/>
          </a:p>
          <a:p>
            <a:pPr marL="0" indent="0" algn="just">
              <a:buNone/>
            </a:pPr>
            <a:endParaRPr lang="pl-PL" sz="2800" dirty="0" smtClean="0"/>
          </a:p>
          <a:p>
            <a:pPr marL="0" indent="0" algn="just">
              <a:buNone/>
            </a:pPr>
            <a:endParaRPr lang="pl-PL" sz="2800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Autofit/>
          </a:bodyPr>
          <a:lstStyle/>
          <a:p>
            <a:r>
              <a:rPr lang="pl-PL" sz="2800" dirty="0" smtClean="0">
                <a:solidFill>
                  <a:srgbClr val="002060"/>
                </a:solidFill>
              </a:rPr>
              <a:t>DECYZJA ADMINISTRACYJNA A POLECENIE SŁUŻBOWE</a:t>
            </a:r>
            <a:endParaRPr lang="pl-PL" sz="28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350" indent="-6350">
              <a:buNone/>
            </a:pPr>
            <a:r>
              <a:rPr lang="pl-PL" sz="2000" b="1" dirty="0" smtClean="0"/>
              <a:t>Różnice:</a:t>
            </a:r>
          </a:p>
          <a:p>
            <a:pPr marL="457200" indent="-457200">
              <a:buAutoNum type="arabicPeriod"/>
            </a:pPr>
            <a:r>
              <a:rPr lang="pl-PL" sz="2000" dirty="0" smtClean="0"/>
              <a:t>Akt administracyjny działa </a:t>
            </a:r>
            <a:r>
              <a:rPr lang="pl-PL" sz="2000" dirty="0" smtClean="0"/>
              <a:t>„na zewnątrz” kształtując prawa i obowiązki podmiotów niepodległych mu </a:t>
            </a:r>
            <a:r>
              <a:rPr lang="pl-PL" sz="2000" dirty="0" smtClean="0"/>
              <a:t>instytucjonalnie, natomiast polecenie służbowe działa </a:t>
            </a:r>
            <a:r>
              <a:rPr lang="pl-PL" sz="2000" dirty="0" smtClean="0"/>
              <a:t>wyłącznie „do wewnątrz” kształtując sytuacje tylko podmiotów hierarchicznie </a:t>
            </a:r>
            <a:r>
              <a:rPr lang="pl-PL" sz="2000" dirty="0" smtClean="0"/>
              <a:t>podległych,</a:t>
            </a:r>
          </a:p>
          <a:p>
            <a:pPr marL="457200" indent="-457200">
              <a:buFont typeface="Wingdings 2"/>
              <a:buAutoNum type="arabicPeriod"/>
            </a:pPr>
            <a:r>
              <a:rPr lang="pl-PL" sz="2000" dirty="0" smtClean="0"/>
              <a:t>Akt administracyjny może </a:t>
            </a:r>
            <a:r>
              <a:rPr lang="pl-PL" sz="2000" dirty="0" smtClean="0"/>
              <a:t>kształtować sferę zarówno obowiązków jak i </a:t>
            </a:r>
            <a:r>
              <a:rPr lang="pl-PL" sz="2000" dirty="0" smtClean="0"/>
              <a:t>uprawnień, natomiast polecenie służbowe </a:t>
            </a:r>
            <a:r>
              <a:rPr lang="pl-PL" sz="2000" dirty="0" smtClean="0"/>
              <a:t>kształtuje głównie sferę obowiązków </a:t>
            </a:r>
            <a:r>
              <a:rPr lang="pl-PL" sz="2000" dirty="0" smtClean="0"/>
              <a:t>podmiotu administrującego (jego pracownika),</a:t>
            </a:r>
          </a:p>
          <a:p>
            <a:pPr marL="457200" indent="-457200">
              <a:buFont typeface="Wingdings 2"/>
              <a:buAutoNum type="arabicPeriod"/>
            </a:pPr>
            <a:r>
              <a:rPr lang="pl-PL" sz="2000" dirty="0" smtClean="0"/>
              <a:t>Akt administracyjny wydawany </a:t>
            </a:r>
            <a:r>
              <a:rPr lang="pl-PL" sz="2000" dirty="0" smtClean="0"/>
              <a:t>jest wobec indywidualnych podmiotów i w konkretnej </a:t>
            </a:r>
            <a:r>
              <a:rPr lang="pl-PL" sz="2000" dirty="0" smtClean="0"/>
              <a:t>sprawie, natomiast polecenie służbowe może </a:t>
            </a:r>
            <a:r>
              <a:rPr lang="pl-PL" sz="2000" dirty="0" smtClean="0"/>
              <a:t>być </a:t>
            </a:r>
            <a:r>
              <a:rPr lang="pl-PL" sz="2000" dirty="0" smtClean="0"/>
              <a:t>wydawane </a:t>
            </a:r>
            <a:r>
              <a:rPr lang="pl-PL" sz="2000" dirty="0" smtClean="0"/>
              <a:t>wobec wszystkich podległych podmiotów w różnych sprawach z zakresu wykonywania administracji </a:t>
            </a:r>
            <a:r>
              <a:rPr lang="pl-PL" sz="2000" dirty="0" smtClean="0"/>
              <a:t>publicznej.</a:t>
            </a:r>
            <a:endParaRPr lang="pl-PL" sz="2000" dirty="0" smtClean="0"/>
          </a:p>
          <a:p>
            <a:pPr marL="457200" indent="-457200">
              <a:buFont typeface="Wingdings 2"/>
              <a:buAutoNum type="arabicPeriod"/>
            </a:pPr>
            <a:endParaRPr lang="pl-PL" sz="2000" dirty="0" smtClean="0"/>
          </a:p>
          <a:p>
            <a:pPr marL="457200" indent="-457200">
              <a:buFont typeface="Wingdings 2"/>
              <a:buAutoNum type="arabicPeriod"/>
            </a:pPr>
            <a:endParaRPr lang="pl-PL" sz="2000" dirty="0" smtClean="0"/>
          </a:p>
          <a:p>
            <a:pPr marL="457200" indent="-457200">
              <a:buFont typeface="Wingdings 2"/>
              <a:buAutoNum type="arabicPeriod"/>
            </a:pPr>
            <a:endParaRPr lang="pl-PL" sz="2000" dirty="0" smtClean="0"/>
          </a:p>
          <a:p>
            <a:pPr marL="457200" indent="-457200">
              <a:buAutoNum type="arabicPeriod"/>
            </a:pPr>
            <a:endParaRPr lang="pl-PL" sz="2000" dirty="0" smtClean="0"/>
          </a:p>
          <a:p>
            <a:pPr>
              <a:buNone/>
            </a:pPr>
            <a:endParaRPr lang="pl-PL" sz="2000" dirty="0" smtClean="0"/>
          </a:p>
          <a:p>
            <a:pPr>
              <a:buNone/>
            </a:pPr>
            <a:endParaRPr lang="pl-PL" sz="2000" b="1" dirty="0" smtClean="0"/>
          </a:p>
          <a:p>
            <a:pPr>
              <a:buNone/>
            </a:pPr>
            <a:endParaRPr lang="pl-PL" sz="2000" dirty="0" smtClean="0"/>
          </a:p>
          <a:p>
            <a:pPr marL="457200" indent="-457200">
              <a:buNone/>
            </a:pPr>
            <a:endParaRPr lang="pl-PL" sz="2400" dirty="0" smtClean="0"/>
          </a:p>
          <a:p>
            <a:pPr>
              <a:buNone/>
            </a:pPr>
            <a:endParaRPr lang="pl-PL" sz="2400" dirty="0" smtClean="0"/>
          </a:p>
          <a:p>
            <a:pPr marL="0" indent="0" algn="just">
              <a:buNone/>
            </a:pPr>
            <a:endParaRPr lang="pl-PL" sz="2800" dirty="0" smtClean="0"/>
          </a:p>
          <a:p>
            <a:pPr marL="0" indent="0" algn="just">
              <a:buNone/>
            </a:pPr>
            <a:endParaRPr lang="pl-PL" sz="2800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Autofit/>
          </a:bodyPr>
          <a:lstStyle/>
          <a:p>
            <a:r>
              <a:rPr lang="pl-PL" sz="2800" dirty="0" smtClean="0">
                <a:solidFill>
                  <a:srgbClr val="002060"/>
                </a:solidFill>
              </a:rPr>
              <a:t>DECYZJA ADMINISTRACYJNA A POLECENIE SŁUŻBOWE</a:t>
            </a:r>
            <a:endParaRPr lang="pl-PL" sz="28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50" indent="-6350">
              <a:buNone/>
            </a:pPr>
            <a:r>
              <a:rPr lang="pl-PL" sz="2000" b="1" dirty="0" smtClean="0"/>
              <a:t>Różnice: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pl-PL" sz="2000" dirty="0" smtClean="0"/>
              <a:t>Akt administracyjny dotyczy </a:t>
            </a:r>
            <a:r>
              <a:rPr lang="pl-PL" sz="2000" dirty="0" smtClean="0"/>
              <a:t>szerokiej sfery życia, może powodować skutki nie tylko w sferze prawa </a:t>
            </a:r>
            <a:r>
              <a:rPr lang="pl-PL" sz="2000" dirty="0" smtClean="0"/>
              <a:t>administracyjnego, natomiast polecenie służbowe dotyczy </a:t>
            </a:r>
            <a:r>
              <a:rPr lang="pl-PL" sz="2000" dirty="0" smtClean="0"/>
              <a:t>sposobu realizacji zadań organu administracji publicznej i wywołuje skutki w sferze prawa administracyjnego</a:t>
            </a:r>
          </a:p>
          <a:p>
            <a:pPr marL="457200" indent="-457200">
              <a:buFont typeface="Wingdings 2"/>
              <a:buAutoNum type="arabicPeriod" startAt="4"/>
            </a:pPr>
            <a:endParaRPr lang="pl-PL" sz="2000" dirty="0" smtClean="0"/>
          </a:p>
          <a:p>
            <a:pPr marL="457200" indent="-457200">
              <a:buFont typeface="Wingdings 2"/>
              <a:buAutoNum type="arabicPeriod" startAt="4"/>
            </a:pPr>
            <a:r>
              <a:rPr lang="pl-PL" sz="2000" dirty="0" smtClean="0"/>
              <a:t>W przypadku aktu administracyjnego p</a:t>
            </a:r>
            <a:r>
              <a:rPr lang="pl-PL" sz="1800" dirty="0" smtClean="0"/>
              <a:t>odmiot </a:t>
            </a:r>
            <a:r>
              <a:rPr lang="pl-PL" sz="1800" dirty="0" smtClean="0"/>
              <a:t>zainteresowany może współdziałać przy jego wydaniu (np. złożyć wniosek o wydanie decyzji</a:t>
            </a:r>
            <a:r>
              <a:rPr lang="pl-PL" sz="1800" dirty="0" smtClean="0"/>
              <a:t>), </a:t>
            </a:r>
            <a:r>
              <a:rPr lang="pl-PL" sz="2000" dirty="0" smtClean="0"/>
              <a:t>natomiast polecenie służbowe </a:t>
            </a:r>
            <a:r>
              <a:rPr lang="pl-PL" sz="1800" dirty="0" smtClean="0"/>
              <a:t>wydawane jest </a:t>
            </a:r>
            <a:r>
              <a:rPr lang="pl-PL" sz="1800" dirty="0" smtClean="0"/>
              <a:t>wyłącznie z </a:t>
            </a:r>
            <a:r>
              <a:rPr lang="pl-PL" sz="1800" dirty="0" smtClean="0"/>
              <a:t>własnej </a:t>
            </a:r>
            <a:r>
              <a:rPr lang="pl-PL" sz="1800" dirty="0" smtClean="0"/>
              <a:t>woli organu </a:t>
            </a:r>
            <a:r>
              <a:rPr lang="pl-PL" sz="1800" dirty="0" smtClean="0"/>
              <a:t>uprawnionego, a podmiot podległy nie może sam rozpocząć procesu wydania wobec siebie polecenia </a:t>
            </a:r>
            <a:r>
              <a:rPr lang="pl-PL" sz="1800" dirty="0" smtClean="0"/>
              <a:t>służbowego.</a:t>
            </a:r>
            <a:endParaRPr lang="pl-PL" sz="2000" dirty="0" smtClean="0"/>
          </a:p>
          <a:p>
            <a:pPr marL="457200" indent="-457200">
              <a:buFont typeface="Wingdings 2"/>
              <a:buAutoNum type="arabicPeriod" startAt="4"/>
            </a:pPr>
            <a:endParaRPr lang="pl-PL" sz="2000" dirty="0" smtClean="0"/>
          </a:p>
          <a:p>
            <a:pPr marL="457200" indent="-457200">
              <a:buFont typeface="Wingdings 2"/>
              <a:buAutoNum type="arabicPeriod" startAt="4"/>
            </a:pPr>
            <a:endParaRPr lang="pl-PL" sz="2000" dirty="0" smtClean="0"/>
          </a:p>
          <a:p>
            <a:pPr marL="457200" indent="-457200">
              <a:buFont typeface="Wingdings 2"/>
              <a:buAutoNum type="arabicPeriod" startAt="4"/>
            </a:pPr>
            <a:endParaRPr lang="pl-PL" sz="2000" dirty="0" smtClean="0"/>
          </a:p>
          <a:p>
            <a:pPr marL="457200" indent="-457200">
              <a:buAutoNum type="arabicPeriod" startAt="4"/>
            </a:pPr>
            <a:endParaRPr lang="pl-PL" sz="2000" dirty="0" smtClean="0"/>
          </a:p>
          <a:p>
            <a:pPr>
              <a:buNone/>
            </a:pPr>
            <a:endParaRPr lang="pl-PL" sz="2000" dirty="0" smtClean="0"/>
          </a:p>
          <a:p>
            <a:pPr>
              <a:buNone/>
            </a:pPr>
            <a:endParaRPr lang="pl-PL" sz="2000" b="1" dirty="0" smtClean="0"/>
          </a:p>
          <a:p>
            <a:pPr>
              <a:buNone/>
            </a:pPr>
            <a:endParaRPr lang="pl-PL" sz="2000" dirty="0" smtClean="0"/>
          </a:p>
          <a:p>
            <a:pPr marL="457200" indent="-457200">
              <a:buNone/>
            </a:pPr>
            <a:endParaRPr lang="pl-PL" sz="2400" dirty="0" smtClean="0"/>
          </a:p>
          <a:p>
            <a:pPr>
              <a:buNone/>
            </a:pPr>
            <a:endParaRPr lang="pl-PL" sz="2400" dirty="0" smtClean="0"/>
          </a:p>
          <a:p>
            <a:pPr marL="0" indent="0" algn="just">
              <a:buNone/>
            </a:pPr>
            <a:endParaRPr lang="pl-PL" sz="2800" dirty="0" smtClean="0"/>
          </a:p>
          <a:p>
            <a:pPr marL="0" indent="0" algn="just">
              <a:buNone/>
            </a:pPr>
            <a:endParaRPr lang="pl-PL" sz="2800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dirty="0" smtClean="0">
                <a:solidFill>
                  <a:srgbClr val="002060"/>
                </a:solidFill>
              </a:rPr>
              <a:t>GENERALNY AKT ADMINISTRACYJNY</a:t>
            </a:r>
            <a:endParaRPr lang="pl-PL" sz="28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Clr>
                <a:srgbClr val="8AD0D6"/>
              </a:buClr>
              <a:buNone/>
            </a:pPr>
            <a:r>
              <a:rPr lang="pl-PL" sz="2400" dirty="0" smtClean="0"/>
              <a:t>Zdaniem </a:t>
            </a:r>
            <a:r>
              <a:rPr lang="pl-PL" sz="2400" dirty="0" smtClean="0">
                <a:ea typeface="+mj-lt"/>
                <a:cs typeface="+mj-lt"/>
              </a:rPr>
              <a:t>E</a:t>
            </a:r>
            <a:r>
              <a:rPr lang="pl-PL" sz="2400" dirty="0" smtClean="0">
                <a:ea typeface="+mj-lt"/>
                <a:cs typeface="+mj-lt"/>
              </a:rPr>
              <a:t>. i  M. Szewczyk </a:t>
            </a:r>
            <a:r>
              <a:rPr lang="pl-PL" sz="2400" dirty="0" smtClean="0">
                <a:ea typeface="+mj-lt"/>
                <a:cs typeface="+mj-lt"/>
              </a:rPr>
              <a:t>liczne </a:t>
            </a:r>
            <a:r>
              <a:rPr lang="pl-PL" sz="2400" dirty="0" smtClean="0">
                <a:ea typeface="+mj-lt"/>
                <a:cs typeface="+mj-lt"/>
              </a:rPr>
              <a:t>przepisy powszechnie obowiązującego prawa przewidują wydawanie aktów administracyjnych, które nie mają charakteru indywidualnego, gdy chodzi o sposób określenia adresata aktu, lecz charakter </a:t>
            </a:r>
            <a:r>
              <a:rPr lang="pl-PL" sz="2400" dirty="0" smtClean="0">
                <a:ea typeface="+mj-lt"/>
                <a:cs typeface="+mj-lt"/>
              </a:rPr>
              <a:t>generalny.</a:t>
            </a:r>
          </a:p>
          <a:p>
            <a:pPr marL="0" indent="0">
              <a:buClr>
                <a:srgbClr val="8AD0D6"/>
              </a:buClr>
              <a:buNone/>
            </a:pPr>
            <a:endParaRPr lang="pl-PL" sz="2400" dirty="0" smtClean="0">
              <a:ea typeface="+mj-lt"/>
              <a:cs typeface="+mj-lt"/>
            </a:endParaRPr>
          </a:p>
          <a:p>
            <a:pPr marL="0" indent="0">
              <a:buClr>
                <a:srgbClr val="8AD0D6"/>
              </a:buClr>
              <a:buNone/>
            </a:pPr>
            <a:r>
              <a:rPr lang="pl-PL" sz="2400" dirty="0" smtClean="0">
                <a:ea typeface="+mj-lt"/>
                <a:cs typeface="+mj-lt"/>
              </a:rPr>
              <a:t>Generalny akt administracyjny </a:t>
            </a:r>
            <a:r>
              <a:rPr lang="pl-PL" sz="2400" dirty="0" smtClean="0">
                <a:ea typeface="+mj-lt"/>
                <a:cs typeface="+mj-lt"/>
              </a:rPr>
              <a:t>pod względem sposobu określenia adresata normy postępowania w </a:t>
            </a:r>
            <a:r>
              <a:rPr lang="pl-PL" sz="2400" dirty="0" smtClean="0">
                <a:ea typeface="+mj-lt"/>
                <a:cs typeface="+mj-lt"/>
              </a:rPr>
              <a:t>nim </a:t>
            </a:r>
            <a:r>
              <a:rPr lang="pl-PL" sz="2400" dirty="0" smtClean="0">
                <a:ea typeface="+mj-lt"/>
                <a:cs typeface="+mj-lt"/>
              </a:rPr>
              <a:t>zawartej </a:t>
            </a:r>
            <a:r>
              <a:rPr lang="pl-PL" sz="2400" dirty="0" smtClean="0">
                <a:ea typeface="+mj-lt"/>
                <a:cs typeface="+mj-lt"/>
              </a:rPr>
              <a:t>upodabnia </a:t>
            </a:r>
            <a:r>
              <a:rPr lang="pl-PL" sz="2400" dirty="0" smtClean="0">
                <a:ea typeface="+mj-lt"/>
                <a:cs typeface="+mj-lt"/>
              </a:rPr>
              <a:t>się do aktów normatywnych (adresat określony generalnie „każdy kto”). Jednak sytuacja, w której  norma postępowania zawarta w generalnym akcie administracyjnym powinna być realizowana  określona jest konkretnie (jak w indywidualnym akcie administracyjnym). </a:t>
            </a:r>
            <a:endParaRPr lang="pl-PL" sz="2400" dirty="0" smtClean="0">
              <a:ea typeface="+mj-lt"/>
              <a:cs typeface="+mj-lt"/>
            </a:endParaRPr>
          </a:p>
          <a:p>
            <a:pPr marL="0" indent="0">
              <a:buClr>
                <a:srgbClr val="8AD0D6"/>
              </a:buClr>
              <a:buNone/>
            </a:pPr>
            <a:r>
              <a:rPr lang="pl-PL" sz="2400" dirty="0" smtClean="0">
                <a:latin typeface="Times New Roman"/>
                <a:ea typeface="+mj-lt"/>
                <a:cs typeface="+mj-lt"/>
              </a:rPr>
              <a:t>.</a:t>
            </a:r>
            <a:endParaRPr lang="pl-PL" sz="2400" dirty="0" smtClean="0">
              <a:cs typeface="Times New Roman"/>
            </a:endParaRPr>
          </a:p>
          <a:p>
            <a:pPr>
              <a:buClr>
                <a:srgbClr val="8AD0D6"/>
              </a:buClr>
            </a:pPr>
            <a:endParaRPr lang="pl-PL" sz="2400" dirty="0" smtClean="0"/>
          </a:p>
          <a:p>
            <a:pPr marL="0" indent="0">
              <a:buNone/>
            </a:pPr>
            <a:endParaRPr lang="pl-PL" sz="2400" dirty="0" smtClean="0"/>
          </a:p>
          <a:p>
            <a:pPr marL="0" indent="0" algn="just">
              <a:buNone/>
            </a:pPr>
            <a:endParaRPr lang="pl-PL" sz="2800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>
            <a:noAutofit/>
          </a:bodyPr>
          <a:lstStyle/>
          <a:p>
            <a:r>
              <a:rPr lang="pl-PL" sz="2800" dirty="0" smtClean="0">
                <a:solidFill>
                  <a:srgbClr val="002060"/>
                </a:solidFill>
              </a:rPr>
              <a:t>GENERALNY AKT ADMINISTRACYJNY</a:t>
            </a:r>
            <a:endParaRPr lang="pl-PL" sz="28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pl-PL" sz="2100" dirty="0" smtClean="0">
                <a:ea typeface="+mj-lt"/>
                <a:cs typeface="+mj-lt"/>
              </a:rPr>
              <a:t>Wyróżniamy następujące rodzaje generalnych aktów</a:t>
            </a:r>
          </a:p>
          <a:p>
            <a:pPr>
              <a:buNone/>
            </a:pPr>
            <a:r>
              <a:rPr lang="pl-PL" sz="2100" dirty="0" smtClean="0">
                <a:ea typeface="+mj-lt"/>
                <a:cs typeface="+mj-lt"/>
              </a:rPr>
              <a:t>administracyjnych:</a:t>
            </a:r>
          </a:p>
          <a:p>
            <a:pPr marL="514350" indent="-514350">
              <a:buAutoNum type="arabicPeriod"/>
            </a:pPr>
            <a:r>
              <a:rPr lang="pl-PL" sz="2100" dirty="0" smtClean="0">
                <a:ea typeface="+mj-lt"/>
                <a:cs typeface="+mj-lt"/>
              </a:rPr>
              <a:t>n</a:t>
            </a:r>
            <a:r>
              <a:rPr lang="pl-PL" sz="2100" dirty="0" smtClean="0">
                <a:ea typeface="+mj-lt"/>
                <a:cs typeface="+mj-lt"/>
              </a:rPr>
              <a:t>akierowany na osoby</a:t>
            </a:r>
          </a:p>
          <a:p>
            <a:pPr marL="514350" indent="-514350">
              <a:buAutoNum type="arabicPeriod"/>
            </a:pPr>
            <a:r>
              <a:rPr lang="pl-PL" sz="2100" dirty="0" smtClean="0"/>
              <a:t>n</a:t>
            </a:r>
            <a:r>
              <a:rPr lang="pl-PL" sz="2100" dirty="0" smtClean="0"/>
              <a:t>akierowany na rzeczy:</a:t>
            </a:r>
          </a:p>
          <a:p>
            <a:pPr marL="514350" indent="-514350">
              <a:buAutoNum type="alphaLcParenR"/>
            </a:pPr>
            <a:r>
              <a:rPr lang="pl-PL" sz="2100" dirty="0" smtClean="0"/>
              <a:t>oznaczone co do tożsamości, m.in. nieruchomości, zabytki i dokumenty</a:t>
            </a:r>
          </a:p>
          <a:p>
            <a:pPr marL="514350" indent="-514350">
              <a:buFontTx/>
              <a:buChar char="-"/>
            </a:pPr>
            <a:r>
              <a:rPr lang="pl-PL" sz="2100" dirty="0" smtClean="0">
                <a:ea typeface="+mn-lt"/>
                <a:cs typeface="+mn-lt"/>
              </a:rPr>
              <a:t>nadają </a:t>
            </a:r>
            <a:r>
              <a:rPr lang="pl-PL" sz="2100" dirty="0" smtClean="0">
                <a:ea typeface="+mn-lt"/>
                <a:cs typeface="+mn-lt"/>
              </a:rPr>
              <a:t>status określający zasady korzystania (akty </a:t>
            </a:r>
            <a:r>
              <a:rPr lang="pl-PL" sz="2100" dirty="0" smtClean="0">
                <a:ea typeface="+mn-lt"/>
                <a:cs typeface="+mn-lt"/>
              </a:rPr>
              <a:t>regulaminowe),</a:t>
            </a:r>
          </a:p>
          <a:p>
            <a:pPr marL="514350" indent="-514350">
              <a:buFontTx/>
              <a:buChar char="-"/>
            </a:pPr>
            <a:r>
              <a:rPr lang="pl-PL" sz="2100" dirty="0" smtClean="0">
                <a:ea typeface="+mn-lt"/>
                <a:cs typeface="+mn-lt"/>
              </a:rPr>
              <a:t>nadające </a:t>
            </a:r>
            <a:r>
              <a:rPr lang="pl-PL" sz="2100" dirty="0" smtClean="0">
                <a:ea typeface="+mn-lt"/>
                <a:cs typeface="+mn-lt"/>
              </a:rPr>
              <a:t>status określający zasady oferowania i wprowadzania do obrotu (akty regulacyjne</a:t>
            </a:r>
            <a:r>
              <a:rPr lang="pl-PL" sz="2100" dirty="0" smtClean="0">
                <a:ea typeface="+mn-lt"/>
                <a:cs typeface="+mn-lt"/>
              </a:rPr>
              <a:t>),</a:t>
            </a:r>
          </a:p>
          <a:p>
            <a:pPr marL="514350" indent="-514350">
              <a:buFont typeface="+mj-lt"/>
              <a:buAutoNum type="alphaLcParenR" startAt="2"/>
            </a:pPr>
            <a:r>
              <a:rPr lang="pl-PL" sz="2100" dirty="0" smtClean="0">
                <a:ea typeface="+mn-lt"/>
                <a:cs typeface="+mn-lt"/>
              </a:rPr>
              <a:t>oznaczone co do gatunku</a:t>
            </a:r>
          </a:p>
          <a:p>
            <a:pPr marL="514350" indent="-514350">
              <a:buFontTx/>
              <a:buChar char="-"/>
            </a:pPr>
            <a:r>
              <a:rPr lang="pl-PL" sz="2100" dirty="0" smtClean="0">
                <a:ea typeface="+mn-lt"/>
                <a:cs typeface="+mn-lt"/>
              </a:rPr>
              <a:t>wskazujące </a:t>
            </a:r>
            <a:r>
              <a:rPr lang="pl-PL" sz="2100" dirty="0" smtClean="0">
                <a:ea typeface="+mn-lt"/>
                <a:cs typeface="+mn-lt"/>
              </a:rPr>
              <a:t>zachowania </a:t>
            </a:r>
            <a:r>
              <a:rPr lang="pl-PL" sz="2100" dirty="0" smtClean="0">
                <a:ea typeface="+mn-lt"/>
                <a:cs typeface="+mn-lt"/>
              </a:rPr>
              <a:t>powtarzalne,</a:t>
            </a:r>
          </a:p>
          <a:p>
            <a:pPr marL="514350" indent="-514350">
              <a:buFontTx/>
              <a:buChar char="-"/>
            </a:pPr>
            <a:r>
              <a:rPr lang="pl-PL" sz="2100" dirty="0" smtClean="0">
                <a:ea typeface="+mn-lt"/>
                <a:cs typeface="+mn-lt"/>
              </a:rPr>
              <a:t>wskazujące </a:t>
            </a:r>
            <a:r>
              <a:rPr lang="pl-PL" sz="2100" dirty="0" smtClean="0">
                <a:ea typeface="+mn-lt"/>
                <a:cs typeface="+mn-lt"/>
              </a:rPr>
              <a:t>zachowania niepowtarzalne</a:t>
            </a:r>
            <a:endParaRPr lang="pl-PL" sz="2100" dirty="0" smtClean="0">
              <a:cs typeface="Times New Roman"/>
            </a:endParaRPr>
          </a:p>
          <a:p>
            <a:pPr marL="514350" indent="-514350">
              <a:buNone/>
            </a:pPr>
            <a:r>
              <a:rPr lang="pl-PL" sz="2100" dirty="0" smtClean="0">
                <a:ea typeface="+mn-lt"/>
                <a:cs typeface="+mn-lt"/>
              </a:rPr>
              <a:t> </a:t>
            </a:r>
            <a:endParaRPr lang="pl-PL" sz="2100" dirty="0" smtClean="0"/>
          </a:p>
          <a:p>
            <a:pPr marL="514350" indent="-514350">
              <a:buNone/>
            </a:pPr>
            <a:endParaRPr lang="pl-PL" sz="2100" dirty="0" smtClean="0">
              <a:cs typeface="Times New Roman"/>
            </a:endParaRPr>
          </a:p>
          <a:p>
            <a:pPr marL="514350" indent="-514350">
              <a:buFontTx/>
              <a:buChar char="-"/>
            </a:pPr>
            <a:endParaRPr lang="pl-PL" sz="21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002060"/>
                </a:solidFill>
              </a:rPr>
              <a:t>GENERALNY AKT ADMINISTRACYJNY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7239000" cy="53309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b="1" dirty="0" smtClean="0"/>
              <a:t>Istota generalnego aktu administracyjnego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środek prawny będący w dyspozycji podmiotów sprawujących administrację publiczną, 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przynależny do form stosowania prawa, 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>
                <a:ea typeface="+mj-lt"/>
                <a:cs typeface="+mj-lt"/>
              </a:rPr>
              <a:t>ma </a:t>
            </a:r>
            <a:r>
              <a:rPr lang="pl-PL" dirty="0" smtClean="0">
                <a:ea typeface="+mj-lt"/>
                <a:cs typeface="+mj-lt"/>
              </a:rPr>
              <a:t>wszystkie cechy indywidualnego aktu administracyjnego z wyjątkiem konkretnego określenia adresata normy w nim zawartej zamiast tego adresat jest określony w sposób generalny (jak w akcie normatywnym), natomiast sytuacja, do której odnosi się norma prawna jest określona konkretnie (jak w akcie administracyjnym </a:t>
            </a:r>
            <a:r>
              <a:rPr lang="pl-PL" dirty="0" smtClean="0">
                <a:ea typeface="+mj-lt"/>
                <a:cs typeface="+mj-lt"/>
              </a:rPr>
              <a:t>indywidualnym).</a:t>
            </a:r>
            <a:endParaRPr lang="pl-PL" dirty="0" smtClean="0">
              <a:cs typeface="Times New Roman"/>
            </a:endParaRPr>
          </a:p>
          <a:p>
            <a:pPr>
              <a:buNone/>
            </a:pPr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002060"/>
                </a:solidFill>
              </a:rPr>
              <a:t>GENERALNY AKT ADMINISTRACYJNY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7239000" cy="533099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b="1" dirty="0" smtClean="0"/>
              <a:t>Przykłady:</a:t>
            </a:r>
          </a:p>
          <a:p>
            <a:pPr>
              <a:buNone/>
            </a:pPr>
            <a:endParaRPr lang="pl-PL" b="1" dirty="0" smtClean="0"/>
          </a:p>
          <a:p>
            <a:pPr marL="514350" indent="-514350">
              <a:buAutoNum type="arabicPeriod"/>
            </a:pPr>
            <a:r>
              <a:rPr lang="pl-PL" sz="2800" dirty="0" smtClean="0">
                <a:ea typeface="+mj-lt"/>
                <a:cs typeface="+mj-lt"/>
              </a:rPr>
              <a:t>decyzje </a:t>
            </a:r>
            <a:r>
              <a:rPr lang="pl-PL" sz="2800" dirty="0" smtClean="0">
                <a:ea typeface="+mj-lt"/>
                <a:cs typeface="+mj-lt"/>
              </a:rPr>
              <a:t>o nakazaniu wycofania z obrotu albo o zakazaniu wprowadzania czy o wstrzymaniu wprowadzania do obrotu jakiegoś produktu leczniczego, spożywczego, kosmetyku czy innego produktu. </a:t>
            </a:r>
          </a:p>
          <a:p>
            <a:pPr marL="514350" indent="-514350">
              <a:buNone/>
            </a:pPr>
            <a:endParaRPr lang="pl-PL" sz="2800" dirty="0" smtClean="0">
              <a:ea typeface="+mj-lt"/>
              <a:cs typeface="+mj-lt"/>
            </a:endParaRPr>
          </a:p>
          <a:p>
            <a:pPr marL="514350" indent="-514350">
              <a:buAutoNum type="arabicPeriod"/>
            </a:pPr>
            <a:r>
              <a:rPr lang="pl-PL" sz="2800" dirty="0" smtClean="0">
                <a:ea typeface="+mj-lt"/>
                <a:cs typeface="+mj-lt"/>
              </a:rPr>
              <a:t>decyzje o wpisaniu </a:t>
            </a:r>
            <a:r>
              <a:rPr lang="pl-PL" sz="2800" dirty="0" smtClean="0">
                <a:ea typeface="+mj-lt"/>
                <a:cs typeface="+mj-lt"/>
              </a:rPr>
              <a:t>pojedynczej nieruchomości </a:t>
            </a:r>
            <a:r>
              <a:rPr lang="pl-PL" sz="2800" dirty="0" smtClean="0">
                <a:ea typeface="+mj-lt"/>
                <a:cs typeface="+mj-lt"/>
              </a:rPr>
              <a:t>czy konkretnie określonego ich zespołu albo i całego określonego obszaru do rejestru </a:t>
            </a:r>
            <a:r>
              <a:rPr lang="pl-PL" sz="2800" dirty="0" smtClean="0">
                <a:ea typeface="+mj-lt"/>
                <a:cs typeface="+mj-lt"/>
              </a:rPr>
              <a:t>zabytków.</a:t>
            </a:r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 smtClean="0">
              <a:latin typeface="Cambria" pitchFamily="18" charset="0"/>
            </a:endParaRPr>
          </a:p>
          <a:p>
            <a:pPr algn="ctr">
              <a:buNone/>
            </a:pPr>
            <a:endParaRPr lang="pl-PL" b="1" dirty="0" smtClean="0">
              <a:latin typeface="Cambria" pitchFamily="18" charset="0"/>
            </a:endParaRPr>
          </a:p>
          <a:p>
            <a:pPr algn="ctr">
              <a:buNone/>
            </a:pPr>
            <a:r>
              <a:rPr lang="pl-PL" sz="4000" b="1" dirty="0" smtClean="0">
                <a:latin typeface="Cambria" pitchFamily="18" charset="0"/>
              </a:rPr>
              <a:t>Dziękuję za uwagę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/>
          </a:bodyPr>
          <a:lstStyle/>
          <a:p>
            <a:r>
              <a:rPr lang="pl-PL" b="1" dirty="0" smtClean="0">
                <a:solidFill>
                  <a:srgbClr val="002060"/>
                </a:solidFill>
              </a:rPr>
              <a:t>Dziękuję za uwagę…</a:t>
            </a:r>
            <a:endParaRPr lang="pl-PL" b="1" dirty="0">
              <a:solidFill>
                <a:srgbClr val="002060"/>
              </a:solidFill>
            </a:endParaRPr>
          </a:p>
        </p:txBody>
      </p:sp>
      <p:pic>
        <p:nvPicPr>
          <p:cNvPr id="4" name="Obraz 3" descr="dziękuję za uwagę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340768"/>
            <a:ext cx="7560840" cy="4826014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002060"/>
                </a:solidFill>
              </a:rPr>
              <a:t>UWAGA…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sz="2800" i="1" dirty="0" smtClean="0">
                <a:latin typeface="+mj-lt"/>
              </a:rPr>
              <a:t>Powyższa </a:t>
            </a:r>
            <a:r>
              <a:rPr lang="pl-PL" sz="2800" i="1" smtClean="0">
                <a:latin typeface="+mj-lt"/>
              </a:rPr>
              <a:t>prezentacja- </a:t>
            </a:r>
            <a:r>
              <a:rPr lang="pl-PL" sz="2800" i="1" smtClean="0">
                <a:latin typeface="+mj-lt"/>
              </a:rPr>
              <a:t>18 </a:t>
            </a:r>
            <a:r>
              <a:rPr lang="pl-PL" sz="2800" i="1" dirty="0" smtClean="0">
                <a:latin typeface="+mj-lt"/>
              </a:rPr>
              <a:t>kolejno</a:t>
            </a:r>
          </a:p>
          <a:p>
            <a:pPr>
              <a:buNone/>
            </a:pPr>
            <a:r>
              <a:rPr lang="pl-PL" sz="2800" i="1" dirty="0" smtClean="0">
                <a:latin typeface="+mj-lt"/>
              </a:rPr>
              <a:t>ponumerowanych slajdów- została</a:t>
            </a:r>
          </a:p>
          <a:p>
            <a:pPr>
              <a:buNone/>
            </a:pPr>
            <a:r>
              <a:rPr lang="pl-PL" sz="2800" i="1" dirty="0" smtClean="0">
                <a:latin typeface="+mj-lt"/>
              </a:rPr>
              <a:t>przygotowana wyłączanie w celach</a:t>
            </a:r>
          </a:p>
          <a:p>
            <a:pPr>
              <a:buNone/>
            </a:pPr>
            <a:r>
              <a:rPr lang="pl-PL" sz="2800" i="1" dirty="0" smtClean="0">
                <a:latin typeface="+mj-lt"/>
              </a:rPr>
              <a:t>ogólnoinformacyjnych i szkoleniowych. </a:t>
            </a:r>
          </a:p>
          <a:p>
            <a:pPr>
              <a:buNone/>
            </a:pPr>
            <a:endParaRPr lang="pl-PL" sz="2800" dirty="0" smtClean="0">
              <a:latin typeface="+mj-lt"/>
            </a:endParaRPr>
          </a:p>
          <a:p>
            <a:pPr>
              <a:buNone/>
            </a:pPr>
            <a:r>
              <a:rPr lang="pl-PL" sz="2800" i="1" dirty="0" smtClean="0">
                <a:latin typeface="+mj-lt"/>
              </a:rPr>
              <a:t>Małgorzata Kozłowska wszelkie prawa </a:t>
            </a:r>
          </a:p>
          <a:p>
            <a:pPr>
              <a:buNone/>
            </a:pPr>
            <a:r>
              <a:rPr lang="pl-PL" sz="2800" i="1" dirty="0" smtClean="0">
                <a:latin typeface="+mj-lt"/>
              </a:rPr>
              <a:t>zastrzeżone.</a:t>
            </a:r>
          </a:p>
          <a:p>
            <a:pPr>
              <a:buNone/>
            </a:pPr>
            <a:endParaRPr lang="pl-PL" sz="2800" dirty="0" smtClean="0">
              <a:latin typeface="+mj-lt"/>
            </a:endParaRPr>
          </a:p>
          <a:p>
            <a:pPr>
              <a:buNone/>
            </a:pPr>
            <a:r>
              <a:rPr lang="pl-PL" sz="2800" i="1" dirty="0" smtClean="0">
                <a:latin typeface="+mj-lt"/>
              </a:rPr>
              <a:t>Materiały szkoleniowe przekazane wyłącznie</a:t>
            </a:r>
          </a:p>
          <a:p>
            <a:pPr>
              <a:buNone/>
            </a:pPr>
            <a:r>
              <a:rPr lang="pl-PL" sz="2800" i="1" dirty="0" smtClean="0">
                <a:latin typeface="+mj-lt"/>
              </a:rPr>
              <a:t>do użytku wewnętrznego. Nie podlegają</a:t>
            </a:r>
          </a:p>
          <a:p>
            <a:pPr>
              <a:buNone/>
            </a:pPr>
            <a:r>
              <a:rPr lang="pl-PL" sz="2800" i="1" dirty="0" smtClean="0">
                <a:latin typeface="+mj-lt"/>
              </a:rPr>
              <a:t>rozpowszechnianiu.</a:t>
            </a:r>
            <a:endParaRPr lang="pl-PL" sz="2800" dirty="0" smtClean="0">
              <a:latin typeface="+mj-lt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236752"/>
          </a:xfrm>
        </p:spPr>
        <p:txBody>
          <a:bodyPr>
            <a:normAutofit/>
          </a:bodyPr>
          <a:lstStyle/>
          <a:p>
            <a:r>
              <a:rPr lang="pl-PL" sz="3200" dirty="0" smtClean="0">
                <a:solidFill>
                  <a:srgbClr val="002060"/>
                </a:solidFill>
              </a:rPr>
              <a:t>Plan ZAJĘĆ</a:t>
            </a:r>
            <a:r>
              <a:rPr lang="pl-PL" sz="3200" dirty="0" smtClean="0"/>
              <a:t/>
            </a:r>
            <a:br>
              <a:rPr lang="pl-PL" sz="3200" dirty="0" smtClean="0"/>
            </a:br>
            <a:endParaRPr lang="pl-PL" sz="32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4784"/>
            <a:ext cx="7239000" cy="497095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pl-PL" dirty="0" smtClean="0"/>
              <a:t>Decyzja administracyjna,</a:t>
            </a:r>
          </a:p>
          <a:p>
            <a:pPr marL="514350" indent="-514350">
              <a:buAutoNum type="arabicPeriod"/>
            </a:pPr>
            <a:r>
              <a:rPr lang="pl-PL" dirty="0" smtClean="0"/>
              <a:t>Polecenie służbowe,</a:t>
            </a:r>
          </a:p>
          <a:p>
            <a:pPr marL="514350" indent="-514350">
              <a:buAutoNum type="arabicPeriod"/>
            </a:pPr>
            <a:r>
              <a:rPr lang="pl-PL" dirty="0" smtClean="0"/>
              <a:t>Decyzja administracyjna a polecenie służbowe,</a:t>
            </a:r>
          </a:p>
          <a:p>
            <a:pPr marL="514350" indent="-514350">
              <a:buAutoNum type="arabicPeriod"/>
            </a:pPr>
            <a:r>
              <a:rPr lang="pl-PL" dirty="0" smtClean="0"/>
              <a:t>Generalny akt administracyjny.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Autofit/>
          </a:bodyPr>
          <a:lstStyle/>
          <a:p>
            <a:r>
              <a:rPr lang="pl-PL" sz="2800" dirty="0" smtClean="0">
                <a:solidFill>
                  <a:srgbClr val="002060"/>
                </a:solidFill>
              </a:rPr>
              <a:t>DECYZJA ADMINISTRACYJNA</a:t>
            </a:r>
            <a:endParaRPr lang="pl-PL" sz="28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800" dirty="0" smtClean="0">
                <a:ea typeface="Calibri" panose="020F0502020204030204" pitchFamily="34" charset="0"/>
              </a:rPr>
              <a:t>Wg Jana </a:t>
            </a:r>
            <a:r>
              <a:rPr lang="pl-PL" sz="2800" dirty="0" err="1" smtClean="0">
                <a:ea typeface="Calibri" panose="020F0502020204030204" pitchFamily="34" charset="0"/>
              </a:rPr>
              <a:t>Bocia</a:t>
            </a:r>
            <a:r>
              <a:rPr lang="pl-PL" sz="2800" dirty="0" smtClean="0">
                <a:ea typeface="Calibri" panose="020F0502020204030204" pitchFamily="34" charset="0"/>
              </a:rPr>
              <a:t> akt </a:t>
            </a:r>
            <a:r>
              <a:rPr lang="pl-PL" sz="2800" dirty="0" smtClean="0">
                <a:ea typeface="Calibri" panose="020F0502020204030204" pitchFamily="34" charset="0"/>
              </a:rPr>
              <a:t>administracyjny </a:t>
            </a:r>
            <a:r>
              <a:rPr lang="pl-PL" sz="2800" dirty="0" smtClean="0">
                <a:ea typeface="Calibri" panose="020F0502020204030204" pitchFamily="34" charset="0"/>
              </a:rPr>
              <a:t>to sformalizowany </a:t>
            </a:r>
            <a:r>
              <a:rPr lang="pl-PL" sz="2800" dirty="0" smtClean="0">
                <a:ea typeface="Calibri" panose="020F0502020204030204" pitchFamily="34" charset="0"/>
              </a:rPr>
              <a:t>(podjęty w wyniku postępowania) objaw woli organu administracyjnego podjęty na podstawie prawa i w granicach przysługujących temu organowi kompetencji, skierowany do zindywidualizowanego adresata, w konkretnej sprawie, wywołujący skutki prawne w sferze prawa administracyjnego, a niekiedy również w sferze innych działów </a:t>
            </a:r>
            <a:r>
              <a:rPr lang="pl-PL" sz="2800" dirty="0" smtClean="0">
                <a:ea typeface="Calibri" panose="020F0502020204030204" pitchFamily="34" charset="0"/>
              </a:rPr>
              <a:t>prawa.</a:t>
            </a:r>
            <a:endParaRPr lang="pl-PL" sz="2800" dirty="0" smtClean="0"/>
          </a:p>
          <a:p>
            <a:pPr marL="0" indent="0" algn="just">
              <a:buNone/>
            </a:pPr>
            <a:endParaRPr lang="pl-PL" sz="2800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Autofit/>
          </a:bodyPr>
          <a:lstStyle/>
          <a:p>
            <a:r>
              <a:rPr lang="pl-PL" sz="2800" dirty="0" smtClean="0">
                <a:solidFill>
                  <a:srgbClr val="002060"/>
                </a:solidFill>
              </a:rPr>
              <a:t>DECYZJA ADMINISTRACYJNA</a:t>
            </a:r>
            <a:endParaRPr lang="pl-PL" sz="28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sz="2800" dirty="0" smtClean="0">
                <a:ea typeface="Calibri" panose="020F0502020204030204" pitchFamily="34" charset="0"/>
              </a:rPr>
              <a:t>Cechy aktu administracyjnego: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800" b="1" dirty="0" smtClean="0"/>
              <a:t>jednostronność</a:t>
            </a:r>
            <a:r>
              <a:rPr lang="pl-PL" sz="2800" dirty="0" smtClean="0"/>
              <a:t> </a:t>
            </a:r>
            <a:r>
              <a:rPr lang="pl-PL" sz="2800" dirty="0" smtClean="0"/>
              <a:t>– organ administrujący jednostronnie kształtuje sferę praw i obowiązków podmiotu administrowanego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800" b="1" dirty="0" smtClean="0"/>
              <a:t>zewnętrzność</a:t>
            </a:r>
            <a:r>
              <a:rPr lang="pl-PL" sz="2800" dirty="0" smtClean="0"/>
              <a:t> </a:t>
            </a:r>
            <a:r>
              <a:rPr lang="pl-PL" sz="2800" dirty="0" smtClean="0"/>
              <a:t>– akt działa „na zewnątrz” kształtując sytuację podmiotów niepodlegających strukturze administracyjnej 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800" b="1" dirty="0" smtClean="0"/>
              <a:t>indywidualność</a:t>
            </a:r>
            <a:r>
              <a:rPr lang="pl-PL" sz="2800" dirty="0" smtClean="0"/>
              <a:t> </a:t>
            </a:r>
            <a:r>
              <a:rPr lang="pl-PL" sz="2800" dirty="0" smtClean="0"/>
              <a:t>– podejmowany jest w stosunku do określonego podmiotu lub grupy podmiotów oznaczonych indywidualnie – imieniem i nazwiskiem, </a:t>
            </a:r>
            <a:r>
              <a:rPr lang="pl-PL" sz="2800" dirty="0" smtClean="0"/>
              <a:t>nazwą, </a:t>
            </a:r>
            <a:r>
              <a:rPr lang="pl-PL" sz="2800" dirty="0" err="1" smtClean="0"/>
              <a:t>KRS-em</a:t>
            </a:r>
            <a:r>
              <a:rPr lang="pl-PL" sz="2800" dirty="0" smtClean="0"/>
              <a:t>, </a:t>
            </a:r>
            <a:r>
              <a:rPr lang="pl-PL" sz="2800" dirty="0" err="1" smtClean="0"/>
              <a:t>NIP-em</a:t>
            </a:r>
            <a:r>
              <a:rPr lang="pl-PL" sz="2800" dirty="0" smtClean="0"/>
              <a:t>,</a:t>
            </a:r>
            <a:endParaRPr lang="pl-PL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pl-PL" sz="2800" b="1" dirty="0" smtClean="0"/>
              <a:t>konkretność</a:t>
            </a:r>
            <a:r>
              <a:rPr lang="pl-PL" sz="2800" dirty="0" smtClean="0"/>
              <a:t> </a:t>
            </a:r>
            <a:r>
              <a:rPr lang="pl-PL" sz="2800" dirty="0" smtClean="0"/>
              <a:t>– podejmowany jest w </a:t>
            </a:r>
            <a:r>
              <a:rPr lang="pl-PL" sz="2800" dirty="0" smtClean="0"/>
              <a:t>konkretnych </a:t>
            </a:r>
            <a:r>
              <a:rPr lang="pl-PL" sz="2800" dirty="0" smtClean="0"/>
              <a:t>sprawach, na wniosek zainteresowanego podmiotu lub z </a:t>
            </a:r>
            <a:r>
              <a:rPr lang="pl-PL" sz="2800" dirty="0" smtClean="0"/>
              <a:t>urzędu.</a:t>
            </a:r>
            <a:endParaRPr lang="pl-PL" sz="2800" dirty="0" smtClean="0"/>
          </a:p>
          <a:p>
            <a:pPr marL="0" indent="0" algn="just">
              <a:buNone/>
            </a:pPr>
            <a:endParaRPr lang="pl-PL" sz="2800" dirty="0" smtClean="0"/>
          </a:p>
          <a:p>
            <a:pPr marL="0" indent="0" algn="just">
              <a:buNone/>
            </a:pPr>
            <a:endParaRPr lang="pl-PL" sz="2800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Autofit/>
          </a:bodyPr>
          <a:lstStyle/>
          <a:p>
            <a:r>
              <a:rPr lang="pl-PL" sz="2800" dirty="0" smtClean="0">
                <a:solidFill>
                  <a:srgbClr val="002060"/>
                </a:solidFill>
              </a:rPr>
              <a:t>DECYZJA ADMINISTRACYJNA</a:t>
            </a:r>
            <a:endParaRPr lang="pl-PL" sz="28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800" dirty="0" smtClean="0">
                <a:ea typeface="Calibri" panose="020F0502020204030204" pitchFamily="34" charset="0"/>
              </a:rPr>
              <a:t>Podział aktów administracyjnych:</a:t>
            </a:r>
          </a:p>
          <a:p>
            <a:pPr marL="457200" indent="-457200">
              <a:buAutoNum type="arabicPeriod"/>
            </a:pPr>
            <a:r>
              <a:rPr lang="pl-PL" sz="2400" b="1" dirty="0" smtClean="0"/>
              <a:t>konstytutywne</a:t>
            </a:r>
            <a:r>
              <a:rPr lang="pl-PL" sz="2400" dirty="0" smtClean="0"/>
              <a:t> </a:t>
            </a:r>
            <a:r>
              <a:rPr lang="pl-PL" sz="2400" dirty="0" smtClean="0"/>
              <a:t>– tworzą, zmieniają i znoszą stosunek prawny, obowiązują ex </a:t>
            </a:r>
            <a:r>
              <a:rPr lang="pl-PL" sz="2400" dirty="0" smtClean="0"/>
              <a:t>nunc,</a:t>
            </a:r>
          </a:p>
          <a:p>
            <a:pPr marL="457200" indent="-457200">
              <a:buFont typeface="Wingdings 2"/>
              <a:buAutoNum type="arabicPeriod"/>
            </a:pPr>
            <a:r>
              <a:rPr lang="pl-PL" sz="2400" b="1" dirty="0" smtClean="0"/>
              <a:t>deklaratoryjne</a:t>
            </a:r>
            <a:r>
              <a:rPr lang="pl-PL" sz="2400" dirty="0" smtClean="0"/>
              <a:t> </a:t>
            </a:r>
            <a:r>
              <a:rPr lang="pl-PL" sz="2400" dirty="0" smtClean="0"/>
              <a:t>– potwierdzają istnienie stosunków prawnych pochodzących z ustawy pozwalając korzystać z praw, obowiązują ex </a:t>
            </a:r>
            <a:r>
              <a:rPr lang="pl-PL" sz="2400" dirty="0" err="1" smtClean="0"/>
              <a:t>tunc</a:t>
            </a:r>
            <a:r>
              <a:rPr lang="pl-PL" sz="2400" dirty="0" smtClean="0"/>
              <a:t>,</a:t>
            </a:r>
          </a:p>
          <a:p>
            <a:pPr marL="457200" indent="-457200">
              <a:buFont typeface="Wingdings 2"/>
              <a:buAutoNum type="arabicPeriod"/>
            </a:pPr>
            <a:r>
              <a:rPr lang="pl-PL" sz="2400" b="1" dirty="0" smtClean="0"/>
              <a:t>związane</a:t>
            </a:r>
            <a:r>
              <a:rPr lang="pl-PL" sz="2400" dirty="0" smtClean="0"/>
              <a:t> </a:t>
            </a:r>
            <a:r>
              <a:rPr lang="pl-PL" sz="2400" dirty="0" smtClean="0"/>
              <a:t>– organ administrujący zobowiązany jest do wydania decyzji w określony sposób, ustawodawca nie pozostawia mu wyboru </a:t>
            </a:r>
            <a:r>
              <a:rPr lang="pl-PL" sz="2400" dirty="0" smtClean="0"/>
              <a:t>działania,</a:t>
            </a:r>
          </a:p>
          <a:p>
            <a:pPr marL="457200" indent="-457200">
              <a:buFont typeface="Wingdings 2"/>
              <a:buAutoNum type="arabicPeriod"/>
            </a:pPr>
            <a:r>
              <a:rPr lang="pl-PL" sz="2400" b="1" dirty="0" smtClean="0"/>
              <a:t>swobodne</a:t>
            </a:r>
            <a:r>
              <a:rPr lang="pl-PL" sz="2400" dirty="0" smtClean="0"/>
              <a:t> </a:t>
            </a:r>
            <a:r>
              <a:rPr lang="pl-PL" sz="2400" dirty="0" smtClean="0"/>
              <a:t>– organ może wybrać zgodny z prawem sposób działania najbardziej adekwatny i optymalny w konkretnej, indywidualnej </a:t>
            </a:r>
            <a:r>
              <a:rPr lang="pl-PL" sz="2400" dirty="0" smtClean="0"/>
              <a:t>sprawie,</a:t>
            </a:r>
            <a:endParaRPr lang="pl-PL" sz="2400" dirty="0" smtClean="0"/>
          </a:p>
          <a:p>
            <a:pPr marL="457200" indent="-457200">
              <a:buNone/>
            </a:pPr>
            <a:endParaRPr lang="pl-PL" sz="2400" dirty="0" smtClean="0"/>
          </a:p>
          <a:p>
            <a:pPr>
              <a:buNone/>
            </a:pPr>
            <a:endParaRPr lang="pl-PL" sz="2400" dirty="0" smtClean="0"/>
          </a:p>
          <a:p>
            <a:pPr marL="0" indent="0" algn="just">
              <a:buNone/>
            </a:pPr>
            <a:endParaRPr lang="pl-PL" sz="2800" dirty="0" smtClean="0"/>
          </a:p>
          <a:p>
            <a:pPr marL="0" indent="0" algn="just">
              <a:buNone/>
            </a:pPr>
            <a:endParaRPr lang="pl-PL" sz="2800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Autofit/>
          </a:bodyPr>
          <a:lstStyle/>
          <a:p>
            <a:r>
              <a:rPr lang="pl-PL" sz="2800" dirty="0" smtClean="0">
                <a:solidFill>
                  <a:srgbClr val="002060"/>
                </a:solidFill>
              </a:rPr>
              <a:t>DECYZJA ADMINISTRACYJNA</a:t>
            </a:r>
            <a:endParaRPr lang="pl-PL" sz="28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800" dirty="0" smtClean="0">
                <a:ea typeface="Calibri" panose="020F0502020204030204" pitchFamily="34" charset="0"/>
              </a:rPr>
              <a:t>Podział aktów administracyjnych: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pl-PL" sz="2000" b="1" dirty="0" smtClean="0"/>
              <a:t>zależne </a:t>
            </a:r>
            <a:r>
              <a:rPr lang="pl-PL" sz="2000" b="1" dirty="0" smtClean="0"/>
              <a:t>od woli adresata </a:t>
            </a:r>
            <a:r>
              <a:rPr lang="pl-PL" sz="2000" dirty="0" smtClean="0"/>
              <a:t>– np. decyzje wydane na wniosek zainteresowanego </a:t>
            </a:r>
            <a:r>
              <a:rPr lang="pl-PL" sz="2000" dirty="0" smtClean="0"/>
              <a:t>podmiotu,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pl-PL" sz="2000" b="1" dirty="0" smtClean="0"/>
              <a:t>n</a:t>
            </a:r>
            <a:r>
              <a:rPr lang="pl-PL" sz="2000" b="1" dirty="0" smtClean="0"/>
              <a:t>iezależne </a:t>
            </a:r>
            <a:r>
              <a:rPr lang="pl-PL" sz="2000" b="1" dirty="0" smtClean="0"/>
              <a:t>od woli adresata </a:t>
            </a:r>
            <a:r>
              <a:rPr lang="pl-PL" sz="2000" dirty="0" smtClean="0"/>
              <a:t>– podmiot administrowany nie ma wpływu na ich wydanie, np. akty wydawane z </a:t>
            </a:r>
            <a:r>
              <a:rPr lang="pl-PL" sz="2000" dirty="0" smtClean="0"/>
              <a:t>urzędu,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pl-PL" sz="2000" b="1" dirty="0" smtClean="0"/>
              <a:t>skierowane </a:t>
            </a:r>
            <a:r>
              <a:rPr lang="pl-PL" sz="2000" b="1" dirty="0" smtClean="0"/>
              <a:t>do osób </a:t>
            </a:r>
            <a:r>
              <a:rPr lang="pl-PL" sz="2000" dirty="0" smtClean="0"/>
              <a:t>– uprawnienia i obowiązki wynikające z aktu administracyjnego są wyraźnie związane z adresatem aktu (licencja lotnicza</a:t>
            </a:r>
            <a:r>
              <a:rPr lang="pl-PL" sz="2000" dirty="0" smtClean="0"/>
              <a:t>),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pl-PL" sz="2000" b="1" dirty="0" smtClean="0"/>
              <a:t>skierowane </a:t>
            </a:r>
            <a:r>
              <a:rPr lang="pl-PL" sz="2000" b="1" dirty="0" smtClean="0"/>
              <a:t>do rzeczy </a:t>
            </a:r>
            <a:r>
              <a:rPr lang="pl-PL" sz="2000" dirty="0" smtClean="0"/>
              <a:t>– uprawnienia i obowiązki po stronie adresata aktu są wyraźnie związane z konkretną rzeczą (nakaz rozbiórki budynku) </a:t>
            </a:r>
            <a:r>
              <a:rPr lang="pl-PL" sz="2000" dirty="0" smtClean="0"/>
              <a:t>,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pl-PL" sz="2000" b="1" dirty="0" smtClean="0"/>
              <a:t>z</a:t>
            </a:r>
            <a:r>
              <a:rPr lang="pl-PL" sz="2000" b="1" dirty="0" smtClean="0"/>
              <a:t>obowiązujące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pl-PL" sz="2000" b="1" dirty="0" smtClean="0"/>
              <a:t>uprawniające</a:t>
            </a:r>
            <a:endParaRPr lang="pl-PL" sz="2000" b="1" dirty="0" smtClean="0"/>
          </a:p>
          <a:p>
            <a:pPr marL="457200" indent="-457200">
              <a:buFont typeface="+mj-lt"/>
              <a:buAutoNum type="arabicPeriod" startAt="5"/>
            </a:pPr>
            <a:endParaRPr lang="pl-PL" sz="2000" b="1" dirty="0" smtClean="0"/>
          </a:p>
          <a:p>
            <a:pPr marL="457200" indent="-457200">
              <a:buFont typeface="+mj-lt"/>
              <a:buAutoNum type="arabicPeriod" startAt="5"/>
            </a:pPr>
            <a:endParaRPr lang="pl-PL" sz="2000" dirty="0" smtClean="0"/>
          </a:p>
          <a:p>
            <a:pPr>
              <a:buNone/>
            </a:pPr>
            <a:endParaRPr lang="pl-PL" sz="2000" dirty="0" smtClean="0"/>
          </a:p>
          <a:p>
            <a:pPr marL="457200" indent="-457200">
              <a:buNone/>
            </a:pPr>
            <a:endParaRPr lang="pl-PL" sz="2400" dirty="0" smtClean="0"/>
          </a:p>
          <a:p>
            <a:pPr>
              <a:buNone/>
            </a:pPr>
            <a:endParaRPr lang="pl-PL" sz="2400" dirty="0" smtClean="0"/>
          </a:p>
          <a:p>
            <a:pPr marL="0" indent="0" algn="just">
              <a:buNone/>
            </a:pPr>
            <a:endParaRPr lang="pl-PL" sz="2800" dirty="0" smtClean="0"/>
          </a:p>
          <a:p>
            <a:pPr marL="0" indent="0" algn="just">
              <a:buNone/>
            </a:pPr>
            <a:endParaRPr lang="pl-PL" sz="2800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Autofit/>
          </a:bodyPr>
          <a:lstStyle/>
          <a:p>
            <a:r>
              <a:rPr lang="pl-PL" sz="2800" dirty="0" smtClean="0">
                <a:solidFill>
                  <a:srgbClr val="002060"/>
                </a:solidFill>
              </a:rPr>
              <a:t>POLECENIE SŁUŻBOWE</a:t>
            </a:r>
            <a:endParaRPr lang="pl-PL" sz="28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525" indent="-9525">
              <a:buNone/>
            </a:pPr>
            <a:r>
              <a:rPr lang="pl-PL" sz="2000" b="1" dirty="0" smtClean="0"/>
              <a:t>UWAGA: </a:t>
            </a:r>
            <a:r>
              <a:rPr lang="pl-PL" sz="2000" dirty="0" smtClean="0"/>
              <a:t>Polecenie </a:t>
            </a:r>
            <a:r>
              <a:rPr lang="pl-PL" sz="2000" dirty="0" smtClean="0"/>
              <a:t>służbowe jest pojęciem występującym zarówno w prawie pracy – wówczas reguluje je art. 100. kodeksu pracy jak i w prawie administracyjnym – wówczas regulowane jest przez artykuły poszczególnych ustaw (o służbie cywilnej, pracownikach urzędów państwowych itd.) </a:t>
            </a:r>
          </a:p>
          <a:p>
            <a:pPr marL="457200" indent="-457200">
              <a:buNone/>
            </a:pPr>
            <a:endParaRPr lang="pl-PL" sz="2000" b="1" dirty="0" smtClean="0"/>
          </a:p>
          <a:p>
            <a:pPr marL="457200" indent="-457200">
              <a:buNone/>
            </a:pPr>
            <a:r>
              <a:rPr lang="pl-PL" sz="2000" b="1" dirty="0" smtClean="0"/>
              <a:t>Art.  </a:t>
            </a:r>
            <a:r>
              <a:rPr lang="pl-PL" sz="2000" b="1" dirty="0" smtClean="0"/>
              <a:t>100 </a:t>
            </a:r>
            <a:r>
              <a:rPr lang="pl-PL" sz="2000" b="1" dirty="0" err="1" smtClean="0"/>
              <a:t>k.p</a:t>
            </a:r>
            <a:r>
              <a:rPr lang="pl-PL" sz="2000" b="1" dirty="0" smtClean="0"/>
              <a:t>.</a:t>
            </a:r>
            <a:r>
              <a:rPr lang="pl-PL" sz="2000" b="1" dirty="0" smtClean="0"/>
              <a:t>  [Podstawowe obowiązki pracownika</a:t>
            </a:r>
            <a:r>
              <a:rPr lang="pl-PL" sz="2000" b="1" dirty="0" smtClean="0"/>
              <a:t>]</a:t>
            </a:r>
          </a:p>
          <a:p>
            <a:pPr marL="457200" indent="-457200">
              <a:buNone/>
            </a:pPr>
            <a:r>
              <a:rPr lang="pl-PL" sz="2000" dirty="0" smtClean="0"/>
              <a:t>§</a:t>
            </a:r>
            <a:r>
              <a:rPr lang="pl-PL" sz="2000" dirty="0" smtClean="0"/>
              <a:t>  1.  Pracownik jest obowiązany wykonywać pracę </a:t>
            </a:r>
            <a:r>
              <a:rPr lang="pl-PL" sz="2000" dirty="0" smtClean="0"/>
              <a:t>sumiennie</a:t>
            </a:r>
          </a:p>
          <a:p>
            <a:pPr marL="457200" indent="-457200">
              <a:buNone/>
            </a:pPr>
            <a:r>
              <a:rPr lang="pl-PL" sz="2000" dirty="0" smtClean="0"/>
              <a:t>i </a:t>
            </a:r>
            <a:r>
              <a:rPr lang="pl-PL" sz="2000" dirty="0" smtClean="0"/>
              <a:t>starannie oraz stosować się do poleceń przełożonych, </a:t>
            </a:r>
            <a:r>
              <a:rPr lang="pl-PL" sz="2000" dirty="0" smtClean="0"/>
              <a:t>które</a:t>
            </a:r>
          </a:p>
          <a:p>
            <a:pPr marL="457200" indent="-457200">
              <a:buNone/>
            </a:pPr>
            <a:r>
              <a:rPr lang="pl-PL" sz="2000" dirty="0" smtClean="0"/>
              <a:t>dotyczą </a:t>
            </a:r>
            <a:r>
              <a:rPr lang="pl-PL" sz="2000" dirty="0" smtClean="0"/>
              <a:t>pracy, jeżeli nie są one sprzeczne z </a:t>
            </a:r>
            <a:r>
              <a:rPr lang="pl-PL" sz="2000" dirty="0" smtClean="0"/>
              <a:t>przepisami</a:t>
            </a:r>
          </a:p>
          <a:p>
            <a:pPr marL="457200" indent="-457200">
              <a:buNone/>
            </a:pPr>
            <a:r>
              <a:rPr lang="pl-PL" sz="2000" dirty="0" smtClean="0"/>
              <a:t>prawa </a:t>
            </a:r>
            <a:r>
              <a:rPr lang="pl-PL" sz="2000" dirty="0" smtClean="0"/>
              <a:t>lub umową o pracę.</a:t>
            </a:r>
          </a:p>
          <a:p>
            <a:pPr marL="457200" indent="-457200">
              <a:buFont typeface="+mj-lt"/>
              <a:buAutoNum type="arabicPeriod" startAt="5"/>
            </a:pPr>
            <a:endParaRPr lang="pl-PL" sz="2000" dirty="0" smtClean="0"/>
          </a:p>
          <a:p>
            <a:pPr>
              <a:buNone/>
            </a:pPr>
            <a:r>
              <a:rPr lang="pl-PL" sz="2000" dirty="0" smtClean="0"/>
              <a:t>	</a:t>
            </a:r>
            <a:r>
              <a:rPr lang="pl-PL" sz="2000" b="1" dirty="0" smtClean="0"/>
              <a:t>Polecenie służbowe, o którym mowa w </a:t>
            </a:r>
            <a:r>
              <a:rPr lang="pl-PL" sz="2000" b="1" dirty="0" err="1" smtClean="0"/>
              <a:t>k.p</a:t>
            </a:r>
            <a:r>
              <a:rPr lang="pl-PL" sz="2000" b="1" dirty="0" smtClean="0"/>
              <a:t>., a polecenie służbowe w prawie administracyjnym to dwie odrębne, różne od siebie pojęcia!!!</a:t>
            </a:r>
            <a:endParaRPr lang="pl-PL" sz="2000" b="1" dirty="0" smtClean="0"/>
          </a:p>
          <a:p>
            <a:pPr marL="457200" indent="-457200">
              <a:buNone/>
            </a:pPr>
            <a:endParaRPr lang="pl-PL" sz="2400" dirty="0" smtClean="0"/>
          </a:p>
          <a:p>
            <a:pPr>
              <a:buNone/>
            </a:pPr>
            <a:endParaRPr lang="pl-PL" sz="2400" dirty="0" smtClean="0"/>
          </a:p>
          <a:p>
            <a:pPr marL="0" indent="0" algn="just">
              <a:buNone/>
            </a:pPr>
            <a:endParaRPr lang="pl-PL" sz="2800" dirty="0" smtClean="0"/>
          </a:p>
          <a:p>
            <a:pPr marL="0" indent="0" algn="just">
              <a:buNone/>
            </a:pPr>
            <a:endParaRPr lang="pl-PL" sz="2800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Autofit/>
          </a:bodyPr>
          <a:lstStyle/>
          <a:p>
            <a:r>
              <a:rPr lang="pl-PL" sz="2800" dirty="0" smtClean="0">
                <a:solidFill>
                  <a:srgbClr val="002060"/>
                </a:solidFill>
              </a:rPr>
              <a:t>POLECENIE SŁUŻBOWE</a:t>
            </a:r>
            <a:endParaRPr lang="pl-PL" sz="28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350" indent="-6350">
              <a:buNone/>
            </a:pPr>
            <a:r>
              <a:rPr lang="pl-PL" sz="2000" b="1" dirty="0" smtClean="0"/>
              <a:t>UWAGA: Polecenie </a:t>
            </a:r>
            <a:r>
              <a:rPr lang="pl-PL" sz="2000" b="1" dirty="0" smtClean="0"/>
              <a:t>służbowe jest formą działania administracji </a:t>
            </a:r>
            <a:r>
              <a:rPr lang="pl-PL" sz="2000" b="1" dirty="0" smtClean="0"/>
              <a:t>o charakterze </a:t>
            </a:r>
            <a:r>
              <a:rPr lang="pl-PL" sz="2000" b="1" dirty="0" smtClean="0"/>
              <a:t>władczym, stanowiące odpowiednik </a:t>
            </a:r>
            <a:r>
              <a:rPr lang="pl-PL" sz="2000" b="1" dirty="0" smtClean="0"/>
              <a:t>aktu administracyjnego </a:t>
            </a:r>
            <a:r>
              <a:rPr lang="pl-PL" sz="2000" b="1" dirty="0" smtClean="0"/>
              <a:t>w sferze </a:t>
            </a:r>
            <a:r>
              <a:rPr lang="pl-PL" sz="2000" b="1" dirty="0" smtClean="0"/>
              <a:t>wewnętrznej.</a:t>
            </a:r>
          </a:p>
          <a:p>
            <a:pPr>
              <a:buNone/>
            </a:pPr>
            <a:endParaRPr lang="pl-PL" sz="2000" dirty="0" smtClean="0"/>
          </a:p>
          <a:p>
            <a:pPr>
              <a:buNone/>
            </a:pPr>
            <a:r>
              <a:rPr lang="pl-PL" sz="2000" dirty="0" smtClean="0"/>
              <a:t>Cechy polecenia służbowego:</a:t>
            </a:r>
          </a:p>
          <a:p>
            <a:pPr>
              <a:buNone/>
            </a:pPr>
            <a:r>
              <a:rPr lang="pl-PL" sz="2000" b="1" dirty="0" smtClean="0"/>
              <a:t>1. jednostronność</a:t>
            </a:r>
            <a:r>
              <a:rPr lang="pl-PL" sz="2000" dirty="0" smtClean="0"/>
              <a:t> </a:t>
            </a:r>
            <a:r>
              <a:rPr lang="pl-PL" sz="2000" dirty="0" smtClean="0"/>
              <a:t>– wydawane przez podmiot hierarchicznie wyższy podmiotowi </a:t>
            </a:r>
            <a:r>
              <a:rPr lang="pl-PL" sz="2000" dirty="0" smtClean="0"/>
              <a:t>hierarchicznie niższemu/ </a:t>
            </a:r>
            <a:r>
              <a:rPr lang="pl-PL" sz="2000" dirty="0" smtClean="0"/>
              <a:t>podmiotom </a:t>
            </a:r>
            <a:r>
              <a:rPr lang="pl-PL" sz="2000" dirty="0" smtClean="0"/>
              <a:t>podległym,</a:t>
            </a:r>
            <a:endParaRPr lang="pl-PL" sz="2000" dirty="0" smtClean="0"/>
          </a:p>
          <a:p>
            <a:pPr>
              <a:buNone/>
            </a:pPr>
            <a:r>
              <a:rPr lang="pl-PL" sz="2000" b="1" dirty="0" smtClean="0"/>
              <a:t>2. wewnętrzność</a:t>
            </a:r>
            <a:r>
              <a:rPr lang="pl-PL" sz="2000" dirty="0" smtClean="0"/>
              <a:t> </a:t>
            </a:r>
            <a:r>
              <a:rPr lang="pl-PL" sz="2000" dirty="0" smtClean="0"/>
              <a:t>– polecenie służbowe można wydać tylko podmiotom hierarchicznie </a:t>
            </a:r>
            <a:r>
              <a:rPr lang="pl-PL" sz="2000" dirty="0" smtClean="0"/>
              <a:t>podległym, nie są wydawane podmiotom usytuowanym zewnętrznie wobec administracji publicznej,</a:t>
            </a:r>
          </a:p>
          <a:p>
            <a:pPr>
              <a:buNone/>
            </a:pPr>
            <a:r>
              <a:rPr lang="pl-PL" sz="2000" b="1" dirty="0" smtClean="0"/>
              <a:t>3. umocowanie </a:t>
            </a:r>
            <a:r>
              <a:rPr lang="pl-PL" sz="2000" b="1" dirty="0" smtClean="0"/>
              <a:t>prawne </a:t>
            </a:r>
            <a:r>
              <a:rPr lang="pl-PL" sz="2000" dirty="0" smtClean="0"/>
              <a:t>– polecenie służbowe, tak jak inne akty administracyjne, należy wydawać na podstawie prawa i w granicach przysługujących </a:t>
            </a:r>
            <a:r>
              <a:rPr lang="pl-PL" sz="2000" dirty="0" smtClean="0"/>
              <a:t>kompetencji,</a:t>
            </a:r>
            <a:endParaRPr lang="pl-PL" sz="2000" b="1" dirty="0" smtClean="0"/>
          </a:p>
          <a:p>
            <a:pPr>
              <a:buNone/>
            </a:pPr>
            <a:endParaRPr lang="pl-PL" sz="2000" dirty="0" smtClean="0"/>
          </a:p>
          <a:p>
            <a:pPr marL="457200" indent="-457200">
              <a:buNone/>
            </a:pPr>
            <a:endParaRPr lang="pl-PL" sz="2400" dirty="0" smtClean="0"/>
          </a:p>
          <a:p>
            <a:pPr>
              <a:buNone/>
            </a:pPr>
            <a:endParaRPr lang="pl-PL" sz="2400" dirty="0" smtClean="0"/>
          </a:p>
          <a:p>
            <a:pPr marL="0" indent="0" algn="just">
              <a:buNone/>
            </a:pPr>
            <a:endParaRPr lang="pl-PL" sz="2800" dirty="0" smtClean="0"/>
          </a:p>
          <a:p>
            <a:pPr marL="0" indent="0" algn="just">
              <a:buNone/>
            </a:pPr>
            <a:endParaRPr lang="pl-PL" sz="2800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Autofit/>
          </a:bodyPr>
          <a:lstStyle/>
          <a:p>
            <a:r>
              <a:rPr lang="pl-PL" sz="2800" dirty="0" smtClean="0">
                <a:solidFill>
                  <a:srgbClr val="002060"/>
                </a:solidFill>
              </a:rPr>
              <a:t>POLECENIE SŁUŻBOWE</a:t>
            </a:r>
            <a:endParaRPr lang="pl-PL" sz="28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588" indent="-1588" algn="just">
              <a:buNone/>
            </a:pPr>
            <a:r>
              <a:rPr lang="pl-PL" sz="1800" b="1" dirty="0" smtClean="0"/>
              <a:t>UWAGA: Polecenie </a:t>
            </a:r>
            <a:r>
              <a:rPr lang="pl-PL" sz="1800" b="1" dirty="0" smtClean="0"/>
              <a:t>służbowe może być wydane zarówno w formie ustnej jak i pisemnej</a:t>
            </a:r>
            <a:r>
              <a:rPr lang="pl-PL" sz="1800" b="1" dirty="0" smtClean="0"/>
              <a:t>.</a:t>
            </a:r>
          </a:p>
          <a:p>
            <a:pPr algn="just">
              <a:buNone/>
            </a:pPr>
            <a:endParaRPr lang="pl-PL" sz="1800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pl-PL" sz="1800" dirty="0" smtClean="0"/>
              <a:t> W </a:t>
            </a:r>
            <a:r>
              <a:rPr lang="pl-PL" sz="1800" dirty="0" smtClean="0"/>
              <a:t>sytuacji, </a:t>
            </a:r>
            <a:r>
              <a:rPr lang="pl-PL" sz="1800" dirty="0" smtClean="0"/>
              <a:t>gdyby urzędnik</a:t>
            </a:r>
            <a:r>
              <a:rPr lang="pl-PL" sz="1800" dirty="0" smtClean="0"/>
              <a:t>, do którego polecenie zostało skierowane odkrył, że zawiera ono błędy, zobowiązany jest poinformować o tym w formie pisemnej przełożonego, który dane polecenie wydał. Jeżeli po tym zgłoszeniu wydane zostanie pisemne potwierdzenie wydania polecenia służbowego, wówczas urzędnik jest zobowiązany dane polecenie </a:t>
            </a:r>
            <a:r>
              <a:rPr lang="pl-PL" sz="1800" dirty="0" smtClean="0"/>
              <a:t>wykonać.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800" dirty="0" smtClean="0"/>
              <a:t>Odpowiedzialność </a:t>
            </a:r>
            <a:r>
              <a:rPr lang="pl-PL" sz="1800" dirty="0" smtClean="0"/>
              <a:t>za skutki prawne zastosowania się do wadliwego polecenia ponosi wówczas organ wydający </a:t>
            </a:r>
            <a:r>
              <a:rPr lang="pl-PL" sz="1800" dirty="0" smtClean="0"/>
              <a:t>polecenie.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800" dirty="0" smtClean="0"/>
              <a:t>Urzędnik </a:t>
            </a:r>
            <a:r>
              <a:rPr lang="pl-PL" sz="1800" dirty="0" smtClean="0"/>
              <a:t>może odmówić wykonania polecenia służbowego o ile jego wykonanie oznacza popełnienia przestępstwa.</a:t>
            </a:r>
          </a:p>
          <a:p>
            <a:pPr>
              <a:buNone/>
            </a:pPr>
            <a:endParaRPr lang="pl-PL" sz="2000" dirty="0" smtClean="0"/>
          </a:p>
          <a:p>
            <a:pPr marL="457200" indent="-457200">
              <a:buNone/>
            </a:pPr>
            <a:endParaRPr lang="pl-PL" sz="2400" dirty="0" smtClean="0"/>
          </a:p>
          <a:p>
            <a:pPr>
              <a:buNone/>
            </a:pPr>
            <a:endParaRPr lang="pl-PL" sz="2400" dirty="0" smtClean="0"/>
          </a:p>
          <a:p>
            <a:pPr marL="0" indent="0" algn="just">
              <a:buNone/>
            </a:pPr>
            <a:endParaRPr lang="pl-PL" sz="2800" dirty="0" smtClean="0"/>
          </a:p>
          <a:p>
            <a:pPr marL="0" indent="0" algn="just">
              <a:buNone/>
            </a:pPr>
            <a:endParaRPr lang="pl-PL" sz="2800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3412</TotalTime>
  <Words>961</Words>
  <Application>Microsoft Office PowerPoint</Application>
  <PresentationFormat>Pokaz na ekranie (4:3)</PresentationFormat>
  <Paragraphs>171</Paragraphs>
  <Slides>18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Bogaty</vt:lpstr>
      <vt:lpstr>PRAWO ADMINISTRACYJNE</vt:lpstr>
      <vt:lpstr>Plan ZAJĘĆ </vt:lpstr>
      <vt:lpstr>DECYZJA ADMINISTRACYJNA</vt:lpstr>
      <vt:lpstr>DECYZJA ADMINISTRACYJNA</vt:lpstr>
      <vt:lpstr>DECYZJA ADMINISTRACYJNA</vt:lpstr>
      <vt:lpstr>DECYZJA ADMINISTRACYJNA</vt:lpstr>
      <vt:lpstr>POLECENIE SŁUŻBOWE</vt:lpstr>
      <vt:lpstr>POLECENIE SŁUŻBOWE</vt:lpstr>
      <vt:lpstr>POLECENIE SŁUŻBOWE</vt:lpstr>
      <vt:lpstr>DECYZJA ADMINISTRACYJNA A POLECENIE SŁUŻBOWE</vt:lpstr>
      <vt:lpstr>DECYZJA ADMINISTRACYJNA A POLECENIE SŁUŻBOWE</vt:lpstr>
      <vt:lpstr>DECYZJA ADMINISTRACYJNA A POLECENIE SŁUŻBOWE</vt:lpstr>
      <vt:lpstr>GENERALNY AKT ADMINISTRACYJNY</vt:lpstr>
      <vt:lpstr>GENERALNY AKT ADMINISTRACYJNY</vt:lpstr>
      <vt:lpstr>GENERALNY AKT ADMINISTRACYJNY</vt:lpstr>
      <vt:lpstr>GENERALNY AKT ADMINISTRACYJNY</vt:lpstr>
      <vt:lpstr>Dziękuję za uwagę…</vt:lpstr>
      <vt:lpstr>UWAGA…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ŹRÓDŁA PRAWA ADMINISTRACYJNEGO</dc:title>
  <dc:creator>Maciek</dc:creator>
  <cp:lastModifiedBy>Malgosia</cp:lastModifiedBy>
  <cp:revision>226</cp:revision>
  <dcterms:created xsi:type="dcterms:W3CDTF">2015-10-17T13:09:51Z</dcterms:created>
  <dcterms:modified xsi:type="dcterms:W3CDTF">2021-03-14T08:31:33Z</dcterms:modified>
</cp:coreProperties>
</file>