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50" r:id="rId2"/>
    <p:sldId id="257" r:id="rId3"/>
    <p:sldId id="326" r:id="rId4"/>
    <p:sldId id="353" r:id="rId5"/>
    <p:sldId id="354" r:id="rId6"/>
    <p:sldId id="351" r:id="rId7"/>
    <p:sldId id="352" r:id="rId8"/>
    <p:sldId id="265" r:id="rId9"/>
    <p:sldId id="366" r:id="rId10"/>
    <p:sldId id="367" r:id="rId11"/>
    <p:sldId id="368" r:id="rId12"/>
    <p:sldId id="355" r:id="rId13"/>
    <p:sldId id="357" r:id="rId14"/>
    <p:sldId id="358" r:id="rId15"/>
    <p:sldId id="361" r:id="rId16"/>
    <p:sldId id="362" r:id="rId17"/>
    <p:sldId id="364" r:id="rId18"/>
    <p:sldId id="365" r:id="rId19"/>
    <p:sldId id="360" r:id="rId20"/>
    <p:sldId id="369" r:id="rId21"/>
    <p:sldId id="370" r:id="rId22"/>
    <p:sldId id="371" r:id="rId23"/>
    <p:sldId id="372" r:id="rId24"/>
    <p:sldId id="373" r:id="rId25"/>
    <p:sldId id="374" r:id="rId26"/>
    <p:sldId id="375" r:id="rId27"/>
    <p:sldId id="376" r:id="rId28"/>
    <p:sldId id="377" r:id="rId29"/>
    <p:sldId id="378" r:id="rId30"/>
    <p:sldId id="379" r:id="rId31"/>
    <p:sldId id="380" r:id="rId32"/>
    <p:sldId id="337" r:id="rId33"/>
    <p:sldId id="338" r:id="rId34"/>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p:scale>
          <a:sx n="66" d="100"/>
          <a:sy n="66" d="100"/>
        </p:scale>
        <p:origin x="-1858" y="-355"/>
      </p:cViewPr>
      <p:guideLst>
        <p:guide orient="horz" pos="2160"/>
        <p:guide pos="2880"/>
      </p:guideLst>
    </p:cSldViewPr>
  </p:slideViewPr>
  <p:outlineViewPr>
    <p:cViewPr>
      <p:scale>
        <a:sx n="33" d="100"/>
        <a:sy n="33" d="100"/>
      </p:scale>
      <p:origin x="48" y="2308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2">
        <a:schemeClr val="bg1"/>
      </p:bgRef>
    </p:bg>
    <p:spTree>
      <p:nvGrpSpPr>
        <p:cNvPr id="1" name=""/>
        <p:cNvGrpSpPr/>
        <p:nvPr/>
      </p:nvGrpSpPr>
      <p:grpSpPr>
        <a:xfrm>
          <a:off x="0" y="0"/>
          <a:ext cx="0" cy="0"/>
          <a:chOff x="0" y="0"/>
          <a:chExt cx="0" cy="0"/>
        </a:xfrm>
      </p:grpSpPr>
      <p:sp>
        <p:nvSpPr>
          <p:cNvPr id="8" name="Prostokąt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Łącznik prosty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ytuł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pl-PL" smtClean="0"/>
              <a:t>Kliknij, aby edytować styl</a:t>
            </a:r>
            <a:endParaRPr kumimoji="0" lang="en-US"/>
          </a:p>
        </p:txBody>
      </p:sp>
      <p:sp>
        <p:nvSpPr>
          <p:cNvPr id="25" name="Podtytuł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sp>
        <p:nvSpPr>
          <p:cNvPr id="31" name="Symbol zastępczy daty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6221E02-25CB-4963-84BC-0813985E7D90}" type="datetimeFigureOut">
              <a:rPr lang="pl-PL" smtClean="0"/>
              <a:pPr/>
              <a:t>15.11.2024</a:t>
            </a:fld>
            <a:endParaRPr lang="pl-PL"/>
          </a:p>
        </p:txBody>
      </p:sp>
      <p:sp>
        <p:nvSpPr>
          <p:cNvPr id="18" name="Symbol zastępczy stopki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pl-PL"/>
          </a:p>
        </p:txBody>
      </p:sp>
      <p:sp>
        <p:nvSpPr>
          <p:cNvPr id="29" name="Symbol zastępczy numeru slajdu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589B7C76-EFF2-4CD8-A475-4750F11B4BC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66221E02-25CB-4963-84BC-0813985E7D90}" type="datetimeFigureOut">
              <a:rPr lang="pl-PL" smtClean="0"/>
              <a:pPr/>
              <a:t>15.11.2024</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553200" y="274955"/>
            <a:ext cx="1524000" cy="5851525"/>
          </a:xfrm>
        </p:spPr>
        <p:txBody>
          <a:bodyPr vert="eaVert" ancho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2"/>
            <a:ext cx="6019800" cy="5851525"/>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a:xfrm>
            <a:off x="4242816" y="6557946"/>
            <a:ext cx="2002464" cy="226902"/>
          </a:xfrm>
        </p:spPr>
        <p:txBody>
          <a:bodyPr/>
          <a:lstStyle>
            <a:extLst/>
          </a:lstStyle>
          <a:p>
            <a:fld id="{66221E02-25CB-4963-84BC-0813985E7D90}" type="datetimeFigureOut">
              <a:rPr lang="pl-PL" smtClean="0"/>
              <a:pPr/>
              <a:t>15.11.2024</a:t>
            </a:fld>
            <a:endParaRPr lang="pl-PL"/>
          </a:p>
        </p:txBody>
      </p:sp>
      <p:sp>
        <p:nvSpPr>
          <p:cNvPr id="5" name="Symbol zastępczy stopki 4"/>
          <p:cNvSpPr>
            <a:spLocks noGrp="1"/>
          </p:cNvSpPr>
          <p:nvPr>
            <p:ph type="ftr" sz="quarter" idx="11"/>
          </p:nvPr>
        </p:nvSpPr>
        <p:spPr>
          <a:xfrm>
            <a:off x="457200" y="6556248"/>
            <a:ext cx="3657600" cy="228600"/>
          </a:xfrm>
        </p:spPr>
        <p:txBody>
          <a:bodyPr/>
          <a:lstStyle>
            <a:extLst/>
          </a:lstStyle>
          <a:p>
            <a:endParaRPr lang="pl-PL"/>
          </a:p>
        </p:txBody>
      </p:sp>
      <p:sp>
        <p:nvSpPr>
          <p:cNvPr id="6" name="Symbol zastępczy numeru slajdu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66221E02-25CB-4963-84BC-0813985E7D90}" type="datetimeFigureOut">
              <a:rPr lang="pl-PL" smtClean="0"/>
              <a:pPr/>
              <a:t>15.11.2024</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1">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6221E02-25CB-4963-84BC-0813985E7D90}" type="datetimeFigureOut">
              <a:rPr lang="pl-PL" smtClean="0"/>
              <a:pPr/>
              <a:t>15.11.2024</a:t>
            </a:fld>
            <a:endParaRPr lang="pl-PL"/>
          </a:p>
        </p:txBody>
      </p:sp>
      <p:sp>
        <p:nvSpPr>
          <p:cNvPr id="5" name="Symbol zastępczy stopki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pl-PL"/>
          </a:p>
        </p:txBody>
      </p:sp>
      <p:sp>
        <p:nvSpPr>
          <p:cNvPr id="6" name="Symbol zastępczy numeru slajdu 5"/>
          <p:cNvSpPr>
            <a:spLocks noGrp="1"/>
          </p:cNvSpPr>
          <p:nvPr>
            <p:ph type="sldNum" sz="quarter" idx="12"/>
          </p:nvPr>
        </p:nvSpPr>
        <p:spPr>
          <a:xfrm>
            <a:off x="6733952" y="6555112"/>
            <a:ext cx="588336" cy="228600"/>
          </a:xfrm>
        </p:spPr>
        <p:txBody>
          <a:bodyPr/>
          <a:lstStyle>
            <a:extLst/>
          </a:lstStyle>
          <a:p>
            <a:fld id="{589B7C76-EFF2-4CD8-A475-4750F11B4BC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66221E02-25CB-4963-84BC-0813985E7D90}" type="datetimeFigureOut">
              <a:rPr lang="pl-PL" smtClean="0"/>
              <a:pPr/>
              <a:t>15.11.2024</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nchor="b"/>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66221E02-25CB-4963-84BC-0813985E7D90}" type="datetimeFigureOut">
              <a:rPr lang="pl-PL" smtClean="0"/>
              <a:pPr/>
              <a:t>15.11.2024</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extLst/>
          </a:lstStyle>
          <a:p>
            <a:fld id="{66221E02-25CB-4963-84BC-0813985E7D90}" type="datetimeFigureOut">
              <a:rPr lang="pl-PL" smtClean="0"/>
              <a:pPr/>
              <a:t>15.11.2024</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lvl1pPr>
              <a:defRPr>
                <a:solidFill>
                  <a:schemeClr val="tx2"/>
                </a:solidFill>
              </a:defRPr>
            </a:lvl1pPr>
            <a:extLst/>
          </a:lstStyle>
          <a:p>
            <a:fld id="{66221E02-25CB-4963-84BC-0813985E7D90}" type="datetimeFigureOut">
              <a:rPr lang="pl-PL" smtClean="0"/>
              <a:pPr/>
              <a:t>15.11.2024</a:t>
            </a:fld>
            <a:endParaRPr lang="pl-PL"/>
          </a:p>
        </p:txBody>
      </p:sp>
      <p:sp>
        <p:nvSpPr>
          <p:cNvPr id="3" name="Symbol zastępczy stopki 2"/>
          <p:cNvSpPr>
            <a:spLocks noGrp="1"/>
          </p:cNvSpPr>
          <p:nvPr>
            <p:ph type="ftr" sz="quarter" idx="11"/>
          </p:nvPr>
        </p:nvSpPr>
        <p:spPr/>
        <p:txBody>
          <a:bodyPr/>
          <a:lstStyle>
            <a:lvl1pPr>
              <a:defRPr>
                <a:solidFill>
                  <a:schemeClr val="tx2"/>
                </a:solidFill>
              </a:defRPr>
            </a:lvl1pPr>
            <a:extLst/>
          </a:lstStyle>
          <a:p>
            <a:endParaRPr lang="pl-PL"/>
          </a:p>
        </p:txBody>
      </p:sp>
      <p:sp>
        <p:nvSpPr>
          <p:cNvPr id="4" name="Symbol zastępczy numeru slajdu 3"/>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66221E02-25CB-4963-84BC-0813985E7D90}" type="datetimeFigureOut">
              <a:rPr lang="pl-PL" smtClean="0"/>
              <a:pPr/>
              <a:t>15.11.2024</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2"/>
      </p:bgRef>
    </p:bg>
    <p:spTree>
      <p:nvGrpSpPr>
        <p:cNvPr id="1" name=""/>
        <p:cNvGrpSpPr/>
        <p:nvPr/>
      </p:nvGrpSpPr>
      <p:grpSpPr>
        <a:xfrm>
          <a:off x="0" y="0"/>
          <a:ext cx="0" cy="0"/>
          <a:chOff x="0" y="0"/>
          <a:chExt cx="0" cy="0"/>
        </a:xfrm>
      </p:grpSpPr>
      <p:sp>
        <p:nvSpPr>
          <p:cNvPr id="8" name="Prostokąt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Prostokąt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ytuł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pl-PL" smtClean="0"/>
              <a:t>Kliknij, aby edytować styl</a:t>
            </a:r>
            <a:endParaRPr kumimoji="0" lang="en-US" dirty="0"/>
          </a:p>
        </p:txBody>
      </p:sp>
      <p:sp>
        <p:nvSpPr>
          <p:cNvPr id="4" name="Symbol zastępczy tekstu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pl-PL" smtClean="0"/>
              <a:t>Kliknij, aby edytować style wzorca tekstu</a:t>
            </a:r>
          </a:p>
        </p:txBody>
      </p:sp>
      <p:sp>
        <p:nvSpPr>
          <p:cNvPr id="5" name="Symbol zastępczy daty 4"/>
          <p:cNvSpPr>
            <a:spLocks noGrp="1"/>
          </p:cNvSpPr>
          <p:nvPr>
            <p:ph type="dt" sz="half" idx="10"/>
          </p:nvPr>
        </p:nvSpPr>
        <p:spPr/>
        <p:txBody>
          <a:bodyPr/>
          <a:lstStyle>
            <a:extLst/>
          </a:lstStyle>
          <a:p>
            <a:fld id="{66221E02-25CB-4963-84BC-0813985E7D90}" type="datetimeFigureOut">
              <a:rPr lang="pl-PL" smtClean="0"/>
              <a:pPr/>
              <a:t>15.11.2024</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
        <p:nvSpPr>
          <p:cNvPr id="10" name="Symbol zastępczy obrazu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pl-PL" smtClean="0"/>
              <a:t>Kliknij ikonę, aby dodać obraz</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Prostokąt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Symbol zastępczy tytułu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pl-PL" smtClean="0"/>
              <a:t>Kliknij, aby edytować styl</a:t>
            </a:r>
            <a:endParaRPr kumimoji="0" lang="en-US"/>
          </a:p>
        </p:txBody>
      </p:sp>
      <p:sp>
        <p:nvSpPr>
          <p:cNvPr id="31" name="Symbol zastępczy tekstu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27" name="Symbol zastępczy daty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6221E02-25CB-4963-84BC-0813985E7D90}" type="datetimeFigureOut">
              <a:rPr lang="pl-PL" smtClean="0"/>
              <a:pPr/>
              <a:t>15.11.2024</a:t>
            </a:fld>
            <a:endParaRPr lang="pl-PL"/>
          </a:p>
        </p:txBody>
      </p:sp>
      <p:sp>
        <p:nvSpPr>
          <p:cNvPr id="4" name="Symbol zastępczy stopki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pl-PL"/>
          </a:p>
        </p:txBody>
      </p:sp>
      <p:sp>
        <p:nvSpPr>
          <p:cNvPr id="16" name="Symbol zastępczy numeru slajdu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548681"/>
            <a:ext cx="7772400" cy="1296143"/>
          </a:xfrm>
        </p:spPr>
        <p:txBody>
          <a:bodyPr>
            <a:noAutofit/>
          </a:bodyPr>
          <a:lstStyle/>
          <a:p>
            <a:pPr algn="ctr"/>
            <a:r>
              <a:rPr lang="pl-PL" sz="3200" smtClean="0">
                <a:solidFill>
                  <a:srgbClr val="002060"/>
                </a:solidFill>
              </a:rPr>
              <a:t>PRAWO ADMINISTRACYJNE</a:t>
            </a:r>
            <a:endParaRPr lang="pl-PL" sz="3200" dirty="0">
              <a:solidFill>
                <a:srgbClr val="002060"/>
              </a:solidFill>
            </a:endParaRPr>
          </a:p>
        </p:txBody>
      </p:sp>
      <p:sp>
        <p:nvSpPr>
          <p:cNvPr id="3" name="Podtytuł 2"/>
          <p:cNvSpPr>
            <a:spLocks noGrp="1"/>
          </p:cNvSpPr>
          <p:nvPr>
            <p:ph type="subTitle" idx="1"/>
          </p:nvPr>
        </p:nvSpPr>
        <p:spPr>
          <a:xfrm>
            <a:off x="685800" y="2132856"/>
            <a:ext cx="7772400" cy="3816424"/>
          </a:xfrm>
        </p:spPr>
        <p:txBody>
          <a:bodyPr/>
          <a:lstStyle/>
          <a:p>
            <a:pPr algn="ctr"/>
            <a:endParaRPr lang="pl-PL" dirty="0" smtClean="0"/>
          </a:p>
          <a:p>
            <a:pPr algn="ctr"/>
            <a:endParaRPr lang="pl-PL" dirty="0" smtClean="0"/>
          </a:p>
          <a:p>
            <a:pPr algn="ctr"/>
            <a:endParaRPr lang="pl-PL" dirty="0" smtClean="0"/>
          </a:p>
          <a:p>
            <a:pPr marL="449263" algn="ctr"/>
            <a:r>
              <a:rPr lang="pl-PL" dirty="0" smtClean="0"/>
              <a:t>Dr </a:t>
            </a:r>
            <a:r>
              <a:rPr lang="pl-PL" smtClean="0"/>
              <a:t>Małgorzata Kozłowska</a:t>
            </a:r>
            <a:endParaRPr lang="pl-PL" dirty="0" smtClean="0"/>
          </a:p>
          <a:p>
            <a:pPr marL="449263" algn="ctr"/>
            <a:r>
              <a:rPr lang="pl-PL" dirty="0" smtClean="0"/>
              <a:t>Instytut Nauk Administracyjnych</a:t>
            </a:r>
          </a:p>
          <a:p>
            <a:pPr marL="449263" algn="ctr"/>
            <a:r>
              <a:rPr lang="pl-PL" dirty="0" smtClean="0"/>
              <a:t>Zakład Prawa Administracyjnego</a:t>
            </a:r>
          </a:p>
          <a:p>
            <a:pPr algn="ctr"/>
            <a:endParaRPr lang="pl-PL"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60648"/>
            <a:ext cx="7372672" cy="1008112"/>
          </a:xfrm>
        </p:spPr>
        <p:txBody>
          <a:bodyPr>
            <a:noAutofit/>
          </a:bodyPr>
          <a:lstStyle/>
          <a:p>
            <a:r>
              <a:rPr lang="pl-PL" sz="2800" dirty="0" smtClean="0">
                <a:solidFill>
                  <a:srgbClr val="002060"/>
                </a:solidFill>
              </a:rPr>
              <a:t>STOSUNEK ADMINISTRACYJNOPRAWNY – SPOSBY POWSTANIA</a:t>
            </a:r>
            <a:endParaRPr lang="pl-PL" sz="2800" dirty="0">
              <a:solidFill>
                <a:srgbClr val="002060"/>
              </a:solidFill>
            </a:endParaRPr>
          </a:p>
        </p:txBody>
      </p:sp>
      <p:sp>
        <p:nvSpPr>
          <p:cNvPr id="3" name="Symbol zastępczy zawartości 2"/>
          <p:cNvSpPr>
            <a:spLocks noGrp="1"/>
          </p:cNvSpPr>
          <p:nvPr>
            <p:ph idx="1"/>
          </p:nvPr>
        </p:nvSpPr>
        <p:spPr>
          <a:xfrm>
            <a:off x="457200" y="1340768"/>
            <a:ext cx="7239000" cy="5114968"/>
          </a:xfrm>
        </p:spPr>
        <p:txBody>
          <a:bodyPr>
            <a:noAutofit/>
          </a:bodyPr>
          <a:lstStyle/>
          <a:p>
            <a:pPr marL="11113" lvl="0" indent="-11113">
              <a:spcBef>
                <a:spcPts val="0"/>
              </a:spcBef>
              <a:buNone/>
            </a:pPr>
            <a:r>
              <a:rPr lang="ru" sz="1400" b="1" dirty="0" smtClean="0">
                <a:highlight>
                  <a:srgbClr val="FFFFFF"/>
                </a:highlight>
                <a:latin typeface="+mj-lt"/>
                <a:ea typeface="Times New Roman"/>
                <a:cs typeface="Times New Roman"/>
                <a:sym typeface="Times New Roman"/>
              </a:rPr>
              <a:t>Nawiązanie stosunku admiinistracyjnoprawnego z mocy prawa następuje np. na podstawie ustaw podatkowych, o ruchu drogowym, o użytkowaniu urządzeń publicznych itp</a:t>
            </a:r>
            <a:r>
              <a:rPr lang="pl-PL" sz="1400" dirty="0" smtClean="0">
                <a:solidFill>
                  <a:schemeClr val="dk1"/>
                </a:solidFill>
                <a:highlight>
                  <a:srgbClr val="FFFFFF"/>
                </a:highlight>
                <a:latin typeface="+mj-lt"/>
                <a:ea typeface="Times New Roman"/>
                <a:cs typeface="Times New Roman"/>
                <a:sym typeface="Times New Roman"/>
              </a:rPr>
              <a:t>.</a:t>
            </a:r>
          </a:p>
          <a:p>
            <a:pPr>
              <a:spcAft>
                <a:spcPts val="600"/>
              </a:spcAft>
              <a:buNone/>
            </a:pPr>
            <a:endParaRPr lang="ru" sz="1400" dirty="0" smtClean="0">
              <a:solidFill>
                <a:srgbClr val="000000"/>
              </a:solidFill>
              <a:highlight>
                <a:srgbClr val="FFFFFF"/>
              </a:highlight>
              <a:latin typeface="+mj-lt"/>
              <a:ea typeface="Times New Roman"/>
              <a:cs typeface="Times New Roman"/>
              <a:sym typeface="Times New Roman"/>
            </a:endParaRPr>
          </a:p>
          <a:p>
            <a:pPr marL="342900" lvl="0" indent="-342900">
              <a:spcBef>
                <a:spcPts val="0"/>
              </a:spcBef>
              <a:buNone/>
            </a:pPr>
            <a:r>
              <a:rPr lang="pl-PL" sz="1400" b="1" dirty="0" smtClean="0">
                <a:highlight>
                  <a:srgbClr val="FFFFFF"/>
                </a:highlight>
                <a:latin typeface="+mj-lt"/>
                <a:ea typeface="Times New Roman"/>
                <a:cs typeface="Times New Roman"/>
                <a:sym typeface="Times New Roman"/>
              </a:rPr>
              <a:t>PRZYKŁAD 1</a:t>
            </a:r>
            <a:r>
              <a:rPr lang="ru" sz="1400" b="1" dirty="0" smtClean="0">
                <a:highlight>
                  <a:srgbClr val="FFFFFF"/>
                </a:highlight>
                <a:latin typeface="+mj-lt"/>
                <a:ea typeface="Times New Roman"/>
                <a:cs typeface="Times New Roman"/>
                <a:sym typeface="Times New Roman"/>
              </a:rPr>
              <a:t> </a:t>
            </a:r>
            <a:endParaRPr lang="pl-PL" sz="1400" b="1" dirty="0" smtClean="0">
              <a:highlight>
                <a:srgbClr val="FFFFFF"/>
              </a:highlight>
              <a:latin typeface="+mj-lt"/>
              <a:ea typeface="Times New Roman"/>
              <a:cs typeface="Times New Roman"/>
              <a:sym typeface="Times New Roman"/>
            </a:endParaRPr>
          </a:p>
          <a:p>
            <a:pPr lvl="0">
              <a:spcBef>
                <a:spcPts val="0"/>
              </a:spcBef>
              <a:buNone/>
            </a:pPr>
            <a:endParaRPr lang="pl-PL" sz="1400" b="1" dirty="0" smtClean="0">
              <a:highlight>
                <a:srgbClr val="FFFFFF"/>
              </a:highlight>
              <a:latin typeface="+mj-lt"/>
              <a:ea typeface="Times New Roman"/>
              <a:cs typeface="Times New Roman"/>
              <a:sym typeface="Times New Roman"/>
            </a:endParaRPr>
          </a:p>
          <a:p>
            <a:pPr marL="11113" lvl="0" indent="-11113">
              <a:spcBef>
                <a:spcPts val="0"/>
              </a:spcBef>
              <a:buNone/>
            </a:pPr>
            <a:r>
              <a:rPr lang="ru" sz="1400" dirty="0" smtClean="0">
                <a:highlight>
                  <a:srgbClr val="FFFFFF"/>
                </a:highlight>
                <a:latin typeface="+mj-lt"/>
                <a:ea typeface="Times New Roman"/>
                <a:cs typeface="Times New Roman"/>
                <a:sym typeface="Times New Roman"/>
              </a:rPr>
              <a:t>Osoby fizyczne, jeżeli mają miejsce zamieszkania na terytorium Rzeczypospolitej Polskiej lub których czasowy pobyt w Rzeczypospolitej Polskiej trwa w danym roku podatkowym dłużej niż 183 dni, podlegają obowiązkowi podatkowemu od całości swych dochodów bez względu na miejsce położenia źródeł przychodów (nieograniczony obowiązek podatkowy). </a:t>
            </a:r>
            <a:endParaRPr lang="pl-PL" sz="1400" dirty="0" smtClean="0">
              <a:highlight>
                <a:srgbClr val="FFFFFF"/>
              </a:highlight>
              <a:latin typeface="+mj-lt"/>
              <a:ea typeface="Times New Roman"/>
              <a:cs typeface="Times New Roman"/>
              <a:sym typeface="Times New Roman"/>
            </a:endParaRPr>
          </a:p>
          <a:p>
            <a:pPr marL="11113" lvl="0" indent="-11113">
              <a:spcBef>
                <a:spcPts val="0"/>
              </a:spcBef>
              <a:buNone/>
            </a:pPr>
            <a:endParaRPr lang="ru" sz="1400" dirty="0" smtClean="0">
              <a:highlight>
                <a:srgbClr val="FFFFFF"/>
              </a:highlight>
              <a:latin typeface="+mj-lt"/>
              <a:ea typeface="Times New Roman"/>
              <a:cs typeface="Times New Roman"/>
              <a:sym typeface="Times New Roman"/>
            </a:endParaRPr>
          </a:p>
          <a:p>
            <a:pPr lvl="0">
              <a:spcBef>
                <a:spcPts val="0"/>
              </a:spcBef>
              <a:buNone/>
            </a:pPr>
            <a:r>
              <a:rPr lang="pl-PL" sz="1400" b="1" dirty="0" smtClean="0">
                <a:highlight>
                  <a:srgbClr val="FFFFFF"/>
                </a:highlight>
                <a:latin typeface="+mj-lt"/>
                <a:ea typeface="Times New Roman"/>
                <a:cs typeface="Times New Roman"/>
                <a:sym typeface="Times New Roman"/>
              </a:rPr>
              <a:t>PRZYKŁAD 2</a:t>
            </a:r>
          </a:p>
          <a:p>
            <a:pPr lvl="0">
              <a:spcBef>
                <a:spcPts val="0"/>
              </a:spcBef>
              <a:buNone/>
            </a:pPr>
            <a:endParaRPr lang="ru" sz="1400" b="1" dirty="0" smtClean="0">
              <a:highlight>
                <a:srgbClr val="FFFFFF"/>
              </a:highlight>
              <a:latin typeface="+mj-lt"/>
              <a:ea typeface="Times New Roman"/>
              <a:cs typeface="Times New Roman"/>
              <a:sym typeface="Times New Roman"/>
            </a:endParaRPr>
          </a:p>
          <a:p>
            <a:pPr lvl="0">
              <a:spcBef>
                <a:spcPts val="0"/>
              </a:spcBef>
              <a:buNone/>
            </a:pPr>
            <a:r>
              <a:rPr lang="ru" sz="1400" dirty="0" smtClean="0">
                <a:highlight>
                  <a:srgbClr val="FFFFFF"/>
                </a:highlight>
                <a:latin typeface="+mj-lt"/>
                <a:ea typeface="Times New Roman"/>
                <a:cs typeface="Times New Roman"/>
                <a:sym typeface="Times New Roman"/>
              </a:rPr>
              <a:t>Obowiązek szkolny dziecka rozpoczyna się z początkiem roku szkolnego w tym roku</a:t>
            </a:r>
            <a:endParaRPr lang="pl-PL" sz="1400" dirty="0" smtClean="0">
              <a:highlight>
                <a:srgbClr val="FFFFFF"/>
              </a:highlight>
              <a:latin typeface="+mj-lt"/>
              <a:ea typeface="Times New Roman"/>
              <a:cs typeface="Times New Roman"/>
              <a:sym typeface="Times New Roman"/>
            </a:endParaRPr>
          </a:p>
          <a:p>
            <a:pPr lvl="0">
              <a:spcBef>
                <a:spcPts val="0"/>
              </a:spcBef>
              <a:buNone/>
            </a:pPr>
            <a:r>
              <a:rPr lang="ru" sz="1400" dirty="0" smtClean="0">
                <a:highlight>
                  <a:srgbClr val="FFFFFF"/>
                </a:highlight>
                <a:latin typeface="+mj-lt"/>
                <a:ea typeface="Times New Roman"/>
                <a:cs typeface="Times New Roman"/>
                <a:sym typeface="Times New Roman"/>
              </a:rPr>
              <a:t>kalendarzowym, w którym dziecko kończy 7 lat, oraz trwa do ukończenia</a:t>
            </a:r>
            <a:r>
              <a:rPr lang="pl-PL" sz="1400" dirty="0" smtClean="0">
                <a:highlight>
                  <a:srgbClr val="FFFFFF"/>
                </a:highlight>
                <a:latin typeface="+mj-lt"/>
                <a:ea typeface="Times New Roman"/>
                <a:cs typeface="Times New Roman"/>
                <a:sym typeface="Times New Roman"/>
              </a:rPr>
              <a:t> szkoły</a:t>
            </a:r>
          </a:p>
          <a:p>
            <a:pPr lvl="0">
              <a:spcBef>
                <a:spcPts val="0"/>
              </a:spcBef>
              <a:buNone/>
            </a:pPr>
            <a:r>
              <a:rPr lang="pl-PL" sz="1400" dirty="0" smtClean="0">
                <a:highlight>
                  <a:srgbClr val="FFFFFF"/>
                </a:highlight>
                <a:latin typeface="+mj-lt"/>
                <a:ea typeface="Times New Roman"/>
                <a:cs typeface="Times New Roman"/>
                <a:sym typeface="Times New Roman"/>
              </a:rPr>
              <a:t>podstawowej</a:t>
            </a:r>
            <a:r>
              <a:rPr lang="ru" sz="1400" dirty="0" smtClean="0">
                <a:highlight>
                  <a:srgbClr val="FFFFFF"/>
                </a:highlight>
                <a:latin typeface="+mj-lt"/>
                <a:ea typeface="Times New Roman"/>
                <a:cs typeface="Times New Roman"/>
                <a:sym typeface="Times New Roman"/>
              </a:rPr>
              <a:t> nie</a:t>
            </a:r>
            <a:r>
              <a:rPr lang="pl-PL" sz="1400" dirty="0" smtClean="0">
                <a:highlight>
                  <a:srgbClr val="FFFFFF"/>
                </a:highlight>
                <a:latin typeface="+mj-lt"/>
                <a:ea typeface="Times New Roman"/>
                <a:cs typeface="Times New Roman"/>
                <a:sym typeface="Times New Roman"/>
              </a:rPr>
              <a:t> </a:t>
            </a:r>
            <a:r>
              <a:rPr lang="ru" sz="1400" dirty="0" smtClean="0">
                <a:highlight>
                  <a:srgbClr val="FFFFFF"/>
                </a:highlight>
                <a:latin typeface="+mj-lt"/>
                <a:ea typeface="Times New Roman"/>
                <a:cs typeface="Times New Roman"/>
                <a:sym typeface="Times New Roman"/>
              </a:rPr>
              <a:t>dłużej jednak niż do ukończenia 18 roku życia. </a:t>
            </a:r>
            <a:endParaRPr lang="pl-PL" sz="1400" dirty="0" smtClean="0">
              <a:highlight>
                <a:srgbClr val="FFFFFF"/>
              </a:highlight>
              <a:latin typeface="+mj-lt"/>
              <a:ea typeface="Times New Roman"/>
              <a:cs typeface="Times New Roman"/>
              <a:sym typeface="Times New Roman"/>
            </a:endParaRPr>
          </a:p>
          <a:p>
            <a:pPr lvl="0">
              <a:spcBef>
                <a:spcPts val="0"/>
              </a:spcBef>
              <a:buNone/>
            </a:pPr>
            <a:endParaRPr lang="ru" sz="1400" dirty="0" smtClean="0">
              <a:highlight>
                <a:srgbClr val="FFFFFF"/>
              </a:highlight>
              <a:latin typeface="+mj-lt"/>
              <a:ea typeface="Times New Roman"/>
              <a:cs typeface="Times New Roman"/>
              <a:sym typeface="Times New Roman"/>
            </a:endParaRPr>
          </a:p>
          <a:p>
            <a:pPr lvl="0">
              <a:spcBef>
                <a:spcPts val="0"/>
              </a:spcBef>
              <a:buNone/>
            </a:pPr>
            <a:r>
              <a:rPr lang="ru" sz="1400" dirty="0" smtClean="0">
                <a:highlight>
                  <a:srgbClr val="FFFFFF"/>
                </a:highlight>
                <a:latin typeface="+mj-lt"/>
                <a:ea typeface="Times New Roman"/>
                <a:cs typeface="Times New Roman"/>
                <a:sym typeface="Times New Roman"/>
              </a:rPr>
              <a:t>W podanych przykładach uwidocznione zostało nałożenie na obywatela (osobę fizyczną)</a:t>
            </a:r>
            <a:endParaRPr lang="pl-PL" sz="1400" dirty="0" smtClean="0">
              <a:highlight>
                <a:srgbClr val="FFFFFF"/>
              </a:highlight>
              <a:latin typeface="+mj-lt"/>
              <a:ea typeface="Times New Roman"/>
              <a:cs typeface="Times New Roman"/>
              <a:sym typeface="Times New Roman"/>
            </a:endParaRPr>
          </a:p>
          <a:p>
            <a:pPr lvl="0">
              <a:spcBef>
                <a:spcPts val="0"/>
              </a:spcBef>
              <a:buNone/>
            </a:pPr>
            <a:r>
              <a:rPr lang="ru" sz="1400" dirty="0" smtClean="0">
                <a:highlight>
                  <a:srgbClr val="FFFFFF"/>
                </a:highlight>
                <a:latin typeface="+mj-lt"/>
                <a:ea typeface="Times New Roman"/>
                <a:cs typeface="Times New Roman"/>
                <a:sym typeface="Times New Roman"/>
              </a:rPr>
              <a:t>obowiązku. Korelującym z tym zobowiązaniem jest uprawnienie właściwego organu</a:t>
            </a:r>
            <a:endParaRPr lang="pl-PL" sz="1400" dirty="0" smtClean="0">
              <a:highlight>
                <a:srgbClr val="FFFFFF"/>
              </a:highlight>
              <a:latin typeface="+mj-lt"/>
              <a:ea typeface="Times New Roman"/>
              <a:cs typeface="Times New Roman"/>
              <a:sym typeface="Times New Roman"/>
            </a:endParaRPr>
          </a:p>
          <a:p>
            <a:pPr lvl="0">
              <a:spcBef>
                <a:spcPts val="0"/>
              </a:spcBef>
              <a:buNone/>
            </a:pPr>
            <a:r>
              <a:rPr lang="pl-PL" sz="1400" dirty="0" smtClean="0">
                <a:highlight>
                  <a:srgbClr val="FFFFFF"/>
                </a:highlight>
                <a:latin typeface="+mj-lt"/>
                <a:ea typeface="Times New Roman"/>
                <a:cs typeface="Times New Roman"/>
                <a:sym typeface="Times New Roman"/>
              </a:rPr>
              <a:t>a</a:t>
            </a:r>
            <a:r>
              <a:rPr lang="ru" sz="1400" dirty="0" smtClean="0">
                <a:highlight>
                  <a:srgbClr val="FFFFFF"/>
                </a:highlight>
                <a:latin typeface="+mj-lt"/>
                <a:ea typeface="Times New Roman"/>
                <a:cs typeface="Times New Roman"/>
                <a:sym typeface="Times New Roman"/>
              </a:rPr>
              <a:t>dministracji</a:t>
            </a:r>
            <a:r>
              <a:rPr lang="pl-PL" sz="1400" dirty="0" smtClean="0">
                <a:highlight>
                  <a:srgbClr val="FFFFFF"/>
                </a:highlight>
                <a:latin typeface="+mj-lt"/>
                <a:ea typeface="Times New Roman"/>
                <a:cs typeface="Times New Roman"/>
                <a:sym typeface="Times New Roman"/>
              </a:rPr>
              <a:t> </a:t>
            </a:r>
            <a:r>
              <a:rPr lang="ru" sz="1400" dirty="0" smtClean="0">
                <a:highlight>
                  <a:srgbClr val="FFFFFF"/>
                </a:highlight>
                <a:latin typeface="+mj-lt"/>
                <a:ea typeface="Times New Roman"/>
                <a:cs typeface="Times New Roman"/>
                <a:sym typeface="Times New Roman"/>
              </a:rPr>
              <a:t>publicznej do żądania zadośćuczynienia obowiązkowi, poprzez uiszczenie</a:t>
            </a:r>
            <a:endParaRPr lang="pl-PL" sz="1400" dirty="0" smtClean="0">
              <a:highlight>
                <a:srgbClr val="FFFFFF"/>
              </a:highlight>
              <a:latin typeface="+mj-lt"/>
              <a:ea typeface="Times New Roman"/>
              <a:cs typeface="Times New Roman"/>
              <a:sym typeface="Times New Roman"/>
            </a:endParaRPr>
          </a:p>
          <a:p>
            <a:pPr lvl="0">
              <a:spcBef>
                <a:spcPts val="0"/>
              </a:spcBef>
              <a:buNone/>
            </a:pPr>
            <a:r>
              <a:rPr lang="ru" sz="1400" dirty="0" smtClean="0">
                <a:highlight>
                  <a:srgbClr val="FFFFFF"/>
                </a:highlight>
                <a:latin typeface="+mj-lt"/>
                <a:ea typeface="Times New Roman"/>
                <a:cs typeface="Times New Roman"/>
                <a:sym typeface="Times New Roman"/>
              </a:rPr>
              <a:t>podatku od dochodów</a:t>
            </a:r>
            <a:r>
              <a:rPr lang="pl-PL" sz="1400" dirty="0" smtClean="0">
                <a:highlight>
                  <a:srgbClr val="FFFFFF"/>
                </a:highlight>
                <a:latin typeface="+mj-lt"/>
                <a:ea typeface="Times New Roman"/>
                <a:cs typeface="Times New Roman"/>
                <a:sym typeface="Times New Roman"/>
              </a:rPr>
              <a:t> </a:t>
            </a:r>
            <a:r>
              <a:rPr lang="ru" sz="1400" dirty="0" smtClean="0">
                <a:highlight>
                  <a:srgbClr val="FFFFFF"/>
                </a:highlight>
                <a:latin typeface="+mj-lt"/>
                <a:ea typeface="Times New Roman"/>
                <a:cs typeface="Times New Roman"/>
                <a:sym typeface="Times New Roman"/>
              </a:rPr>
              <a:t>lub posłanie dziecka do szkoły</a:t>
            </a:r>
            <a:endParaRPr lang="ru" sz="1400" dirty="0">
              <a:solidFill>
                <a:srgbClr val="000000"/>
              </a:solidFill>
              <a:highlight>
                <a:srgbClr val="FFFFFF"/>
              </a:highlight>
              <a:latin typeface="+mj-lt"/>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88640"/>
            <a:ext cx="7372672" cy="1008112"/>
          </a:xfrm>
        </p:spPr>
        <p:txBody>
          <a:bodyPr>
            <a:noAutofit/>
          </a:bodyPr>
          <a:lstStyle/>
          <a:p>
            <a:r>
              <a:rPr lang="pl-PL" sz="2800" dirty="0" smtClean="0">
                <a:solidFill>
                  <a:srgbClr val="002060"/>
                </a:solidFill>
              </a:rPr>
              <a:t>STOSUNEK ADMINISTRACYJNOPRAWNY – SPOSOBY POWSTANIA</a:t>
            </a:r>
            <a:endParaRPr lang="pl-PL" sz="2800" dirty="0">
              <a:solidFill>
                <a:srgbClr val="002060"/>
              </a:solidFill>
            </a:endParaRPr>
          </a:p>
        </p:txBody>
      </p:sp>
      <p:sp>
        <p:nvSpPr>
          <p:cNvPr id="3" name="Symbol zastępczy zawartości 2"/>
          <p:cNvSpPr>
            <a:spLocks noGrp="1"/>
          </p:cNvSpPr>
          <p:nvPr>
            <p:ph idx="1"/>
          </p:nvPr>
        </p:nvSpPr>
        <p:spPr>
          <a:xfrm>
            <a:off x="457200" y="1340768"/>
            <a:ext cx="7239000" cy="5114968"/>
          </a:xfrm>
        </p:spPr>
        <p:txBody>
          <a:bodyPr>
            <a:noAutofit/>
          </a:bodyPr>
          <a:lstStyle/>
          <a:p>
            <a:pPr lvl="0">
              <a:spcBef>
                <a:spcPts val="0"/>
              </a:spcBef>
              <a:buNone/>
            </a:pPr>
            <a:r>
              <a:rPr lang="pl-PL" sz="1400" b="1" dirty="0" smtClean="0">
                <a:solidFill>
                  <a:schemeClr val="dk1"/>
                </a:solidFill>
                <a:highlight>
                  <a:srgbClr val="FFFFFF"/>
                </a:highlight>
                <a:latin typeface="+mj-lt"/>
                <a:ea typeface="Times New Roman"/>
                <a:cs typeface="Times New Roman"/>
                <a:sym typeface="Times New Roman"/>
              </a:rPr>
              <a:t>Istnieją dwa sposoby powstania stosunków administracyjnoprawnych:</a:t>
            </a:r>
          </a:p>
          <a:p>
            <a:pPr marL="342900" lvl="0" indent="-342900">
              <a:spcBef>
                <a:spcPts val="0"/>
              </a:spcBef>
              <a:buAutoNum type="arabicPeriod"/>
            </a:pPr>
            <a:r>
              <a:rPr lang="pl-PL" sz="1400" dirty="0" smtClean="0">
                <a:solidFill>
                  <a:schemeClr val="dk1"/>
                </a:solidFill>
                <a:highlight>
                  <a:srgbClr val="FFFFFF"/>
                </a:highlight>
                <a:latin typeface="+mj-lt"/>
                <a:ea typeface="Times New Roman"/>
                <a:cs typeface="Times New Roman"/>
                <a:sym typeface="Times New Roman"/>
              </a:rPr>
              <a:t>z mocy prawa,</a:t>
            </a:r>
          </a:p>
          <a:p>
            <a:pPr marL="342900" lvl="0" indent="-342900">
              <a:spcBef>
                <a:spcPts val="0"/>
              </a:spcBef>
              <a:buAutoNum type="arabicPeriod"/>
            </a:pPr>
            <a:r>
              <a:rPr lang="pl-PL" sz="1400" dirty="0" smtClean="0">
                <a:solidFill>
                  <a:schemeClr val="dk1"/>
                </a:solidFill>
                <a:highlight>
                  <a:srgbClr val="FFFFFF"/>
                </a:highlight>
                <a:latin typeface="+mj-lt"/>
                <a:ea typeface="Times New Roman"/>
                <a:cs typeface="Times New Roman"/>
                <a:sym typeface="Times New Roman"/>
              </a:rPr>
              <a:t>na skutek wydania aktu administracyjnego, </a:t>
            </a:r>
          </a:p>
          <a:p>
            <a:pPr marL="342900" lvl="0" indent="-342900">
              <a:spcBef>
                <a:spcPts val="0"/>
              </a:spcBef>
              <a:buAutoNum type="arabicPeriod"/>
            </a:pPr>
            <a:endParaRPr lang="pl-PL" sz="1400" dirty="0" smtClean="0">
              <a:solidFill>
                <a:schemeClr val="dk1"/>
              </a:solidFill>
              <a:highlight>
                <a:srgbClr val="FFFFFF"/>
              </a:highlight>
              <a:latin typeface="+mj-lt"/>
              <a:ea typeface="Times New Roman"/>
              <a:cs typeface="Times New Roman"/>
              <a:sym typeface="Times New Roman"/>
            </a:endParaRPr>
          </a:p>
          <a:p>
            <a:pPr marL="342900" lvl="0" indent="-342900">
              <a:spcBef>
                <a:spcPts val="0"/>
              </a:spcBef>
              <a:buNone/>
            </a:pPr>
            <a:r>
              <a:rPr lang="pl-PL" sz="1400" b="1" dirty="0" smtClean="0">
                <a:solidFill>
                  <a:schemeClr val="dk1"/>
                </a:solidFill>
                <a:highlight>
                  <a:srgbClr val="FFFFFF"/>
                </a:highlight>
                <a:latin typeface="+mj-lt"/>
                <a:ea typeface="Times New Roman"/>
                <a:cs typeface="Times New Roman"/>
                <a:sym typeface="Times New Roman"/>
              </a:rPr>
              <a:t>NA SKUTEK WYDANIA AKTU ADMINISTRACYJNEGO:</a:t>
            </a:r>
          </a:p>
          <a:p>
            <a:pPr>
              <a:spcAft>
                <a:spcPts val="600"/>
              </a:spcAft>
              <a:buNone/>
            </a:pPr>
            <a:endParaRPr lang="pl-PL" sz="1400" dirty="0" smtClean="0">
              <a:solidFill>
                <a:srgbClr val="000000"/>
              </a:solidFill>
              <a:highlight>
                <a:srgbClr val="FFFFFF"/>
              </a:highlight>
              <a:latin typeface="+mj-lt"/>
              <a:ea typeface="Times New Roman"/>
              <a:cs typeface="Times New Roman"/>
              <a:sym typeface="Times New Roman"/>
            </a:endParaRPr>
          </a:p>
          <a:p>
            <a:pPr lvl="0">
              <a:spcBef>
                <a:spcPts val="0"/>
              </a:spcBef>
              <a:buNone/>
            </a:pPr>
            <a:r>
              <a:rPr lang="pl-PL" sz="1400" dirty="0" smtClean="0">
                <a:highlight>
                  <a:srgbClr val="FFFFFF"/>
                </a:highlight>
                <a:latin typeface="+mj-lt"/>
                <a:ea typeface="Times New Roman"/>
                <a:cs typeface="Times New Roman"/>
                <a:sym typeface="Times New Roman"/>
              </a:rPr>
              <a:t>Stosunek administracyjnoprawny może być nawiązany także na skutek jednostronnego i</a:t>
            </a:r>
          </a:p>
          <a:p>
            <a:pPr lvl="0">
              <a:spcBef>
                <a:spcPts val="0"/>
              </a:spcBef>
              <a:buNone/>
            </a:pPr>
            <a:r>
              <a:rPr lang="pl-PL" sz="1400" dirty="0" smtClean="0">
                <a:highlight>
                  <a:srgbClr val="FFFFFF"/>
                </a:highlight>
                <a:latin typeface="+mj-lt"/>
                <a:ea typeface="Times New Roman"/>
                <a:cs typeface="Times New Roman"/>
                <a:sym typeface="Times New Roman"/>
              </a:rPr>
              <a:t>władczego oświadczenia organu administracji publicznej. Jest to najczęstszy sposób</a:t>
            </a:r>
          </a:p>
          <a:p>
            <a:pPr lvl="0">
              <a:spcBef>
                <a:spcPts val="0"/>
              </a:spcBef>
              <a:buNone/>
            </a:pPr>
            <a:r>
              <a:rPr lang="pl-PL" sz="1400" dirty="0" smtClean="0">
                <a:highlight>
                  <a:srgbClr val="FFFFFF"/>
                </a:highlight>
                <a:latin typeface="+mj-lt"/>
                <a:ea typeface="Times New Roman"/>
                <a:cs typeface="Times New Roman"/>
                <a:sym typeface="Times New Roman"/>
              </a:rPr>
              <a:t>Nawiązywania stosunków administracyjnoprawnych. Ponadto jest to także niemal</a:t>
            </a:r>
          </a:p>
          <a:p>
            <a:pPr lvl="0">
              <a:spcBef>
                <a:spcPts val="0"/>
              </a:spcBef>
              <a:buNone/>
            </a:pPr>
            <a:r>
              <a:rPr lang="pl-PL" sz="1400" dirty="0" smtClean="0">
                <a:highlight>
                  <a:srgbClr val="FFFFFF"/>
                </a:highlight>
                <a:latin typeface="+mj-lt"/>
                <a:ea typeface="Times New Roman"/>
                <a:cs typeface="Times New Roman"/>
                <a:sym typeface="Times New Roman"/>
              </a:rPr>
              <a:t>wyłączny sposób przyznawania uprawnień podmiotom będących podmiotami stosunku</a:t>
            </a:r>
          </a:p>
          <a:p>
            <a:pPr lvl="0">
              <a:spcBef>
                <a:spcPts val="0"/>
              </a:spcBef>
              <a:buNone/>
            </a:pPr>
            <a:r>
              <a:rPr lang="pl-PL" sz="1400" dirty="0" smtClean="0">
                <a:highlight>
                  <a:srgbClr val="FFFFFF"/>
                </a:highlight>
                <a:latin typeface="+mj-lt"/>
                <a:ea typeface="Times New Roman"/>
                <a:cs typeface="Times New Roman"/>
                <a:sym typeface="Times New Roman"/>
              </a:rPr>
              <a:t>administracyjnoprawnego. Z tym rodzajem powstawania stosunków</a:t>
            </a:r>
          </a:p>
          <a:p>
            <a:pPr lvl="0">
              <a:spcBef>
                <a:spcPts val="0"/>
              </a:spcBef>
              <a:buNone/>
            </a:pPr>
            <a:r>
              <a:rPr lang="pl-PL" sz="1400" dirty="0" smtClean="0">
                <a:highlight>
                  <a:srgbClr val="FFFFFF"/>
                </a:highlight>
                <a:latin typeface="+mj-lt"/>
                <a:ea typeface="Times New Roman"/>
                <a:cs typeface="Times New Roman"/>
                <a:sym typeface="Times New Roman"/>
              </a:rPr>
              <a:t>administracyjnoprawnych mamy do więc do czynienia w zakresie administracji</a:t>
            </a:r>
          </a:p>
          <a:p>
            <a:pPr lvl="0">
              <a:spcBef>
                <a:spcPts val="0"/>
              </a:spcBef>
              <a:buNone/>
            </a:pPr>
            <a:r>
              <a:rPr lang="pl-PL" sz="1400" dirty="0" smtClean="0">
                <a:highlight>
                  <a:srgbClr val="FFFFFF"/>
                </a:highlight>
                <a:latin typeface="+mj-lt"/>
                <a:ea typeface="Times New Roman"/>
                <a:cs typeface="Times New Roman"/>
                <a:sym typeface="Times New Roman"/>
              </a:rPr>
              <a:t>świadczącej (np. pomoc społeczna). </a:t>
            </a:r>
          </a:p>
          <a:p>
            <a:pPr lvl="0">
              <a:spcBef>
                <a:spcPts val="0"/>
              </a:spcBef>
              <a:buNone/>
            </a:pPr>
            <a:endParaRPr lang="pl-PL" sz="1400" dirty="0" smtClean="0">
              <a:highlight>
                <a:srgbClr val="FFFFFF"/>
              </a:highlight>
              <a:latin typeface="+mj-lt"/>
              <a:ea typeface="Times New Roman"/>
              <a:cs typeface="Times New Roman"/>
              <a:sym typeface="Times New Roman"/>
            </a:endParaRPr>
          </a:p>
          <a:p>
            <a:pPr lvl="0">
              <a:spcBef>
                <a:spcPts val="0"/>
              </a:spcBef>
              <a:buNone/>
            </a:pPr>
            <a:r>
              <a:rPr lang="pl-PL" sz="1400" b="1" dirty="0" smtClean="0">
                <a:highlight>
                  <a:srgbClr val="FFFFFF"/>
                </a:highlight>
                <a:latin typeface="+mj-lt"/>
                <a:ea typeface="Times New Roman"/>
                <a:cs typeface="Times New Roman"/>
                <a:sym typeface="Times New Roman"/>
              </a:rPr>
              <a:t>PRZYKŁAD 3</a:t>
            </a:r>
          </a:p>
          <a:p>
            <a:pPr lvl="0">
              <a:spcBef>
                <a:spcPts val="0"/>
              </a:spcBef>
              <a:buNone/>
            </a:pPr>
            <a:endParaRPr lang="pl-PL" sz="1400" dirty="0" smtClean="0">
              <a:highlight>
                <a:srgbClr val="FFFFFF"/>
              </a:highlight>
              <a:latin typeface="+mj-lt"/>
              <a:ea typeface="Times New Roman"/>
              <a:cs typeface="Times New Roman"/>
              <a:sym typeface="Times New Roman"/>
            </a:endParaRPr>
          </a:p>
          <a:p>
            <a:pPr lvl="0">
              <a:spcBef>
                <a:spcPts val="0"/>
              </a:spcBef>
              <a:buNone/>
            </a:pPr>
            <a:r>
              <a:rPr lang="pl-PL" sz="1400" dirty="0" smtClean="0">
                <a:highlight>
                  <a:srgbClr val="FFFFFF"/>
                </a:highlight>
                <a:latin typeface="+mj-lt"/>
                <a:ea typeface="Times New Roman"/>
                <a:cs typeface="Times New Roman"/>
                <a:sym typeface="Times New Roman"/>
              </a:rPr>
              <a:t>Decyzje w sprawach świadczeń pomocy społecznej są wydawane w formie pisemnej. W</a:t>
            </a:r>
          </a:p>
          <a:p>
            <a:pPr lvl="0">
              <a:spcBef>
                <a:spcPts val="0"/>
              </a:spcBef>
              <a:buNone/>
            </a:pPr>
            <a:r>
              <a:rPr lang="pl-PL" sz="1400" dirty="0" smtClean="0">
                <a:highlight>
                  <a:srgbClr val="FFFFFF"/>
                </a:highlight>
                <a:latin typeface="+mj-lt"/>
                <a:ea typeface="Times New Roman"/>
                <a:cs typeface="Times New Roman"/>
                <a:sym typeface="Times New Roman"/>
              </a:rPr>
              <a:t>szczególnych przypadkach decyzja może być wydana w formie ustnej; nie dotyczy to</a:t>
            </a:r>
          </a:p>
          <a:p>
            <a:pPr lvl="0">
              <a:spcBef>
                <a:spcPts val="0"/>
              </a:spcBef>
              <a:buNone/>
            </a:pPr>
            <a:r>
              <a:rPr lang="pl-PL" sz="1400" dirty="0" smtClean="0">
                <a:highlight>
                  <a:srgbClr val="FFFFFF"/>
                </a:highlight>
                <a:latin typeface="+mj-lt"/>
                <a:ea typeface="Times New Roman"/>
                <a:cs typeface="Times New Roman"/>
                <a:sym typeface="Times New Roman"/>
              </a:rPr>
              <a:t>decyzji o odmowie przyznania świadczenia</a:t>
            </a:r>
            <a:endParaRPr lang="ru" sz="1400" dirty="0" smtClean="0">
              <a:solidFill>
                <a:srgbClr val="000000"/>
              </a:solidFill>
              <a:highlight>
                <a:srgbClr val="FFFFFF"/>
              </a:highlight>
              <a:latin typeface="+mj-lt"/>
              <a:ea typeface="Times New Roman"/>
              <a:cs typeface="Times New Roman"/>
              <a:sym typeface="Times New Roman"/>
            </a:endParaRPr>
          </a:p>
          <a:p>
            <a:pPr lvl="0">
              <a:spcAft>
                <a:spcPts val="600"/>
              </a:spcAft>
              <a:buNone/>
            </a:pPr>
            <a:endParaRPr lang="ru" sz="1400" dirty="0">
              <a:solidFill>
                <a:srgbClr val="000000"/>
              </a:solidFill>
              <a:highlight>
                <a:srgbClr val="FFFFFF"/>
              </a:highlight>
              <a:latin typeface="+mj-lt"/>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88640"/>
            <a:ext cx="7372672" cy="1008112"/>
          </a:xfrm>
        </p:spPr>
        <p:txBody>
          <a:bodyPr>
            <a:noAutofit/>
          </a:bodyPr>
          <a:lstStyle/>
          <a:p>
            <a:r>
              <a:rPr lang="pl-PL" sz="2800" dirty="0" smtClean="0">
                <a:solidFill>
                  <a:srgbClr val="002060"/>
                </a:solidFill>
              </a:rPr>
              <a:t>STOSUNEK ADMINISTRACYJNOPRAWNY a władztwo administracyjne</a:t>
            </a:r>
            <a:endParaRPr lang="pl-PL" sz="2800" dirty="0">
              <a:solidFill>
                <a:srgbClr val="002060"/>
              </a:solidFill>
            </a:endParaRPr>
          </a:p>
        </p:txBody>
      </p:sp>
      <p:sp>
        <p:nvSpPr>
          <p:cNvPr id="3" name="Symbol zastępczy zawartości 2"/>
          <p:cNvSpPr>
            <a:spLocks noGrp="1"/>
          </p:cNvSpPr>
          <p:nvPr>
            <p:ph idx="1"/>
          </p:nvPr>
        </p:nvSpPr>
        <p:spPr>
          <a:xfrm>
            <a:off x="457200" y="1340768"/>
            <a:ext cx="7239000" cy="5114968"/>
          </a:xfrm>
        </p:spPr>
        <p:txBody>
          <a:bodyPr>
            <a:noAutofit/>
          </a:bodyPr>
          <a:lstStyle/>
          <a:p>
            <a:pPr marL="0" indent="0">
              <a:buNone/>
            </a:pPr>
            <a:r>
              <a:rPr lang="pl-PL" sz="2000" dirty="0" smtClean="0"/>
              <a:t>„Powszechnie przyjęty jest pogląd, że znamieniem każdego stosunku administracyjnoprawnego jest władztwo, czy też nierówność prawna stron. [...] Nie zamierzamy tu podzielać stanowiska tych, którzy władztwo traktują jako pewien stan </a:t>
            </a:r>
            <a:r>
              <a:rPr lang="pl-PL" sz="2000" dirty="0" err="1" smtClean="0"/>
              <a:t>przedprawny</a:t>
            </a:r>
            <a:r>
              <a:rPr lang="pl-PL" sz="2000" dirty="0" smtClean="0"/>
              <a:t>, </a:t>
            </a:r>
            <a:r>
              <a:rPr lang="pl-PL" sz="2000" i="1" dirty="0" smtClean="0"/>
              <a:t>ex post </a:t>
            </a:r>
            <a:r>
              <a:rPr lang="pl-PL" sz="2000" dirty="0" smtClean="0"/>
              <a:t>regulowany prawem administracyjnym; koncepcja taka odpowiada pewnemu historycznemu stadium prawa administracyjnego, zwłaszcza w monarchiach konstytucyjnych, ale nie byłaby dziś trafna, skoro zasadą naczelną jest, że wszelka działalność organów państwa opiera się na prawie. Trafniejsze wydaje się pojęcie władztwa, jako pewnych przez prawo stworzonych znamion czynności prawnej, mianowicie domniemania ważności oraz możności zastosowania przymusu bez pośrednictwa drogi sądowej”.</a:t>
            </a:r>
          </a:p>
          <a:p>
            <a:pPr marL="0" indent="0">
              <a:buNone/>
            </a:pPr>
            <a:r>
              <a:rPr lang="pl-PL" sz="1800" dirty="0" smtClean="0"/>
              <a:t>                                                                                            </a:t>
            </a:r>
          </a:p>
          <a:p>
            <a:pPr marL="0" indent="0">
              <a:buNone/>
            </a:pPr>
            <a:r>
              <a:rPr lang="pl-PL" sz="1800" dirty="0" smtClean="0"/>
              <a:t>                                                                         </a:t>
            </a:r>
            <a:r>
              <a:rPr lang="pl-PL" sz="1800" dirty="0" err="1" smtClean="0"/>
              <a:t>F.Longchamps</a:t>
            </a:r>
            <a:endParaRPr lang="pl-PL" sz="1800" dirty="0" smtClean="0"/>
          </a:p>
          <a:p>
            <a:pPr>
              <a:spcAft>
                <a:spcPts val="600"/>
              </a:spcAft>
              <a:buNone/>
            </a:pPr>
            <a:endParaRPr lang="ru" sz="2400" dirty="0" smtClean="0">
              <a:solidFill>
                <a:srgbClr val="000000"/>
              </a:solidFill>
              <a:highlight>
                <a:srgbClr val="FFFFFF"/>
              </a:highlight>
              <a:latin typeface="Times New Roman"/>
              <a:ea typeface="Times New Roman"/>
              <a:cs typeface="Times New Roman"/>
              <a:sym typeface="Times New Roman"/>
            </a:endParaRPr>
          </a:p>
          <a:p>
            <a:pPr lvl="0">
              <a:spcAft>
                <a:spcPts val="600"/>
              </a:spcAft>
              <a:buNone/>
            </a:pPr>
            <a:endParaRPr lang="ru" sz="2400" dirty="0">
              <a:solidFill>
                <a:srgbClr val="000000"/>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88640"/>
            <a:ext cx="7372672" cy="1008112"/>
          </a:xfrm>
        </p:spPr>
        <p:txBody>
          <a:bodyPr>
            <a:noAutofit/>
          </a:bodyPr>
          <a:lstStyle/>
          <a:p>
            <a:r>
              <a:rPr lang="pl-PL" sz="2800" dirty="0" smtClean="0">
                <a:solidFill>
                  <a:srgbClr val="002060"/>
                </a:solidFill>
              </a:rPr>
              <a:t>STOSUNEK ADMINISTRACYJNOPRAWNY a władztwo administracyjne</a:t>
            </a:r>
            <a:endParaRPr lang="pl-PL" sz="2800" dirty="0">
              <a:solidFill>
                <a:srgbClr val="002060"/>
              </a:solidFill>
            </a:endParaRPr>
          </a:p>
        </p:txBody>
      </p:sp>
      <p:sp>
        <p:nvSpPr>
          <p:cNvPr id="3" name="Symbol zastępczy zawartości 2"/>
          <p:cNvSpPr>
            <a:spLocks noGrp="1"/>
          </p:cNvSpPr>
          <p:nvPr>
            <p:ph idx="1"/>
          </p:nvPr>
        </p:nvSpPr>
        <p:spPr>
          <a:xfrm>
            <a:off x="457200" y="1340768"/>
            <a:ext cx="7239000" cy="5114968"/>
          </a:xfrm>
        </p:spPr>
        <p:txBody>
          <a:bodyPr>
            <a:noAutofit/>
          </a:bodyPr>
          <a:lstStyle/>
          <a:p>
            <a:pPr marL="11113" indent="-11113">
              <a:spcAft>
                <a:spcPts val="600"/>
              </a:spcAft>
              <a:buNone/>
            </a:pPr>
            <a:r>
              <a:rPr lang="pl-PL" sz="2400" dirty="0" smtClean="0"/>
              <a:t>Układ prawnej sytuacji pomiędzy podmiotami stosunku polega na braku równorzędności. </a:t>
            </a:r>
            <a:r>
              <a:rPr lang="pl-PL" sz="2400" b="1" dirty="0" smtClean="0"/>
              <a:t>Podmiot administrujący pozostaje wobec administrowanego w układzie nadrzędności </a:t>
            </a:r>
            <a:r>
              <a:rPr lang="pl-PL" sz="2400" dirty="0" smtClean="0"/>
              <a:t>- jako nosiciel praw zwierzchnich państwa. Nadrzędność ta wyraża się w możliwości bądź powinności władczego (autorytatywnego) jednostronnego kształtowania lub skonkretyzowania pozycji administrowanego, pozostającego w stosunku z administrującym.</a:t>
            </a:r>
          </a:p>
          <a:p>
            <a:pPr lvl="0">
              <a:spcAft>
                <a:spcPts val="600"/>
              </a:spcAft>
              <a:buNone/>
            </a:pPr>
            <a:endParaRPr lang="ru" sz="2400" dirty="0">
              <a:solidFill>
                <a:srgbClr val="000000"/>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88640"/>
            <a:ext cx="7372672" cy="1008112"/>
          </a:xfrm>
        </p:spPr>
        <p:txBody>
          <a:bodyPr>
            <a:noAutofit/>
          </a:bodyPr>
          <a:lstStyle/>
          <a:p>
            <a:r>
              <a:rPr lang="pl-PL" sz="2800" dirty="0" smtClean="0">
                <a:solidFill>
                  <a:srgbClr val="002060"/>
                </a:solidFill>
              </a:rPr>
              <a:t>SYTUACJA ADMINISTRACYJNOPRAWNA – DEFINICJA</a:t>
            </a:r>
            <a:endParaRPr lang="pl-PL" sz="2800" dirty="0">
              <a:solidFill>
                <a:srgbClr val="002060"/>
              </a:solidFill>
            </a:endParaRPr>
          </a:p>
        </p:txBody>
      </p:sp>
      <p:sp>
        <p:nvSpPr>
          <p:cNvPr id="3" name="Symbol zastępczy zawartości 2"/>
          <p:cNvSpPr>
            <a:spLocks noGrp="1"/>
          </p:cNvSpPr>
          <p:nvPr>
            <p:ph idx="1"/>
          </p:nvPr>
        </p:nvSpPr>
        <p:spPr>
          <a:xfrm>
            <a:off x="457200" y="1340768"/>
            <a:ext cx="7239000" cy="5114968"/>
          </a:xfrm>
        </p:spPr>
        <p:txBody>
          <a:bodyPr>
            <a:noAutofit/>
          </a:bodyPr>
          <a:lstStyle/>
          <a:p>
            <a:pPr marL="11113" lvl="0" indent="-11113">
              <a:spcBef>
                <a:spcPts val="0"/>
              </a:spcBef>
              <a:buClr>
                <a:schemeClr val="dk1"/>
              </a:buClr>
              <a:buSzPct val="78571"/>
              <a:buFont typeface="Arial"/>
              <a:buNone/>
            </a:pPr>
            <a:r>
              <a:rPr lang="ru" sz="1800" dirty="0" smtClean="0">
                <a:solidFill>
                  <a:srgbClr val="000000"/>
                </a:solidFill>
                <a:latin typeface="+mj-lt"/>
                <a:ea typeface="Times New Roman"/>
                <a:cs typeface="Times New Roman"/>
                <a:sym typeface="Times New Roman"/>
              </a:rPr>
              <a:t>Przez sytuację administracyjnoprawną rozumieć można </a:t>
            </a:r>
            <a:r>
              <a:rPr lang="ru" sz="1800" b="1" dirty="0" smtClean="0">
                <a:solidFill>
                  <a:srgbClr val="000000"/>
                </a:solidFill>
                <a:latin typeface="+mj-lt"/>
                <a:ea typeface="Times New Roman"/>
                <a:cs typeface="Times New Roman"/>
                <a:sym typeface="Times New Roman"/>
              </a:rPr>
              <a:t>każdą sytuację społeczną określonego podmiotu</a:t>
            </a:r>
            <a:r>
              <a:rPr lang="ru" sz="1800" dirty="0" smtClean="0">
                <a:solidFill>
                  <a:srgbClr val="000000"/>
                </a:solidFill>
                <a:latin typeface="+mj-lt"/>
                <a:ea typeface="Times New Roman"/>
                <a:cs typeface="Times New Roman"/>
                <a:sym typeface="Times New Roman"/>
              </a:rPr>
              <a:t>, której elementy składowe zostały ukształtowane prawnie w sposób bezpośredni lub pośredni, ze względu na konkretne zdarzenie faktyczne.</a:t>
            </a:r>
            <a:endParaRPr lang="pl-PL" sz="1800" dirty="0" smtClean="0">
              <a:solidFill>
                <a:srgbClr val="000000"/>
              </a:solidFill>
              <a:latin typeface="+mj-lt"/>
              <a:ea typeface="Times New Roman"/>
              <a:cs typeface="Times New Roman"/>
              <a:sym typeface="Times New Roman"/>
            </a:endParaRPr>
          </a:p>
          <a:p>
            <a:pPr marL="11113" lvl="0" indent="-11113">
              <a:spcBef>
                <a:spcPts val="0"/>
              </a:spcBef>
              <a:buClr>
                <a:schemeClr val="dk1"/>
              </a:buClr>
              <a:buSzPct val="78571"/>
              <a:buFont typeface="Arial"/>
              <a:buNone/>
            </a:pPr>
            <a:endParaRPr lang="ru" sz="1800" dirty="0" smtClean="0">
              <a:solidFill>
                <a:srgbClr val="000000"/>
              </a:solidFill>
              <a:latin typeface="+mj-lt"/>
              <a:ea typeface="Times New Roman"/>
              <a:cs typeface="Times New Roman"/>
              <a:sym typeface="Times New Roman"/>
            </a:endParaRPr>
          </a:p>
          <a:p>
            <a:pPr marL="0" lvl="0" indent="0">
              <a:spcBef>
                <a:spcPts val="0"/>
              </a:spcBef>
              <a:buNone/>
            </a:pPr>
            <a:r>
              <a:rPr lang="ru" sz="1800" b="1" dirty="0" smtClean="0">
                <a:solidFill>
                  <a:srgbClr val="000000"/>
                </a:solidFill>
                <a:latin typeface="+mj-lt"/>
                <a:ea typeface="Times New Roman"/>
                <a:cs typeface="Times New Roman"/>
                <a:sym typeface="Times New Roman"/>
              </a:rPr>
              <a:t>Sytuacja społeczna jest sytuacją prawną wtedy i tylko wtedy, gdy jest określona przez prawo lub przez organ administracji publicznej działający w oparciu o prawo</a:t>
            </a:r>
            <a:r>
              <a:rPr lang="ru" sz="1800" dirty="0" smtClean="0">
                <a:solidFill>
                  <a:srgbClr val="000000"/>
                </a:solidFill>
                <a:latin typeface="+mj-lt"/>
                <a:ea typeface="Times New Roman"/>
                <a:cs typeface="Times New Roman"/>
                <a:sym typeface="Times New Roman"/>
              </a:rPr>
              <a:t>.Ukształtowanie prawne nie przesądza jeszcze o tym, czy mamy do czynienia z sytuacją potencjalną, to jest określoną w prawie w sposób abstrakcyjny i nie odniesioną jeszcze do określonego podmiotu, czy też z sytuacją prawną realną, to jest związaną w sferze jej treści (praw i obowiązków) już z określonym konkretnie podmiotem.</a:t>
            </a:r>
            <a:r>
              <a:rPr lang="pl-PL" sz="1800" dirty="0" smtClean="0">
                <a:solidFill>
                  <a:srgbClr val="000000"/>
                </a:solidFill>
                <a:latin typeface="+mj-lt"/>
                <a:ea typeface="Times New Roman"/>
                <a:cs typeface="Times New Roman"/>
                <a:sym typeface="Times New Roman"/>
              </a:rPr>
              <a:t> </a:t>
            </a:r>
            <a:r>
              <a:rPr lang="ru" sz="1800" dirty="0" smtClean="0">
                <a:solidFill>
                  <a:srgbClr val="000000"/>
                </a:solidFill>
                <a:latin typeface="+mj-lt"/>
                <a:ea typeface="Times New Roman"/>
                <a:cs typeface="Times New Roman"/>
                <a:sym typeface="Times New Roman"/>
              </a:rPr>
              <a:t>Jeśli sytuacja społeczna regulowana jest przez prawo administracyjne, mamy do czynienia z sytuacją administracyjnoprawną</a:t>
            </a:r>
          </a:p>
          <a:p>
            <a:pPr lvl="0">
              <a:spcAft>
                <a:spcPts val="600"/>
              </a:spcAft>
              <a:buNone/>
            </a:pPr>
            <a:endParaRPr lang="ru" sz="2400" dirty="0">
              <a:solidFill>
                <a:srgbClr val="000000"/>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88640"/>
            <a:ext cx="7372672" cy="1008112"/>
          </a:xfrm>
        </p:spPr>
        <p:txBody>
          <a:bodyPr>
            <a:noAutofit/>
          </a:bodyPr>
          <a:lstStyle/>
          <a:p>
            <a:r>
              <a:rPr lang="pl-PL" sz="2800" dirty="0" smtClean="0">
                <a:solidFill>
                  <a:srgbClr val="002060"/>
                </a:solidFill>
              </a:rPr>
              <a:t>SYTUACJA ADMINISTRACYJNOPRAWNA – PODZIAŁ (1)</a:t>
            </a:r>
            <a:endParaRPr lang="pl-PL" sz="2800" dirty="0">
              <a:solidFill>
                <a:srgbClr val="002060"/>
              </a:solidFill>
            </a:endParaRPr>
          </a:p>
        </p:txBody>
      </p:sp>
      <p:sp>
        <p:nvSpPr>
          <p:cNvPr id="3" name="Symbol zastępczy zawartości 2"/>
          <p:cNvSpPr>
            <a:spLocks noGrp="1"/>
          </p:cNvSpPr>
          <p:nvPr>
            <p:ph idx="1"/>
          </p:nvPr>
        </p:nvSpPr>
        <p:spPr>
          <a:xfrm>
            <a:off x="457200" y="1340768"/>
            <a:ext cx="7239000" cy="5114968"/>
          </a:xfrm>
        </p:spPr>
        <p:txBody>
          <a:bodyPr>
            <a:noAutofit/>
          </a:bodyPr>
          <a:lstStyle/>
          <a:p>
            <a:pPr marL="11113" lvl="0" indent="-11113">
              <a:spcBef>
                <a:spcPts val="0"/>
              </a:spcBef>
              <a:buClr>
                <a:schemeClr val="dk1"/>
              </a:buClr>
              <a:buSzPct val="78571"/>
              <a:buNone/>
            </a:pPr>
            <a:r>
              <a:rPr lang="pl-PL" sz="2000" dirty="0" smtClean="0">
                <a:solidFill>
                  <a:schemeClr val="dk1"/>
                </a:solidFill>
                <a:highlight>
                  <a:srgbClr val="FFFFFF"/>
                </a:highlight>
                <a:latin typeface="+mj-lt"/>
                <a:ea typeface="Times New Roman"/>
                <a:cs typeface="Times New Roman"/>
                <a:sym typeface="Times New Roman"/>
              </a:rPr>
              <a:t>1.</a:t>
            </a:r>
            <a:r>
              <a:rPr lang="ru" sz="2000" dirty="0" smtClean="0">
                <a:solidFill>
                  <a:schemeClr val="dk1"/>
                </a:solidFill>
                <a:highlight>
                  <a:srgbClr val="FFFFFF"/>
                </a:highlight>
                <a:latin typeface="+mj-lt"/>
                <a:ea typeface="Times New Roman"/>
                <a:cs typeface="Times New Roman"/>
                <a:sym typeface="Times New Roman"/>
              </a:rPr>
              <a:t> </a:t>
            </a:r>
            <a:r>
              <a:rPr lang="ru" sz="2000" b="1" dirty="0" smtClean="0">
                <a:solidFill>
                  <a:schemeClr val="dk1"/>
                </a:solidFill>
                <a:highlight>
                  <a:srgbClr val="FFFFFF"/>
                </a:highlight>
                <a:latin typeface="+mj-lt"/>
                <a:ea typeface="Times New Roman"/>
                <a:cs typeface="Times New Roman"/>
                <a:sym typeface="Times New Roman"/>
              </a:rPr>
              <a:t>sytuacj</a:t>
            </a:r>
            <a:r>
              <a:rPr lang="pl-PL" sz="2000" b="1" dirty="0" smtClean="0">
                <a:solidFill>
                  <a:schemeClr val="dk1"/>
                </a:solidFill>
                <a:highlight>
                  <a:srgbClr val="FFFFFF"/>
                </a:highlight>
                <a:latin typeface="+mj-lt"/>
                <a:ea typeface="Times New Roman"/>
                <a:cs typeface="Times New Roman"/>
                <a:sym typeface="Times New Roman"/>
              </a:rPr>
              <a:t>a</a:t>
            </a:r>
            <a:r>
              <a:rPr lang="ru" sz="2000" b="1" dirty="0" smtClean="0">
                <a:solidFill>
                  <a:schemeClr val="dk1"/>
                </a:solidFill>
                <a:highlight>
                  <a:srgbClr val="FFFFFF"/>
                </a:highlight>
                <a:latin typeface="+mj-lt"/>
                <a:ea typeface="Times New Roman"/>
                <a:cs typeface="Times New Roman"/>
                <a:sym typeface="Times New Roman"/>
              </a:rPr>
              <a:t> prawn</a:t>
            </a:r>
            <a:r>
              <a:rPr lang="pl-PL" sz="2000" b="1" dirty="0" smtClean="0">
                <a:solidFill>
                  <a:schemeClr val="dk1"/>
                </a:solidFill>
                <a:highlight>
                  <a:srgbClr val="FFFFFF"/>
                </a:highlight>
                <a:latin typeface="+mj-lt"/>
                <a:ea typeface="Times New Roman"/>
                <a:cs typeface="Times New Roman"/>
                <a:sym typeface="Times New Roman"/>
              </a:rPr>
              <a:t>a</a:t>
            </a:r>
            <a:r>
              <a:rPr lang="ru" sz="2000" b="1" dirty="0" smtClean="0">
                <a:solidFill>
                  <a:schemeClr val="dk1"/>
                </a:solidFill>
                <a:highlight>
                  <a:srgbClr val="FFFFFF"/>
                </a:highlight>
                <a:latin typeface="+mj-lt"/>
                <a:ea typeface="Times New Roman"/>
                <a:cs typeface="Times New Roman"/>
                <a:sym typeface="Times New Roman"/>
              </a:rPr>
              <a:t> potencjaln</a:t>
            </a:r>
            <a:r>
              <a:rPr lang="pl-PL" sz="2000" b="1" dirty="0" smtClean="0">
                <a:solidFill>
                  <a:schemeClr val="dk1"/>
                </a:solidFill>
                <a:highlight>
                  <a:srgbClr val="FFFFFF"/>
                </a:highlight>
                <a:latin typeface="+mj-lt"/>
                <a:ea typeface="Times New Roman"/>
                <a:cs typeface="Times New Roman"/>
                <a:sym typeface="Times New Roman"/>
              </a:rPr>
              <a:t>a </a:t>
            </a:r>
            <a:r>
              <a:rPr lang="pl-PL" sz="2000" b="1" i="1" dirty="0" smtClean="0">
                <a:solidFill>
                  <a:schemeClr val="dk1"/>
                </a:solidFill>
                <a:highlight>
                  <a:srgbClr val="FFFFFF"/>
                </a:highlight>
                <a:latin typeface="+mj-lt"/>
                <a:ea typeface="Times New Roman"/>
                <a:cs typeface="Times New Roman"/>
                <a:sym typeface="Times New Roman"/>
              </a:rPr>
              <a:t>- </a:t>
            </a:r>
            <a:r>
              <a:rPr lang="ru" sz="2000" dirty="0" smtClean="0">
                <a:solidFill>
                  <a:schemeClr val="dk1"/>
                </a:solidFill>
                <a:highlight>
                  <a:srgbClr val="FFFFFF"/>
                </a:highlight>
                <a:latin typeface="+mj-lt"/>
                <a:ea typeface="Times New Roman"/>
                <a:cs typeface="Times New Roman"/>
                <a:sym typeface="Times New Roman"/>
              </a:rPr>
              <a:t>w tych sytuacjach znajdują się wszystkie podmioty prawne, wobec których nie</a:t>
            </a:r>
          </a:p>
          <a:p>
            <a:pPr marL="11113" lvl="0" indent="-11113">
              <a:spcBef>
                <a:spcPts val="0"/>
              </a:spcBef>
              <a:buClr>
                <a:schemeClr val="dk1"/>
              </a:buClr>
              <a:buSzPct val="78571"/>
              <a:buNone/>
            </a:pPr>
            <a:r>
              <a:rPr lang="ru" sz="2000" dirty="0" smtClean="0">
                <a:solidFill>
                  <a:schemeClr val="dk1"/>
                </a:solidFill>
                <a:highlight>
                  <a:srgbClr val="FFFFFF"/>
                </a:highlight>
                <a:latin typeface="+mj-lt"/>
                <a:ea typeface="Times New Roman"/>
                <a:cs typeface="Times New Roman"/>
                <a:sym typeface="Times New Roman"/>
              </a:rPr>
              <a:t>zindywidualizowano jeszcze konkretnych praw i obowiązków określonych prawem materialnych, ale wobec którychze względu na ich dotychczasową sytuację faktyczną czy prawną zindywidualizowanie to może lub musi nastąpić,</a:t>
            </a:r>
            <a:r>
              <a:rPr lang="pl-PL" sz="2000" dirty="0" smtClean="0">
                <a:solidFill>
                  <a:schemeClr val="dk1"/>
                </a:solidFill>
                <a:highlight>
                  <a:srgbClr val="FFFFFF"/>
                </a:highlight>
                <a:latin typeface="+mj-lt"/>
                <a:ea typeface="Times New Roman"/>
                <a:cs typeface="Times New Roman"/>
                <a:sym typeface="Times New Roman"/>
              </a:rPr>
              <a:t> </a:t>
            </a:r>
            <a:r>
              <a:rPr lang="ru" sz="2000" dirty="0" smtClean="0">
                <a:solidFill>
                  <a:schemeClr val="dk1"/>
                </a:solidFill>
                <a:highlight>
                  <a:srgbClr val="FFFFFF"/>
                </a:highlight>
                <a:latin typeface="+mj-lt"/>
                <a:ea typeface="Times New Roman"/>
                <a:cs typeface="Times New Roman"/>
                <a:sym typeface="Times New Roman"/>
              </a:rPr>
              <a:t>np. sytuacja starającego się o przyjęcie na wyższe studia.</a:t>
            </a:r>
          </a:p>
          <a:p>
            <a:pPr marL="11113" lvl="0" indent="-11113">
              <a:spcBef>
                <a:spcPts val="0"/>
              </a:spcBef>
              <a:buClr>
                <a:schemeClr val="dk1"/>
              </a:buClr>
              <a:buSzPct val="78571"/>
              <a:buNone/>
            </a:pPr>
            <a:r>
              <a:rPr lang="ru" sz="2000" dirty="0" smtClean="0">
                <a:solidFill>
                  <a:schemeClr val="dk1"/>
                </a:solidFill>
                <a:highlight>
                  <a:srgbClr val="FFFFFF"/>
                </a:highlight>
                <a:latin typeface="+mj-lt"/>
                <a:ea typeface="Times New Roman"/>
                <a:cs typeface="Times New Roman"/>
                <a:sym typeface="Times New Roman"/>
              </a:rPr>
              <a:t> </a:t>
            </a:r>
          </a:p>
          <a:p>
            <a:pPr marL="11113" lvl="0" indent="-11113">
              <a:spcBef>
                <a:spcPts val="0"/>
              </a:spcBef>
              <a:buClr>
                <a:schemeClr val="dk1"/>
              </a:buClr>
              <a:buSzPct val="78571"/>
              <a:buNone/>
            </a:pPr>
            <a:r>
              <a:rPr lang="ru" sz="2000" dirty="0" smtClean="0">
                <a:solidFill>
                  <a:schemeClr val="dk1"/>
                </a:solidFill>
                <a:highlight>
                  <a:srgbClr val="FFFFFF"/>
                </a:highlight>
                <a:latin typeface="+mj-lt"/>
                <a:ea typeface="Times New Roman"/>
                <a:cs typeface="Times New Roman"/>
                <a:sym typeface="Times New Roman"/>
              </a:rPr>
              <a:t> </a:t>
            </a:r>
            <a:r>
              <a:rPr lang="pl-PL" sz="2000" dirty="0" smtClean="0">
                <a:solidFill>
                  <a:schemeClr val="dk1"/>
                </a:solidFill>
                <a:highlight>
                  <a:srgbClr val="FFFFFF"/>
                </a:highlight>
                <a:latin typeface="+mj-lt"/>
                <a:ea typeface="Times New Roman"/>
                <a:cs typeface="Times New Roman"/>
                <a:sym typeface="Times New Roman"/>
              </a:rPr>
              <a:t>2. </a:t>
            </a:r>
            <a:r>
              <a:rPr lang="ru" sz="2000" b="1" dirty="0" smtClean="0">
                <a:solidFill>
                  <a:schemeClr val="dk1"/>
                </a:solidFill>
                <a:highlight>
                  <a:srgbClr val="FFFFFF"/>
                </a:highlight>
                <a:latin typeface="+mj-lt"/>
                <a:ea typeface="Times New Roman"/>
                <a:cs typeface="Times New Roman"/>
                <a:sym typeface="Times New Roman"/>
              </a:rPr>
              <a:t>sytuacj</a:t>
            </a:r>
            <a:r>
              <a:rPr lang="pl-PL" sz="2000" b="1" dirty="0" smtClean="0">
                <a:solidFill>
                  <a:schemeClr val="dk1"/>
                </a:solidFill>
                <a:highlight>
                  <a:srgbClr val="FFFFFF"/>
                </a:highlight>
                <a:latin typeface="+mj-lt"/>
                <a:ea typeface="Times New Roman"/>
                <a:cs typeface="Times New Roman"/>
                <a:sym typeface="Times New Roman"/>
              </a:rPr>
              <a:t>a</a:t>
            </a:r>
            <a:r>
              <a:rPr lang="ru" sz="2000" b="1" dirty="0" smtClean="0">
                <a:solidFill>
                  <a:schemeClr val="dk1"/>
                </a:solidFill>
                <a:highlight>
                  <a:srgbClr val="FFFFFF"/>
                </a:highlight>
                <a:latin typeface="+mj-lt"/>
                <a:ea typeface="Times New Roman"/>
                <a:cs typeface="Times New Roman"/>
                <a:sym typeface="Times New Roman"/>
              </a:rPr>
              <a:t> prawn</a:t>
            </a:r>
            <a:r>
              <a:rPr lang="pl-PL" sz="2000" b="1" dirty="0" smtClean="0">
                <a:solidFill>
                  <a:schemeClr val="dk1"/>
                </a:solidFill>
                <a:highlight>
                  <a:srgbClr val="FFFFFF"/>
                </a:highlight>
                <a:latin typeface="+mj-lt"/>
                <a:ea typeface="Times New Roman"/>
                <a:cs typeface="Times New Roman"/>
                <a:sym typeface="Times New Roman"/>
              </a:rPr>
              <a:t>a</a:t>
            </a:r>
            <a:r>
              <a:rPr lang="ru" sz="2000" b="1" dirty="0" smtClean="0">
                <a:solidFill>
                  <a:schemeClr val="dk1"/>
                </a:solidFill>
                <a:highlight>
                  <a:srgbClr val="FFFFFF"/>
                </a:highlight>
                <a:latin typeface="+mj-lt"/>
                <a:ea typeface="Times New Roman"/>
                <a:cs typeface="Times New Roman"/>
                <a:sym typeface="Times New Roman"/>
              </a:rPr>
              <a:t> realn</a:t>
            </a:r>
            <a:r>
              <a:rPr lang="pl-PL" sz="2000" b="1" dirty="0" smtClean="0">
                <a:solidFill>
                  <a:schemeClr val="dk1"/>
                </a:solidFill>
                <a:highlight>
                  <a:srgbClr val="FFFFFF"/>
                </a:highlight>
                <a:latin typeface="+mj-lt"/>
                <a:ea typeface="Times New Roman"/>
                <a:cs typeface="Times New Roman"/>
                <a:sym typeface="Times New Roman"/>
              </a:rPr>
              <a:t>a – </a:t>
            </a:r>
            <a:r>
              <a:rPr lang="pl-PL" sz="2000" dirty="0" smtClean="0">
                <a:solidFill>
                  <a:schemeClr val="dk1"/>
                </a:solidFill>
                <a:highlight>
                  <a:srgbClr val="FFFFFF"/>
                </a:highlight>
                <a:latin typeface="+mj-lt"/>
                <a:ea typeface="Times New Roman"/>
                <a:cs typeface="Times New Roman"/>
                <a:sym typeface="Times New Roman"/>
              </a:rPr>
              <a:t>w</a:t>
            </a:r>
            <a:r>
              <a:rPr lang="pl-PL" sz="2000" b="1" dirty="0" smtClean="0">
                <a:solidFill>
                  <a:schemeClr val="dk1"/>
                </a:solidFill>
                <a:highlight>
                  <a:srgbClr val="FFFFFF"/>
                </a:highlight>
                <a:latin typeface="+mj-lt"/>
                <a:ea typeface="Times New Roman"/>
                <a:cs typeface="Times New Roman"/>
                <a:sym typeface="Times New Roman"/>
              </a:rPr>
              <a:t> </a:t>
            </a:r>
            <a:r>
              <a:rPr lang="ru" sz="2000" dirty="0" smtClean="0">
                <a:solidFill>
                  <a:schemeClr val="dk1"/>
                </a:solidFill>
                <a:highlight>
                  <a:srgbClr val="FFFFFF"/>
                </a:highlight>
                <a:latin typeface="+mj-lt"/>
                <a:ea typeface="Times New Roman"/>
                <a:cs typeface="Times New Roman"/>
                <a:sym typeface="Times New Roman"/>
              </a:rPr>
              <a:t>wyniku aktu administracyjnego wydanego w trybie określonego postępowania lub w innym prawem określony sposób nastąpiło odniesienie sformułowanych w prawie w sposóbabstrakcyjny praw i obowiązków do oznaczonego konkretnie podmiotu prawnego (np.sytuacja prawna przyjętego nastudia)</a:t>
            </a:r>
            <a:r>
              <a:rPr lang="pl-PL" sz="2000" dirty="0" smtClean="0">
                <a:solidFill>
                  <a:schemeClr val="dk1"/>
                </a:solidFill>
                <a:highlight>
                  <a:srgbClr val="FFFFFF"/>
                </a:highlight>
                <a:latin typeface="+mj-lt"/>
                <a:ea typeface="Times New Roman"/>
                <a:cs typeface="Times New Roman"/>
                <a:sym typeface="Times New Roman"/>
              </a:rPr>
              <a:t>.</a:t>
            </a:r>
            <a:endParaRPr lang="ru" sz="2000" dirty="0" smtClean="0">
              <a:solidFill>
                <a:schemeClr val="dk1"/>
              </a:solidFill>
              <a:highlight>
                <a:srgbClr val="FFFFFF"/>
              </a:highlight>
              <a:latin typeface="+mj-lt"/>
              <a:ea typeface="Times New Roman"/>
              <a:cs typeface="Times New Roman"/>
              <a:sym typeface="Times New Roman"/>
            </a:endParaRPr>
          </a:p>
          <a:p>
            <a:pPr lvl="0">
              <a:spcAft>
                <a:spcPts val="600"/>
              </a:spcAft>
              <a:buNone/>
            </a:pPr>
            <a:endParaRPr lang="ru" sz="2800" dirty="0">
              <a:solidFill>
                <a:srgbClr val="000000"/>
              </a:solidFill>
              <a:highlight>
                <a:srgbClr val="FFFFFF"/>
              </a:highlight>
              <a:latin typeface="+mj-lt"/>
              <a:ea typeface="Times New Roman"/>
              <a:cs typeface="Times New Roman"/>
              <a:sym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88640"/>
            <a:ext cx="7372672" cy="1008112"/>
          </a:xfrm>
        </p:spPr>
        <p:txBody>
          <a:bodyPr>
            <a:noAutofit/>
          </a:bodyPr>
          <a:lstStyle/>
          <a:p>
            <a:r>
              <a:rPr lang="pl-PL" sz="2800" dirty="0" smtClean="0">
                <a:solidFill>
                  <a:srgbClr val="002060"/>
                </a:solidFill>
              </a:rPr>
              <a:t>SYTUACJA ADMINISTRACYJNOPRAWNA – PODZIAŁ (2)</a:t>
            </a:r>
            <a:endParaRPr lang="pl-PL" sz="2800" dirty="0">
              <a:solidFill>
                <a:srgbClr val="002060"/>
              </a:solidFill>
            </a:endParaRPr>
          </a:p>
        </p:txBody>
      </p:sp>
      <p:sp>
        <p:nvSpPr>
          <p:cNvPr id="3" name="Symbol zastępczy zawartości 2"/>
          <p:cNvSpPr>
            <a:spLocks noGrp="1"/>
          </p:cNvSpPr>
          <p:nvPr>
            <p:ph idx="1"/>
          </p:nvPr>
        </p:nvSpPr>
        <p:spPr>
          <a:xfrm>
            <a:off x="457200" y="1340768"/>
            <a:ext cx="7239000" cy="5114968"/>
          </a:xfrm>
        </p:spPr>
        <p:txBody>
          <a:bodyPr>
            <a:noAutofit/>
          </a:bodyPr>
          <a:lstStyle/>
          <a:p>
            <a:pPr marL="11113" lvl="0" indent="-11113">
              <a:spcBef>
                <a:spcPts val="0"/>
              </a:spcBef>
              <a:buNone/>
            </a:pPr>
            <a:r>
              <a:rPr lang="pl-PL" sz="1400" dirty="0" smtClean="0">
                <a:solidFill>
                  <a:schemeClr val="dk1"/>
                </a:solidFill>
                <a:highlight>
                  <a:srgbClr val="FFFFFF"/>
                </a:highlight>
                <a:latin typeface="+mj-lt"/>
                <a:ea typeface="Times New Roman"/>
                <a:cs typeface="Times New Roman"/>
                <a:sym typeface="Times New Roman"/>
              </a:rPr>
              <a:t>1.</a:t>
            </a:r>
            <a:r>
              <a:rPr lang="ru" sz="1800" b="1" i="1" dirty="0" smtClean="0">
                <a:solidFill>
                  <a:schemeClr val="dk1"/>
                </a:solidFill>
                <a:highlight>
                  <a:srgbClr val="FFFFFF"/>
                </a:highlight>
                <a:latin typeface="+mj-lt"/>
                <a:ea typeface="Times New Roman"/>
                <a:cs typeface="Times New Roman"/>
                <a:sym typeface="Times New Roman"/>
              </a:rPr>
              <a:t> </a:t>
            </a:r>
            <a:r>
              <a:rPr lang="ru" sz="1800" b="1" dirty="0" smtClean="0">
                <a:solidFill>
                  <a:schemeClr val="dk1"/>
                </a:solidFill>
                <a:highlight>
                  <a:srgbClr val="FFFFFF"/>
                </a:highlight>
                <a:latin typeface="+mj-lt"/>
                <a:ea typeface="Times New Roman"/>
                <a:cs typeface="Times New Roman"/>
                <a:sym typeface="Times New Roman"/>
              </a:rPr>
              <a:t>sytuacja prost</a:t>
            </a:r>
            <a:r>
              <a:rPr lang="pl-PL" sz="1800" b="1" dirty="0" smtClean="0">
                <a:solidFill>
                  <a:schemeClr val="dk1"/>
                </a:solidFill>
                <a:highlight>
                  <a:srgbClr val="FFFFFF"/>
                </a:highlight>
                <a:latin typeface="+mj-lt"/>
                <a:ea typeface="Times New Roman"/>
                <a:cs typeface="Times New Roman"/>
                <a:sym typeface="Times New Roman"/>
              </a:rPr>
              <a:t>a </a:t>
            </a:r>
            <a:r>
              <a:rPr lang="pl-PL" sz="1800" b="1" i="1" dirty="0" smtClean="0">
                <a:solidFill>
                  <a:schemeClr val="dk1"/>
                </a:solidFill>
                <a:highlight>
                  <a:srgbClr val="FFFFFF"/>
                </a:highlight>
                <a:latin typeface="+mj-lt"/>
                <a:ea typeface="Times New Roman"/>
                <a:cs typeface="Times New Roman"/>
                <a:sym typeface="Times New Roman"/>
              </a:rPr>
              <a:t>-</a:t>
            </a:r>
            <a:r>
              <a:rPr lang="ru" sz="1800" dirty="0" smtClean="0">
                <a:solidFill>
                  <a:schemeClr val="dk1"/>
                </a:solidFill>
                <a:highlight>
                  <a:srgbClr val="FFFFFF"/>
                </a:highlight>
                <a:latin typeface="+mj-lt"/>
                <a:ea typeface="Times New Roman"/>
                <a:cs typeface="Times New Roman"/>
                <a:sym typeface="Times New Roman"/>
              </a:rPr>
              <a:t> odpowiada treści określonego jednego stosunku prawnego (np. obowiązek uiszczenia opłatyrejestracyjnej za samochód, który to obowiązek może kwalifikowany także za pomocą stosunk </a:t>
            </a:r>
          </a:p>
          <a:p>
            <a:pPr marL="11113" lvl="0" indent="-11113">
              <a:spcBef>
                <a:spcPts val="0"/>
              </a:spcBef>
              <a:buNone/>
            </a:pPr>
            <a:r>
              <a:rPr lang="ru" sz="1800" dirty="0" smtClean="0">
                <a:solidFill>
                  <a:schemeClr val="dk1"/>
                </a:solidFill>
                <a:highlight>
                  <a:srgbClr val="FFFFFF"/>
                </a:highlight>
                <a:latin typeface="+mj-lt"/>
                <a:ea typeface="Times New Roman"/>
                <a:cs typeface="Times New Roman"/>
                <a:sym typeface="Times New Roman"/>
              </a:rPr>
              <a:t>u prawnego).</a:t>
            </a:r>
            <a:endParaRPr lang="pl-PL" sz="1800" dirty="0" smtClean="0">
              <a:solidFill>
                <a:schemeClr val="dk1"/>
              </a:solidFill>
              <a:highlight>
                <a:srgbClr val="FFFFFF"/>
              </a:highlight>
              <a:latin typeface="+mj-lt"/>
              <a:ea typeface="Times New Roman"/>
              <a:cs typeface="Times New Roman"/>
              <a:sym typeface="Times New Roman"/>
            </a:endParaRPr>
          </a:p>
          <a:p>
            <a:pPr marL="11113" lvl="0" indent="-11113">
              <a:spcBef>
                <a:spcPts val="0"/>
              </a:spcBef>
              <a:buNone/>
            </a:pPr>
            <a:endParaRPr lang="pl-PL" sz="1800" dirty="0" smtClean="0">
              <a:solidFill>
                <a:schemeClr val="dk1"/>
              </a:solidFill>
              <a:highlight>
                <a:srgbClr val="FFFFFF"/>
              </a:highlight>
              <a:latin typeface="+mj-lt"/>
              <a:ea typeface="Times New Roman"/>
              <a:cs typeface="Times New Roman"/>
              <a:sym typeface="Times New Roman"/>
            </a:endParaRPr>
          </a:p>
          <a:p>
            <a:pPr marL="11113" lvl="0" indent="-11113">
              <a:spcBef>
                <a:spcPts val="0"/>
              </a:spcBef>
              <a:buNone/>
            </a:pPr>
            <a:r>
              <a:rPr lang="pl-PL" sz="1800" i="1" dirty="0" smtClean="0">
                <a:solidFill>
                  <a:schemeClr val="dk1"/>
                </a:solidFill>
                <a:highlight>
                  <a:srgbClr val="FFFFFF"/>
                </a:highlight>
                <a:latin typeface="+mj-lt"/>
                <a:ea typeface="Times New Roman"/>
                <a:cs typeface="Times New Roman"/>
                <a:sym typeface="Times New Roman"/>
              </a:rPr>
              <a:t>2. </a:t>
            </a:r>
            <a:r>
              <a:rPr lang="ru" sz="1800" b="1" dirty="0" smtClean="0">
                <a:solidFill>
                  <a:schemeClr val="dk1"/>
                </a:solidFill>
                <a:highlight>
                  <a:srgbClr val="FFFFFF"/>
                </a:highlight>
                <a:latin typeface="+mj-lt"/>
                <a:ea typeface="Times New Roman"/>
                <a:cs typeface="Times New Roman"/>
                <a:sym typeface="Times New Roman"/>
              </a:rPr>
              <a:t>sytuacja złożona</a:t>
            </a:r>
            <a:r>
              <a:rPr lang="pl-PL" sz="1800" b="1" dirty="0" smtClean="0">
                <a:solidFill>
                  <a:schemeClr val="dk1"/>
                </a:solidFill>
                <a:highlight>
                  <a:srgbClr val="FFFFFF"/>
                </a:highlight>
                <a:latin typeface="+mj-lt"/>
                <a:ea typeface="Times New Roman"/>
                <a:cs typeface="Times New Roman"/>
                <a:sym typeface="Times New Roman"/>
              </a:rPr>
              <a:t> </a:t>
            </a:r>
            <a:r>
              <a:rPr lang="pl-PL" sz="1800" b="1" i="1" dirty="0" smtClean="0">
                <a:solidFill>
                  <a:schemeClr val="dk1"/>
                </a:solidFill>
                <a:highlight>
                  <a:srgbClr val="FFFFFF"/>
                </a:highlight>
                <a:latin typeface="+mj-lt"/>
                <a:ea typeface="Times New Roman"/>
                <a:cs typeface="Times New Roman"/>
                <a:sym typeface="Times New Roman"/>
              </a:rPr>
              <a:t>- </a:t>
            </a:r>
            <a:r>
              <a:rPr lang="ru" sz="1800" dirty="0" smtClean="0">
                <a:solidFill>
                  <a:schemeClr val="dk1"/>
                </a:solidFill>
                <a:highlight>
                  <a:srgbClr val="FFFFFF"/>
                </a:highlight>
                <a:latin typeface="+mj-lt"/>
                <a:ea typeface="Times New Roman"/>
                <a:cs typeface="Times New Roman"/>
                <a:sym typeface="Times New Roman"/>
              </a:rPr>
              <a:t>odpowiada treści wielu różnych stosunków prawnych, w które dany podmiot wchodzi. Będzie</a:t>
            </a:r>
            <a:r>
              <a:rPr lang="pl-PL" sz="1800" dirty="0" smtClean="0">
                <a:solidFill>
                  <a:schemeClr val="dk1"/>
                </a:solidFill>
                <a:highlight>
                  <a:srgbClr val="FFFFFF"/>
                </a:highlight>
                <a:latin typeface="+mj-lt"/>
                <a:ea typeface="Times New Roman"/>
                <a:cs typeface="Times New Roman"/>
                <a:sym typeface="Times New Roman"/>
              </a:rPr>
              <a:t> </a:t>
            </a:r>
            <a:r>
              <a:rPr lang="ru" sz="1800" dirty="0" smtClean="0">
                <a:solidFill>
                  <a:schemeClr val="dk1"/>
                </a:solidFill>
                <a:highlight>
                  <a:srgbClr val="FFFFFF"/>
                </a:highlight>
                <a:latin typeface="+mj-lt"/>
                <a:ea typeface="Times New Roman"/>
                <a:cs typeface="Times New Roman"/>
                <a:sym typeface="Times New Roman"/>
              </a:rPr>
              <a:t>więc podmiot tej sytuacji podmiotem wielu praw i obowiązków o niejednolitym charakterze, formułowanych przez</a:t>
            </a:r>
            <a:r>
              <a:rPr lang="pl-PL" sz="1800" dirty="0" smtClean="0">
                <a:solidFill>
                  <a:schemeClr val="dk1"/>
                </a:solidFill>
                <a:highlight>
                  <a:srgbClr val="FFFFFF"/>
                </a:highlight>
                <a:latin typeface="+mj-lt"/>
                <a:ea typeface="Times New Roman"/>
                <a:cs typeface="Times New Roman"/>
                <a:sym typeface="Times New Roman"/>
              </a:rPr>
              <a:t> </a:t>
            </a:r>
            <a:r>
              <a:rPr lang="ru" sz="1800" dirty="0" smtClean="0">
                <a:solidFill>
                  <a:schemeClr val="dk1"/>
                </a:solidFill>
                <a:highlight>
                  <a:srgbClr val="FFFFFF"/>
                </a:highlight>
                <a:latin typeface="+mj-lt"/>
                <a:ea typeface="Times New Roman"/>
                <a:cs typeface="Times New Roman"/>
                <a:sym typeface="Times New Roman"/>
              </a:rPr>
              <a:t>wypowiedzi administracji</a:t>
            </a:r>
            <a:r>
              <a:rPr lang="pl-PL" sz="1800" dirty="0" smtClean="0">
                <a:solidFill>
                  <a:schemeClr val="dk1"/>
                </a:solidFill>
                <a:highlight>
                  <a:srgbClr val="FFFFFF"/>
                </a:highlight>
                <a:latin typeface="+mj-lt"/>
                <a:ea typeface="Times New Roman"/>
                <a:cs typeface="Times New Roman"/>
                <a:sym typeface="Times New Roman"/>
              </a:rPr>
              <a:t> </a:t>
            </a:r>
            <a:r>
              <a:rPr lang="ru" sz="1800" dirty="0" smtClean="0">
                <a:solidFill>
                  <a:schemeClr val="dk1"/>
                </a:solidFill>
                <a:highlight>
                  <a:srgbClr val="FFFFFF"/>
                </a:highlight>
                <a:latin typeface="+mj-lt"/>
                <a:ea typeface="Times New Roman"/>
                <a:cs typeface="Times New Roman"/>
                <a:sym typeface="Times New Roman"/>
              </a:rPr>
              <a:t>w różnych formach prawnych na podstawie różnych działów prawa administracyjnego</a:t>
            </a:r>
            <a:r>
              <a:rPr lang="pl-PL" sz="1800" dirty="0" smtClean="0">
                <a:solidFill>
                  <a:schemeClr val="dk1"/>
                </a:solidFill>
                <a:highlight>
                  <a:srgbClr val="FFFFFF"/>
                </a:highlight>
                <a:latin typeface="+mj-lt"/>
                <a:ea typeface="Times New Roman"/>
                <a:cs typeface="Times New Roman"/>
                <a:sym typeface="Times New Roman"/>
              </a:rPr>
              <a:t> </a:t>
            </a:r>
            <a:r>
              <a:rPr lang="ru" sz="1800" dirty="0" smtClean="0">
                <a:solidFill>
                  <a:schemeClr val="dk1"/>
                </a:solidFill>
                <a:highlight>
                  <a:srgbClr val="FFFFFF"/>
                </a:highlight>
                <a:latin typeface="+mj-lt"/>
                <a:ea typeface="Times New Roman"/>
                <a:cs typeface="Times New Roman"/>
                <a:sym typeface="Times New Roman"/>
              </a:rPr>
              <a:t>(np. sytuacja budującego dom). Tę sytuację tworzy zbieg praw i obowiązków o jednolitym </a:t>
            </a:r>
            <a:r>
              <a:rPr lang="pl-PL" sz="1800" dirty="0" smtClean="0">
                <a:solidFill>
                  <a:schemeClr val="dk1"/>
                </a:solidFill>
                <a:highlight>
                  <a:srgbClr val="FFFFFF"/>
                </a:highlight>
                <a:latin typeface="+mj-lt"/>
                <a:ea typeface="Times New Roman"/>
                <a:cs typeface="Times New Roman"/>
                <a:sym typeface="Times New Roman"/>
              </a:rPr>
              <a:t> c</a:t>
            </a:r>
            <a:r>
              <a:rPr lang="ru" sz="1800" dirty="0" smtClean="0">
                <a:solidFill>
                  <a:schemeClr val="dk1"/>
                </a:solidFill>
                <a:highlight>
                  <a:srgbClr val="FFFFFF"/>
                </a:highlight>
                <a:latin typeface="+mj-lt"/>
                <a:ea typeface="Times New Roman"/>
                <a:cs typeface="Times New Roman"/>
                <a:sym typeface="Times New Roman"/>
              </a:rPr>
              <a:t>harakterze,występujących zazwyczaj we wzajemnym uwarunkowaniu, co oznacza, że wykonanie jednego jest warunkiem powstania drugiego.</a:t>
            </a:r>
            <a:endParaRPr lang="pl-PL" sz="1800" dirty="0" smtClean="0">
              <a:solidFill>
                <a:schemeClr val="dk1"/>
              </a:solidFill>
              <a:highlight>
                <a:srgbClr val="FFFFFF"/>
              </a:highlight>
              <a:latin typeface="+mj-lt"/>
              <a:ea typeface="Times New Roman"/>
              <a:cs typeface="Times New Roman"/>
              <a:sym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88640"/>
            <a:ext cx="7372672" cy="1008112"/>
          </a:xfrm>
        </p:spPr>
        <p:txBody>
          <a:bodyPr>
            <a:noAutofit/>
          </a:bodyPr>
          <a:lstStyle/>
          <a:p>
            <a:r>
              <a:rPr lang="pl-PL" sz="2800" dirty="0" smtClean="0">
                <a:solidFill>
                  <a:srgbClr val="002060"/>
                </a:solidFill>
              </a:rPr>
              <a:t>SYTUACJA ADMINISTRACYJNOPRAWNA – PODZIAŁ (3)</a:t>
            </a:r>
            <a:endParaRPr lang="pl-PL" sz="2800" dirty="0">
              <a:solidFill>
                <a:srgbClr val="002060"/>
              </a:solidFill>
            </a:endParaRPr>
          </a:p>
        </p:txBody>
      </p:sp>
      <p:sp>
        <p:nvSpPr>
          <p:cNvPr id="3" name="Symbol zastępczy zawartości 2"/>
          <p:cNvSpPr>
            <a:spLocks noGrp="1"/>
          </p:cNvSpPr>
          <p:nvPr>
            <p:ph idx="1"/>
          </p:nvPr>
        </p:nvSpPr>
        <p:spPr>
          <a:xfrm>
            <a:off x="457200" y="1340768"/>
            <a:ext cx="7239000" cy="5114968"/>
          </a:xfrm>
        </p:spPr>
        <p:txBody>
          <a:bodyPr>
            <a:noAutofit/>
          </a:bodyPr>
          <a:lstStyle/>
          <a:p>
            <a:pPr marL="11113" lvl="0" indent="-11113">
              <a:spcBef>
                <a:spcPts val="0"/>
              </a:spcBef>
              <a:buClr>
                <a:schemeClr val="dk1"/>
              </a:buClr>
              <a:buSzPct val="78571"/>
              <a:buNone/>
            </a:pPr>
            <a:r>
              <a:rPr lang="pl-PL" sz="2000" b="1" dirty="0" smtClean="0">
                <a:solidFill>
                  <a:schemeClr val="dk1"/>
                </a:solidFill>
                <a:highlight>
                  <a:srgbClr val="FFFFFF"/>
                </a:highlight>
                <a:latin typeface="+mj-lt"/>
                <a:ea typeface="Times New Roman"/>
                <a:cs typeface="Times New Roman"/>
                <a:sym typeface="Times New Roman"/>
              </a:rPr>
              <a:t>1. sytuacja z</a:t>
            </a:r>
            <a:r>
              <a:rPr lang="ru" sz="2000" b="1" dirty="0" smtClean="0">
                <a:solidFill>
                  <a:schemeClr val="dk1"/>
                </a:solidFill>
                <a:highlight>
                  <a:srgbClr val="FFFFFF"/>
                </a:highlight>
                <a:latin typeface="+mj-lt"/>
                <a:ea typeface="Times New Roman"/>
                <a:cs typeface="Times New Roman"/>
                <a:sym typeface="Times New Roman"/>
              </a:rPr>
              <a:t>amknięt</a:t>
            </a:r>
            <a:r>
              <a:rPr lang="pl-PL" sz="2000" b="1" dirty="0" smtClean="0">
                <a:solidFill>
                  <a:schemeClr val="dk1"/>
                </a:solidFill>
                <a:highlight>
                  <a:srgbClr val="FFFFFF"/>
                </a:highlight>
                <a:latin typeface="+mj-lt"/>
                <a:ea typeface="Times New Roman"/>
                <a:cs typeface="Times New Roman"/>
                <a:sym typeface="Times New Roman"/>
              </a:rPr>
              <a:t>a </a:t>
            </a:r>
            <a:r>
              <a:rPr lang="ru" sz="2000" i="1" dirty="0" smtClean="0">
                <a:solidFill>
                  <a:schemeClr val="dk1"/>
                </a:solidFill>
                <a:highlight>
                  <a:srgbClr val="FFFFFF"/>
                </a:highlight>
                <a:latin typeface="+mj-lt"/>
                <a:ea typeface="Times New Roman"/>
                <a:cs typeface="Times New Roman"/>
                <a:sym typeface="Times New Roman"/>
              </a:rPr>
              <a:t>– </a:t>
            </a:r>
            <a:r>
              <a:rPr lang="ru" sz="2000" dirty="0" smtClean="0">
                <a:solidFill>
                  <a:schemeClr val="dk1"/>
                </a:solidFill>
                <a:highlight>
                  <a:srgbClr val="FFFFFF"/>
                </a:highlight>
                <a:latin typeface="+mj-lt"/>
                <a:ea typeface="Times New Roman"/>
                <a:cs typeface="Times New Roman"/>
                <a:sym typeface="Times New Roman"/>
              </a:rPr>
              <a:t> jest ukształtowana ostatecznie (choćby na czas określony).</a:t>
            </a:r>
          </a:p>
          <a:p>
            <a:pPr lvl="0">
              <a:spcBef>
                <a:spcPts val="0"/>
              </a:spcBef>
              <a:buClr>
                <a:schemeClr val="dk1"/>
              </a:buClr>
              <a:buSzPct val="78571"/>
              <a:buNone/>
            </a:pPr>
            <a:r>
              <a:rPr lang="ru" sz="2000" dirty="0" smtClean="0">
                <a:solidFill>
                  <a:schemeClr val="dk1"/>
                </a:solidFill>
                <a:highlight>
                  <a:srgbClr val="FFFFFF"/>
                </a:highlight>
                <a:latin typeface="+mj-lt"/>
                <a:ea typeface="Times New Roman"/>
                <a:cs typeface="Times New Roman"/>
                <a:sym typeface="Times New Roman"/>
              </a:rPr>
              <a:t> </a:t>
            </a:r>
          </a:p>
          <a:p>
            <a:pPr marL="0" lvl="0" indent="0">
              <a:spcBef>
                <a:spcPts val="0"/>
              </a:spcBef>
              <a:buClr>
                <a:schemeClr val="dk1"/>
              </a:buClr>
              <a:buSzPct val="78571"/>
              <a:buNone/>
            </a:pPr>
            <a:r>
              <a:rPr lang="pl-PL" sz="2000" b="1" i="1" dirty="0" smtClean="0">
                <a:solidFill>
                  <a:schemeClr val="dk1"/>
                </a:solidFill>
                <a:highlight>
                  <a:srgbClr val="FFFFFF"/>
                </a:highlight>
                <a:latin typeface="+mj-lt"/>
                <a:ea typeface="Times New Roman"/>
                <a:cs typeface="Times New Roman"/>
                <a:sym typeface="Times New Roman"/>
              </a:rPr>
              <a:t>2</a:t>
            </a:r>
            <a:r>
              <a:rPr lang="pl-PL" sz="2000" b="1" dirty="0" smtClean="0">
                <a:solidFill>
                  <a:schemeClr val="dk1"/>
                </a:solidFill>
                <a:highlight>
                  <a:srgbClr val="FFFFFF"/>
                </a:highlight>
                <a:latin typeface="+mj-lt"/>
                <a:ea typeface="Times New Roman"/>
                <a:cs typeface="Times New Roman"/>
                <a:sym typeface="Times New Roman"/>
              </a:rPr>
              <a:t>. sytuacja o</a:t>
            </a:r>
            <a:r>
              <a:rPr lang="ru" sz="2000" b="1" dirty="0" smtClean="0">
                <a:solidFill>
                  <a:schemeClr val="dk1"/>
                </a:solidFill>
                <a:highlight>
                  <a:srgbClr val="FFFFFF"/>
                </a:highlight>
                <a:latin typeface="+mj-lt"/>
                <a:ea typeface="Times New Roman"/>
                <a:cs typeface="Times New Roman"/>
                <a:sym typeface="Times New Roman"/>
              </a:rPr>
              <a:t>twart</a:t>
            </a:r>
            <a:r>
              <a:rPr lang="pl-PL" sz="2000" b="1" dirty="0" smtClean="0">
                <a:solidFill>
                  <a:schemeClr val="dk1"/>
                </a:solidFill>
                <a:highlight>
                  <a:srgbClr val="FFFFFF"/>
                </a:highlight>
                <a:latin typeface="+mj-lt"/>
                <a:ea typeface="Times New Roman"/>
                <a:cs typeface="Times New Roman"/>
                <a:sym typeface="Times New Roman"/>
              </a:rPr>
              <a:t>a </a:t>
            </a:r>
            <a:r>
              <a:rPr lang="ru" sz="2000" dirty="0" smtClean="0">
                <a:solidFill>
                  <a:schemeClr val="dk1"/>
                </a:solidFill>
                <a:highlight>
                  <a:srgbClr val="FFFFFF"/>
                </a:highlight>
                <a:latin typeface="+mj-lt"/>
                <a:ea typeface="Times New Roman"/>
                <a:cs typeface="Times New Roman"/>
                <a:sym typeface="Times New Roman"/>
              </a:rPr>
              <a:t>-to taka, która może być zmieniona lub modyfikowana, a także taka, która zobowiązuje bądź uprawnia do podjęcia czynności ocenianych w sferze prawa innego niż administracyjne (np. wywołuje skutki cywilnoprawne).</a:t>
            </a:r>
            <a:endParaRPr lang="ru" sz="2000" dirty="0">
              <a:solidFill>
                <a:schemeClr val="dk1"/>
              </a:solidFill>
              <a:highlight>
                <a:srgbClr val="FFFFFF"/>
              </a:highlight>
              <a:latin typeface="+mj-lt"/>
              <a:ea typeface="Times New Roman"/>
              <a:cs typeface="Times New Roman"/>
              <a:sym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88640"/>
            <a:ext cx="7372672" cy="1008112"/>
          </a:xfrm>
        </p:spPr>
        <p:txBody>
          <a:bodyPr>
            <a:noAutofit/>
          </a:bodyPr>
          <a:lstStyle/>
          <a:p>
            <a:r>
              <a:rPr lang="pl-PL" sz="2800" dirty="0" smtClean="0">
                <a:solidFill>
                  <a:srgbClr val="002060"/>
                </a:solidFill>
              </a:rPr>
              <a:t>SYTUACJA ADMINISTRACYJNOPRAWNA – PODZIAŁ (4)</a:t>
            </a:r>
            <a:endParaRPr lang="pl-PL" sz="2800" dirty="0">
              <a:solidFill>
                <a:srgbClr val="002060"/>
              </a:solidFill>
            </a:endParaRPr>
          </a:p>
        </p:txBody>
      </p:sp>
      <p:sp>
        <p:nvSpPr>
          <p:cNvPr id="3" name="Symbol zastępczy zawartości 2"/>
          <p:cNvSpPr>
            <a:spLocks noGrp="1"/>
          </p:cNvSpPr>
          <p:nvPr>
            <p:ph idx="1"/>
          </p:nvPr>
        </p:nvSpPr>
        <p:spPr>
          <a:xfrm>
            <a:off x="457200" y="1340768"/>
            <a:ext cx="7239000" cy="5114968"/>
          </a:xfrm>
        </p:spPr>
        <p:txBody>
          <a:bodyPr>
            <a:noAutofit/>
          </a:bodyPr>
          <a:lstStyle/>
          <a:p>
            <a:pPr marL="11113" lvl="0" indent="-11113">
              <a:spcBef>
                <a:spcPts val="0"/>
              </a:spcBef>
              <a:buClr>
                <a:schemeClr val="dk1"/>
              </a:buClr>
              <a:buSzPct val="78571"/>
              <a:buNone/>
            </a:pPr>
            <a:r>
              <a:rPr lang="pl-PL" sz="1600" b="1" dirty="0" smtClean="0">
                <a:solidFill>
                  <a:schemeClr val="dk1"/>
                </a:solidFill>
                <a:highlight>
                  <a:srgbClr val="FFFFFF"/>
                </a:highlight>
                <a:latin typeface="+mj-lt"/>
                <a:ea typeface="Times New Roman"/>
                <a:cs typeface="Times New Roman"/>
                <a:sym typeface="Times New Roman"/>
              </a:rPr>
              <a:t>1. </a:t>
            </a:r>
            <a:r>
              <a:rPr lang="ru" sz="1600" b="1" dirty="0" smtClean="0">
                <a:solidFill>
                  <a:schemeClr val="dk1"/>
                </a:solidFill>
                <a:highlight>
                  <a:srgbClr val="FFFFFF"/>
                </a:highlight>
                <a:latin typeface="+mj-lt"/>
                <a:ea typeface="Times New Roman"/>
                <a:cs typeface="Times New Roman"/>
                <a:sym typeface="Times New Roman"/>
              </a:rPr>
              <a:t>sytuacje jednorazowe </a:t>
            </a:r>
            <a:r>
              <a:rPr lang="pl-PL" sz="1600" b="1" dirty="0" smtClean="0">
                <a:solidFill>
                  <a:schemeClr val="dk1"/>
                </a:solidFill>
                <a:highlight>
                  <a:srgbClr val="FFFFFF"/>
                </a:highlight>
                <a:latin typeface="+mj-lt"/>
                <a:ea typeface="Times New Roman"/>
                <a:cs typeface="Times New Roman"/>
                <a:sym typeface="Times New Roman"/>
              </a:rPr>
              <a:t>- </a:t>
            </a:r>
            <a:r>
              <a:rPr lang="ru" sz="1600" dirty="0" smtClean="0">
                <a:solidFill>
                  <a:schemeClr val="dk1"/>
                </a:solidFill>
                <a:highlight>
                  <a:srgbClr val="FFFFFF"/>
                </a:highlight>
                <a:latin typeface="+mj-lt"/>
                <a:ea typeface="Times New Roman"/>
                <a:cs typeface="Times New Roman"/>
                <a:sym typeface="Times New Roman"/>
              </a:rPr>
              <a:t>można zaliczyć tu sytuacje, w których uprawnienia bądź obowiązki realizowane są wsposób jednorazowy, choćby w dłuższym czasie (np. kilkukrotne częściowe uiszczenie opłaty rocznej).</a:t>
            </a:r>
            <a:endParaRPr lang="pl-PL" sz="1600" dirty="0" smtClean="0">
              <a:solidFill>
                <a:schemeClr val="dk1"/>
              </a:solidFill>
              <a:highlight>
                <a:srgbClr val="FFFFFF"/>
              </a:highlight>
              <a:latin typeface="+mj-lt"/>
              <a:ea typeface="Times New Roman"/>
              <a:cs typeface="Times New Roman"/>
              <a:sym typeface="Times New Roman"/>
            </a:endParaRPr>
          </a:p>
          <a:p>
            <a:pPr marL="11113" lvl="0" indent="-11113">
              <a:spcBef>
                <a:spcPts val="0"/>
              </a:spcBef>
              <a:buClr>
                <a:schemeClr val="dk1"/>
              </a:buClr>
              <a:buSzPct val="78571"/>
              <a:buNone/>
            </a:pPr>
            <a:endParaRPr lang="ru" sz="1600" dirty="0" smtClean="0">
              <a:solidFill>
                <a:schemeClr val="dk1"/>
              </a:solidFill>
              <a:highlight>
                <a:srgbClr val="FFFFFF"/>
              </a:highlight>
              <a:latin typeface="+mj-lt"/>
              <a:ea typeface="Times New Roman"/>
              <a:cs typeface="Times New Roman"/>
              <a:sym typeface="Times New Roman"/>
            </a:endParaRPr>
          </a:p>
          <a:p>
            <a:pPr marL="11113" lvl="0" indent="-11113">
              <a:spcBef>
                <a:spcPts val="0"/>
              </a:spcBef>
              <a:buClr>
                <a:schemeClr val="dk1"/>
              </a:buClr>
              <a:buSzPct val="78571"/>
              <a:buNone/>
            </a:pPr>
            <a:r>
              <a:rPr lang="pl-PL" sz="1600" b="1" dirty="0" smtClean="0">
                <a:solidFill>
                  <a:schemeClr val="dk1"/>
                </a:solidFill>
                <a:highlight>
                  <a:srgbClr val="FFFFFF"/>
                </a:highlight>
                <a:latin typeface="+mj-lt"/>
                <a:ea typeface="Times New Roman"/>
                <a:cs typeface="Times New Roman"/>
                <a:sym typeface="Times New Roman"/>
              </a:rPr>
              <a:t>2.</a:t>
            </a:r>
            <a:r>
              <a:rPr lang="ru" sz="1600" b="1" dirty="0" smtClean="0">
                <a:solidFill>
                  <a:schemeClr val="dk1"/>
                </a:solidFill>
                <a:highlight>
                  <a:srgbClr val="FFFFFF"/>
                </a:highlight>
                <a:latin typeface="+mj-lt"/>
                <a:ea typeface="Times New Roman"/>
                <a:cs typeface="Times New Roman"/>
                <a:sym typeface="Times New Roman"/>
              </a:rPr>
              <a:t> sytuacje okresowe </a:t>
            </a:r>
            <a:r>
              <a:rPr lang="pl-PL" sz="1600" dirty="0" smtClean="0">
                <a:solidFill>
                  <a:schemeClr val="dk1"/>
                </a:solidFill>
                <a:highlight>
                  <a:srgbClr val="FFFFFF"/>
                </a:highlight>
                <a:latin typeface="+mj-lt"/>
                <a:ea typeface="Times New Roman"/>
                <a:cs typeface="Times New Roman"/>
                <a:sym typeface="Times New Roman"/>
              </a:rPr>
              <a:t>- </a:t>
            </a:r>
            <a:r>
              <a:rPr lang="ru" sz="1600" dirty="0" smtClean="0">
                <a:solidFill>
                  <a:schemeClr val="dk1"/>
                </a:solidFill>
                <a:highlight>
                  <a:srgbClr val="FFFFFF"/>
                </a:highlight>
                <a:latin typeface="+mj-lt"/>
                <a:ea typeface="Times New Roman"/>
                <a:cs typeface="Times New Roman"/>
                <a:sym typeface="Times New Roman"/>
              </a:rPr>
              <a:t>to takie, w których uprawnienia bądź obowiązki realizowane są w sposób powtarzalny, wczasie określonym przez akt administracyjny lub przepis generalny. Początek i koniec sytuacji okresowej mogą być ustalone w sposób wyraźny terminem kalendarzowym (np. koncesja), mogą też być uzależnione odokreślonych warunków faktycznych (np. obowiązek szkolny).</a:t>
            </a:r>
            <a:endParaRPr lang="pl-PL" sz="1600" dirty="0" smtClean="0">
              <a:solidFill>
                <a:schemeClr val="dk1"/>
              </a:solidFill>
              <a:highlight>
                <a:srgbClr val="FFFFFF"/>
              </a:highlight>
              <a:latin typeface="+mj-lt"/>
              <a:ea typeface="Times New Roman"/>
              <a:cs typeface="Times New Roman"/>
              <a:sym typeface="Times New Roman"/>
            </a:endParaRPr>
          </a:p>
          <a:p>
            <a:pPr marL="11113" lvl="0" indent="-11113">
              <a:spcBef>
                <a:spcPts val="0"/>
              </a:spcBef>
              <a:buClr>
                <a:schemeClr val="dk1"/>
              </a:buClr>
              <a:buSzPct val="78571"/>
              <a:buNone/>
            </a:pPr>
            <a:endParaRPr lang="pl-PL" sz="1600" dirty="0" smtClean="0">
              <a:solidFill>
                <a:schemeClr val="dk1"/>
              </a:solidFill>
              <a:highlight>
                <a:srgbClr val="FFFFFF"/>
              </a:highlight>
              <a:latin typeface="+mj-lt"/>
              <a:ea typeface="Times New Roman"/>
              <a:cs typeface="Times New Roman"/>
              <a:sym typeface="Times New Roman"/>
            </a:endParaRPr>
          </a:p>
          <a:p>
            <a:pPr marL="11113" lvl="0" indent="-11113">
              <a:spcBef>
                <a:spcPts val="0"/>
              </a:spcBef>
              <a:buClr>
                <a:schemeClr val="dk1"/>
              </a:buClr>
              <a:buSzPct val="78571"/>
              <a:buNone/>
            </a:pPr>
            <a:r>
              <a:rPr lang="pl-PL" sz="1600" b="1" dirty="0" smtClean="0">
                <a:solidFill>
                  <a:schemeClr val="dk1"/>
                </a:solidFill>
                <a:highlight>
                  <a:srgbClr val="FFFFFF"/>
                </a:highlight>
                <a:latin typeface="+mj-lt"/>
                <a:ea typeface="Times New Roman"/>
                <a:cs typeface="Times New Roman"/>
                <a:sym typeface="Times New Roman"/>
              </a:rPr>
              <a:t>3. </a:t>
            </a:r>
            <a:r>
              <a:rPr lang="ru" sz="1600" b="1" dirty="0" smtClean="0">
                <a:solidFill>
                  <a:schemeClr val="dk1"/>
                </a:solidFill>
                <a:highlight>
                  <a:srgbClr val="FFFFFF"/>
                </a:highlight>
                <a:latin typeface="+mj-lt"/>
                <a:ea typeface="Times New Roman"/>
                <a:cs typeface="Times New Roman"/>
                <a:sym typeface="Times New Roman"/>
              </a:rPr>
              <a:t>sytuacje trwałe</a:t>
            </a:r>
            <a:r>
              <a:rPr lang="pl-PL" sz="1600" b="1" dirty="0" smtClean="0">
                <a:solidFill>
                  <a:schemeClr val="dk1"/>
                </a:solidFill>
                <a:highlight>
                  <a:srgbClr val="FFFFFF"/>
                </a:highlight>
                <a:latin typeface="+mj-lt"/>
                <a:ea typeface="Times New Roman"/>
                <a:cs typeface="Times New Roman"/>
                <a:sym typeface="Times New Roman"/>
              </a:rPr>
              <a:t> </a:t>
            </a:r>
            <a:r>
              <a:rPr lang="pl-PL" sz="1600" b="1" i="1" dirty="0" smtClean="0">
                <a:solidFill>
                  <a:schemeClr val="dk1"/>
                </a:solidFill>
                <a:highlight>
                  <a:srgbClr val="FFFFFF"/>
                </a:highlight>
                <a:latin typeface="+mj-lt"/>
                <a:ea typeface="Times New Roman"/>
                <a:cs typeface="Times New Roman"/>
                <a:sym typeface="Times New Roman"/>
              </a:rPr>
              <a:t>- </a:t>
            </a:r>
            <a:r>
              <a:rPr lang="ru" sz="1600" dirty="0" smtClean="0">
                <a:solidFill>
                  <a:schemeClr val="dk1"/>
                </a:solidFill>
                <a:highlight>
                  <a:srgbClr val="FFFFFF"/>
                </a:highlight>
                <a:latin typeface="+mj-lt"/>
                <a:ea typeface="Times New Roman"/>
                <a:cs typeface="Times New Roman"/>
                <a:sym typeface="Times New Roman"/>
              </a:rPr>
              <a:t>trwałość sytuacji ma charakter względny, co oznacza, że prawa i obowiązki są ograniczone wczasie. Wyraża się to przez wiązanie praw czy obowiązków z określonym adresem (np. decyzja o przydzialemieszkania) albo przez możliwość zmiany sytuacji w określonych warunkach (cofnięcie posiadania broni). Niektóre sytuacje są trwałe bezwzględnie i nie mogą być zmienione (np. sytuacja wyznaczona dyplomem uniwersyteckim).</a:t>
            </a:r>
            <a:endParaRPr lang="pl-PL" sz="1600" dirty="0" smtClean="0">
              <a:solidFill>
                <a:schemeClr val="dk1"/>
              </a:solidFill>
              <a:highlight>
                <a:srgbClr val="FFFFFF"/>
              </a:highlight>
              <a:latin typeface="+mj-lt"/>
              <a:ea typeface="Times New Roman"/>
              <a:cs typeface="Times New Roman"/>
              <a:sym typeface="Times New Roman"/>
            </a:endParaRPr>
          </a:p>
          <a:p>
            <a:pPr marL="11113" lvl="0" indent="-11113">
              <a:spcBef>
                <a:spcPts val="0"/>
              </a:spcBef>
              <a:buClr>
                <a:schemeClr val="dk1"/>
              </a:buClr>
              <a:buSzPct val="78571"/>
              <a:buNone/>
            </a:pPr>
            <a:endParaRPr lang="ru" sz="1600" dirty="0">
              <a:solidFill>
                <a:schemeClr val="dk1"/>
              </a:solidFill>
              <a:highlight>
                <a:srgbClr val="FFFFFF"/>
              </a:highlight>
              <a:latin typeface="+mj-lt"/>
              <a:ea typeface="Times New Roman"/>
              <a:cs typeface="Times New Roman"/>
              <a:sym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88640"/>
            <a:ext cx="7372672" cy="1008112"/>
          </a:xfrm>
        </p:spPr>
        <p:txBody>
          <a:bodyPr>
            <a:noAutofit/>
          </a:bodyPr>
          <a:lstStyle/>
          <a:p>
            <a:r>
              <a:rPr lang="pl-PL" sz="2800" dirty="0" smtClean="0">
                <a:solidFill>
                  <a:srgbClr val="002060"/>
                </a:solidFill>
              </a:rPr>
              <a:t>SYTUACJA  a stosunek Administracyjnoprawny - PORÓWNANIE</a:t>
            </a:r>
            <a:endParaRPr lang="pl-PL" sz="2800" dirty="0">
              <a:solidFill>
                <a:srgbClr val="002060"/>
              </a:solidFill>
            </a:endParaRPr>
          </a:p>
        </p:txBody>
      </p:sp>
      <p:sp>
        <p:nvSpPr>
          <p:cNvPr id="3" name="Symbol zastępczy zawartości 2"/>
          <p:cNvSpPr>
            <a:spLocks noGrp="1"/>
          </p:cNvSpPr>
          <p:nvPr>
            <p:ph idx="1"/>
          </p:nvPr>
        </p:nvSpPr>
        <p:spPr>
          <a:xfrm>
            <a:off x="457200" y="1340768"/>
            <a:ext cx="7239000" cy="5114968"/>
          </a:xfrm>
        </p:spPr>
        <p:txBody>
          <a:bodyPr>
            <a:noAutofit/>
          </a:bodyPr>
          <a:lstStyle/>
          <a:p>
            <a:pPr marL="11113" indent="-11113">
              <a:spcAft>
                <a:spcPts val="600"/>
              </a:spcAft>
              <a:buNone/>
            </a:pPr>
            <a:r>
              <a:rPr lang="pl-PL" sz="2400" b="1" dirty="0" smtClean="0"/>
              <a:t>Jeśli istotą stosunku administracyjnoprawnego </a:t>
            </a:r>
            <a:r>
              <a:rPr lang="pl-PL" sz="2400" dirty="0" smtClean="0"/>
              <a:t>są zależne układy zachowań jednego podmiotu stosunku wobec drugiego podmiotu, to </a:t>
            </a:r>
            <a:r>
              <a:rPr lang="pl-PL" sz="2400" b="1" dirty="0" smtClean="0"/>
              <a:t>istotą sytuacji administracyjnoprawnej</a:t>
            </a:r>
            <a:r>
              <a:rPr lang="pl-PL" sz="2400" dirty="0" smtClean="0"/>
              <a:t> jest przysługujące lub nakazane przez prawo zachowanie się podmiotu w danej sytuacji.</a:t>
            </a:r>
          </a:p>
          <a:p>
            <a:pPr lvl="0">
              <a:spcAft>
                <a:spcPts val="600"/>
              </a:spcAft>
              <a:buNone/>
            </a:pPr>
            <a:endParaRPr lang="ru" sz="2400" dirty="0">
              <a:solidFill>
                <a:srgbClr val="000000"/>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1236752"/>
          </a:xfrm>
        </p:spPr>
        <p:txBody>
          <a:bodyPr>
            <a:normAutofit/>
          </a:bodyPr>
          <a:lstStyle/>
          <a:p>
            <a:r>
              <a:rPr lang="pl-PL" sz="3200" dirty="0" smtClean="0">
                <a:solidFill>
                  <a:srgbClr val="002060"/>
                </a:solidFill>
              </a:rPr>
              <a:t>Plan ZAJĘĆ</a:t>
            </a:r>
            <a:r>
              <a:rPr lang="pl-PL" sz="3200" dirty="0" smtClean="0"/>
              <a:t/>
            </a:r>
            <a:br>
              <a:rPr lang="pl-PL" sz="3200" dirty="0" smtClean="0"/>
            </a:br>
            <a:endParaRPr lang="pl-PL" sz="3200" dirty="0">
              <a:solidFill>
                <a:srgbClr val="002060"/>
              </a:solidFill>
            </a:endParaRPr>
          </a:p>
        </p:txBody>
      </p:sp>
      <p:sp>
        <p:nvSpPr>
          <p:cNvPr id="3" name="Symbol zastępczy zawartości 2"/>
          <p:cNvSpPr>
            <a:spLocks noGrp="1"/>
          </p:cNvSpPr>
          <p:nvPr>
            <p:ph idx="1"/>
          </p:nvPr>
        </p:nvSpPr>
        <p:spPr>
          <a:xfrm>
            <a:off x="457200" y="1484784"/>
            <a:ext cx="7239000" cy="4970952"/>
          </a:xfrm>
        </p:spPr>
        <p:txBody>
          <a:bodyPr>
            <a:normAutofit fontScale="92500" lnSpcReduction="20000"/>
          </a:bodyPr>
          <a:lstStyle/>
          <a:p>
            <a:pPr marL="514350" indent="-514350">
              <a:buAutoNum type="arabicPeriod"/>
            </a:pPr>
            <a:r>
              <a:rPr lang="pl-PL" dirty="0" smtClean="0"/>
              <a:t>Stosunek administracyjnoprawny – definicja.</a:t>
            </a:r>
          </a:p>
          <a:p>
            <a:pPr marL="514350" indent="-514350">
              <a:buAutoNum type="arabicPeriod"/>
            </a:pPr>
            <a:r>
              <a:rPr lang="pl-PL" dirty="0" smtClean="0"/>
              <a:t>Stosunek administracyjnoprawny – elementy.</a:t>
            </a:r>
          </a:p>
          <a:p>
            <a:pPr marL="514350" indent="-514350">
              <a:buAutoNum type="arabicPeriod"/>
            </a:pPr>
            <a:r>
              <a:rPr lang="pl-PL" dirty="0" smtClean="0"/>
              <a:t>Stosunek administracyjnoprawny – rodzaje.</a:t>
            </a:r>
          </a:p>
          <a:p>
            <a:pPr marL="514350" indent="-514350">
              <a:buFont typeface="Wingdings 2"/>
              <a:buAutoNum type="arabicPeriod"/>
            </a:pPr>
            <a:r>
              <a:rPr lang="pl-PL" dirty="0" smtClean="0"/>
              <a:t>Stosunek administracyjnoprawny – sposoby powstania.</a:t>
            </a:r>
          </a:p>
          <a:p>
            <a:pPr marL="514350" indent="-514350">
              <a:buFont typeface="Wingdings 2"/>
              <a:buAutoNum type="arabicPeriod"/>
            </a:pPr>
            <a:r>
              <a:rPr lang="pl-PL" dirty="0" smtClean="0"/>
              <a:t>Stosunek administracyjnoprawny a władztwo administracyjne.</a:t>
            </a:r>
          </a:p>
          <a:p>
            <a:pPr marL="514350" indent="-514350">
              <a:buAutoNum type="arabicPeriod"/>
            </a:pPr>
            <a:r>
              <a:rPr lang="pl-PL" dirty="0" smtClean="0"/>
              <a:t>Sytuacja administracyjnoprawna – definicja.</a:t>
            </a:r>
          </a:p>
          <a:p>
            <a:pPr marL="514350" indent="-514350">
              <a:buFont typeface="Wingdings 2"/>
              <a:buAutoNum type="arabicPeriod"/>
            </a:pPr>
            <a:r>
              <a:rPr lang="pl-PL" dirty="0" smtClean="0"/>
              <a:t>Sytuacja administracyjnoprawna – podział.</a:t>
            </a:r>
          </a:p>
          <a:p>
            <a:pPr marL="514350" indent="-514350">
              <a:buAutoNum type="arabicPeriod"/>
            </a:pPr>
            <a:r>
              <a:rPr lang="pl-PL" dirty="0" smtClean="0"/>
              <a:t>Stosunek a sytuacja administracyjnoprawna – porównanie.</a:t>
            </a:r>
          </a:p>
          <a:p>
            <a:pPr marL="514350" indent="-514350">
              <a:buAutoNum type="arabicPeriod"/>
            </a:pPr>
            <a:r>
              <a:rPr lang="pl-PL" dirty="0" smtClean="0"/>
              <a:t>Milczące załatwienie sprawy (milczenie jako forma administrowania);milczenie a bezczynność/przewlekłość.</a:t>
            </a:r>
          </a:p>
          <a:p>
            <a:pPr marL="514350" indent="-514350">
              <a:buAutoNum type="arabicPeriod"/>
            </a:pPr>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88640"/>
            <a:ext cx="7372672" cy="1008112"/>
          </a:xfrm>
        </p:spPr>
        <p:txBody>
          <a:bodyPr>
            <a:noAutofit/>
          </a:bodyPr>
          <a:lstStyle/>
          <a:p>
            <a:r>
              <a:rPr lang="pl-PL" sz="2800" dirty="0" smtClean="0">
                <a:solidFill>
                  <a:srgbClr val="002060"/>
                </a:solidFill>
              </a:rPr>
              <a:t>SYTUACJA  a stosunek Administracyjnoprawny - PORÓWNANIE</a:t>
            </a:r>
            <a:endParaRPr lang="pl-PL" sz="2800" dirty="0">
              <a:solidFill>
                <a:srgbClr val="002060"/>
              </a:solidFill>
            </a:endParaRPr>
          </a:p>
        </p:txBody>
      </p:sp>
      <p:sp>
        <p:nvSpPr>
          <p:cNvPr id="3" name="Symbol zastępczy zawartości 2"/>
          <p:cNvSpPr>
            <a:spLocks noGrp="1"/>
          </p:cNvSpPr>
          <p:nvPr>
            <p:ph idx="1"/>
          </p:nvPr>
        </p:nvSpPr>
        <p:spPr>
          <a:xfrm>
            <a:off x="457200" y="1340768"/>
            <a:ext cx="7239000" cy="5114968"/>
          </a:xfrm>
        </p:spPr>
        <p:txBody>
          <a:bodyPr>
            <a:noAutofit/>
          </a:bodyPr>
          <a:lstStyle/>
          <a:p>
            <a:pPr marL="0" indent="0">
              <a:buNone/>
            </a:pPr>
            <a:r>
              <a:rPr lang="pl-PL" sz="1800" dirty="0" smtClean="0"/>
              <a:t>Sposoby powstawania sytuacji administracyjnoprawnych i nawiązywania stosunków administracyjnoprawnych są takie same w obu przypadkach i powstają:</a:t>
            </a:r>
          </a:p>
          <a:p>
            <a:pPr marL="0" indent="0">
              <a:buNone/>
            </a:pPr>
            <a:r>
              <a:rPr lang="pl-PL" sz="1800" b="1" dirty="0" smtClean="0"/>
              <a:t>1) z mocy prawa:</a:t>
            </a:r>
          </a:p>
          <a:p>
            <a:pPr marL="0" indent="0">
              <a:buNone/>
            </a:pPr>
            <a:r>
              <a:rPr lang="pl-PL" sz="1800" b="1" dirty="0" smtClean="0"/>
              <a:t>-</a:t>
            </a:r>
            <a:r>
              <a:rPr lang="pl-PL" sz="1800" dirty="0" smtClean="0"/>
              <a:t>gdy w danym stanie faktycznym lub prawnym zaczyna obowiązywać norma prawna, która z tym stanem wiąże określone skutki prawne wyrażające się w nałożeniu obowiązku, przydania prawa bądź ich modyfikacji,</a:t>
            </a:r>
          </a:p>
          <a:p>
            <a:pPr marL="0" indent="0">
              <a:buNone/>
            </a:pPr>
            <a:r>
              <a:rPr lang="pl-PL" sz="1800" dirty="0" smtClean="0"/>
              <a:t>-gdy w danym stanie prawa zmienia się sytuacja faktyczna (bądź prawna albo podejmowana jest jakaś czynność, i z którą to zmianą sytuacji faktycznej lub podjęciem czynności norma prawna wiąże określone skutki prane, wyrażające się w nałożeniu obowiązku przydaniu prawa lub ich modyfikacji,</a:t>
            </a:r>
          </a:p>
          <a:p>
            <a:pPr marL="0" indent="0">
              <a:buNone/>
            </a:pPr>
            <a:r>
              <a:rPr lang="pl-PL" sz="1800" b="1" dirty="0" smtClean="0"/>
              <a:t>2) z mocy decyzji organu administracyjnego- </a:t>
            </a:r>
            <a:r>
              <a:rPr lang="pl-PL" sz="1800" dirty="0" smtClean="0"/>
              <a:t>obowiązek uwzględnienia pokontrolnego zarządzenia wydanego przez Organ Najwyższej Izby Kontroli, obowiązek odbycia służby wojskowej, wszczęcie postępowania administracyjnego.</a:t>
            </a:r>
          </a:p>
          <a:p>
            <a:pPr lvl="0">
              <a:spcAft>
                <a:spcPts val="600"/>
              </a:spcAft>
              <a:buNone/>
            </a:pPr>
            <a:endParaRPr lang="ru" sz="2400" dirty="0">
              <a:solidFill>
                <a:srgbClr val="000000"/>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88640"/>
            <a:ext cx="7372672" cy="1008112"/>
          </a:xfrm>
        </p:spPr>
        <p:txBody>
          <a:bodyPr>
            <a:noAutofit/>
          </a:bodyPr>
          <a:lstStyle/>
          <a:p>
            <a:r>
              <a:rPr lang="pl-PL" sz="2800" dirty="0" smtClean="0">
                <a:solidFill>
                  <a:srgbClr val="002060"/>
                </a:solidFill>
              </a:rPr>
              <a:t>MILCZĄCE ZAŁATWIENIE SPRAWY</a:t>
            </a:r>
            <a:endParaRPr lang="pl-PL" sz="2800" dirty="0">
              <a:solidFill>
                <a:srgbClr val="002060"/>
              </a:solidFill>
            </a:endParaRPr>
          </a:p>
        </p:txBody>
      </p:sp>
      <p:sp>
        <p:nvSpPr>
          <p:cNvPr id="3" name="Symbol zastępczy zawartości 2"/>
          <p:cNvSpPr>
            <a:spLocks noGrp="1"/>
          </p:cNvSpPr>
          <p:nvPr>
            <p:ph idx="1"/>
          </p:nvPr>
        </p:nvSpPr>
        <p:spPr>
          <a:xfrm>
            <a:off x="457200" y="1340768"/>
            <a:ext cx="7239000" cy="5114968"/>
          </a:xfrm>
        </p:spPr>
        <p:txBody>
          <a:bodyPr>
            <a:noAutofit/>
          </a:bodyPr>
          <a:lstStyle/>
          <a:p>
            <a:pPr marL="0" indent="0">
              <a:buNone/>
            </a:pPr>
            <a:r>
              <a:rPr lang="pl-PL" sz="1800" dirty="0" smtClean="0"/>
              <a:t>Art.  122a k.p.a.  [Uznanie sprawy za załatwioną milcząco] §  1.  Sprawa może być załatwiona milcząco, jeżeli przepis szczególny tak stanowi.</a:t>
            </a:r>
          </a:p>
          <a:p>
            <a:pPr marL="11113" indent="-11113">
              <a:buNone/>
            </a:pPr>
            <a:r>
              <a:rPr lang="pl-PL" sz="1800" dirty="0" smtClean="0"/>
              <a:t>§  2.  Sprawę uznaje się za załatwioną milcząco w sposób w całości uwzględniający żądanie </a:t>
            </a:r>
            <a:r>
              <a:rPr lang="pl-PL" sz="1800" dirty="0" err="1" smtClean="0"/>
              <a:t>strony</a:t>
            </a:r>
            <a:r>
              <a:rPr lang="pl-PL" sz="1800" dirty="0" smtClean="0"/>
              <a:t>, jeżeli w terminie miesiąca od dnia doręczenia żądania </a:t>
            </a:r>
            <a:r>
              <a:rPr lang="pl-PL" sz="1800" dirty="0" err="1" smtClean="0"/>
              <a:t>strony</a:t>
            </a:r>
            <a:r>
              <a:rPr lang="pl-PL" sz="1800" dirty="0" smtClean="0"/>
              <a:t> właściwemu organowi administracji publicznej albo innym terminie określonym w przepisie szczególnym organ ten:</a:t>
            </a:r>
          </a:p>
          <a:p>
            <a:pPr marL="273050" indent="-273050">
              <a:buNone/>
            </a:pPr>
            <a:r>
              <a:rPr lang="pl-PL" sz="1800" dirty="0" smtClean="0"/>
              <a:t>1) nie wyda decyzji lub postanowienia kończącego postępowanie w sprawie (milczące zakończenie postępowania) albo</a:t>
            </a:r>
          </a:p>
          <a:p>
            <a:pPr>
              <a:buNone/>
            </a:pPr>
            <a:r>
              <a:rPr lang="pl-PL" sz="1800" dirty="0" smtClean="0"/>
              <a:t>2) nie wniesie sprzeciwu w drodze decyzji (milcząca zgoda).</a:t>
            </a:r>
          </a:p>
          <a:p>
            <a:pPr>
              <a:buNone/>
            </a:pPr>
            <a:endParaRPr lang="pl-PL" sz="1800" dirty="0" smtClean="0"/>
          </a:p>
          <a:p>
            <a:pPr marL="0" indent="0">
              <a:spcAft>
                <a:spcPts val="600"/>
              </a:spcAft>
              <a:buNone/>
            </a:pPr>
            <a:r>
              <a:rPr lang="pl-PL" sz="1800" dirty="0" smtClean="0">
                <a:solidFill>
                  <a:srgbClr val="000000"/>
                </a:solidFill>
                <a:highlight>
                  <a:srgbClr val="FFFFFF"/>
                </a:highlight>
                <a:ea typeface="Times New Roman"/>
                <a:cs typeface="Times New Roman"/>
                <a:sym typeface="Times New Roman"/>
              </a:rPr>
              <a:t>Instytucja milczącego załatwienia sprawy </a:t>
            </a:r>
            <a:r>
              <a:rPr lang="pl-PL" sz="1800" dirty="0" smtClean="0">
                <a:solidFill>
                  <a:srgbClr val="000000"/>
                </a:solidFill>
                <a:highlight>
                  <a:srgbClr val="FFFFFF"/>
                </a:highlight>
                <a:ea typeface="Times New Roman"/>
                <a:cs typeface="Times New Roman"/>
                <a:sym typeface="Wingdings" pitchFamily="2" charset="2"/>
              </a:rPr>
              <a:t></a:t>
            </a:r>
            <a:r>
              <a:rPr lang="pl-PL" sz="1800" dirty="0" smtClean="0">
                <a:solidFill>
                  <a:srgbClr val="000000"/>
                </a:solidFill>
                <a:highlight>
                  <a:srgbClr val="FFFFFF"/>
                </a:highlight>
                <a:ea typeface="Times New Roman"/>
                <a:cs typeface="Times New Roman"/>
                <a:sym typeface="Times New Roman"/>
              </a:rPr>
              <a:t> zwana też </a:t>
            </a:r>
            <a:r>
              <a:rPr lang="pl-PL" sz="1800" b="1" u="sng" dirty="0" smtClean="0">
                <a:solidFill>
                  <a:srgbClr val="000000"/>
                </a:solidFill>
                <a:highlight>
                  <a:srgbClr val="FFFFFF"/>
                </a:highlight>
                <a:ea typeface="Times New Roman"/>
                <a:cs typeface="Times New Roman"/>
                <a:sym typeface="Times New Roman"/>
              </a:rPr>
              <a:t>fikcją pozytywnego rozstrzygnięcia sprawy</a:t>
            </a:r>
          </a:p>
          <a:p>
            <a:pPr marL="0" indent="0">
              <a:spcAft>
                <a:spcPts val="600"/>
              </a:spcAft>
              <a:buNone/>
            </a:pPr>
            <a:r>
              <a:rPr lang="pl-PL" sz="1800" dirty="0" smtClean="0">
                <a:solidFill>
                  <a:srgbClr val="000000"/>
                </a:solidFill>
                <a:highlight>
                  <a:srgbClr val="FFFFFF"/>
                </a:highlight>
                <a:ea typeface="Times New Roman"/>
                <a:cs typeface="Times New Roman"/>
                <a:sym typeface="Times New Roman"/>
              </a:rPr>
              <a:t>Warunek </a:t>
            </a:r>
            <a:r>
              <a:rPr lang="pl-PL" sz="1800" dirty="0" smtClean="0">
                <a:solidFill>
                  <a:srgbClr val="000000"/>
                </a:solidFill>
                <a:highlight>
                  <a:srgbClr val="FFFFFF"/>
                </a:highlight>
                <a:ea typeface="Times New Roman"/>
                <a:cs typeface="Times New Roman"/>
                <a:sym typeface="Wingdings" pitchFamily="2" charset="2"/>
              </a:rPr>
              <a:t> ustawodawca w przepisach prawa materialnego wskaże, że dana sprawa jest załatwiana milcząco, </a:t>
            </a:r>
            <a:r>
              <a:rPr lang="pl-PL" sz="1800" b="1" u="sng" dirty="0" smtClean="0">
                <a:solidFill>
                  <a:srgbClr val="000000"/>
                </a:solidFill>
                <a:highlight>
                  <a:srgbClr val="FFFFFF"/>
                </a:highlight>
                <a:ea typeface="Times New Roman"/>
                <a:cs typeface="Times New Roman"/>
                <a:sym typeface="Wingdings" pitchFamily="2" charset="2"/>
              </a:rPr>
              <a:t>bez konieczności wprowadzania dodatkowych regulacji w tym zakresie</a:t>
            </a:r>
            <a:endParaRPr lang="ru" sz="1800" b="1" u="sng" dirty="0">
              <a:solidFill>
                <a:srgbClr val="000000"/>
              </a:solidFill>
              <a:highlight>
                <a:srgbClr val="FFFFFF"/>
              </a:highlight>
              <a:ea typeface="Times New Roman"/>
              <a:cs typeface="Times New Roman"/>
              <a:sym typeface="Times New Roman"/>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88640"/>
            <a:ext cx="7372672" cy="1008112"/>
          </a:xfrm>
        </p:spPr>
        <p:txBody>
          <a:bodyPr>
            <a:noAutofit/>
          </a:bodyPr>
          <a:lstStyle/>
          <a:p>
            <a:r>
              <a:rPr lang="pl-PL" sz="2800" dirty="0" smtClean="0">
                <a:solidFill>
                  <a:srgbClr val="002060"/>
                </a:solidFill>
              </a:rPr>
              <a:t>MILCZĄCE ZAŁATWIENIE SPRAWY</a:t>
            </a:r>
            <a:endParaRPr lang="pl-PL" sz="2800" dirty="0">
              <a:solidFill>
                <a:srgbClr val="002060"/>
              </a:solidFill>
            </a:endParaRPr>
          </a:p>
        </p:txBody>
      </p:sp>
      <p:sp>
        <p:nvSpPr>
          <p:cNvPr id="3" name="Symbol zastępczy zawartości 2"/>
          <p:cNvSpPr>
            <a:spLocks noGrp="1"/>
          </p:cNvSpPr>
          <p:nvPr>
            <p:ph idx="1"/>
          </p:nvPr>
        </p:nvSpPr>
        <p:spPr>
          <a:xfrm>
            <a:off x="457200" y="1340768"/>
            <a:ext cx="7239000" cy="5114968"/>
          </a:xfrm>
        </p:spPr>
        <p:txBody>
          <a:bodyPr>
            <a:noAutofit/>
          </a:bodyPr>
          <a:lstStyle/>
          <a:p>
            <a:pPr marL="0" indent="0">
              <a:buNone/>
            </a:pPr>
            <a:r>
              <a:rPr lang="pl-PL" sz="1800" dirty="0" smtClean="0"/>
              <a:t>Przepisy szczególne przewidują, że np. uzgodnienie, wyrażenie zgody lub zajęcie stanowiska przez organ administracji publicznej powinno nastąpić w określonym terminie, a niezajęcie stanowiska, niewyrażenie zgody czy nieuzgodnienie w tym terminie uważa się lub uznaje za wyrażenie zgody (uzgodnienie) lub brak zastrzeżeń do wniosku </a:t>
            </a:r>
            <a:r>
              <a:rPr lang="pl-PL" sz="1800" dirty="0" err="1" smtClean="0"/>
              <a:t>strony</a:t>
            </a:r>
            <a:r>
              <a:rPr lang="pl-PL" sz="1800" dirty="0" smtClean="0"/>
              <a:t>.</a:t>
            </a:r>
          </a:p>
          <a:p>
            <a:pPr marL="0" indent="0">
              <a:buNone/>
            </a:pPr>
            <a:endParaRPr lang="pl-PL" sz="1800" b="1" u="sng" dirty="0" smtClean="0">
              <a:solidFill>
                <a:srgbClr val="000000"/>
              </a:solidFill>
              <a:highlight>
                <a:srgbClr val="FFFFFF"/>
              </a:highlight>
              <a:ea typeface="Times New Roman"/>
              <a:cs typeface="Times New Roman"/>
              <a:sym typeface="Times New Roman"/>
            </a:endParaRPr>
          </a:p>
          <a:p>
            <a:pPr marL="0" indent="0">
              <a:buNone/>
            </a:pPr>
            <a:r>
              <a:rPr lang="pl-PL" sz="1800" dirty="0" smtClean="0"/>
              <a:t>Przepis art. 122a § 2 k.p.a. nakazuje uznać, że jeżeli organ administracji publicznej w terminie określonym w tym przepisie </a:t>
            </a:r>
            <a:r>
              <a:rPr lang="pl-PL" sz="1800" b="1" u="sng" dirty="0" smtClean="0"/>
              <a:t>nie wyda rozstrzygnięcia kończącego sprawę</a:t>
            </a:r>
            <a:r>
              <a:rPr lang="pl-PL" sz="1800" dirty="0" smtClean="0"/>
              <a:t> albo </a:t>
            </a:r>
            <a:r>
              <a:rPr lang="pl-PL" sz="1800" b="1" u="sng" dirty="0" smtClean="0"/>
              <a:t>nie wniesie sprzeciwu w drodze decyzji</a:t>
            </a:r>
            <a:r>
              <a:rPr lang="pl-PL" sz="1800" dirty="0" smtClean="0"/>
              <a:t>, to:</a:t>
            </a:r>
          </a:p>
          <a:p>
            <a:pPr marL="342900" indent="-342900">
              <a:buAutoNum type="arabicParenR"/>
            </a:pPr>
            <a:r>
              <a:rPr lang="pl-PL" sz="1800" dirty="0" smtClean="0"/>
              <a:t>sprawa będąca przedmiotem postępowania jest załatwiona (milcząco), </a:t>
            </a:r>
          </a:p>
          <a:p>
            <a:pPr marL="342900" indent="-342900">
              <a:buAutoNum type="arabicParenR"/>
            </a:pPr>
            <a:r>
              <a:rPr lang="pl-PL" sz="1800" dirty="0" smtClean="0"/>
              <a:t>sprawa jest załatwiona (milcząco) w sposób w całości uwzględniający żądanie </a:t>
            </a:r>
            <a:r>
              <a:rPr lang="pl-PL" sz="1800" dirty="0" err="1" smtClean="0"/>
              <a:t>strony</a:t>
            </a:r>
            <a:r>
              <a:rPr lang="pl-PL" sz="1800" dirty="0" smtClean="0"/>
              <a:t>.</a:t>
            </a:r>
            <a:endParaRPr lang="ru" sz="1800" b="1" u="sng" dirty="0">
              <a:solidFill>
                <a:srgbClr val="000000"/>
              </a:solidFill>
              <a:highlight>
                <a:srgbClr val="FFFFFF"/>
              </a:highlight>
              <a:ea typeface="Times New Roman"/>
              <a:cs typeface="Times New Roman"/>
              <a:sym typeface="Times New Roman"/>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88640"/>
            <a:ext cx="7372672" cy="1008112"/>
          </a:xfrm>
        </p:spPr>
        <p:txBody>
          <a:bodyPr>
            <a:noAutofit/>
          </a:bodyPr>
          <a:lstStyle/>
          <a:p>
            <a:r>
              <a:rPr lang="pl-PL" sz="2800" dirty="0" smtClean="0">
                <a:solidFill>
                  <a:srgbClr val="002060"/>
                </a:solidFill>
              </a:rPr>
              <a:t>MILCZĄCE ZAŁATWIENIE SPRAWY</a:t>
            </a:r>
            <a:endParaRPr lang="pl-PL" sz="2800" dirty="0">
              <a:solidFill>
                <a:srgbClr val="002060"/>
              </a:solidFill>
            </a:endParaRPr>
          </a:p>
        </p:txBody>
      </p:sp>
      <p:sp>
        <p:nvSpPr>
          <p:cNvPr id="3" name="Symbol zastępczy zawartości 2"/>
          <p:cNvSpPr>
            <a:spLocks noGrp="1"/>
          </p:cNvSpPr>
          <p:nvPr>
            <p:ph idx="1"/>
          </p:nvPr>
        </p:nvSpPr>
        <p:spPr>
          <a:xfrm>
            <a:off x="457200" y="1340768"/>
            <a:ext cx="7239000" cy="5114968"/>
          </a:xfrm>
        </p:spPr>
        <p:txBody>
          <a:bodyPr>
            <a:noAutofit/>
          </a:bodyPr>
          <a:lstStyle/>
          <a:p>
            <a:pPr marL="0" indent="0">
              <a:spcAft>
                <a:spcPts val="600"/>
              </a:spcAft>
              <a:buNone/>
            </a:pPr>
            <a:r>
              <a:rPr lang="pl-PL" sz="1700" dirty="0" smtClean="0">
                <a:solidFill>
                  <a:srgbClr val="000000"/>
                </a:solidFill>
                <a:highlight>
                  <a:srgbClr val="FFFFFF"/>
                </a:highlight>
                <a:ea typeface="Times New Roman"/>
                <a:cs typeface="Times New Roman"/>
                <a:sym typeface="Times New Roman"/>
              </a:rPr>
              <a:t>Instytucja milczącego załatwienia sprawy </a:t>
            </a:r>
            <a:r>
              <a:rPr lang="pl-PL" sz="1700" dirty="0" smtClean="0">
                <a:solidFill>
                  <a:srgbClr val="000000"/>
                </a:solidFill>
                <a:highlight>
                  <a:srgbClr val="FFFFFF"/>
                </a:highlight>
                <a:ea typeface="Times New Roman"/>
                <a:cs typeface="Times New Roman"/>
                <a:sym typeface="Wingdings" pitchFamily="2" charset="2"/>
              </a:rPr>
              <a:t></a:t>
            </a:r>
            <a:r>
              <a:rPr lang="pl-PL" sz="1700" dirty="0" smtClean="0">
                <a:solidFill>
                  <a:srgbClr val="000000"/>
                </a:solidFill>
                <a:highlight>
                  <a:srgbClr val="FFFFFF"/>
                </a:highlight>
                <a:ea typeface="Times New Roman"/>
                <a:cs typeface="Times New Roman"/>
                <a:sym typeface="Times New Roman"/>
              </a:rPr>
              <a:t> zwana też </a:t>
            </a:r>
            <a:r>
              <a:rPr lang="pl-PL" sz="1700" b="1" u="sng" dirty="0" smtClean="0">
                <a:solidFill>
                  <a:srgbClr val="000000"/>
                </a:solidFill>
                <a:highlight>
                  <a:srgbClr val="FFFFFF"/>
                </a:highlight>
                <a:ea typeface="Times New Roman"/>
                <a:cs typeface="Times New Roman"/>
                <a:sym typeface="Times New Roman"/>
              </a:rPr>
              <a:t>fikcją pozytywnego rozstrzygnięcia sprawy:</a:t>
            </a:r>
          </a:p>
          <a:p>
            <a:pPr marL="342900" indent="-342900">
              <a:spcAft>
                <a:spcPts val="600"/>
              </a:spcAft>
              <a:buAutoNum type="arabicParenR"/>
            </a:pPr>
            <a:r>
              <a:rPr lang="pl-PL" sz="1700" dirty="0" smtClean="0"/>
              <a:t>załatwieniem sprawy administracyjnej jest także niewydanie decyzji lub postanowienia albo niewniesienie sprzeciwu w drodze decyzji,</a:t>
            </a:r>
          </a:p>
          <a:p>
            <a:pPr marL="342900" indent="-342900">
              <a:spcAft>
                <a:spcPts val="600"/>
              </a:spcAft>
              <a:buAutoNum type="arabicParenR"/>
            </a:pPr>
            <a:r>
              <a:rPr lang="pl-PL" sz="1700" dirty="0" smtClean="0"/>
              <a:t>oparta jest na założeniu, że wprawdzie nie doszło do oświadczenia woli organu administracji publicznej, lecz na mocy komentowanego przepisu należy uznać, że organ oświadczył swoją wolę w ten sposób i tej treści, że załatwił sprawę administracyjną w sposób w całości uwzględniający żądanie </a:t>
            </a:r>
            <a:r>
              <a:rPr lang="pl-PL" sz="1700" dirty="0" err="1" smtClean="0"/>
              <a:t>strony</a:t>
            </a:r>
            <a:r>
              <a:rPr lang="pl-PL" sz="1700" dirty="0" smtClean="0"/>
              <a:t>. </a:t>
            </a:r>
          </a:p>
          <a:p>
            <a:pPr marL="342900" indent="-342900">
              <a:spcAft>
                <a:spcPts val="600"/>
              </a:spcAft>
              <a:buAutoNum type="arabicParenR"/>
            </a:pPr>
            <a:r>
              <a:rPr lang="pl-PL" sz="1700" dirty="0" smtClean="0"/>
              <a:t>aspekt formalny </a:t>
            </a:r>
            <a:r>
              <a:rPr lang="pl-PL" sz="1700" dirty="0" smtClean="0">
                <a:sym typeface="Wingdings" pitchFamily="2" charset="2"/>
              </a:rPr>
              <a:t></a:t>
            </a:r>
            <a:r>
              <a:rPr lang="pl-PL" sz="1700" dirty="0" smtClean="0"/>
              <a:t> nakazuje uznać, że sprawa została załatwiona, mimo że nie zostało wydane formalne rozstrzygnięcie (decyzja lub postanowienie kończące postępowanie w sprawie), oraz aspekt materialny </a:t>
            </a:r>
            <a:r>
              <a:rPr lang="pl-PL" sz="1700" dirty="0" smtClean="0">
                <a:sym typeface="Wingdings" pitchFamily="2" charset="2"/>
              </a:rPr>
              <a:t> </a:t>
            </a:r>
            <a:r>
              <a:rPr lang="pl-PL" sz="1700" dirty="0" smtClean="0"/>
              <a:t>nakazuje uznać, że sprawa została załatwiona pozytywnie dla </a:t>
            </a:r>
            <a:r>
              <a:rPr lang="pl-PL" sz="1700" dirty="0" err="1" smtClean="0"/>
              <a:t>strony</a:t>
            </a:r>
            <a:r>
              <a:rPr lang="pl-PL" sz="1700" dirty="0" smtClean="0"/>
              <a:t>, mimo że organ nie złożył oświadczenia woli tej treści, że załatwia sprawę w sposób uwzględniający w całości żądanie </a:t>
            </a:r>
            <a:r>
              <a:rPr lang="pl-PL" sz="1700" dirty="0" err="1" smtClean="0"/>
              <a:t>strony</a:t>
            </a:r>
            <a:r>
              <a:rPr lang="pl-PL" sz="1700" dirty="0" smtClean="0"/>
              <a:t>.</a:t>
            </a:r>
            <a:endParaRPr lang="pl-PL" sz="1700" b="1" u="sng" dirty="0" smtClean="0">
              <a:solidFill>
                <a:srgbClr val="000000"/>
              </a:solidFill>
              <a:highlight>
                <a:srgbClr val="FFFFFF"/>
              </a:highlight>
              <a:ea typeface="Times New Roman"/>
              <a:cs typeface="Times New Roman"/>
              <a:sym typeface="Times New Roman"/>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88640"/>
            <a:ext cx="7372672" cy="1008112"/>
          </a:xfrm>
        </p:spPr>
        <p:txBody>
          <a:bodyPr>
            <a:noAutofit/>
          </a:bodyPr>
          <a:lstStyle/>
          <a:p>
            <a:r>
              <a:rPr lang="pl-PL" sz="2800" dirty="0" smtClean="0">
                <a:solidFill>
                  <a:srgbClr val="002060"/>
                </a:solidFill>
              </a:rPr>
              <a:t>MILCZĄCE ZAŁATWIENIE SPRAWY</a:t>
            </a:r>
            <a:endParaRPr lang="pl-PL" sz="2800" dirty="0">
              <a:solidFill>
                <a:srgbClr val="002060"/>
              </a:solidFill>
            </a:endParaRPr>
          </a:p>
        </p:txBody>
      </p:sp>
      <p:sp>
        <p:nvSpPr>
          <p:cNvPr id="3" name="Symbol zastępczy zawartości 2"/>
          <p:cNvSpPr>
            <a:spLocks noGrp="1"/>
          </p:cNvSpPr>
          <p:nvPr>
            <p:ph idx="1"/>
          </p:nvPr>
        </p:nvSpPr>
        <p:spPr>
          <a:xfrm>
            <a:off x="457200" y="1340768"/>
            <a:ext cx="7239000" cy="5114968"/>
          </a:xfrm>
        </p:spPr>
        <p:txBody>
          <a:bodyPr>
            <a:noAutofit/>
          </a:bodyPr>
          <a:lstStyle/>
          <a:p>
            <a:pPr marL="0" indent="0">
              <a:spcAft>
                <a:spcPts val="600"/>
              </a:spcAft>
              <a:buNone/>
            </a:pPr>
            <a:r>
              <a:rPr lang="pl-PL" sz="1400" dirty="0" smtClean="0"/>
              <a:t>Podstawowymi przesłankami załatwienia sprawy administracyjnej w sposób milczący są:</a:t>
            </a:r>
          </a:p>
          <a:p>
            <a:pPr marL="342900" indent="-342900">
              <a:spcAft>
                <a:spcPts val="600"/>
              </a:spcAft>
              <a:buAutoNum type="arabicParenR"/>
            </a:pPr>
            <a:r>
              <a:rPr lang="pl-PL" sz="1400" dirty="0" smtClean="0"/>
              <a:t>żądanie </a:t>
            </a:r>
            <a:r>
              <a:rPr lang="pl-PL" sz="1400" dirty="0" err="1" smtClean="0"/>
              <a:t>strony</a:t>
            </a:r>
            <a:r>
              <a:rPr lang="pl-PL" sz="1400" dirty="0" smtClean="0"/>
              <a:t>,</a:t>
            </a:r>
          </a:p>
          <a:p>
            <a:pPr marL="342900" indent="-342900">
              <a:spcAft>
                <a:spcPts val="600"/>
              </a:spcAft>
              <a:buAutoNum type="arabicParenR"/>
            </a:pPr>
            <a:r>
              <a:rPr lang="pl-PL" sz="1400" dirty="0" smtClean="0"/>
              <a:t>upływ terminu do wydania decyzji (postanowienia kończącego postępowanie w sprawie) lub do wniesienia sprzeciwu.</a:t>
            </a:r>
          </a:p>
          <a:p>
            <a:pPr marL="0" indent="20638">
              <a:spcAft>
                <a:spcPts val="600"/>
              </a:spcAft>
              <a:buNone/>
            </a:pPr>
            <a:r>
              <a:rPr lang="pl-PL" sz="1400" dirty="0" smtClean="0"/>
              <a:t>Art.  122c k.p.a.  [Dzień milczącego załatwienia sprawy; bieg terminów] </a:t>
            </a:r>
          </a:p>
          <a:p>
            <a:pPr marL="0" indent="20638">
              <a:spcAft>
                <a:spcPts val="600"/>
              </a:spcAft>
              <a:buNone/>
            </a:pPr>
            <a:r>
              <a:rPr lang="pl-PL" sz="1400" dirty="0" smtClean="0"/>
              <a:t>§  1.  Milczące załatwienie sprawy następuje w dniu następującym po dniu, w którym upływa termin przewidziany do wydania decyzji lub postanowienia kończącego postępowanie w sprawie albo wniesienia sprzeciwu. W przypadku gdy organ przed upływem terminu do załatwienia sprawy zawiadomi stronę o braku sprzeciwu, milczące załatwienie sprawy następuje w dniu doręczenia tego zawiadomienia.</a:t>
            </a:r>
          </a:p>
          <a:p>
            <a:pPr marL="0" indent="20638">
              <a:spcAft>
                <a:spcPts val="600"/>
              </a:spcAft>
              <a:buNone/>
            </a:pPr>
            <a:r>
              <a:rPr lang="pl-PL" sz="1400" dirty="0" smtClean="0"/>
              <a:t>Art.  122e.  [Adnotacja o milczącym załatwieniu sprawy] </a:t>
            </a:r>
          </a:p>
          <a:p>
            <a:pPr marL="0" indent="20638">
              <a:spcAft>
                <a:spcPts val="600"/>
              </a:spcAft>
              <a:buNone/>
            </a:pPr>
            <a:r>
              <a:rPr lang="pl-PL" sz="1400" dirty="0" smtClean="0"/>
              <a:t>W aktach sprawy zamieszcza się adnotację o milczącym załatwieniu sprawy, wskazując treść rozstrzygnięcia oraz jego podstawę prawną.</a:t>
            </a:r>
          </a:p>
          <a:p>
            <a:pPr marL="0" indent="20638">
              <a:spcAft>
                <a:spcPts val="600"/>
              </a:spcAft>
              <a:buNone/>
            </a:pPr>
            <a:r>
              <a:rPr lang="pl-PL" sz="1400" dirty="0" smtClean="0"/>
              <a:t>Art.  122f </a:t>
            </a:r>
            <a:r>
              <a:rPr lang="pl-PL" sz="1400" dirty="0" err="1" smtClean="0"/>
              <a:t>k.p.a</a:t>
            </a:r>
            <a:r>
              <a:rPr lang="pl-PL" sz="1400" dirty="0" smtClean="0"/>
              <a:t>  [Zaświadczenie o milczącym załatwieniu sprawy] </a:t>
            </a:r>
          </a:p>
          <a:p>
            <a:pPr marL="0" indent="20638">
              <a:spcAft>
                <a:spcPts val="600"/>
              </a:spcAft>
              <a:buNone/>
            </a:pPr>
            <a:r>
              <a:rPr lang="pl-PL" sz="1400" dirty="0" smtClean="0"/>
              <a:t>§  1.  Na wniosek </a:t>
            </a:r>
            <a:r>
              <a:rPr lang="pl-PL" sz="1400" dirty="0" err="1" smtClean="0"/>
              <a:t>strony</a:t>
            </a:r>
            <a:r>
              <a:rPr lang="pl-PL" sz="1400" dirty="0" smtClean="0"/>
              <a:t> organ administracji publicznej, w drodze postanowienia, wydaje zaświadczenie o milczącym załatwieniu sprawy albo odmawia wydania takiego zaświadczenia.</a:t>
            </a:r>
          </a:p>
          <a:p>
            <a:pPr marL="0" indent="20638">
              <a:spcAft>
                <a:spcPts val="600"/>
              </a:spcAft>
              <a:buNone/>
            </a:pPr>
            <a:endParaRPr lang="pl-PL" sz="1600" dirty="0" smtClean="0"/>
          </a:p>
          <a:p>
            <a:pPr marL="0" indent="20638">
              <a:spcAft>
                <a:spcPts val="600"/>
              </a:spcAft>
              <a:buNone/>
            </a:pPr>
            <a:endParaRPr lang="pl-PL" sz="1800" dirty="0" smtClean="0"/>
          </a:p>
          <a:p>
            <a:pPr marL="342900" indent="-342900">
              <a:spcAft>
                <a:spcPts val="600"/>
              </a:spcAft>
              <a:buNone/>
            </a:pPr>
            <a:endParaRPr lang="pl-PL" sz="18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88640"/>
            <a:ext cx="7372672" cy="1008112"/>
          </a:xfrm>
        </p:spPr>
        <p:txBody>
          <a:bodyPr>
            <a:noAutofit/>
          </a:bodyPr>
          <a:lstStyle/>
          <a:p>
            <a:r>
              <a:rPr lang="pl-PL" sz="2800" dirty="0" smtClean="0">
                <a:solidFill>
                  <a:srgbClr val="002060"/>
                </a:solidFill>
              </a:rPr>
              <a:t>MILCZENIE A BEZCZYNNOŚĆ/przewlekłość</a:t>
            </a:r>
            <a:endParaRPr lang="pl-PL" sz="2800" dirty="0">
              <a:solidFill>
                <a:srgbClr val="002060"/>
              </a:solidFill>
            </a:endParaRPr>
          </a:p>
        </p:txBody>
      </p:sp>
      <p:sp>
        <p:nvSpPr>
          <p:cNvPr id="3" name="Symbol zastępczy zawartości 2"/>
          <p:cNvSpPr>
            <a:spLocks noGrp="1"/>
          </p:cNvSpPr>
          <p:nvPr>
            <p:ph idx="1"/>
          </p:nvPr>
        </p:nvSpPr>
        <p:spPr>
          <a:xfrm>
            <a:off x="457200" y="1340768"/>
            <a:ext cx="7239000" cy="5114968"/>
          </a:xfrm>
        </p:spPr>
        <p:txBody>
          <a:bodyPr>
            <a:noAutofit/>
          </a:bodyPr>
          <a:lstStyle/>
          <a:p>
            <a:r>
              <a:rPr lang="pl-PL" sz="1800" dirty="0" smtClean="0"/>
              <a:t>Przez bezczynność należy rozumieć istniejący obiektywnie stan niewydania decyzji mimo upływu terminu załatwienia sprawy – niezależnie od przyczyny przekroczenia terminu oraz niezależnie od tego, czy jest to termin ustawowy, czy wyznaczony przez organ administracji (vide: uzasadnienie uchwały składu siedmiu sędziów NSA z 25 listopada 2013 r., I OPS 12/13, LEX nr 1391606).</a:t>
            </a:r>
          </a:p>
          <a:p>
            <a:endParaRPr lang="pl-PL" sz="1800" dirty="0" smtClean="0"/>
          </a:p>
          <a:p>
            <a:r>
              <a:rPr lang="pl-PL" sz="1800" dirty="0" smtClean="0"/>
              <a:t>Przewlekłość postępowania odnosi się do sposobu prowadzenia postępowania. Postępowaniem prowadzonym przewlekle jest postępowanie prowadzone w sposób nieefektywny poprzez wykonywanie czynności w dużym odstępie czasu bądź wykonywanie czynności pozornych, powodujących, że formalnie organ nie jest bezczynny (vide: uzasadnienie wyroku NSA z 8 maja 2013 r., II OSK 2873/12, LEX nr 1343899).</a:t>
            </a:r>
          </a:p>
          <a:p>
            <a:pPr marL="0" indent="20638">
              <a:spcAft>
                <a:spcPts val="600"/>
              </a:spcAft>
              <a:buNone/>
            </a:pPr>
            <a:endParaRPr lang="pl-PL" sz="1600" dirty="0" smtClean="0"/>
          </a:p>
          <a:p>
            <a:pPr marL="0" indent="20638">
              <a:spcAft>
                <a:spcPts val="600"/>
              </a:spcAft>
              <a:buNone/>
            </a:pPr>
            <a:endParaRPr lang="pl-PL" sz="1800" dirty="0" smtClean="0"/>
          </a:p>
          <a:p>
            <a:pPr marL="342900" indent="-342900">
              <a:spcAft>
                <a:spcPts val="600"/>
              </a:spcAft>
              <a:buNone/>
            </a:pPr>
            <a:endParaRPr lang="pl-PL" sz="1800"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88640"/>
            <a:ext cx="7372672" cy="1008112"/>
          </a:xfrm>
        </p:spPr>
        <p:txBody>
          <a:bodyPr>
            <a:noAutofit/>
          </a:bodyPr>
          <a:lstStyle/>
          <a:p>
            <a:r>
              <a:rPr lang="pl-PL" sz="2800" dirty="0" smtClean="0">
                <a:solidFill>
                  <a:srgbClr val="002060"/>
                </a:solidFill>
              </a:rPr>
              <a:t>MILCZENIE A BEZCZYNNOŚĆ/przewlekłość</a:t>
            </a:r>
            <a:endParaRPr lang="pl-PL" sz="2800" dirty="0">
              <a:solidFill>
                <a:srgbClr val="002060"/>
              </a:solidFill>
            </a:endParaRPr>
          </a:p>
        </p:txBody>
      </p:sp>
      <p:sp>
        <p:nvSpPr>
          <p:cNvPr id="3" name="Symbol zastępczy zawartości 2"/>
          <p:cNvSpPr>
            <a:spLocks noGrp="1"/>
          </p:cNvSpPr>
          <p:nvPr>
            <p:ph idx="1"/>
          </p:nvPr>
        </p:nvSpPr>
        <p:spPr>
          <a:xfrm>
            <a:off x="457200" y="1340768"/>
            <a:ext cx="7239000" cy="5114968"/>
          </a:xfrm>
        </p:spPr>
        <p:txBody>
          <a:bodyPr>
            <a:noAutofit/>
          </a:bodyPr>
          <a:lstStyle/>
          <a:p>
            <a:r>
              <a:rPr lang="pl-PL" sz="1800" dirty="0" smtClean="0"/>
              <a:t>Przewlekłe prowadzenie przez organ postępowania administracyjnego zaistnieje wówczas, gdy będzie mu można skutecznie przedstawić zarzut niedochowania należytej staranności w takim zorganizowaniu postępowania administracyjnego, by zakończyło się ono w rozsądnym terminie, względnie zarzut przeprowadzania czynności (w tym dowodowych) pozbawionych dla sprawy jakiegokolwiek znaczenia. </a:t>
            </a:r>
            <a:r>
              <a:rPr lang="pl-PL" sz="1800" i="1" dirty="0" smtClean="0"/>
              <a:t>A </a:t>
            </a:r>
            <a:r>
              <a:rPr lang="pl-PL" sz="1800" i="1" dirty="0" err="1" smtClean="0"/>
              <a:t>contrario</a:t>
            </a:r>
            <a:r>
              <a:rPr lang="pl-PL" sz="1800" i="1" dirty="0" smtClean="0"/>
              <a:t> </a:t>
            </a:r>
            <a:r>
              <a:rPr lang="pl-PL" sz="1800" dirty="0" smtClean="0"/>
              <a:t>nie sposób przypisać organowi przewlekłego prowadzenia postępowania w sytuacji, gdy podejmuje on wszelkie możliwe, a konieczne dla zakończenia postępowania działania, które jednakże z przyczyn niezależnych od organu nie przynoszą oczekiwanego skutku w postaci zakończenia postępowania administracyjnego (vide: uzasadnienie wyroku WSA w Łodzi z 7 marca 2012 r., II SAB/</a:t>
            </a:r>
            <a:r>
              <a:rPr lang="pl-PL" sz="1800" dirty="0" err="1" smtClean="0"/>
              <a:t>Łd</a:t>
            </a:r>
            <a:r>
              <a:rPr lang="pl-PL" sz="1800" dirty="0" smtClean="0"/>
              <a:t> 2/12, LEX                     nr 1139147).</a:t>
            </a:r>
          </a:p>
          <a:p>
            <a:pPr>
              <a:buNone/>
            </a:pPr>
            <a:endParaRPr lang="pl-PL" sz="1400" dirty="0" smtClean="0"/>
          </a:p>
          <a:p>
            <a:pPr marL="0" indent="20638">
              <a:spcAft>
                <a:spcPts val="600"/>
              </a:spcAft>
              <a:buNone/>
            </a:pPr>
            <a:endParaRPr lang="pl-PL" sz="1600" dirty="0" smtClean="0"/>
          </a:p>
          <a:p>
            <a:pPr marL="0" indent="20638">
              <a:spcAft>
                <a:spcPts val="600"/>
              </a:spcAft>
              <a:buNone/>
            </a:pPr>
            <a:endParaRPr lang="pl-PL" sz="1800" dirty="0" smtClean="0"/>
          </a:p>
          <a:p>
            <a:pPr marL="342900" indent="-342900">
              <a:spcAft>
                <a:spcPts val="600"/>
              </a:spcAft>
              <a:buNone/>
            </a:pPr>
            <a:endParaRPr lang="pl-PL" sz="1800"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88640"/>
            <a:ext cx="7372672" cy="1008112"/>
          </a:xfrm>
        </p:spPr>
        <p:txBody>
          <a:bodyPr>
            <a:noAutofit/>
          </a:bodyPr>
          <a:lstStyle/>
          <a:p>
            <a:r>
              <a:rPr lang="pl-PL" sz="2800" dirty="0" smtClean="0">
                <a:solidFill>
                  <a:srgbClr val="002060"/>
                </a:solidFill>
              </a:rPr>
              <a:t>MILCZENIE A BEZCZYNNOŚĆ/przewlekłość</a:t>
            </a:r>
            <a:endParaRPr lang="pl-PL" sz="2800" dirty="0">
              <a:solidFill>
                <a:srgbClr val="002060"/>
              </a:solidFill>
            </a:endParaRPr>
          </a:p>
        </p:txBody>
      </p:sp>
      <p:sp>
        <p:nvSpPr>
          <p:cNvPr id="3" name="Symbol zastępczy zawartości 2"/>
          <p:cNvSpPr>
            <a:spLocks noGrp="1"/>
          </p:cNvSpPr>
          <p:nvPr>
            <p:ph idx="1"/>
          </p:nvPr>
        </p:nvSpPr>
        <p:spPr>
          <a:xfrm>
            <a:off x="457200" y="1340768"/>
            <a:ext cx="7239000" cy="5114968"/>
          </a:xfrm>
        </p:spPr>
        <p:txBody>
          <a:bodyPr>
            <a:noAutofit/>
          </a:bodyPr>
          <a:lstStyle/>
          <a:p>
            <a:pPr>
              <a:buNone/>
            </a:pPr>
            <a:r>
              <a:rPr lang="pl-PL" sz="1400" dirty="0" smtClean="0"/>
              <a:t>Art.  35 k.p.a.  [Terminy załatwiania spraw administracyjnych]</a:t>
            </a:r>
          </a:p>
          <a:p>
            <a:pPr>
              <a:buNone/>
            </a:pPr>
            <a:r>
              <a:rPr lang="pl-PL" sz="1400" dirty="0" smtClean="0"/>
              <a:t>§  1.  Organy administracji publicznej obowiązane są załatwiać</a:t>
            </a:r>
          </a:p>
          <a:p>
            <a:pPr>
              <a:buNone/>
            </a:pPr>
            <a:r>
              <a:rPr lang="pl-PL" sz="1400" dirty="0" smtClean="0"/>
              <a:t>sprawy bez zbędnej zwłoki.</a:t>
            </a:r>
          </a:p>
          <a:p>
            <a:pPr marL="0" indent="0">
              <a:buNone/>
            </a:pPr>
            <a:r>
              <a:rPr lang="pl-PL" sz="1400" dirty="0" smtClean="0"/>
              <a:t>§  2.  Niezwłocznie powinny być załatwiane sprawy, które mogą być rozpatrzone w oparciu o dowody przedstawione przez stronę łącznie z żądaniem wszczęcia postępowania lub w oparciu o fakty i dowody powszechnie znane albo znane z urzędu organowi, przed którym toczy się postępowanie, bądź możliwe do ustalenia na podstawie danych, którymi rozporządza ten organ.</a:t>
            </a:r>
          </a:p>
          <a:p>
            <a:pPr marL="11113" indent="-11113">
              <a:buNone/>
            </a:pPr>
            <a:r>
              <a:rPr lang="pl-PL" sz="1400" dirty="0" smtClean="0"/>
              <a:t>§  3.  Załatwienie sprawy wymagającej postępowania wyjaśniającego powinno nastąpić nie później niż w ciągu miesiąca, a sprawy szczególnie skomplikowanej - nie później niż w ciągu dwóch miesięcy od dnia wszczęcia postępowania, zaś w postępowaniu odwoławczym - w ciągu miesiąca od dnia otrzymania odwołania.</a:t>
            </a:r>
          </a:p>
          <a:p>
            <a:pPr marL="11113" indent="-11113">
              <a:buNone/>
            </a:pPr>
            <a:r>
              <a:rPr lang="pl-PL" sz="1400" dirty="0" smtClean="0"/>
              <a:t>§  3a.  Załatwienie sprawy w postępowaniu uproszczonym powinno nastąpić niezwłocznie, nie później niż w terminie miesiąca od dnia wszczęcia postępowania.</a:t>
            </a:r>
          </a:p>
          <a:p>
            <a:pPr>
              <a:buNone/>
            </a:pPr>
            <a:r>
              <a:rPr lang="pl-PL" sz="1400" dirty="0" smtClean="0"/>
              <a:t>§  4.  Przepisy szczególne mogą określać inne terminy niż określone w § 3 i 3a.</a:t>
            </a:r>
          </a:p>
          <a:p>
            <a:pPr marL="11113" indent="-11113">
              <a:buNone/>
            </a:pPr>
            <a:r>
              <a:rPr lang="pl-PL" sz="1400" dirty="0" smtClean="0"/>
              <a:t>§  5.  Do terminów określonych w przepisach poprzedzających nie wlicza się terminów przewidzianych w przepisach prawa dla dokonania określonych czynności, okresów zawieszenia postępowania, okresu trwania mediacji oraz okresów opóźnień spowodowanych z winy </a:t>
            </a:r>
            <a:r>
              <a:rPr lang="pl-PL" sz="1400" dirty="0" err="1" smtClean="0"/>
              <a:t>strony</a:t>
            </a:r>
            <a:r>
              <a:rPr lang="pl-PL" sz="1400" dirty="0" smtClean="0"/>
              <a:t> albo przyczyn niezależnych od organu.</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88640"/>
            <a:ext cx="7372672" cy="1008112"/>
          </a:xfrm>
        </p:spPr>
        <p:txBody>
          <a:bodyPr>
            <a:noAutofit/>
          </a:bodyPr>
          <a:lstStyle/>
          <a:p>
            <a:r>
              <a:rPr lang="pl-PL" sz="2800" dirty="0" smtClean="0">
                <a:solidFill>
                  <a:srgbClr val="002060"/>
                </a:solidFill>
              </a:rPr>
              <a:t>MILCZENIE A BEZCZYNNOŚĆ/przewlekłość</a:t>
            </a:r>
            <a:endParaRPr lang="pl-PL" sz="2800" dirty="0">
              <a:solidFill>
                <a:srgbClr val="002060"/>
              </a:solidFill>
            </a:endParaRPr>
          </a:p>
        </p:txBody>
      </p:sp>
      <p:sp>
        <p:nvSpPr>
          <p:cNvPr id="3" name="Symbol zastępczy zawartości 2"/>
          <p:cNvSpPr>
            <a:spLocks noGrp="1"/>
          </p:cNvSpPr>
          <p:nvPr>
            <p:ph idx="1"/>
          </p:nvPr>
        </p:nvSpPr>
        <p:spPr>
          <a:xfrm>
            <a:off x="457200" y="1340768"/>
            <a:ext cx="7239000" cy="5114968"/>
          </a:xfrm>
        </p:spPr>
        <p:txBody>
          <a:bodyPr>
            <a:noAutofit/>
          </a:bodyPr>
          <a:lstStyle/>
          <a:p>
            <a:pPr>
              <a:buNone/>
            </a:pPr>
            <a:r>
              <a:rPr lang="pl-PL" sz="1800" dirty="0" smtClean="0"/>
              <a:t>Art.  36 k.p.a.  [Obowiązek organu po upływie terminu załatwienia</a:t>
            </a:r>
          </a:p>
          <a:p>
            <a:pPr>
              <a:buNone/>
            </a:pPr>
            <a:r>
              <a:rPr lang="pl-PL" sz="1800" dirty="0" smtClean="0"/>
              <a:t>sprawy administracyjnej] </a:t>
            </a:r>
          </a:p>
          <a:p>
            <a:pPr marL="11113" indent="-11113">
              <a:buNone/>
            </a:pPr>
            <a:r>
              <a:rPr lang="pl-PL" sz="1800" dirty="0" smtClean="0"/>
              <a:t>§  1.  O każdym przypadku niezałatwienia sprawy w terminie organ administracji publicznej jest obowiązany zawiadomić </a:t>
            </a:r>
            <a:r>
              <a:rPr lang="pl-PL" sz="1800" dirty="0" err="1" smtClean="0"/>
              <a:t>strony</a:t>
            </a:r>
            <a:r>
              <a:rPr lang="pl-PL" sz="1800" dirty="0" smtClean="0"/>
              <a:t>, podając przyczyny zwłoki, wskazując nowy termin załatwienia sprawy oraz pouczając o prawie do wniesienia ponaglenia.</a:t>
            </a:r>
          </a:p>
          <a:p>
            <a:pPr>
              <a:buNone/>
            </a:pPr>
            <a:r>
              <a:rPr lang="pl-PL" sz="1800" dirty="0" smtClean="0"/>
              <a:t>§  2.  Ten sam obowiązek ciąży na organie administracji publicznej</a:t>
            </a:r>
          </a:p>
          <a:p>
            <a:pPr>
              <a:buNone/>
            </a:pPr>
            <a:r>
              <a:rPr lang="pl-PL" sz="1800" dirty="0" smtClean="0"/>
              <a:t>również w przypadku zwłoki w załatwieniu sprawy z przyczyn</a:t>
            </a:r>
          </a:p>
          <a:p>
            <a:pPr>
              <a:buNone/>
            </a:pPr>
            <a:r>
              <a:rPr lang="pl-PL" sz="1800" dirty="0" smtClean="0"/>
              <a:t>niezależnych od organu.</a:t>
            </a:r>
          </a:p>
          <a:p>
            <a:pPr>
              <a:buNone/>
            </a:pPr>
            <a:endParaRPr lang="pl-PL" sz="1400" dirty="0" smtClean="0"/>
          </a:p>
          <a:p>
            <a:pPr marL="0" indent="20638">
              <a:spcAft>
                <a:spcPts val="600"/>
              </a:spcAft>
              <a:buNone/>
            </a:pPr>
            <a:endParaRPr lang="pl-PL" sz="1600" dirty="0" smtClean="0"/>
          </a:p>
          <a:p>
            <a:pPr marL="0" indent="20638">
              <a:spcAft>
                <a:spcPts val="600"/>
              </a:spcAft>
              <a:buNone/>
            </a:pPr>
            <a:endParaRPr lang="pl-PL" sz="1800" dirty="0" smtClean="0"/>
          </a:p>
          <a:p>
            <a:pPr marL="342900" indent="-342900">
              <a:spcAft>
                <a:spcPts val="600"/>
              </a:spcAft>
              <a:buNone/>
            </a:pPr>
            <a:endParaRPr lang="pl-PL" sz="1800"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88640"/>
            <a:ext cx="7372672" cy="1008112"/>
          </a:xfrm>
        </p:spPr>
        <p:txBody>
          <a:bodyPr>
            <a:noAutofit/>
          </a:bodyPr>
          <a:lstStyle/>
          <a:p>
            <a:r>
              <a:rPr lang="pl-PL" sz="2800" dirty="0" smtClean="0">
                <a:solidFill>
                  <a:srgbClr val="002060"/>
                </a:solidFill>
              </a:rPr>
              <a:t>MILCZENIE A BEZCZYNNOŚĆ/przewlekłość</a:t>
            </a:r>
            <a:endParaRPr lang="pl-PL" sz="2800" dirty="0">
              <a:solidFill>
                <a:srgbClr val="002060"/>
              </a:solidFill>
            </a:endParaRPr>
          </a:p>
        </p:txBody>
      </p:sp>
      <p:sp>
        <p:nvSpPr>
          <p:cNvPr id="3" name="Symbol zastępczy zawartości 2"/>
          <p:cNvSpPr>
            <a:spLocks noGrp="1"/>
          </p:cNvSpPr>
          <p:nvPr>
            <p:ph idx="1"/>
          </p:nvPr>
        </p:nvSpPr>
        <p:spPr>
          <a:xfrm>
            <a:off x="457200" y="1340768"/>
            <a:ext cx="7239000" cy="5114968"/>
          </a:xfrm>
        </p:spPr>
        <p:txBody>
          <a:bodyPr>
            <a:noAutofit/>
          </a:bodyPr>
          <a:lstStyle/>
          <a:p>
            <a:pPr>
              <a:buNone/>
            </a:pPr>
            <a:r>
              <a:rPr lang="pl-PL" sz="1800" dirty="0" smtClean="0"/>
              <a:t>Art.  37 k.p.a.  [Ponaglenie na niezałatwienie sprawy</a:t>
            </a:r>
          </a:p>
          <a:p>
            <a:pPr>
              <a:buNone/>
            </a:pPr>
            <a:r>
              <a:rPr lang="pl-PL" sz="1800" dirty="0" smtClean="0"/>
              <a:t>administracyjnej w terminie] </a:t>
            </a:r>
          </a:p>
          <a:p>
            <a:pPr>
              <a:buNone/>
            </a:pPr>
            <a:r>
              <a:rPr lang="pl-PL" sz="1800" dirty="0" smtClean="0"/>
              <a:t>§  1.  Stronie służy prawo do wniesienia ponaglenia, jeżeli:</a:t>
            </a:r>
          </a:p>
          <a:p>
            <a:pPr marL="342900" indent="-342900">
              <a:buAutoNum type="arabicParenR"/>
            </a:pPr>
            <a:r>
              <a:rPr lang="pl-PL" sz="1800" dirty="0" smtClean="0"/>
              <a:t>nie załatwiono sprawy w terminie określonym w art. 35 lub</a:t>
            </a:r>
          </a:p>
          <a:p>
            <a:pPr marL="342900" indent="-342900">
              <a:buNone/>
            </a:pPr>
            <a:r>
              <a:rPr lang="pl-PL" sz="1800" dirty="0" smtClean="0"/>
              <a:t>przepisach szczególnych ani w terminie wskazanym zgodnie z art.</a:t>
            </a:r>
          </a:p>
          <a:p>
            <a:pPr marL="342900" indent="-342900">
              <a:buNone/>
            </a:pPr>
            <a:r>
              <a:rPr lang="pl-PL" sz="1800" dirty="0" smtClean="0"/>
              <a:t>36 § 1 (bezczynność);</a:t>
            </a:r>
          </a:p>
          <a:p>
            <a:pPr marL="342900" indent="-342900">
              <a:buFont typeface="+mj-lt"/>
              <a:buAutoNum type="arabicParenR" startAt="2"/>
            </a:pPr>
            <a:r>
              <a:rPr lang="pl-PL" sz="1800" dirty="0" smtClean="0"/>
              <a:t>postępowanie jest prowadzone dłużej niż jest to niezbędne do</a:t>
            </a:r>
          </a:p>
          <a:p>
            <a:pPr marL="342900" indent="-342900">
              <a:buNone/>
            </a:pPr>
            <a:r>
              <a:rPr lang="pl-PL" sz="1800" dirty="0" smtClean="0"/>
              <a:t>załatwienia sprawy (przewlekłość).</a:t>
            </a:r>
          </a:p>
          <a:p>
            <a:pPr marL="342900" indent="-342900">
              <a:buNone/>
            </a:pPr>
            <a:r>
              <a:rPr lang="pl-PL" sz="1800" dirty="0" smtClean="0"/>
              <a:t>§  2.  Ponaglenie zawiera uzasadnienie.</a:t>
            </a:r>
          </a:p>
          <a:p>
            <a:pPr>
              <a:buNone/>
            </a:pPr>
            <a:r>
              <a:rPr lang="pl-PL" sz="1800" dirty="0" smtClean="0"/>
              <a:t>§  3.  Ponaglenie wnosi się:</a:t>
            </a:r>
          </a:p>
          <a:p>
            <a:pPr marL="342900" indent="-342900">
              <a:buAutoNum type="arabicParenR"/>
            </a:pPr>
            <a:r>
              <a:rPr lang="pl-PL" sz="1800" dirty="0" smtClean="0"/>
              <a:t>do organu wyższego stopnia za pośrednictwem organu</a:t>
            </a:r>
          </a:p>
          <a:p>
            <a:pPr marL="342900" indent="-342900">
              <a:buNone/>
            </a:pPr>
            <a:r>
              <a:rPr lang="pl-PL" sz="1800" dirty="0" smtClean="0"/>
              <a:t>prowadzącego postępowanie;</a:t>
            </a:r>
          </a:p>
          <a:p>
            <a:pPr marL="342900" indent="-342900">
              <a:buFont typeface="+mj-lt"/>
              <a:buAutoNum type="arabicParenR" startAt="2"/>
            </a:pPr>
            <a:r>
              <a:rPr lang="pl-PL" sz="1800" dirty="0" smtClean="0"/>
              <a:t>do organu prowadzącego postępowanie - jeżeli nie ma organu</a:t>
            </a:r>
          </a:p>
          <a:p>
            <a:pPr marL="342900" indent="-342900">
              <a:buNone/>
            </a:pPr>
            <a:r>
              <a:rPr lang="pl-PL" sz="1800" dirty="0" smtClean="0"/>
              <a:t>wyższego stopnia.</a:t>
            </a:r>
          </a:p>
          <a:p>
            <a:r>
              <a:rPr lang="pl-PL" sz="1800" dirty="0" smtClean="0"/>
              <a:t>§  4.  Organ prowadzący postępowanie jest obowiązany przekazać ponaglenie organowi wyższego stopnia bez zbędnej zwłoki, nie później niż w terminie siedmiu dni od dnia jego otrzymania. Organ przekazuje ponaglenie wraz z niezbędnymi odpisami akt sprawy. Odpisy mogą zostać sporządzone w formie dokumentu elektronicznego. Przekazując ponaglenie, organ jest obowiązany ustosunkować się do niego.</a:t>
            </a:r>
          </a:p>
          <a:p>
            <a:r>
              <a:rPr lang="pl-PL" sz="1800" dirty="0" smtClean="0"/>
              <a:t>§  5.  Organ, o którym mowa w § 3, rozpatruje ponaglenie w terminie siedmiu dni od dnia jego otrzymania.</a:t>
            </a:r>
          </a:p>
          <a:p>
            <a:r>
              <a:rPr lang="pl-PL" sz="1800" dirty="0" smtClean="0"/>
              <a:t>§  6.  Organ rozpatrujący ponaglenie wydaje postanowienie, w którym:1) wskazuje, czy organ rozpatrujący sprawę dopuścił się bezczynności lub przewlekłego prowadzenia postępowania, stwierdzając jednocześnie, czy miało ono miejsce z rażącym naruszeniem prawa;</a:t>
            </a:r>
          </a:p>
          <a:p>
            <a:r>
              <a:rPr lang="pl-PL" sz="1800" dirty="0" smtClean="0"/>
              <a:t>2) w przypadku stwierdzenia bezczynności lub </a:t>
            </a:r>
            <a:r>
              <a:rPr lang="pl-PL" sz="1800" dirty="0" err="1" smtClean="0"/>
              <a:t>przewlekłości:a</a:t>
            </a:r>
            <a:r>
              <a:rPr lang="pl-PL" sz="1800" dirty="0" smtClean="0"/>
              <a:t>) zobowiązuje organ rozpatrujący sprawę do załatwienia sprawy, wyznaczając termin do jej załatwienia, jeżeli postępowanie jest niezakończone,</a:t>
            </a:r>
          </a:p>
          <a:p>
            <a:r>
              <a:rPr lang="pl-PL" sz="1800" dirty="0" smtClean="0"/>
              <a:t>b) zarządza wyjaśnienie przyczyn i ustalenie osób winnych bezczynności lub przewlekłości, a w razie potrzeby także podjęcie środków zapobiegających bezczynności lub przewlekłości w przyszłości.</a:t>
            </a:r>
          </a:p>
          <a:p>
            <a:r>
              <a:rPr lang="pl-PL" sz="1800" dirty="0" smtClean="0"/>
              <a:t>§  7.  Organ rozpatrujący ponaglenie może z urzędu zmienić postanowienie, o którym mowa w § 6, wyznaczając dłuższy termin zakończenia postępowania, jeżeli wyjdą na jaw istotne dla sprawy nowe okoliczności faktyczne lub nowe dowody, wymagające dłuższego postępowania, nieznane w momencie wyznaczania terminu.</a:t>
            </a:r>
          </a:p>
          <a:p>
            <a:r>
              <a:rPr lang="pl-PL" sz="1800" dirty="0" smtClean="0"/>
              <a:t>§  8.  W przypadku, o którym mowa w § 3 </a:t>
            </a:r>
            <a:r>
              <a:rPr lang="pl-PL" sz="1800" dirty="0" err="1" smtClean="0"/>
              <a:t>pkt</a:t>
            </a:r>
            <a:r>
              <a:rPr lang="pl-PL" sz="1800" dirty="0" smtClean="0"/>
              <a:t> 2, przepisów § 4, 6 i 7 nie stosuje się. W przypadku stwierdzenia bezczynności lub przewlekłości organ prowadzący postępowanie niezwłocznie załatwia sprawę oraz zarządza wyjaśnienie przyczyn i ustalenie osób winnych bezczynności lub przewlekłości, a w razie potrzeby także podjęcie środków zapobiegających bezczynności lub przewlekłości w przyszłości.</a:t>
            </a:r>
          </a:p>
          <a:p>
            <a:pPr>
              <a:buNone/>
            </a:pPr>
            <a:endParaRPr lang="pl-PL" sz="1400" dirty="0" smtClean="0"/>
          </a:p>
          <a:p>
            <a:pPr marL="0" indent="20638">
              <a:spcAft>
                <a:spcPts val="600"/>
              </a:spcAft>
              <a:buNone/>
            </a:pPr>
            <a:endParaRPr lang="pl-PL" sz="1600" dirty="0" smtClean="0"/>
          </a:p>
          <a:p>
            <a:pPr marL="0" indent="20638">
              <a:spcAft>
                <a:spcPts val="600"/>
              </a:spcAft>
              <a:buNone/>
            </a:pPr>
            <a:endParaRPr lang="pl-PL" sz="1800" dirty="0" smtClean="0"/>
          </a:p>
          <a:p>
            <a:pPr marL="342900" indent="-342900">
              <a:spcAft>
                <a:spcPts val="600"/>
              </a:spcAft>
              <a:buNone/>
            </a:pPr>
            <a:endParaRPr lang="pl-PL" sz="18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800" dirty="0" smtClean="0">
                <a:solidFill>
                  <a:srgbClr val="002060"/>
                </a:solidFill>
              </a:rPr>
              <a:t>STOSUNEK ADMINISTRACYJNOPRAWNY - DEFINICJA</a:t>
            </a:r>
            <a:endParaRPr lang="pl-PL" sz="2800" dirty="0">
              <a:solidFill>
                <a:srgbClr val="002060"/>
              </a:solidFill>
            </a:endParaRPr>
          </a:p>
        </p:txBody>
      </p:sp>
      <p:sp>
        <p:nvSpPr>
          <p:cNvPr id="3" name="Symbol zastępczy zawartości 2"/>
          <p:cNvSpPr>
            <a:spLocks noGrp="1"/>
          </p:cNvSpPr>
          <p:nvPr>
            <p:ph idx="1"/>
          </p:nvPr>
        </p:nvSpPr>
        <p:spPr/>
        <p:txBody>
          <a:bodyPr>
            <a:normAutofit fontScale="92500"/>
          </a:bodyPr>
          <a:lstStyle/>
          <a:p>
            <a:pPr>
              <a:buNone/>
            </a:pPr>
            <a:r>
              <a:rPr lang="pl-PL" sz="2800" dirty="0" smtClean="0">
                <a:latin typeface="+mj-lt"/>
              </a:rPr>
              <a:t>W nauce prawa administracyjnego</a:t>
            </a:r>
          </a:p>
          <a:p>
            <a:pPr marL="0" indent="0">
              <a:buNone/>
            </a:pPr>
            <a:r>
              <a:rPr lang="pl-PL" sz="2800" dirty="0" smtClean="0">
                <a:latin typeface="+mj-lt"/>
              </a:rPr>
              <a:t>przyjmuje się, że </a:t>
            </a:r>
            <a:r>
              <a:rPr lang="pl-PL" sz="2800" b="1" dirty="0" smtClean="0">
                <a:latin typeface="+mj-lt"/>
              </a:rPr>
              <a:t>stosunek prawny </a:t>
            </a:r>
            <a:r>
              <a:rPr lang="pl-PL" sz="2800" dirty="0" smtClean="0">
                <a:latin typeface="+mj-lt"/>
              </a:rPr>
              <a:t>jest unormowaną prawem relacją zachodzącą pomiędzy co najmniej dwoma podmiotami, gdzie zachowanie jednego podmiotu implikuje zachowanie drugiego.</a:t>
            </a:r>
          </a:p>
          <a:p>
            <a:pPr marL="0" indent="0">
              <a:buNone/>
            </a:pPr>
            <a:endParaRPr lang="pl-PL" sz="2800" dirty="0" smtClean="0">
              <a:latin typeface="+mj-lt"/>
            </a:endParaRPr>
          </a:p>
          <a:p>
            <a:pPr marL="0" lvl="0" indent="0">
              <a:buNone/>
            </a:pPr>
            <a:r>
              <a:rPr lang="pl-PL" sz="2800" dirty="0" smtClean="0">
                <a:solidFill>
                  <a:srgbClr val="000000"/>
                </a:solidFill>
                <a:latin typeface="+mj-lt"/>
                <a:ea typeface="Times New Roman"/>
                <a:cs typeface="Times New Roman"/>
                <a:sym typeface="Times New Roman"/>
              </a:rPr>
              <a:t>Natomiast, </a:t>
            </a:r>
            <a:r>
              <a:rPr lang="pl-PL" sz="2800" b="1" dirty="0" smtClean="0">
                <a:solidFill>
                  <a:srgbClr val="000000"/>
                </a:solidFill>
                <a:latin typeface="+mj-lt"/>
                <a:ea typeface="Times New Roman"/>
                <a:cs typeface="Times New Roman"/>
                <a:sym typeface="Times New Roman"/>
              </a:rPr>
              <a:t>s</a:t>
            </a:r>
            <a:r>
              <a:rPr lang="ru" sz="2800" b="1" dirty="0" smtClean="0">
                <a:solidFill>
                  <a:srgbClr val="000000"/>
                </a:solidFill>
                <a:latin typeface="+mj-lt"/>
                <a:ea typeface="Times New Roman"/>
                <a:cs typeface="Times New Roman"/>
                <a:sym typeface="Times New Roman"/>
              </a:rPr>
              <a:t>tosunek administracyjnoprawny </a:t>
            </a:r>
            <a:r>
              <a:rPr lang="ru" sz="2800" dirty="0" smtClean="0">
                <a:solidFill>
                  <a:srgbClr val="000000"/>
                </a:solidFill>
                <a:latin typeface="+mj-lt"/>
                <a:ea typeface="Times New Roman"/>
                <a:cs typeface="Times New Roman"/>
                <a:sym typeface="Times New Roman"/>
              </a:rPr>
              <a:t>to wzajemny między dwoma podmiotami układ zachowań,</a:t>
            </a:r>
            <a:r>
              <a:rPr lang="pl-PL" sz="2800" dirty="0" smtClean="0">
                <a:solidFill>
                  <a:srgbClr val="000000"/>
                </a:solidFill>
                <a:latin typeface="+mj-lt"/>
                <a:ea typeface="Times New Roman"/>
                <a:cs typeface="Times New Roman"/>
                <a:sym typeface="Times New Roman"/>
              </a:rPr>
              <a:t> </a:t>
            </a:r>
            <a:r>
              <a:rPr lang="ru" sz="2800" dirty="0" smtClean="0">
                <a:solidFill>
                  <a:srgbClr val="000000"/>
                </a:solidFill>
                <a:latin typeface="+mj-lt"/>
                <a:ea typeface="Times New Roman"/>
                <a:cs typeface="Times New Roman"/>
                <a:sym typeface="Times New Roman"/>
              </a:rPr>
              <a:t>kwalifikowany przez prawo administracyjne.</a:t>
            </a:r>
          </a:p>
          <a:p>
            <a:pPr marL="0" indent="0" algn="just">
              <a:buNone/>
            </a:pPr>
            <a:endParaRPr lang="pl-PL" sz="2800" dirty="0" smtClean="0"/>
          </a:p>
          <a:p>
            <a:endParaRPr lang="pl-PL"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88640"/>
            <a:ext cx="7372672" cy="1008112"/>
          </a:xfrm>
        </p:spPr>
        <p:txBody>
          <a:bodyPr>
            <a:noAutofit/>
          </a:bodyPr>
          <a:lstStyle/>
          <a:p>
            <a:r>
              <a:rPr lang="pl-PL" sz="2800" dirty="0" smtClean="0">
                <a:solidFill>
                  <a:srgbClr val="002060"/>
                </a:solidFill>
              </a:rPr>
              <a:t>MILCZENIE A BEZCZYNNOŚĆ/przewlekłość</a:t>
            </a:r>
            <a:endParaRPr lang="pl-PL" sz="2800" dirty="0">
              <a:solidFill>
                <a:srgbClr val="002060"/>
              </a:solidFill>
            </a:endParaRPr>
          </a:p>
        </p:txBody>
      </p:sp>
      <p:sp>
        <p:nvSpPr>
          <p:cNvPr id="3" name="Symbol zastępczy zawartości 2"/>
          <p:cNvSpPr>
            <a:spLocks noGrp="1"/>
          </p:cNvSpPr>
          <p:nvPr>
            <p:ph idx="1"/>
          </p:nvPr>
        </p:nvSpPr>
        <p:spPr>
          <a:xfrm>
            <a:off x="457200" y="1340768"/>
            <a:ext cx="7239000" cy="5114968"/>
          </a:xfrm>
        </p:spPr>
        <p:txBody>
          <a:bodyPr>
            <a:noAutofit/>
          </a:bodyPr>
          <a:lstStyle/>
          <a:p>
            <a:pPr marL="0" indent="0">
              <a:buNone/>
            </a:pPr>
            <a:r>
              <a:rPr lang="pl-PL" sz="1800" dirty="0" smtClean="0"/>
              <a:t>§  4.  Organ prowadzący postępowanie jest obowiązany przekazać ponaglenie organowi wyższego stopnia bez zbędnej zwłoki, nie później niż w terminie siedmiu dni od dnia jego otrzymania. Organ przekazuje ponaglenie wraz z niezbędnymi odpisami akt sprawy. Odpisy mogą zostać sporządzone w formie dokumentu elektronicznego. Przekazując ponaglenie, organ jest obowiązany ustosunkować się do niego.</a:t>
            </a:r>
          </a:p>
          <a:p>
            <a:pPr>
              <a:buNone/>
            </a:pPr>
            <a:r>
              <a:rPr lang="pl-PL" sz="1800" dirty="0" smtClean="0"/>
              <a:t>§  5.  Organ, o którym mowa w § 3, rozpatruje ponaglenie w</a:t>
            </a:r>
          </a:p>
          <a:p>
            <a:pPr>
              <a:buNone/>
            </a:pPr>
            <a:r>
              <a:rPr lang="pl-PL" sz="1800" dirty="0" smtClean="0"/>
              <a:t>terminie siedmiu dni od dnia jego otrzymania.</a:t>
            </a:r>
          </a:p>
          <a:p>
            <a:pPr>
              <a:buNone/>
            </a:pPr>
            <a:r>
              <a:rPr lang="pl-PL" sz="1800" dirty="0" smtClean="0"/>
              <a:t>§  6.  Organ rozpatrujący ponaglenie wydaje postanowienie, w którym:</a:t>
            </a:r>
          </a:p>
          <a:p>
            <a:pPr marL="342900" indent="-342900">
              <a:buFont typeface="+mj-lt"/>
              <a:buAutoNum type="arabicParenR"/>
            </a:pPr>
            <a:r>
              <a:rPr lang="pl-PL" sz="1800" dirty="0" smtClean="0"/>
              <a:t>wskazuje, czy organ rozpatrujący sprawę dopuścił się bezczynności lub przewlekłego prowadzenia postępowania, stwierdzając jednocześnie, czy miało ono miejsce z rażącym naruszeniem prawa;</a:t>
            </a:r>
          </a:p>
          <a:p>
            <a:pPr marL="342900" indent="-342900">
              <a:buFont typeface="+mj-lt"/>
              <a:buAutoNum type="arabicParenR"/>
            </a:pPr>
            <a:r>
              <a:rPr lang="pl-PL" sz="1800" dirty="0" smtClean="0"/>
              <a:t>w przypadku stwierdzenia bezczynności lub przewlekłości:</a:t>
            </a:r>
          </a:p>
          <a:p>
            <a:pPr marL="0" indent="20638">
              <a:spcAft>
                <a:spcPts val="600"/>
              </a:spcAft>
              <a:buNone/>
            </a:pPr>
            <a:endParaRPr lang="pl-PL" sz="1600" dirty="0" smtClean="0"/>
          </a:p>
          <a:p>
            <a:pPr marL="0" indent="20638">
              <a:spcAft>
                <a:spcPts val="600"/>
              </a:spcAft>
              <a:buNone/>
            </a:pPr>
            <a:endParaRPr lang="pl-PL" sz="1800" dirty="0" smtClean="0"/>
          </a:p>
          <a:p>
            <a:pPr marL="342900" indent="-342900">
              <a:spcAft>
                <a:spcPts val="600"/>
              </a:spcAft>
              <a:buNone/>
            </a:pPr>
            <a:endParaRPr lang="pl-PL" sz="1800"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88640"/>
            <a:ext cx="7372672" cy="1008112"/>
          </a:xfrm>
        </p:spPr>
        <p:txBody>
          <a:bodyPr>
            <a:noAutofit/>
          </a:bodyPr>
          <a:lstStyle/>
          <a:p>
            <a:r>
              <a:rPr lang="pl-PL" sz="2800" dirty="0" smtClean="0">
                <a:solidFill>
                  <a:srgbClr val="002060"/>
                </a:solidFill>
              </a:rPr>
              <a:t>MILCZENIE A BEZCZYNNOŚĆ/przewlekłość</a:t>
            </a:r>
            <a:endParaRPr lang="pl-PL" sz="2800" dirty="0">
              <a:solidFill>
                <a:srgbClr val="002060"/>
              </a:solidFill>
            </a:endParaRPr>
          </a:p>
        </p:txBody>
      </p:sp>
      <p:sp>
        <p:nvSpPr>
          <p:cNvPr id="3" name="Symbol zastępczy zawartości 2"/>
          <p:cNvSpPr>
            <a:spLocks noGrp="1"/>
          </p:cNvSpPr>
          <p:nvPr>
            <p:ph idx="1"/>
          </p:nvPr>
        </p:nvSpPr>
        <p:spPr>
          <a:xfrm>
            <a:off x="457200" y="1340768"/>
            <a:ext cx="7239000" cy="5114968"/>
          </a:xfrm>
        </p:spPr>
        <p:txBody>
          <a:bodyPr>
            <a:noAutofit/>
          </a:bodyPr>
          <a:lstStyle/>
          <a:p>
            <a:pPr marL="342900" indent="-342900" algn="just">
              <a:buFont typeface="+mj-lt"/>
              <a:buAutoNum type="alphaLcParenR"/>
            </a:pPr>
            <a:r>
              <a:rPr lang="pl-PL" sz="1600" dirty="0" smtClean="0"/>
              <a:t>zobowiązuje organ rozpatrujący sprawę do załatwienia sprawy, wyznaczając termin do jej załatwienia, jeżeli postępowanie jest niezakończone,</a:t>
            </a:r>
          </a:p>
          <a:p>
            <a:pPr marL="342900" indent="-342900" algn="just">
              <a:buFont typeface="+mj-lt"/>
              <a:buAutoNum type="alphaLcParenR"/>
            </a:pPr>
            <a:r>
              <a:rPr lang="pl-PL" sz="1600" dirty="0" smtClean="0"/>
              <a:t> zarządza wyjaśnienie przyczyn i ustalenie osób winnych bezczynności lub przewlekłości, a w razie potrzeby także podjęcie środków zapobiegających bezczynności lub przewlekłości w przyszłości.</a:t>
            </a:r>
          </a:p>
          <a:p>
            <a:pPr algn="just">
              <a:buNone/>
            </a:pPr>
            <a:r>
              <a:rPr lang="pl-PL" sz="1600" dirty="0" smtClean="0"/>
              <a:t>§  7.  Organ rozpatrujący ponaglenie może z urzędu zmienić</a:t>
            </a:r>
          </a:p>
          <a:p>
            <a:pPr marL="11113" indent="-11113" algn="just">
              <a:buNone/>
            </a:pPr>
            <a:r>
              <a:rPr lang="pl-PL" sz="1600" dirty="0" smtClean="0"/>
              <a:t>postanowienie, o którym mowa w § 6, wyznaczając dłuższy termin zakończenia postępowania, jeżeli wyjdą na jaw istotne dla sprawy nowe okoliczności faktyczne lub nowe dowody, wymagające dłuższego postępowania, nieznane w momencie wyznaczania terminu.</a:t>
            </a:r>
          </a:p>
          <a:p>
            <a:pPr algn="just">
              <a:buNone/>
            </a:pPr>
            <a:r>
              <a:rPr lang="pl-PL" sz="1600" dirty="0" smtClean="0"/>
              <a:t>§  8.  W przypadku, o którym mowa w § 3 </a:t>
            </a:r>
            <a:r>
              <a:rPr lang="pl-PL" sz="1600" dirty="0" err="1" smtClean="0"/>
              <a:t>pkt</a:t>
            </a:r>
            <a:r>
              <a:rPr lang="pl-PL" sz="1600" dirty="0" smtClean="0"/>
              <a:t> 2, przepisów § 4, 6 i 7 nie</a:t>
            </a:r>
          </a:p>
          <a:p>
            <a:pPr algn="just">
              <a:buNone/>
            </a:pPr>
            <a:r>
              <a:rPr lang="pl-PL" sz="1600" dirty="0" smtClean="0"/>
              <a:t>stosuje się. W przypadku stwierdzenia bezczynności lub przewlekłości organ</a:t>
            </a:r>
          </a:p>
          <a:p>
            <a:pPr algn="just">
              <a:buNone/>
            </a:pPr>
            <a:r>
              <a:rPr lang="pl-PL" sz="1600" dirty="0" smtClean="0"/>
              <a:t>prowadzący postępowanie niezwłocznie załatwia sprawę oraz zarządza</a:t>
            </a:r>
          </a:p>
          <a:p>
            <a:pPr algn="just">
              <a:buNone/>
            </a:pPr>
            <a:r>
              <a:rPr lang="pl-PL" sz="1600" dirty="0" smtClean="0"/>
              <a:t>wyjaśnienie przyczyn i ustalenie osób winnych bezczynności lub</a:t>
            </a:r>
          </a:p>
          <a:p>
            <a:pPr algn="just">
              <a:buNone/>
            </a:pPr>
            <a:r>
              <a:rPr lang="pl-PL" sz="1600" dirty="0" smtClean="0"/>
              <a:t>przewlekłości, a w razie potrzeby także podjęcie środków zapobiegających</a:t>
            </a:r>
          </a:p>
          <a:p>
            <a:pPr algn="just">
              <a:buNone/>
            </a:pPr>
            <a:r>
              <a:rPr lang="pl-PL" sz="1600" dirty="0" smtClean="0"/>
              <a:t>bezczynności lub przewlekłości w przyszłości.</a:t>
            </a:r>
          </a:p>
          <a:p>
            <a:pPr>
              <a:buNone/>
            </a:pPr>
            <a:endParaRPr lang="pl-PL" sz="1400" dirty="0" smtClean="0"/>
          </a:p>
          <a:p>
            <a:pPr marL="0" indent="20638">
              <a:spcAft>
                <a:spcPts val="600"/>
              </a:spcAft>
              <a:buNone/>
            </a:pPr>
            <a:endParaRPr lang="pl-PL" sz="1600" dirty="0" smtClean="0"/>
          </a:p>
          <a:p>
            <a:pPr marL="0" indent="20638">
              <a:spcAft>
                <a:spcPts val="600"/>
              </a:spcAft>
              <a:buNone/>
            </a:pPr>
            <a:endParaRPr lang="pl-PL" sz="1800" dirty="0" smtClean="0"/>
          </a:p>
          <a:p>
            <a:pPr marL="342900" indent="-342900">
              <a:spcAft>
                <a:spcPts val="600"/>
              </a:spcAft>
              <a:buNone/>
            </a:pPr>
            <a:endParaRPr lang="pl-PL" sz="1800"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buNone/>
            </a:pPr>
            <a:endParaRPr lang="pl-PL" b="1" dirty="0" smtClean="0">
              <a:latin typeface="Cambria" pitchFamily="18" charset="0"/>
            </a:endParaRPr>
          </a:p>
          <a:p>
            <a:pPr algn="ctr">
              <a:buNone/>
            </a:pPr>
            <a:endParaRPr lang="pl-PL" b="1" dirty="0" smtClean="0">
              <a:latin typeface="Cambria" pitchFamily="18" charset="0"/>
            </a:endParaRPr>
          </a:p>
          <a:p>
            <a:pPr algn="ctr">
              <a:buNone/>
            </a:pPr>
            <a:r>
              <a:rPr lang="pl-PL" sz="4000" b="1" dirty="0" smtClean="0">
                <a:latin typeface="Cambria" pitchFamily="18" charset="0"/>
              </a:rPr>
              <a:t>Dziękuję za uwagę </a:t>
            </a:r>
          </a:p>
        </p:txBody>
      </p:sp>
      <p:sp>
        <p:nvSpPr>
          <p:cNvPr id="2" name="Tytuł 1"/>
          <p:cNvSpPr>
            <a:spLocks noGrp="1"/>
          </p:cNvSpPr>
          <p:nvPr>
            <p:ph type="title"/>
          </p:nvPr>
        </p:nvSpPr>
        <p:spPr>
          <a:xfrm>
            <a:off x="457200" y="320040"/>
            <a:ext cx="7239000" cy="732696"/>
          </a:xfrm>
        </p:spPr>
        <p:txBody>
          <a:bodyPr>
            <a:normAutofit/>
          </a:bodyPr>
          <a:lstStyle/>
          <a:p>
            <a:r>
              <a:rPr lang="pl-PL" b="1" dirty="0" smtClean="0">
                <a:solidFill>
                  <a:srgbClr val="002060"/>
                </a:solidFill>
              </a:rPr>
              <a:t>Dziękuję za uwagę…</a:t>
            </a:r>
            <a:endParaRPr lang="pl-PL" b="1" dirty="0">
              <a:solidFill>
                <a:srgbClr val="002060"/>
              </a:solidFill>
            </a:endParaRPr>
          </a:p>
        </p:txBody>
      </p:sp>
      <p:pic>
        <p:nvPicPr>
          <p:cNvPr id="4" name="Obraz 3" descr="dziękuję za uwagę.jpg"/>
          <p:cNvPicPr>
            <a:picLocks noChangeAspect="1"/>
          </p:cNvPicPr>
          <p:nvPr/>
        </p:nvPicPr>
        <p:blipFill>
          <a:blip r:embed="rId2" cstate="print"/>
          <a:stretch>
            <a:fillRect/>
          </a:stretch>
        </p:blipFill>
        <p:spPr>
          <a:xfrm>
            <a:off x="323528" y="1340768"/>
            <a:ext cx="7560840" cy="4826014"/>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solidFill>
                  <a:srgbClr val="002060"/>
                </a:solidFill>
              </a:rPr>
              <a:t>UWAGA…</a:t>
            </a:r>
            <a:endParaRPr lang="pl-PL" dirty="0">
              <a:solidFill>
                <a:srgbClr val="002060"/>
              </a:solidFill>
            </a:endParaRPr>
          </a:p>
        </p:txBody>
      </p:sp>
      <p:sp>
        <p:nvSpPr>
          <p:cNvPr id="3" name="Symbol zastępczy zawartości 2"/>
          <p:cNvSpPr>
            <a:spLocks noGrp="1"/>
          </p:cNvSpPr>
          <p:nvPr>
            <p:ph idx="1"/>
          </p:nvPr>
        </p:nvSpPr>
        <p:spPr/>
        <p:txBody>
          <a:bodyPr>
            <a:normAutofit fontScale="92500" lnSpcReduction="10000"/>
          </a:bodyPr>
          <a:lstStyle/>
          <a:p>
            <a:pPr>
              <a:buNone/>
            </a:pPr>
            <a:r>
              <a:rPr lang="pl-PL" sz="2800" i="1" dirty="0" smtClean="0">
                <a:latin typeface="+mj-lt"/>
              </a:rPr>
              <a:t>Powyższa </a:t>
            </a:r>
            <a:r>
              <a:rPr lang="pl-PL" sz="2800" i="1" smtClean="0">
                <a:latin typeface="+mj-lt"/>
              </a:rPr>
              <a:t>prezentacja- 33 </a:t>
            </a:r>
            <a:r>
              <a:rPr lang="pl-PL" sz="2800" i="1" dirty="0" smtClean="0">
                <a:latin typeface="+mj-lt"/>
              </a:rPr>
              <a:t>kolejno</a:t>
            </a:r>
          </a:p>
          <a:p>
            <a:pPr>
              <a:buNone/>
            </a:pPr>
            <a:r>
              <a:rPr lang="pl-PL" sz="2800" i="1" dirty="0" smtClean="0">
                <a:latin typeface="+mj-lt"/>
              </a:rPr>
              <a:t>ponumerowanych slajdów- została</a:t>
            </a:r>
          </a:p>
          <a:p>
            <a:pPr>
              <a:buNone/>
            </a:pPr>
            <a:r>
              <a:rPr lang="pl-PL" sz="2800" i="1" dirty="0" smtClean="0">
                <a:latin typeface="+mj-lt"/>
              </a:rPr>
              <a:t>przygotowana wyłączanie w celach</a:t>
            </a:r>
          </a:p>
          <a:p>
            <a:pPr>
              <a:buNone/>
            </a:pPr>
            <a:r>
              <a:rPr lang="pl-PL" sz="2800" i="1" dirty="0" smtClean="0">
                <a:latin typeface="+mj-lt"/>
              </a:rPr>
              <a:t>ogólnoinformacyjnych i szkoleniowych. </a:t>
            </a:r>
          </a:p>
          <a:p>
            <a:pPr>
              <a:buNone/>
            </a:pPr>
            <a:endParaRPr lang="pl-PL" sz="2800" dirty="0" smtClean="0">
              <a:latin typeface="+mj-lt"/>
            </a:endParaRPr>
          </a:p>
          <a:p>
            <a:pPr>
              <a:buNone/>
            </a:pPr>
            <a:r>
              <a:rPr lang="pl-PL" sz="2800" i="1" dirty="0" smtClean="0">
                <a:latin typeface="+mj-lt"/>
              </a:rPr>
              <a:t>Małgorzata Kozłowska wszelkie prawa </a:t>
            </a:r>
          </a:p>
          <a:p>
            <a:pPr>
              <a:buNone/>
            </a:pPr>
            <a:r>
              <a:rPr lang="pl-PL" sz="2800" i="1" dirty="0" smtClean="0">
                <a:latin typeface="+mj-lt"/>
              </a:rPr>
              <a:t>zastrzeżone.</a:t>
            </a:r>
          </a:p>
          <a:p>
            <a:pPr>
              <a:buNone/>
            </a:pPr>
            <a:endParaRPr lang="pl-PL" sz="2800" dirty="0" smtClean="0">
              <a:latin typeface="+mj-lt"/>
            </a:endParaRPr>
          </a:p>
          <a:p>
            <a:pPr>
              <a:buNone/>
            </a:pPr>
            <a:r>
              <a:rPr lang="pl-PL" sz="2800" i="1" dirty="0" smtClean="0">
                <a:latin typeface="+mj-lt"/>
              </a:rPr>
              <a:t>Materiały szkoleniowe przekazane wyłącznie</a:t>
            </a:r>
          </a:p>
          <a:p>
            <a:pPr>
              <a:buNone/>
            </a:pPr>
            <a:r>
              <a:rPr lang="pl-PL" sz="2800" i="1" dirty="0" smtClean="0">
                <a:latin typeface="+mj-lt"/>
              </a:rPr>
              <a:t>do użytku wewnętrznego. Nie podlegają</a:t>
            </a:r>
          </a:p>
          <a:p>
            <a:pPr>
              <a:buNone/>
            </a:pPr>
            <a:r>
              <a:rPr lang="pl-PL" sz="2800" i="1" dirty="0" smtClean="0">
                <a:latin typeface="+mj-lt"/>
              </a:rPr>
              <a:t>rozpowszechnianiu.</a:t>
            </a:r>
            <a:endParaRPr lang="pl-PL" sz="2800" dirty="0" smtClean="0">
              <a:latin typeface="+mj-lt"/>
            </a:endParaRPr>
          </a:p>
          <a:p>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800" dirty="0" smtClean="0">
                <a:solidFill>
                  <a:srgbClr val="002060"/>
                </a:solidFill>
              </a:rPr>
              <a:t>STOSUNEK ADMINISTRACYJNOPRAWNY - ELEMENTY</a:t>
            </a:r>
            <a:endParaRPr lang="pl-PL" sz="2800" dirty="0">
              <a:solidFill>
                <a:srgbClr val="002060"/>
              </a:solidFill>
            </a:endParaRPr>
          </a:p>
        </p:txBody>
      </p:sp>
      <p:sp>
        <p:nvSpPr>
          <p:cNvPr id="3" name="Symbol zastępczy zawartości 2"/>
          <p:cNvSpPr>
            <a:spLocks noGrp="1"/>
          </p:cNvSpPr>
          <p:nvPr>
            <p:ph idx="1"/>
          </p:nvPr>
        </p:nvSpPr>
        <p:spPr/>
        <p:txBody>
          <a:bodyPr>
            <a:normAutofit/>
          </a:bodyPr>
          <a:lstStyle/>
          <a:p>
            <a:pPr marL="0" indent="0">
              <a:buNone/>
            </a:pPr>
            <a:r>
              <a:rPr lang="pl-PL" sz="2400" dirty="0" smtClean="0"/>
              <a:t>Do podstawowych elementów konstrukcyjnych stosunku administracyjnego zalicza się: </a:t>
            </a:r>
          </a:p>
          <a:p>
            <a:pPr marL="0" indent="0">
              <a:buNone/>
            </a:pPr>
            <a:r>
              <a:rPr lang="pl-PL" sz="2400" dirty="0" smtClean="0"/>
              <a:t>1) podmioty, </a:t>
            </a:r>
          </a:p>
          <a:p>
            <a:pPr marL="0" indent="0">
              <a:buNone/>
            </a:pPr>
            <a:r>
              <a:rPr lang="pl-PL" sz="2400" dirty="0" smtClean="0"/>
              <a:t>2) przedmiot,</a:t>
            </a:r>
          </a:p>
          <a:p>
            <a:pPr marL="0" indent="0">
              <a:buNone/>
            </a:pPr>
            <a:r>
              <a:rPr lang="pl-PL" sz="2400" dirty="0" smtClean="0"/>
              <a:t>3) treść,</a:t>
            </a:r>
          </a:p>
          <a:p>
            <a:pPr marL="0" indent="0">
              <a:buNone/>
            </a:pPr>
            <a:r>
              <a:rPr lang="pl-PL" sz="2400" dirty="0" smtClean="0"/>
              <a:t>4) układ prawnej sytuacji pomiędzy podmiotami (relacje).</a:t>
            </a:r>
          </a:p>
          <a:p>
            <a:pPr marL="0" indent="0" algn="just">
              <a:buNone/>
            </a:pPr>
            <a:endParaRPr lang="pl-PL" sz="2800" dirty="0" smtClean="0"/>
          </a:p>
          <a:p>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800" dirty="0" smtClean="0">
                <a:solidFill>
                  <a:srgbClr val="002060"/>
                </a:solidFill>
              </a:rPr>
              <a:t>STOSUNEK ADMINISTRACYJNOPRAWNY - PODMIOTY</a:t>
            </a:r>
            <a:endParaRPr lang="pl-PL" sz="2800" dirty="0">
              <a:solidFill>
                <a:srgbClr val="002060"/>
              </a:solidFill>
            </a:endParaRPr>
          </a:p>
        </p:txBody>
      </p:sp>
      <p:sp>
        <p:nvSpPr>
          <p:cNvPr id="3" name="Symbol zastępczy zawartości 2"/>
          <p:cNvSpPr>
            <a:spLocks noGrp="1"/>
          </p:cNvSpPr>
          <p:nvPr>
            <p:ph idx="1"/>
          </p:nvPr>
        </p:nvSpPr>
        <p:spPr/>
        <p:txBody>
          <a:bodyPr>
            <a:normAutofit fontScale="85000" lnSpcReduction="20000"/>
          </a:bodyPr>
          <a:lstStyle/>
          <a:p>
            <a:pPr marL="0" indent="0">
              <a:buNone/>
            </a:pPr>
            <a:r>
              <a:rPr lang="pl-PL" sz="2800" dirty="0" smtClean="0"/>
              <a:t>1.Podmiot administrujący</a:t>
            </a:r>
          </a:p>
          <a:p>
            <a:pPr marL="0" indent="0">
              <a:buNone/>
            </a:pPr>
            <a:r>
              <a:rPr lang="pl-PL" sz="2800" dirty="0" smtClean="0"/>
              <a:t>Organ administracji publicznej - przez nawiązanie stosunku prawnego staje się podmiotem praw lub obowiązków w sferze realizacji zadań administracji, i któremu z tego powodu wystarcza zdolność administracyjnoprawna czynna, sformułowana przez normy prawne określające jego kompetencje(uprawnienia władcze).</a:t>
            </a:r>
            <a:endParaRPr lang="pl-PL" sz="2800" dirty="0" smtClean="0">
              <a:solidFill>
                <a:srgbClr val="00B0F0"/>
              </a:solidFill>
            </a:endParaRPr>
          </a:p>
          <a:p>
            <a:pPr marL="0" indent="0">
              <a:buNone/>
            </a:pPr>
            <a:endParaRPr lang="pl-PL" sz="2800" dirty="0" smtClean="0">
              <a:solidFill>
                <a:srgbClr val="00B0F0"/>
              </a:solidFill>
            </a:endParaRPr>
          </a:p>
          <a:p>
            <a:pPr marL="0" indent="0">
              <a:buNone/>
            </a:pPr>
            <a:r>
              <a:rPr lang="pl-PL" sz="2800" dirty="0" smtClean="0"/>
              <a:t>2.Podmiot administrowany</a:t>
            </a:r>
          </a:p>
          <a:p>
            <a:pPr marL="0" indent="0">
              <a:buNone/>
            </a:pPr>
            <a:r>
              <a:rPr lang="pl-PL" sz="2800" dirty="0" smtClean="0"/>
              <a:t>Obywatel, spółka, przedsiębiorstwo państwowe, zakład administracyjny i każda inna jednostka organizacyjna kwalifikowana przez prawo jako podmiot praw bądź obowiązków administracyjnoprawnych.</a:t>
            </a:r>
          </a:p>
          <a:p>
            <a:pPr marL="0" indent="0" algn="just">
              <a:buNone/>
            </a:pPr>
            <a:endParaRPr lang="pl-PL" sz="2800" dirty="0" smtClean="0"/>
          </a:p>
          <a:p>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800" dirty="0" smtClean="0">
                <a:solidFill>
                  <a:srgbClr val="002060"/>
                </a:solidFill>
              </a:rPr>
              <a:t>STOSUNEK ADMINISTRACYJNOPRAWNY - PRZEDMIOT</a:t>
            </a:r>
            <a:endParaRPr lang="pl-PL" sz="2800" dirty="0">
              <a:solidFill>
                <a:srgbClr val="002060"/>
              </a:solidFill>
            </a:endParaRPr>
          </a:p>
        </p:txBody>
      </p:sp>
      <p:sp>
        <p:nvSpPr>
          <p:cNvPr id="3" name="Symbol zastępczy zawartości 2"/>
          <p:cNvSpPr>
            <a:spLocks noGrp="1"/>
          </p:cNvSpPr>
          <p:nvPr>
            <p:ph idx="1"/>
          </p:nvPr>
        </p:nvSpPr>
        <p:spPr/>
        <p:txBody>
          <a:bodyPr>
            <a:normAutofit/>
          </a:bodyPr>
          <a:lstStyle/>
          <a:p>
            <a:pPr>
              <a:buNone/>
            </a:pPr>
            <a:r>
              <a:rPr lang="pl-PL" sz="2800" dirty="0" smtClean="0">
                <a:latin typeface="+mj-lt"/>
              </a:rPr>
              <a:t>Przedmiotem stosunku jest sprawa „z</a:t>
            </a:r>
          </a:p>
          <a:p>
            <a:pPr>
              <a:buNone/>
            </a:pPr>
            <a:r>
              <a:rPr lang="pl-PL" sz="2800" dirty="0" smtClean="0">
                <a:latin typeface="+mj-lt"/>
              </a:rPr>
              <a:t>zakresu administracji”, mieszcząca się w</a:t>
            </a:r>
          </a:p>
          <a:p>
            <a:pPr>
              <a:buNone/>
            </a:pPr>
            <a:r>
              <a:rPr lang="pl-PL" sz="2800" dirty="0" smtClean="0">
                <a:latin typeface="+mj-lt"/>
              </a:rPr>
              <a:t>sferze kompetencji administracji.</a:t>
            </a:r>
          </a:p>
          <a:p>
            <a:pPr>
              <a:buNone/>
            </a:pPr>
            <a:r>
              <a:rPr lang="pl-PL" sz="2800" dirty="0" smtClean="0">
                <a:latin typeface="+mj-lt"/>
              </a:rPr>
              <a:t>Ponadto, przedmiot stosunku</a:t>
            </a:r>
          </a:p>
          <a:p>
            <a:pPr>
              <a:buNone/>
            </a:pPr>
            <a:r>
              <a:rPr lang="pl-PL" sz="2800" dirty="0" smtClean="0">
                <a:latin typeface="+mj-lt"/>
              </a:rPr>
              <a:t>administracyjnoprawnego musi dotyczyć</a:t>
            </a:r>
          </a:p>
          <a:p>
            <a:pPr>
              <a:buNone/>
            </a:pPr>
            <a:r>
              <a:rPr lang="pl-PL" sz="2800" dirty="0" smtClean="0">
                <a:latin typeface="+mj-lt"/>
              </a:rPr>
              <a:t>sfery publicznej i być normowany przez</a:t>
            </a:r>
          </a:p>
          <a:p>
            <a:pPr>
              <a:buNone/>
            </a:pPr>
            <a:r>
              <a:rPr lang="pl-PL" sz="2800" dirty="0" smtClean="0">
                <a:latin typeface="+mj-lt"/>
              </a:rPr>
              <a:t>kompetentne organy administracji</a:t>
            </a:r>
          </a:p>
          <a:p>
            <a:pPr>
              <a:buNone/>
            </a:pPr>
            <a:r>
              <a:rPr lang="pl-PL" sz="2800" dirty="0" smtClean="0">
                <a:latin typeface="+mj-lt"/>
              </a:rPr>
              <a:t>publicznej, w drodze wydawanych na</a:t>
            </a:r>
          </a:p>
          <a:p>
            <a:pPr>
              <a:buNone/>
            </a:pPr>
            <a:r>
              <a:rPr lang="pl-PL" sz="2800" dirty="0" smtClean="0">
                <a:latin typeface="+mj-lt"/>
              </a:rPr>
              <a:t>podstawie prawa aktów administracyjnych.</a:t>
            </a:r>
          </a:p>
          <a:p>
            <a:endParaRPr lang="pl-PL" dirty="0">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800" dirty="0" smtClean="0">
                <a:solidFill>
                  <a:srgbClr val="002060"/>
                </a:solidFill>
              </a:rPr>
              <a:t>STOSUNEK ADMINISTRACYJNOPRAWNY - RELACJE</a:t>
            </a:r>
            <a:endParaRPr lang="pl-PL" sz="2800" dirty="0">
              <a:solidFill>
                <a:srgbClr val="002060"/>
              </a:solidFill>
            </a:endParaRPr>
          </a:p>
        </p:txBody>
      </p:sp>
      <p:sp>
        <p:nvSpPr>
          <p:cNvPr id="3" name="Symbol zastępczy zawartości 2"/>
          <p:cNvSpPr>
            <a:spLocks noGrp="1"/>
          </p:cNvSpPr>
          <p:nvPr>
            <p:ph idx="1"/>
          </p:nvPr>
        </p:nvSpPr>
        <p:spPr/>
        <p:txBody>
          <a:bodyPr>
            <a:normAutofit fontScale="85000" lnSpcReduction="20000"/>
          </a:bodyPr>
          <a:lstStyle/>
          <a:p>
            <a:pPr marL="11113" lvl="0" indent="-11113">
              <a:spcBef>
                <a:spcPts val="0"/>
              </a:spcBef>
              <a:buClr>
                <a:schemeClr val="dk1"/>
              </a:buClr>
              <a:buSzPct val="78571"/>
              <a:buFont typeface="Arial"/>
              <a:buNone/>
            </a:pPr>
            <a:r>
              <a:rPr lang="ru" sz="2800" dirty="0" smtClean="0">
                <a:solidFill>
                  <a:srgbClr val="000000"/>
                </a:solidFill>
                <a:latin typeface="+mj-lt"/>
                <a:ea typeface="Times New Roman"/>
                <a:cs typeface="Times New Roman"/>
                <a:sym typeface="Times New Roman"/>
              </a:rPr>
              <a:t>Relacje pomiędzy uczestnikami stosunku administracyjnoprawnego</a:t>
            </a:r>
            <a:r>
              <a:rPr lang="pl-PL" sz="2800" dirty="0" smtClean="0">
                <a:solidFill>
                  <a:srgbClr val="000000"/>
                </a:solidFill>
                <a:latin typeface="+mj-lt"/>
                <a:ea typeface="Times New Roman"/>
                <a:cs typeface="Times New Roman"/>
                <a:sym typeface="Times New Roman"/>
              </a:rPr>
              <a:t>, </a:t>
            </a:r>
            <a:r>
              <a:rPr lang="ru" sz="2800" dirty="0" smtClean="0">
                <a:solidFill>
                  <a:srgbClr val="000000"/>
                </a:solidFill>
                <a:latin typeface="+mj-lt"/>
                <a:ea typeface="Times New Roman"/>
                <a:cs typeface="Times New Roman"/>
                <a:sym typeface="Times New Roman"/>
              </a:rPr>
              <a:t>w przeciwieństwie do stosunku cywilnoprawnego, w którym istnieje domniemanie równości stron, charakteryzuj</a:t>
            </a:r>
            <a:r>
              <a:rPr lang="pl-PL" sz="2800" dirty="0" smtClean="0">
                <a:solidFill>
                  <a:srgbClr val="000000"/>
                </a:solidFill>
                <a:latin typeface="+mj-lt"/>
                <a:ea typeface="Times New Roman"/>
                <a:cs typeface="Times New Roman"/>
                <a:sym typeface="Times New Roman"/>
              </a:rPr>
              <a:t>ą </a:t>
            </a:r>
            <a:r>
              <a:rPr lang="ru" sz="2800" dirty="0" smtClean="0">
                <a:solidFill>
                  <a:srgbClr val="000000"/>
                </a:solidFill>
                <a:latin typeface="+mj-lt"/>
                <a:ea typeface="Times New Roman"/>
                <a:cs typeface="Times New Roman"/>
                <a:sym typeface="Times New Roman"/>
              </a:rPr>
              <a:t>się nierównorzędnością jego podmiotów. Oznacza to, że organ administracji publicznej jednostronnie rozstrzyga o prawach lub obowiązkach podmiotów stosunku.</a:t>
            </a:r>
            <a:endParaRPr lang="pl-PL" sz="2800" dirty="0" smtClean="0">
              <a:solidFill>
                <a:srgbClr val="000000"/>
              </a:solidFill>
              <a:latin typeface="+mj-lt"/>
              <a:ea typeface="Times New Roman"/>
              <a:cs typeface="Times New Roman"/>
              <a:sym typeface="Times New Roman"/>
            </a:endParaRPr>
          </a:p>
          <a:p>
            <a:pPr marL="11113" lvl="0" indent="-11113">
              <a:spcBef>
                <a:spcPts val="0"/>
              </a:spcBef>
              <a:buClr>
                <a:schemeClr val="dk1"/>
              </a:buClr>
              <a:buSzPct val="78571"/>
              <a:buFont typeface="Arial"/>
              <a:buNone/>
            </a:pPr>
            <a:endParaRPr lang="pl-PL" sz="2800" dirty="0" smtClean="0">
              <a:solidFill>
                <a:srgbClr val="000000"/>
              </a:solidFill>
              <a:latin typeface="+mj-lt"/>
              <a:ea typeface="Times New Roman"/>
              <a:cs typeface="Times New Roman"/>
              <a:sym typeface="Times New Roman"/>
            </a:endParaRPr>
          </a:p>
          <a:p>
            <a:pPr marL="11113" indent="-11113">
              <a:spcBef>
                <a:spcPts val="0"/>
              </a:spcBef>
              <a:buClr>
                <a:schemeClr val="dk1"/>
              </a:buClr>
              <a:buSzPct val="78571"/>
              <a:buNone/>
            </a:pPr>
            <a:r>
              <a:rPr lang="pl-PL" sz="2800" dirty="0" smtClean="0"/>
              <a:t>Niezależnie od tego, czy inicjatywa nawiązania stosunku wyszła od organu administracyjnego (z urzędu), czy od drugiej strony stosunku (na wniosek) podmiotem rozstrzygającym jest zawsze organ administracji publiczne (z wyjątkiem stosunków powstających z mocy prawa).</a:t>
            </a:r>
          </a:p>
          <a:p>
            <a:pPr marL="11113" lvl="0" indent="-11113">
              <a:spcBef>
                <a:spcPts val="0"/>
              </a:spcBef>
              <a:buClr>
                <a:schemeClr val="dk1"/>
              </a:buClr>
              <a:buSzPct val="78571"/>
              <a:buFont typeface="Arial"/>
              <a:buNone/>
            </a:pPr>
            <a:endParaRPr lang="pl-PL" dirty="0">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88640"/>
            <a:ext cx="7372672" cy="1008112"/>
          </a:xfrm>
        </p:spPr>
        <p:txBody>
          <a:bodyPr>
            <a:noAutofit/>
          </a:bodyPr>
          <a:lstStyle/>
          <a:p>
            <a:r>
              <a:rPr lang="pl-PL" sz="2800" dirty="0" smtClean="0">
                <a:solidFill>
                  <a:srgbClr val="002060"/>
                </a:solidFill>
              </a:rPr>
              <a:t>STOSUNEK ADMINISTRACYJNOPRAWNY - RODZAJE</a:t>
            </a:r>
            <a:endParaRPr lang="pl-PL" sz="2800" dirty="0">
              <a:solidFill>
                <a:srgbClr val="002060"/>
              </a:solidFill>
            </a:endParaRPr>
          </a:p>
        </p:txBody>
      </p:sp>
      <p:sp>
        <p:nvSpPr>
          <p:cNvPr id="3" name="Symbol zastępczy zawartości 2"/>
          <p:cNvSpPr>
            <a:spLocks noGrp="1"/>
          </p:cNvSpPr>
          <p:nvPr>
            <p:ph idx="1"/>
          </p:nvPr>
        </p:nvSpPr>
        <p:spPr>
          <a:xfrm>
            <a:off x="457200" y="1340768"/>
            <a:ext cx="7239000" cy="5114968"/>
          </a:xfrm>
        </p:spPr>
        <p:txBody>
          <a:bodyPr>
            <a:noAutofit/>
          </a:bodyPr>
          <a:lstStyle/>
          <a:p>
            <a:pPr marL="0" lvl="0" indent="0">
              <a:spcAft>
                <a:spcPts val="600"/>
              </a:spcAft>
              <a:buNone/>
            </a:pPr>
            <a:r>
              <a:rPr lang="ru" sz="1800" b="1" dirty="0" smtClean="0">
                <a:solidFill>
                  <a:srgbClr val="000000"/>
                </a:solidFill>
                <a:highlight>
                  <a:srgbClr val="FFFFFF"/>
                </a:highlight>
                <a:latin typeface="+mj-lt"/>
                <a:ea typeface="Times New Roman"/>
                <a:cs typeface="Times New Roman"/>
                <a:sym typeface="Times New Roman"/>
              </a:rPr>
              <a:t>Stosunek materialny </a:t>
            </a:r>
            <a:r>
              <a:rPr lang="ru" sz="1800" dirty="0" smtClean="0">
                <a:solidFill>
                  <a:srgbClr val="000000"/>
                </a:solidFill>
                <a:highlight>
                  <a:srgbClr val="FFFFFF"/>
                </a:highlight>
                <a:latin typeface="+mj-lt"/>
                <a:ea typeface="Times New Roman"/>
                <a:cs typeface="Times New Roman"/>
                <a:sym typeface="Times New Roman"/>
              </a:rPr>
              <a:t>– powstaje na skutek zaistnienia</a:t>
            </a:r>
            <a:r>
              <a:rPr lang="pl-PL" sz="1800" dirty="0" smtClean="0">
                <a:solidFill>
                  <a:srgbClr val="000000"/>
                </a:solidFill>
                <a:highlight>
                  <a:srgbClr val="FFFFFF"/>
                </a:highlight>
                <a:latin typeface="+mj-lt"/>
                <a:ea typeface="Times New Roman"/>
                <a:cs typeface="Times New Roman"/>
                <a:sym typeface="Times New Roman"/>
              </a:rPr>
              <a:t> </a:t>
            </a:r>
            <a:r>
              <a:rPr lang="ru" sz="1800" dirty="0" smtClean="0">
                <a:solidFill>
                  <a:srgbClr val="000000"/>
                </a:solidFill>
                <a:highlight>
                  <a:srgbClr val="FFFFFF"/>
                </a:highlight>
                <a:latin typeface="+mj-lt"/>
                <a:ea typeface="Times New Roman"/>
                <a:cs typeface="Times New Roman"/>
                <a:sym typeface="Times New Roman"/>
              </a:rPr>
              <a:t>stanu faktycznego lub faktu prawnego, wyczerpującego </a:t>
            </a:r>
            <a:r>
              <a:rPr lang="ru" sz="1800" dirty="0" smtClean="0">
                <a:highlight>
                  <a:srgbClr val="FFFFFF"/>
                </a:highlight>
                <a:latin typeface="+mj-lt"/>
                <a:ea typeface="Times New Roman"/>
                <a:cs typeface="Times New Roman"/>
                <a:sym typeface="Times New Roman"/>
              </a:rPr>
              <a:t>zakres zastosowania norm </a:t>
            </a:r>
            <a:r>
              <a:rPr lang="ru" sz="1800" dirty="0" smtClean="0">
                <a:solidFill>
                  <a:srgbClr val="000000"/>
                </a:solidFill>
                <a:highlight>
                  <a:srgbClr val="FFFFFF"/>
                </a:highlight>
                <a:latin typeface="+mj-lt"/>
                <a:ea typeface="Times New Roman"/>
                <a:cs typeface="Times New Roman"/>
                <a:sym typeface="Times New Roman"/>
              </a:rPr>
              <a:t>prawa administracyjnego materialnego. Nawiązanie stosunku materialnego jest związane z nałożeniem na adresatów norm prawa materialnego, określonych w nim praw i obowiązków</a:t>
            </a:r>
            <a:r>
              <a:rPr lang="pl-PL" sz="1800" dirty="0" smtClean="0">
                <a:solidFill>
                  <a:srgbClr val="000000"/>
                </a:solidFill>
                <a:highlight>
                  <a:srgbClr val="FFFFFF"/>
                </a:highlight>
                <a:latin typeface="+mj-lt"/>
                <a:ea typeface="Times New Roman"/>
                <a:cs typeface="Times New Roman"/>
                <a:sym typeface="Times New Roman"/>
              </a:rPr>
              <a:t>.</a:t>
            </a:r>
          </a:p>
          <a:p>
            <a:pPr marL="0" indent="0">
              <a:spcAft>
                <a:spcPts val="600"/>
              </a:spcAft>
              <a:buNone/>
            </a:pPr>
            <a:r>
              <a:rPr lang="ru" sz="1800" b="1" dirty="0" smtClean="0">
                <a:solidFill>
                  <a:srgbClr val="000000"/>
                </a:solidFill>
                <a:highlight>
                  <a:srgbClr val="FFFFFF"/>
                </a:highlight>
                <a:latin typeface="+mj-lt"/>
                <a:ea typeface="Times New Roman"/>
                <a:cs typeface="Times New Roman"/>
                <a:sym typeface="Times New Roman"/>
              </a:rPr>
              <a:t>Stosunek procesowy </a:t>
            </a:r>
            <a:r>
              <a:rPr lang="ru" sz="1800" dirty="0" smtClean="0">
                <a:solidFill>
                  <a:srgbClr val="000000"/>
                </a:solidFill>
                <a:highlight>
                  <a:srgbClr val="FFFFFF"/>
                </a:highlight>
                <a:latin typeface="+mj-lt"/>
                <a:ea typeface="Times New Roman"/>
                <a:cs typeface="Times New Roman"/>
                <a:sym typeface="Times New Roman"/>
              </a:rPr>
              <a:t>– powstaje w wyniku zaistnienia stosunku materialnego, w momencie wszczęcia postępowania administracyjnego. Z mocy stosunku procesowego stronom przysługują, na podstawie prawa administracyjnego procesowego, prawa i obowiązki formalne</a:t>
            </a:r>
            <a:r>
              <a:rPr lang="pl-PL" sz="1800" dirty="0" smtClean="0">
                <a:solidFill>
                  <a:srgbClr val="000000"/>
                </a:solidFill>
                <a:highlight>
                  <a:srgbClr val="FFFFFF"/>
                </a:highlight>
                <a:latin typeface="+mj-lt"/>
                <a:ea typeface="Times New Roman"/>
                <a:cs typeface="Times New Roman"/>
                <a:sym typeface="Times New Roman"/>
              </a:rPr>
              <a:t>.</a:t>
            </a:r>
          </a:p>
          <a:p>
            <a:pPr marL="0" lvl="0" indent="0">
              <a:spcAft>
                <a:spcPts val="600"/>
              </a:spcAft>
              <a:buNone/>
            </a:pPr>
            <a:r>
              <a:rPr lang="ru" sz="1800" b="1" dirty="0" smtClean="0">
                <a:solidFill>
                  <a:srgbClr val="000000"/>
                </a:solidFill>
                <a:highlight>
                  <a:srgbClr val="FFFFFF"/>
                </a:highlight>
                <a:latin typeface="+mj-lt"/>
                <a:ea typeface="Times New Roman"/>
                <a:cs typeface="Times New Roman"/>
                <a:sym typeface="Times New Roman"/>
              </a:rPr>
              <a:t>Stosunek egzekucyjny </a:t>
            </a:r>
            <a:r>
              <a:rPr lang="ru" sz="1800" dirty="0" smtClean="0">
                <a:solidFill>
                  <a:srgbClr val="000000"/>
                </a:solidFill>
                <a:highlight>
                  <a:srgbClr val="FFFFFF"/>
                </a:highlight>
                <a:latin typeface="+mj-lt"/>
                <a:ea typeface="Times New Roman"/>
                <a:cs typeface="Times New Roman"/>
                <a:sym typeface="Times New Roman"/>
              </a:rPr>
              <a:t>– jest pochodną stosunku procesowego. Jego</a:t>
            </a:r>
            <a:r>
              <a:rPr lang="pl-PL" sz="1800" dirty="0" smtClean="0">
                <a:solidFill>
                  <a:srgbClr val="000000"/>
                </a:solidFill>
                <a:highlight>
                  <a:srgbClr val="FFFFFF"/>
                </a:highlight>
                <a:latin typeface="+mj-lt"/>
                <a:ea typeface="Times New Roman"/>
                <a:cs typeface="Times New Roman"/>
                <a:sym typeface="Times New Roman"/>
              </a:rPr>
              <a:t> </a:t>
            </a:r>
            <a:r>
              <a:rPr lang="ru" sz="1800" dirty="0" smtClean="0">
                <a:solidFill>
                  <a:srgbClr val="000000"/>
                </a:solidFill>
                <a:highlight>
                  <a:srgbClr val="FFFFFF"/>
                </a:highlight>
                <a:latin typeface="+mj-lt"/>
                <a:ea typeface="Times New Roman"/>
                <a:cs typeface="Times New Roman"/>
                <a:sym typeface="Times New Roman"/>
              </a:rPr>
              <a:t>istota polega na konieczności bezwzględnego podporządkowania się decyzji egzekucyjnej, organu administracji publicznej wydanej w celu wykonania prawa; łączy się z mniejszą lub większą dolegliwością</a:t>
            </a:r>
            <a:r>
              <a:rPr lang="pl-PL" sz="1800" dirty="0" smtClean="0">
                <a:solidFill>
                  <a:srgbClr val="000000"/>
                </a:solidFill>
                <a:highlight>
                  <a:srgbClr val="FFFFFF"/>
                </a:highlight>
                <a:latin typeface="+mj-lt"/>
                <a:ea typeface="Times New Roman"/>
                <a:cs typeface="Times New Roman"/>
                <a:sym typeface="Times New Roman"/>
              </a:rPr>
              <a:t>.</a:t>
            </a:r>
            <a:endParaRPr lang="ru" sz="1800" dirty="0" smtClean="0">
              <a:solidFill>
                <a:srgbClr val="000000"/>
              </a:solidFill>
              <a:highlight>
                <a:srgbClr val="FFFFFF"/>
              </a:highlight>
              <a:latin typeface="+mj-lt"/>
              <a:ea typeface="Times New Roman"/>
              <a:cs typeface="Times New Roman"/>
              <a:sym typeface="Times New Roman"/>
            </a:endParaRPr>
          </a:p>
          <a:p>
            <a:pPr>
              <a:spcAft>
                <a:spcPts val="600"/>
              </a:spcAft>
              <a:buNone/>
            </a:pPr>
            <a:endParaRPr lang="ru" sz="2400" dirty="0" smtClean="0">
              <a:solidFill>
                <a:srgbClr val="000000"/>
              </a:solidFill>
              <a:highlight>
                <a:srgbClr val="FFFFFF"/>
              </a:highlight>
              <a:latin typeface="Times New Roman"/>
              <a:ea typeface="Times New Roman"/>
              <a:cs typeface="Times New Roman"/>
              <a:sym typeface="Times New Roman"/>
            </a:endParaRPr>
          </a:p>
          <a:p>
            <a:pPr lvl="0">
              <a:spcAft>
                <a:spcPts val="600"/>
              </a:spcAft>
              <a:buNone/>
            </a:pPr>
            <a:endParaRPr lang="ru" sz="2400" dirty="0">
              <a:solidFill>
                <a:srgbClr val="000000"/>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88640"/>
            <a:ext cx="7372672" cy="1008112"/>
          </a:xfrm>
        </p:spPr>
        <p:txBody>
          <a:bodyPr>
            <a:noAutofit/>
          </a:bodyPr>
          <a:lstStyle/>
          <a:p>
            <a:r>
              <a:rPr lang="pl-PL" sz="2800" dirty="0" smtClean="0">
                <a:solidFill>
                  <a:srgbClr val="002060"/>
                </a:solidFill>
              </a:rPr>
              <a:t>STOSUNEK ADMINISTRACYJNOPRAWNY – SPOSBY POWSTANIA</a:t>
            </a:r>
            <a:endParaRPr lang="pl-PL" sz="2800" dirty="0">
              <a:solidFill>
                <a:srgbClr val="002060"/>
              </a:solidFill>
            </a:endParaRPr>
          </a:p>
        </p:txBody>
      </p:sp>
      <p:sp>
        <p:nvSpPr>
          <p:cNvPr id="3" name="Symbol zastępczy zawartości 2"/>
          <p:cNvSpPr>
            <a:spLocks noGrp="1"/>
          </p:cNvSpPr>
          <p:nvPr>
            <p:ph idx="1"/>
          </p:nvPr>
        </p:nvSpPr>
        <p:spPr>
          <a:xfrm>
            <a:off x="457200" y="1340768"/>
            <a:ext cx="7239000" cy="5114968"/>
          </a:xfrm>
        </p:spPr>
        <p:txBody>
          <a:bodyPr>
            <a:noAutofit/>
          </a:bodyPr>
          <a:lstStyle/>
          <a:p>
            <a:pPr lvl="0">
              <a:spcBef>
                <a:spcPts val="0"/>
              </a:spcBef>
              <a:buNone/>
            </a:pPr>
            <a:r>
              <a:rPr lang="pl-PL" sz="1400" b="1" dirty="0" smtClean="0">
                <a:solidFill>
                  <a:schemeClr val="dk1"/>
                </a:solidFill>
                <a:highlight>
                  <a:srgbClr val="FFFFFF"/>
                </a:highlight>
                <a:latin typeface="+mj-lt"/>
                <a:ea typeface="Times New Roman"/>
                <a:cs typeface="Times New Roman"/>
                <a:sym typeface="Times New Roman"/>
              </a:rPr>
              <a:t>Istnieją dwa sposoby powstania stosunków administracyjnoprawnych:</a:t>
            </a:r>
          </a:p>
          <a:p>
            <a:pPr marL="342900" lvl="0" indent="-342900">
              <a:spcBef>
                <a:spcPts val="0"/>
              </a:spcBef>
              <a:buAutoNum type="arabicPeriod"/>
            </a:pPr>
            <a:r>
              <a:rPr lang="pl-PL" sz="1400" dirty="0" smtClean="0">
                <a:solidFill>
                  <a:schemeClr val="dk1"/>
                </a:solidFill>
                <a:highlight>
                  <a:srgbClr val="FFFFFF"/>
                </a:highlight>
                <a:latin typeface="+mj-lt"/>
                <a:ea typeface="Times New Roman"/>
                <a:cs typeface="Times New Roman"/>
                <a:sym typeface="Times New Roman"/>
              </a:rPr>
              <a:t>z mocy prawa,</a:t>
            </a:r>
          </a:p>
          <a:p>
            <a:pPr marL="342900" lvl="0" indent="-342900">
              <a:spcBef>
                <a:spcPts val="0"/>
              </a:spcBef>
              <a:buAutoNum type="arabicPeriod"/>
            </a:pPr>
            <a:r>
              <a:rPr lang="pl-PL" sz="1400" dirty="0" smtClean="0">
                <a:solidFill>
                  <a:schemeClr val="dk1"/>
                </a:solidFill>
                <a:highlight>
                  <a:srgbClr val="FFFFFF"/>
                </a:highlight>
                <a:latin typeface="+mj-lt"/>
                <a:ea typeface="Times New Roman"/>
                <a:cs typeface="Times New Roman"/>
                <a:sym typeface="Times New Roman"/>
              </a:rPr>
              <a:t>na skutek wydania aktu administracyjnego, </a:t>
            </a:r>
          </a:p>
          <a:p>
            <a:pPr marL="342900" lvl="0" indent="-342900">
              <a:spcBef>
                <a:spcPts val="0"/>
              </a:spcBef>
              <a:buAutoNum type="arabicPeriod"/>
            </a:pPr>
            <a:endParaRPr lang="pl-PL" sz="1400" dirty="0" smtClean="0">
              <a:solidFill>
                <a:schemeClr val="dk1"/>
              </a:solidFill>
              <a:highlight>
                <a:srgbClr val="FFFFFF"/>
              </a:highlight>
              <a:latin typeface="+mj-lt"/>
              <a:ea typeface="Times New Roman"/>
              <a:cs typeface="Times New Roman"/>
              <a:sym typeface="Times New Roman"/>
            </a:endParaRPr>
          </a:p>
          <a:p>
            <a:pPr marL="342900" lvl="0" indent="-342900">
              <a:spcBef>
                <a:spcPts val="0"/>
              </a:spcBef>
              <a:buNone/>
            </a:pPr>
            <a:r>
              <a:rPr lang="pl-PL" sz="1400" b="1" dirty="0" smtClean="0">
                <a:solidFill>
                  <a:schemeClr val="dk1"/>
                </a:solidFill>
                <a:highlight>
                  <a:srgbClr val="FFFFFF"/>
                </a:highlight>
                <a:latin typeface="+mj-lt"/>
                <a:ea typeface="Times New Roman"/>
                <a:cs typeface="Times New Roman"/>
                <a:sym typeface="Times New Roman"/>
              </a:rPr>
              <a:t>Z MOCY PRAWA:</a:t>
            </a:r>
          </a:p>
          <a:p>
            <a:pPr marL="7938" lvl="0" indent="-7938">
              <a:lnSpc>
                <a:spcPct val="150000"/>
              </a:lnSpc>
              <a:spcBef>
                <a:spcPts val="0"/>
              </a:spcBef>
              <a:buClr>
                <a:schemeClr val="dk1"/>
              </a:buClr>
              <a:buFont typeface="Times New Roman"/>
              <a:buAutoNum type="arabicPeriod"/>
            </a:pPr>
            <a:r>
              <a:rPr lang="pl-PL" sz="1400" dirty="0" smtClean="0">
                <a:solidFill>
                  <a:schemeClr val="dk1"/>
                </a:solidFill>
                <a:highlight>
                  <a:srgbClr val="FFFFFF"/>
                </a:highlight>
                <a:latin typeface="+mj-lt"/>
                <a:ea typeface="Times New Roman"/>
                <a:cs typeface="Times New Roman"/>
                <a:sym typeface="Times New Roman"/>
              </a:rPr>
              <a:t> gdy w pewnym stanie faktycznym zaczyna obowiązywać norma prawna, która z tym stanem wiąże pewne skutki prawne wyrażające się w nałożeniu obowiązków, przyznaniu praw lub ich modyfikacji,</a:t>
            </a:r>
          </a:p>
          <a:p>
            <a:pPr marL="7938" lvl="0" indent="-7938">
              <a:lnSpc>
                <a:spcPct val="150000"/>
              </a:lnSpc>
              <a:spcBef>
                <a:spcPts val="0"/>
              </a:spcBef>
              <a:buClr>
                <a:schemeClr val="dk1"/>
              </a:buClr>
              <a:buFont typeface="Times New Roman"/>
              <a:buAutoNum type="arabicPeriod"/>
            </a:pPr>
            <a:r>
              <a:rPr lang="pl-PL" sz="1400" dirty="0" smtClean="0">
                <a:solidFill>
                  <a:schemeClr val="dk1"/>
                </a:solidFill>
                <a:highlight>
                  <a:srgbClr val="FFFFFF"/>
                </a:highlight>
                <a:latin typeface="+mj-lt"/>
                <a:ea typeface="Times New Roman"/>
                <a:cs typeface="Times New Roman"/>
                <a:sym typeface="Times New Roman"/>
              </a:rPr>
              <a:t> gdy w istniejącym stanie prawnym zmienia się sytuacja faktyczna albo podejmowana jest pewna czynność faktyczna, z którą to zmianą lub czynnością obowiązująca norma prawna wiąże pewne skutki prawne wyrażające się w nałożeniu obowiązków, przyznaniu praw lub ich modyfikacji.</a:t>
            </a:r>
          </a:p>
          <a:p>
            <a:pPr lvl="0">
              <a:spcBef>
                <a:spcPts val="0"/>
              </a:spcBef>
              <a:buNone/>
            </a:pPr>
            <a:endParaRPr lang="pl-PL" sz="1400" dirty="0" smtClean="0">
              <a:solidFill>
                <a:schemeClr val="dk1"/>
              </a:solidFill>
              <a:highlight>
                <a:srgbClr val="FFFFFF"/>
              </a:highlight>
              <a:latin typeface="+mj-lt"/>
              <a:ea typeface="Times New Roman"/>
              <a:cs typeface="Times New Roman"/>
              <a:sym typeface="Times New Roman"/>
            </a:endParaRPr>
          </a:p>
          <a:p>
            <a:pPr marL="11113" lvl="0" indent="-11113">
              <a:spcBef>
                <a:spcPts val="0"/>
              </a:spcBef>
              <a:buNone/>
            </a:pPr>
            <a:r>
              <a:rPr lang="pl-PL" sz="1400" dirty="0" smtClean="0">
                <a:solidFill>
                  <a:schemeClr val="dk1"/>
                </a:solidFill>
                <a:highlight>
                  <a:srgbClr val="FFFFFF"/>
                </a:highlight>
                <a:latin typeface="+mj-lt"/>
                <a:ea typeface="Times New Roman"/>
                <a:cs typeface="Times New Roman"/>
                <a:sym typeface="Times New Roman"/>
              </a:rPr>
              <a:t>W pierwszej z wymienionych sytuacji norma jest odpowiedzią na zaistniały stan rzeczy i jest w stosunku do niego późniejsza (np. wydanie z powodu stanu klęski aktu porządkowego, który wprowadza nakazy lub zakazy określonego zachowania się). Odwrotnie jest w drugim przypadku - tutaj norma ma charakter pierwotny i trwały, a tylko zmiana sytuacji faktycznej prowadzi do powstania określonych w niej skutków.</a:t>
            </a:r>
          </a:p>
          <a:p>
            <a:pPr>
              <a:spcAft>
                <a:spcPts val="600"/>
              </a:spcAft>
              <a:buNone/>
            </a:pPr>
            <a:endParaRPr lang="ru" sz="1400" dirty="0" smtClean="0">
              <a:solidFill>
                <a:srgbClr val="000000"/>
              </a:solidFill>
              <a:highlight>
                <a:srgbClr val="FFFFFF"/>
              </a:highlight>
              <a:latin typeface="+mj-lt"/>
              <a:ea typeface="Times New Roman"/>
              <a:cs typeface="Times New Roman"/>
              <a:sym typeface="Times New Roman"/>
            </a:endParaRPr>
          </a:p>
          <a:p>
            <a:pPr lvl="0">
              <a:spcAft>
                <a:spcPts val="600"/>
              </a:spcAft>
              <a:buNone/>
            </a:pPr>
            <a:endParaRPr lang="ru" sz="1400" dirty="0">
              <a:solidFill>
                <a:srgbClr val="000000"/>
              </a:solidFill>
              <a:highlight>
                <a:srgbClr val="FFFFFF"/>
              </a:highlight>
              <a:latin typeface="+mj-lt"/>
              <a:ea typeface="Times New Roman"/>
              <a:cs typeface="Times New Roman"/>
              <a:sym typeface="Times New Roman"/>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gaty">
  <a:themeElements>
    <a:clrScheme name="Bogaty">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Bogaty">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ogaty">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678</TotalTime>
  <Words>2503</Words>
  <Application>Microsoft Office PowerPoint</Application>
  <PresentationFormat>Pokaz na ekranie (4:3)</PresentationFormat>
  <Paragraphs>255</Paragraphs>
  <Slides>33</Slides>
  <Notes>0</Notes>
  <HiddenSlides>0</HiddenSlides>
  <MMClips>0</MMClips>
  <ScaleCrop>false</ScaleCrop>
  <HeadingPairs>
    <vt:vector size="4" baseType="variant">
      <vt:variant>
        <vt:lpstr>Motyw</vt:lpstr>
      </vt:variant>
      <vt:variant>
        <vt:i4>1</vt:i4>
      </vt:variant>
      <vt:variant>
        <vt:lpstr>Tytuły slajdów</vt:lpstr>
      </vt:variant>
      <vt:variant>
        <vt:i4>33</vt:i4>
      </vt:variant>
    </vt:vector>
  </HeadingPairs>
  <TitlesOfParts>
    <vt:vector size="34" baseType="lpstr">
      <vt:lpstr>Bogaty</vt:lpstr>
      <vt:lpstr>PRAWO ADMINISTRACYJNE</vt:lpstr>
      <vt:lpstr>Plan ZAJĘĆ </vt:lpstr>
      <vt:lpstr>STOSUNEK ADMINISTRACYJNOPRAWNY - DEFINICJA</vt:lpstr>
      <vt:lpstr>STOSUNEK ADMINISTRACYJNOPRAWNY - ELEMENTY</vt:lpstr>
      <vt:lpstr>STOSUNEK ADMINISTRACYJNOPRAWNY - PODMIOTY</vt:lpstr>
      <vt:lpstr>STOSUNEK ADMINISTRACYJNOPRAWNY - PRZEDMIOT</vt:lpstr>
      <vt:lpstr>STOSUNEK ADMINISTRACYJNOPRAWNY - RELACJE</vt:lpstr>
      <vt:lpstr>STOSUNEK ADMINISTRACYJNOPRAWNY - RODZAJE</vt:lpstr>
      <vt:lpstr>STOSUNEK ADMINISTRACYJNOPRAWNY – SPOSBY POWSTANIA</vt:lpstr>
      <vt:lpstr>STOSUNEK ADMINISTRACYJNOPRAWNY – SPOSBY POWSTANIA</vt:lpstr>
      <vt:lpstr>STOSUNEK ADMINISTRACYJNOPRAWNY – SPOSOBY POWSTANIA</vt:lpstr>
      <vt:lpstr>STOSUNEK ADMINISTRACYJNOPRAWNY a władztwo administracyjne</vt:lpstr>
      <vt:lpstr>STOSUNEK ADMINISTRACYJNOPRAWNY a władztwo administracyjne</vt:lpstr>
      <vt:lpstr>SYTUACJA ADMINISTRACYJNOPRAWNA – DEFINICJA</vt:lpstr>
      <vt:lpstr>SYTUACJA ADMINISTRACYJNOPRAWNA – PODZIAŁ (1)</vt:lpstr>
      <vt:lpstr>SYTUACJA ADMINISTRACYJNOPRAWNA – PODZIAŁ (2)</vt:lpstr>
      <vt:lpstr>SYTUACJA ADMINISTRACYJNOPRAWNA – PODZIAŁ (3)</vt:lpstr>
      <vt:lpstr>SYTUACJA ADMINISTRACYJNOPRAWNA – PODZIAŁ (4)</vt:lpstr>
      <vt:lpstr>SYTUACJA  a stosunek Administracyjnoprawny - PORÓWNANIE</vt:lpstr>
      <vt:lpstr>SYTUACJA  a stosunek Administracyjnoprawny - PORÓWNANIE</vt:lpstr>
      <vt:lpstr>MILCZĄCE ZAŁATWIENIE SPRAWY</vt:lpstr>
      <vt:lpstr>MILCZĄCE ZAŁATWIENIE SPRAWY</vt:lpstr>
      <vt:lpstr>MILCZĄCE ZAŁATWIENIE SPRAWY</vt:lpstr>
      <vt:lpstr>MILCZĄCE ZAŁATWIENIE SPRAWY</vt:lpstr>
      <vt:lpstr>MILCZENIE A BEZCZYNNOŚĆ/przewlekłość</vt:lpstr>
      <vt:lpstr>MILCZENIE A BEZCZYNNOŚĆ/przewlekłość</vt:lpstr>
      <vt:lpstr>MILCZENIE A BEZCZYNNOŚĆ/przewlekłość</vt:lpstr>
      <vt:lpstr>MILCZENIE A BEZCZYNNOŚĆ/przewlekłość</vt:lpstr>
      <vt:lpstr>MILCZENIE A BEZCZYNNOŚĆ/przewlekłość</vt:lpstr>
      <vt:lpstr>MILCZENIE A BEZCZYNNOŚĆ/przewlekłość</vt:lpstr>
      <vt:lpstr>MILCZENIE A BEZCZYNNOŚĆ/przewlekłość</vt:lpstr>
      <vt:lpstr>Dziękuję za uwagę…</vt:lpstr>
      <vt:lpstr>UWAGA…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ŹRÓDŁA PRAWA ADMINISTRACYJNEGO</dc:title>
  <dc:creator>Maciek</dc:creator>
  <cp:lastModifiedBy>Malgosia</cp:lastModifiedBy>
  <cp:revision>189</cp:revision>
  <dcterms:created xsi:type="dcterms:W3CDTF">2015-10-17T13:09:51Z</dcterms:created>
  <dcterms:modified xsi:type="dcterms:W3CDTF">2024-11-15T10:05:12Z</dcterms:modified>
</cp:coreProperties>
</file>