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349" r:id="rId2"/>
    <p:sldId id="374" r:id="rId3"/>
    <p:sldId id="339" r:id="rId4"/>
    <p:sldId id="375" r:id="rId5"/>
    <p:sldId id="376" r:id="rId6"/>
    <p:sldId id="377" r:id="rId7"/>
    <p:sldId id="378" r:id="rId8"/>
    <p:sldId id="379" r:id="rId9"/>
    <p:sldId id="380" r:id="rId10"/>
    <p:sldId id="381" r:id="rId11"/>
    <p:sldId id="386" r:id="rId12"/>
    <p:sldId id="387" r:id="rId13"/>
    <p:sldId id="388" r:id="rId14"/>
    <p:sldId id="382" r:id="rId15"/>
    <p:sldId id="383" r:id="rId16"/>
    <p:sldId id="384" r:id="rId17"/>
    <p:sldId id="389" r:id="rId18"/>
    <p:sldId id="390" r:id="rId19"/>
    <p:sldId id="391" r:id="rId20"/>
    <p:sldId id="337" r:id="rId21"/>
    <p:sldId id="338" r:id="rId2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>
      <p:cViewPr>
        <p:scale>
          <a:sx n="90" d="100"/>
          <a:sy n="90" d="100"/>
        </p:scale>
        <p:origin x="-1162" y="3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5764A1-0B6F-47AC-AAD1-B75309A4FDE8}" type="datetimeFigureOut">
              <a:rPr lang="pl-PL" smtClean="0"/>
              <a:pPr/>
              <a:t>29.01.2022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3D07A4-4BD2-476A-B22E-149CA21DDFAF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3D07A4-4BD2-476A-B22E-149CA21DDFAF}" type="slidenum">
              <a:rPr lang="pl-PL" smtClean="0"/>
              <a:pPr/>
              <a:t>3</a:t>
            </a:fld>
            <a:endParaRPr lang="pl-P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3D07A4-4BD2-476A-B22E-149CA21DDFAF}" type="slidenum">
              <a:rPr lang="pl-PL" smtClean="0"/>
              <a:pPr/>
              <a:t>14</a:t>
            </a:fld>
            <a:endParaRPr lang="pl-P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3D07A4-4BD2-476A-B22E-149CA21DDFAF}" type="slidenum">
              <a:rPr lang="pl-PL" smtClean="0"/>
              <a:pPr/>
              <a:t>15</a:t>
            </a:fld>
            <a:endParaRPr lang="pl-P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3D07A4-4BD2-476A-B22E-149CA21DDFAF}" type="slidenum">
              <a:rPr lang="pl-PL" smtClean="0"/>
              <a:pPr/>
              <a:t>16</a:t>
            </a:fld>
            <a:endParaRPr lang="pl-P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3D07A4-4BD2-476A-B22E-149CA21DDFAF}" type="slidenum">
              <a:rPr lang="pl-PL" smtClean="0"/>
              <a:pPr/>
              <a:t>17</a:t>
            </a:fld>
            <a:endParaRPr lang="pl-P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3D07A4-4BD2-476A-B22E-149CA21DDFAF}" type="slidenum">
              <a:rPr lang="pl-PL" smtClean="0"/>
              <a:pPr/>
              <a:t>18</a:t>
            </a:fld>
            <a:endParaRPr lang="pl-PL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3D07A4-4BD2-476A-B22E-149CA21DDFAF}" type="slidenum">
              <a:rPr lang="pl-PL" smtClean="0"/>
              <a:pPr/>
              <a:t>19</a:t>
            </a:fld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3D07A4-4BD2-476A-B22E-149CA21DDFAF}" type="slidenum">
              <a:rPr lang="pl-PL" smtClean="0"/>
              <a:pPr/>
              <a:t>4</a:t>
            </a:fld>
            <a:endParaRPr lang="pl-P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3D07A4-4BD2-476A-B22E-149CA21DDFAF}" type="slidenum">
              <a:rPr lang="pl-PL" smtClean="0"/>
              <a:pPr/>
              <a:t>5</a:t>
            </a:fld>
            <a:endParaRPr lang="pl-P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3D07A4-4BD2-476A-B22E-149CA21DDFAF}" type="slidenum">
              <a:rPr lang="pl-PL" smtClean="0"/>
              <a:pPr/>
              <a:t>6</a:t>
            </a:fld>
            <a:endParaRPr lang="pl-P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3D07A4-4BD2-476A-B22E-149CA21DDFAF}" type="slidenum">
              <a:rPr lang="pl-PL" smtClean="0"/>
              <a:pPr/>
              <a:t>7</a:t>
            </a:fld>
            <a:endParaRPr lang="pl-P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3D07A4-4BD2-476A-B22E-149CA21DDFAF}" type="slidenum">
              <a:rPr lang="pl-PL" smtClean="0"/>
              <a:pPr/>
              <a:t>8</a:t>
            </a:fld>
            <a:endParaRPr lang="pl-P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3D07A4-4BD2-476A-B22E-149CA21DDFAF}" type="slidenum">
              <a:rPr lang="pl-PL" smtClean="0"/>
              <a:pPr/>
              <a:t>9</a:t>
            </a:fld>
            <a:endParaRPr lang="pl-P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3D07A4-4BD2-476A-B22E-149CA21DDFAF}" type="slidenum">
              <a:rPr lang="pl-PL" smtClean="0"/>
              <a:pPr/>
              <a:t>10</a:t>
            </a:fld>
            <a:endParaRPr lang="pl-P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3D07A4-4BD2-476A-B22E-149CA21DDFAF}" type="slidenum">
              <a:rPr lang="pl-PL" smtClean="0"/>
              <a:pPr/>
              <a:t>13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ytuł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5" name="Podtytuł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1" name="Symbol zastępczy daty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6221E02-25CB-4963-84BC-0813985E7D90}" type="datetimeFigureOut">
              <a:rPr lang="pl-PL" smtClean="0"/>
              <a:pPr/>
              <a:t>29.01.2022</a:t>
            </a:fld>
            <a:endParaRPr lang="pl-PL"/>
          </a:p>
        </p:txBody>
      </p:sp>
      <p:sp>
        <p:nvSpPr>
          <p:cNvPr id="18" name="Symbol zastępczy stopki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29.01.2022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29.01.2022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29.01.2022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6221E02-25CB-4963-84BC-0813985E7D90}" type="datetimeFigureOut">
              <a:rPr lang="pl-PL" smtClean="0"/>
              <a:pPr/>
              <a:t>29.01.2022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29.01.2022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29.01.2022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29.01.2022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6221E02-25CB-4963-84BC-0813985E7D90}" type="datetimeFigureOut">
              <a:rPr lang="pl-PL" smtClean="0"/>
              <a:pPr/>
              <a:t>29.01.2022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29.01.2022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29.01.2022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Symbol zastępczy obrazu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Symbol zastępczy tytułu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1" name="Symbol zastępczy tekstu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7" name="Symbol zastępczy daty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66221E02-25CB-4963-84BC-0813985E7D90}" type="datetimeFigureOut">
              <a:rPr lang="pl-PL" smtClean="0"/>
              <a:pPr/>
              <a:t>29.01.2022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296143"/>
          </a:xfrm>
        </p:spPr>
        <p:txBody>
          <a:bodyPr>
            <a:noAutofit/>
          </a:bodyPr>
          <a:lstStyle/>
          <a:p>
            <a:pPr algn="ctr"/>
            <a:r>
              <a:rPr lang="pl-PL" sz="3200" dirty="0" smtClean="0">
                <a:solidFill>
                  <a:srgbClr val="002060"/>
                </a:solidFill>
              </a:rPr>
              <a:t>PRAWO ADMINISTRACYJNE</a:t>
            </a:r>
            <a:endParaRPr lang="pl-PL" sz="3200" dirty="0">
              <a:solidFill>
                <a:srgbClr val="002060"/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85800" y="2132856"/>
            <a:ext cx="7772400" cy="3816424"/>
          </a:xfrm>
        </p:spPr>
        <p:txBody>
          <a:bodyPr/>
          <a:lstStyle/>
          <a:p>
            <a:pPr algn="ctr"/>
            <a:endParaRPr lang="pl-PL" dirty="0" smtClean="0"/>
          </a:p>
          <a:p>
            <a:pPr algn="ctr"/>
            <a:endParaRPr lang="pl-PL" dirty="0" smtClean="0"/>
          </a:p>
          <a:p>
            <a:pPr algn="ctr"/>
            <a:endParaRPr lang="pl-PL" dirty="0" smtClean="0"/>
          </a:p>
          <a:p>
            <a:pPr marL="449263" algn="ctr"/>
            <a:r>
              <a:rPr lang="pl-PL" dirty="0" smtClean="0"/>
              <a:t>Dr Małgorzata Kozłowska</a:t>
            </a:r>
          </a:p>
          <a:p>
            <a:pPr marL="449263" algn="ctr"/>
            <a:r>
              <a:rPr lang="pl-PL" dirty="0" smtClean="0"/>
              <a:t>Instytut Nauk Administracyjnych</a:t>
            </a:r>
          </a:p>
          <a:p>
            <a:pPr marL="449263" algn="ctr"/>
            <a:r>
              <a:rPr lang="pl-PL" dirty="0" smtClean="0"/>
              <a:t>Zakład Prawa Administracyjnego</a:t>
            </a:r>
          </a:p>
          <a:p>
            <a:pPr algn="ctr"/>
            <a:endParaRPr lang="pl-P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32696"/>
          </a:xfrm>
        </p:spPr>
        <p:txBody>
          <a:bodyPr>
            <a:noAutofit/>
          </a:bodyPr>
          <a:lstStyle/>
          <a:p>
            <a:r>
              <a:rPr lang="pl-PL" sz="2400" dirty="0" smtClean="0">
                <a:solidFill>
                  <a:srgbClr val="002060"/>
                </a:solidFill>
              </a:rPr>
              <a:t>EFEKTYWNOŚĆ ADMINISTRACJI PUBLICZNEJ</a:t>
            </a:r>
            <a:endParaRPr lang="pl-PL" sz="2400" dirty="0" smtClean="0">
              <a:solidFill>
                <a:srgbClr val="00206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124744"/>
            <a:ext cx="7920880" cy="5330992"/>
          </a:xfrm>
        </p:spPr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pl-PL" sz="1800" dirty="0" smtClean="0"/>
              <a:t>Postuluje się zwiększenie efektywności administracji publicznej przez podniesienie:</a:t>
            </a:r>
          </a:p>
          <a:p>
            <a:pPr marL="514350" indent="-514350" algn="just">
              <a:buAutoNum type="alphaLcParenR"/>
            </a:pPr>
            <a:r>
              <a:rPr lang="pl-PL" sz="1800" dirty="0" smtClean="0"/>
              <a:t>efektywności </a:t>
            </a:r>
            <a:r>
              <a:rPr lang="pl-PL" sz="1800" dirty="0" smtClean="0"/>
              <a:t>rządzenia, z uwzględnieniem zasady </a:t>
            </a:r>
            <a:r>
              <a:rPr lang="pl-PL" sz="1800" dirty="0" smtClean="0"/>
              <a:t>pomocniczości;</a:t>
            </a:r>
          </a:p>
          <a:p>
            <a:pPr marL="514350" indent="-514350" algn="just">
              <a:buAutoNum type="alphaLcParenR"/>
            </a:pPr>
            <a:r>
              <a:rPr lang="pl-PL" sz="1800" dirty="0" smtClean="0"/>
              <a:t>efektywności </a:t>
            </a:r>
            <a:r>
              <a:rPr lang="pl-PL" sz="1800" dirty="0" smtClean="0"/>
              <a:t>operacyjnej, skuteczności i transparentności działania </a:t>
            </a:r>
            <a:r>
              <a:rPr lang="pl-PL" sz="1800" dirty="0" smtClean="0"/>
              <a:t>urzędów </a:t>
            </a:r>
            <a:r>
              <a:rPr lang="pl-PL" sz="1800" dirty="0" smtClean="0"/>
              <a:t>administracji publicznej nastawionych na potrzeby obywatela, a </a:t>
            </a:r>
            <a:r>
              <a:rPr lang="pl-PL" sz="1800" dirty="0" smtClean="0"/>
              <a:t>nie procedury;</a:t>
            </a:r>
          </a:p>
          <a:p>
            <a:pPr marL="514350" indent="-514350" algn="just">
              <a:buAutoNum type="alphaLcParenR"/>
            </a:pPr>
            <a:r>
              <a:rPr lang="pl-PL" sz="1800" dirty="0" smtClean="0"/>
              <a:t>efektywnego </a:t>
            </a:r>
            <a:r>
              <a:rPr lang="pl-PL" sz="1800" dirty="0" smtClean="0"/>
              <a:t>zarządzania zasobami ludzkimi oraz wzmocnienia etosu </a:t>
            </a:r>
            <a:r>
              <a:rPr lang="pl-PL" sz="1800" dirty="0" smtClean="0"/>
              <a:t>pracy urzędniczej.</a:t>
            </a:r>
          </a:p>
          <a:p>
            <a:pPr marL="514350" indent="-514350" algn="just">
              <a:buFont typeface="+mj-lt"/>
              <a:buAutoNum type="arabicPeriod" startAt="2"/>
            </a:pPr>
            <a:r>
              <a:rPr lang="pl-PL" sz="1800" dirty="0" smtClean="0"/>
              <a:t>W </a:t>
            </a:r>
            <a:r>
              <a:rPr lang="pl-PL" sz="1800" dirty="0" smtClean="0"/>
              <a:t>badaniach </a:t>
            </a:r>
            <a:r>
              <a:rPr lang="pl-PL" sz="1800" dirty="0" smtClean="0"/>
              <a:t>Banku Światowego </a:t>
            </a:r>
            <a:r>
              <a:rPr lang="pl-PL" sz="1800" dirty="0" smtClean="0"/>
              <a:t>z 2006 r., dotyczących efektywności </a:t>
            </a:r>
            <a:r>
              <a:rPr lang="pl-PL" sz="1800" dirty="0" smtClean="0"/>
              <a:t>państwa, Polska </a:t>
            </a:r>
            <a:r>
              <a:rPr lang="pl-PL" sz="1800" dirty="0" smtClean="0"/>
              <a:t>otrzymała notę 69,2 w stustopniowej skali (wskaźnik opracowano </a:t>
            </a:r>
            <a:r>
              <a:rPr lang="pl-PL" sz="1800" dirty="0" smtClean="0"/>
              <a:t>na podstawie </a:t>
            </a:r>
            <a:r>
              <a:rPr lang="pl-PL" sz="1800" dirty="0" smtClean="0"/>
              <a:t>wyników kilkunastu projektów badawczych; efektywność </a:t>
            </a:r>
            <a:r>
              <a:rPr lang="pl-PL" sz="1800" dirty="0" smtClean="0"/>
              <a:t>państwa określono </a:t>
            </a:r>
            <a:r>
              <a:rPr lang="pl-PL" sz="1800" dirty="0" smtClean="0"/>
              <a:t>m.in. na podstawie odpowiedzi na pytania o jakość usług </a:t>
            </a:r>
            <a:r>
              <a:rPr lang="pl-PL" sz="1800" dirty="0" smtClean="0"/>
              <a:t>dostarczanych </a:t>
            </a:r>
            <a:r>
              <a:rPr lang="pl-PL" sz="1800" dirty="0" smtClean="0"/>
              <a:t>przez państwo, o kompetencje urzędników, jakość biurokracji, </a:t>
            </a:r>
            <a:r>
              <a:rPr lang="pl-PL" sz="1800" dirty="0" smtClean="0"/>
              <a:t>niezależność służby </a:t>
            </a:r>
            <a:r>
              <a:rPr lang="pl-PL" sz="1800" dirty="0" smtClean="0"/>
              <a:t>cywilnej od nacisków politycznych). </a:t>
            </a:r>
            <a:r>
              <a:rPr lang="pl-PL" sz="1800" dirty="0" smtClean="0"/>
              <a:t>Oznacza </a:t>
            </a:r>
            <a:r>
              <a:rPr lang="pl-PL" sz="1800" dirty="0" smtClean="0"/>
              <a:t>to, że 69,2% badanych </a:t>
            </a:r>
            <a:r>
              <a:rPr lang="pl-PL" sz="1800" dirty="0" smtClean="0"/>
              <a:t>krajów </a:t>
            </a:r>
            <a:r>
              <a:rPr lang="pl-PL" sz="1800" dirty="0" smtClean="0"/>
              <a:t>cechuje niższy poziom efektywności państwa, a 30,8% badanych krajów </a:t>
            </a:r>
            <a:r>
              <a:rPr lang="pl-PL" sz="1800" dirty="0" smtClean="0"/>
              <a:t>ma wyższy </a:t>
            </a:r>
            <a:r>
              <a:rPr lang="pl-PL" sz="1800" dirty="0" smtClean="0"/>
              <a:t>poziom efektywności </a:t>
            </a:r>
            <a:r>
              <a:rPr lang="pl-PL" sz="1800" dirty="0" smtClean="0"/>
              <a:t>państwa.</a:t>
            </a:r>
            <a:endParaRPr lang="pl-PL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4000" dirty="0" smtClean="0">
                <a:solidFill>
                  <a:srgbClr val="002060"/>
                </a:solidFill>
              </a:rPr>
              <a:t>EFEKTYWNOŚĆ ADMINISTRACJI PUBLICZNEJ</a:t>
            </a:r>
            <a:endParaRPr lang="pl-PL" dirty="0"/>
          </a:p>
        </p:txBody>
      </p:sp>
      <p:pic>
        <p:nvPicPr>
          <p:cNvPr id="4" name="Symbol zastępczy zawartości 3" descr="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2178" y="2060848"/>
            <a:ext cx="7390428" cy="4032448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4000" dirty="0" smtClean="0">
                <a:solidFill>
                  <a:srgbClr val="002060"/>
                </a:solidFill>
              </a:rPr>
              <a:t>EFEKTYWNOŚĆ ADMINISTRACJI PUBLICZNEJ</a:t>
            </a:r>
            <a:endParaRPr lang="pl-PL" dirty="0"/>
          </a:p>
        </p:txBody>
      </p:sp>
      <p:pic>
        <p:nvPicPr>
          <p:cNvPr id="6" name="Symbol zastępczy zawartości 5" descr="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75014" y="1844824"/>
            <a:ext cx="7249314" cy="3888431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32696"/>
          </a:xfrm>
        </p:spPr>
        <p:txBody>
          <a:bodyPr>
            <a:noAutofit/>
          </a:bodyPr>
          <a:lstStyle/>
          <a:p>
            <a:r>
              <a:rPr lang="pl-PL" sz="2400" dirty="0" smtClean="0">
                <a:solidFill>
                  <a:srgbClr val="002060"/>
                </a:solidFill>
              </a:rPr>
              <a:t>EFEKTYWNOŚĆ ADMINISTRACJI PUBLICZNEJ</a:t>
            </a:r>
            <a:endParaRPr lang="pl-PL" sz="2400" dirty="0" smtClean="0">
              <a:solidFill>
                <a:srgbClr val="00206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124744"/>
            <a:ext cx="7920880" cy="53309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1800" b="1" dirty="0" smtClean="0"/>
              <a:t>UWAGA: </a:t>
            </a:r>
            <a:r>
              <a:rPr lang="pl-PL" sz="1800" dirty="0" smtClean="0"/>
              <a:t>Jak wynika z Raportu </a:t>
            </a:r>
            <a:r>
              <a:rPr lang="pl-PL" sz="1800" dirty="0" smtClean="0"/>
              <a:t>o rozwoju społeczno-gospodarczym, regionalnym oraz przestrzennym polski</a:t>
            </a:r>
            <a:r>
              <a:rPr lang="pl-PL" sz="1800" dirty="0" smtClean="0"/>
              <a:t> „</a:t>
            </a:r>
            <a:r>
              <a:rPr lang="pl-PL" sz="1800" i="1" dirty="0" smtClean="0"/>
              <a:t>to </a:t>
            </a:r>
            <a:r>
              <a:rPr lang="pl-PL" sz="1800" i="1" dirty="0" smtClean="0"/>
              <a:t>co charakteryzuje</a:t>
            </a:r>
            <a:br>
              <a:rPr lang="pl-PL" sz="1800" i="1" dirty="0" smtClean="0"/>
            </a:br>
            <a:r>
              <a:rPr lang="pl-PL" sz="1800" i="1" dirty="0" smtClean="0"/>
              <a:t>Polskę – relatywnie niski wskaźnik efektywności przy relatywnie wysokim </a:t>
            </a:r>
            <a:r>
              <a:rPr lang="pl-PL" sz="1800" i="1" dirty="0" smtClean="0"/>
              <a:t>wskaźniku </a:t>
            </a:r>
            <a:r>
              <a:rPr lang="pl-PL" sz="1800" i="1" dirty="0" smtClean="0"/>
              <a:t>wydatków w relacji do PKB – skłania do wniosku, że w porównaniu do </a:t>
            </a:r>
            <a:r>
              <a:rPr lang="pl-PL" sz="1800" i="1" dirty="0" smtClean="0"/>
              <a:t>innych krajów </a:t>
            </a:r>
            <a:r>
              <a:rPr lang="pl-PL" sz="1800" i="1" dirty="0" smtClean="0"/>
              <a:t>w Polsce brakuje wystarczających rozwiązań </a:t>
            </a:r>
            <a:r>
              <a:rPr lang="pl-PL" sz="1800" i="1" dirty="0" smtClean="0"/>
              <a:t>administracyjno-prawnych podnoszących efektywność rządzenia”.</a:t>
            </a:r>
            <a:endParaRPr lang="pl-PL" sz="18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32696"/>
          </a:xfrm>
        </p:spPr>
        <p:txBody>
          <a:bodyPr>
            <a:noAutofit/>
          </a:bodyPr>
          <a:lstStyle/>
          <a:p>
            <a:r>
              <a:rPr lang="pl-PL" sz="2400" dirty="0" smtClean="0">
                <a:solidFill>
                  <a:srgbClr val="002060"/>
                </a:solidFill>
              </a:rPr>
              <a:t>EFEKTYWNOŚĆ ADMINISTRACJI PUBLICZNEJ</a:t>
            </a:r>
            <a:endParaRPr lang="pl-PL" sz="2400" dirty="0" smtClean="0">
              <a:solidFill>
                <a:srgbClr val="00206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124744"/>
            <a:ext cx="7920880" cy="53309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1800" b="1" dirty="0" smtClean="0"/>
              <a:t>UWAGA: </a:t>
            </a:r>
            <a:r>
              <a:rPr lang="pl-PL" sz="1800" dirty="0" smtClean="0"/>
              <a:t>Najczęściej </a:t>
            </a:r>
            <a:r>
              <a:rPr lang="pl-PL" sz="1800" dirty="0" smtClean="0"/>
              <a:t>wykorzystywaną miarą obrazującą w sposób całościowy </a:t>
            </a:r>
            <a:r>
              <a:rPr lang="pl-PL" sz="1800" dirty="0" smtClean="0"/>
              <a:t>efektywność </a:t>
            </a:r>
            <a:r>
              <a:rPr lang="pl-PL" sz="1800" dirty="0" smtClean="0"/>
              <a:t>administracji publicznej jest </a:t>
            </a:r>
            <a:r>
              <a:rPr lang="pl-PL" sz="1800" dirty="0" smtClean="0"/>
              <a:t>opracowywany przez Bank Światowy </a:t>
            </a:r>
            <a:r>
              <a:rPr lang="pl-PL" sz="1800" b="1" dirty="0" smtClean="0"/>
              <a:t>wskaźnik efektywności </a:t>
            </a:r>
            <a:r>
              <a:rPr lang="pl-PL" sz="1800" b="1" dirty="0" smtClean="0"/>
              <a:t>rządzenia</a:t>
            </a:r>
            <a:r>
              <a:rPr lang="pl-PL" sz="1800" dirty="0" smtClean="0"/>
              <a:t>. </a:t>
            </a:r>
            <a:r>
              <a:rPr lang="pl-PL" sz="1800" dirty="0" smtClean="0"/>
              <a:t>Ocenie</a:t>
            </a:r>
            <a:r>
              <a:rPr lang="pl-PL" sz="1800" dirty="0" smtClean="0"/>
              <a:t/>
            </a:r>
            <a:br>
              <a:rPr lang="pl-PL" sz="1800" dirty="0" smtClean="0"/>
            </a:br>
            <a:r>
              <a:rPr lang="pl-PL" sz="1800" dirty="0" smtClean="0"/>
              <a:t>podlegają takie obszary jak</a:t>
            </a:r>
            <a:r>
              <a:rPr lang="pl-PL" sz="1800" dirty="0" smtClean="0"/>
              <a:t>:</a:t>
            </a:r>
          </a:p>
          <a:p>
            <a:pPr marL="514350" indent="-514350" algn="just">
              <a:buFont typeface="Wingdings" pitchFamily="2" charset="2"/>
              <a:buChar char="v"/>
            </a:pPr>
            <a:r>
              <a:rPr lang="pl-PL" sz="1800" dirty="0" smtClean="0"/>
              <a:t>jakość </a:t>
            </a:r>
            <a:r>
              <a:rPr lang="pl-PL" sz="1800" dirty="0" smtClean="0"/>
              <a:t>usług publicznych</a:t>
            </a:r>
            <a:r>
              <a:rPr lang="pl-PL" sz="1800" dirty="0" smtClean="0"/>
              <a:t>;</a:t>
            </a:r>
          </a:p>
          <a:p>
            <a:pPr marL="514350" indent="-514350" algn="just">
              <a:buFont typeface="Wingdings" pitchFamily="2" charset="2"/>
              <a:buChar char="v"/>
            </a:pPr>
            <a:r>
              <a:rPr lang="pl-PL" sz="1800" dirty="0" smtClean="0"/>
              <a:t>jakość </a:t>
            </a:r>
            <a:r>
              <a:rPr lang="pl-PL" sz="1800" dirty="0" smtClean="0"/>
              <a:t>administracji publicznej i stopień jej niezależności od </a:t>
            </a:r>
            <a:r>
              <a:rPr lang="pl-PL" sz="1800" dirty="0" smtClean="0"/>
              <a:t>wpływów politycznych;</a:t>
            </a:r>
          </a:p>
          <a:p>
            <a:pPr marL="514350" indent="-514350" algn="just">
              <a:buFont typeface="Wingdings" pitchFamily="2" charset="2"/>
              <a:buChar char="v"/>
            </a:pPr>
            <a:r>
              <a:rPr lang="pl-PL" sz="1800" dirty="0" smtClean="0"/>
              <a:t>jakość </a:t>
            </a:r>
            <a:r>
              <a:rPr lang="pl-PL" sz="1800" dirty="0" smtClean="0"/>
              <a:t>formułowanych i wdrażanych polityk</a:t>
            </a:r>
            <a:r>
              <a:rPr lang="pl-PL" sz="1800" dirty="0" smtClean="0"/>
              <a:t>;</a:t>
            </a:r>
          </a:p>
          <a:p>
            <a:pPr marL="514350" indent="-514350" algn="just">
              <a:buFont typeface="Wingdings" pitchFamily="2" charset="2"/>
              <a:buChar char="v"/>
            </a:pPr>
            <a:r>
              <a:rPr lang="pl-PL" sz="1800" dirty="0" smtClean="0"/>
              <a:t>struktury publicznej: transportowej, sanitarnej, informatycznej, </a:t>
            </a:r>
            <a:r>
              <a:rPr lang="pl-PL" sz="1800" dirty="0" err="1" smtClean="0"/>
              <a:t>itd</a:t>
            </a:r>
            <a:r>
              <a:rPr lang="pl-PL" sz="1800" dirty="0" smtClean="0"/>
              <a:t>…</a:t>
            </a:r>
          </a:p>
          <a:p>
            <a:pPr marL="514350" indent="-514350" algn="just">
              <a:buNone/>
            </a:pPr>
            <a:endParaRPr lang="pl-PL" sz="1800" dirty="0" smtClean="0"/>
          </a:p>
          <a:p>
            <a:pPr marL="0" indent="0" algn="just">
              <a:buNone/>
            </a:pPr>
            <a:r>
              <a:rPr lang="pl-PL" sz="1800" b="1" dirty="0" smtClean="0"/>
              <a:t>UWAGA: </a:t>
            </a:r>
            <a:r>
              <a:rPr lang="pl-PL" sz="1800" dirty="0" smtClean="0"/>
              <a:t>W Polsce nie </a:t>
            </a:r>
            <a:r>
              <a:rPr lang="pl-PL" sz="1800" dirty="0" smtClean="0"/>
              <a:t>wykorzystujemy w stopniu </a:t>
            </a:r>
            <a:r>
              <a:rPr lang="pl-PL" sz="1800" dirty="0" smtClean="0"/>
              <a:t>dostatecznym </a:t>
            </a:r>
            <a:r>
              <a:rPr lang="pl-PL" sz="1800" dirty="0" smtClean="0"/>
              <a:t>czynionych nakładów na funkcjonowanie administracji. </a:t>
            </a:r>
            <a:r>
              <a:rPr lang="pl-PL" sz="1800" dirty="0" smtClean="0"/>
              <a:t>Ma to miejsce zarówno</a:t>
            </a:r>
            <a:r>
              <a:rPr lang="pl-PL" sz="1800" dirty="0" smtClean="0"/>
              <a:t/>
            </a:r>
            <a:br>
              <a:rPr lang="pl-PL" sz="1800" dirty="0" smtClean="0"/>
            </a:br>
            <a:r>
              <a:rPr lang="pl-PL" sz="1800" dirty="0" smtClean="0"/>
              <a:t>w odniesieniu do tych nakładów, </a:t>
            </a:r>
            <a:r>
              <a:rPr lang="pl-PL" sz="1800" dirty="0" smtClean="0"/>
              <a:t>które służą bezpośrednio realizacji nałożonych na </a:t>
            </a:r>
            <a:r>
              <a:rPr lang="pl-PL" sz="1800" dirty="0" smtClean="0"/>
              <a:t>administracje </a:t>
            </a:r>
            <a:r>
              <a:rPr lang="pl-PL" sz="1800" dirty="0" smtClean="0"/>
              <a:t>zadań, jak i tych, </a:t>
            </a:r>
            <a:r>
              <a:rPr lang="pl-PL" sz="1800" dirty="0" smtClean="0"/>
              <a:t>które są </a:t>
            </a:r>
            <a:r>
              <a:rPr lang="pl-PL" sz="1800" dirty="0" smtClean="0"/>
              <a:t>dedykowane poprawie zarządzania.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32696"/>
          </a:xfrm>
        </p:spPr>
        <p:txBody>
          <a:bodyPr>
            <a:noAutofit/>
          </a:bodyPr>
          <a:lstStyle/>
          <a:p>
            <a:r>
              <a:rPr lang="pl-PL" sz="2400" dirty="0" smtClean="0">
                <a:solidFill>
                  <a:srgbClr val="002060"/>
                </a:solidFill>
              </a:rPr>
              <a:t>EFEKTYWNOŚĆ ADMINISTRACJI PUBLICZNEJ</a:t>
            </a:r>
            <a:endParaRPr lang="pl-PL" sz="2400" dirty="0" smtClean="0">
              <a:solidFill>
                <a:srgbClr val="00206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124744"/>
            <a:ext cx="7920880" cy="5330992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l-PL" sz="1800" b="1" dirty="0" smtClean="0"/>
              <a:t>UWAGA: </a:t>
            </a:r>
            <a:r>
              <a:rPr lang="pl-PL" sz="1800" dirty="0" smtClean="0"/>
              <a:t>Administracja dysponuje </a:t>
            </a:r>
            <a:r>
              <a:rPr lang="pl-PL" sz="1800" dirty="0" smtClean="0"/>
              <a:t>znaczącym potencjałem </a:t>
            </a:r>
            <a:r>
              <a:rPr lang="pl-PL" sz="1800" dirty="0" smtClean="0"/>
              <a:t>pozwalającym dokonać jakościowej zmiany </a:t>
            </a:r>
            <a:r>
              <a:rPr lang="pl-PL" sz="1800" dirty="0" smtClean="0"/>
              <a:t>sposobu działania polskiej administracji. </a:t>
            </a:r>
            <a:r>
              <a:rPr lang="pl-PL" sz="1800" dirty="0" smtClean="0"/>
              <a:t>Takie </a:t>
            </a:r>
            <a:r>
              <a:rPr lang="pl-PL" sz="1800" dirty="0" smtClean="0"/>
              <a:t>procesy jak </a:t>
            </a:r>
            <a:r>
              <a:rPr lang="pl-PL" sz="1800" dirty="0" smtClean="0"/>
              <a:t>OSR </a:t>
            </a:r>
            <a:r>
              <a:rPr lang="pl-PL" sz="1800" dirty="0" smtClean="0"/>
              <a:t>(</a:t>
            </a:r>
            <a:r>
              <a:rPr lang="pl-PL" sz="1800" dirty="0" smtClean="0"/>
              <a:t>ocena skutków </a:t>
            </a:r>
            <a:r>
              <a:rPr lang="pl-PL" sz="1800" dirty="0" smtClean="0"/>
              <a:t>regulacji), </a:t>
            </a:r>
            <a:r>
              <a:rPr lang="pl-PL" sz="1800" dirty="0" smtClean="0"/>
              <a:t>mechanizmy kontroli </a:t>
            </a:r>
            <a:r>
              <a:rPr lang="pl-PL" sz="1800" dirty="0" smtClean="0"/>
              <a:t>zarządczej, rozwijające się </a:t>
            </a:r>
            <a:r>
              <a:rPr lang="pl-PL" sz="1800" dirty="0" smtClean="0"/>
              <a:t>procesy ewaluacji </a:t>
            </a:r>
            <a:r>
              <a:rPr lang="pl-PL" sz="1800" dirty="0" smtClean="0"/>
              <a:t>polityk publicznych, mechanizm tworzenia budżetu zadaniowego </a:t>
            </a:r>
            <a:r>
              <a:rPr lang="pl-PL" sz="1800" dirty="0" smtClean="0"/>
              <a:t>czy też </a:t>
            </a:r>
            <a:r>
              <a:rPr lang="pl-PL" sz="1800" dirty="0" smtClean="0"/>
              <a:t>dobrze rozpoznane deficyty, jakie mamy w obszarze tzw. </a:t>
            </a:r>
            <a:r>
              <a:rPr lang="pl-PL" sz="1800" dirty="0" err="1" smtClean="0"/>
              <a:t>good</a:t>
            </a:r>
            <a:r>
              <a:rPr lang="pl-PL" sz="1800" dirty="0" smtClean="0"/>
              <a:t> </a:t>
            </a:r>
            <a:r>
              <a:rPr lang="pl-PL" sz="1800" dirty="0" err="1" smtClean="0"/>
              <a:t>governance</a:t>
            </a:r>
            <a:r>
              <a:rPr lang="pl-PL" sz="1800" dirty="0" smtClean="0"/>
              <a:t>, to </a:t>
            </a:r>
            <a:r>
              <a:rPr lang="pl-PL" sz="1800" dirty="0" smtClean="0"/>
              <a:t>tylko główne inicjatywy dające impuls do </a:t>
            </a:r>
            <a:r>
              <a:rPr lang="pl-PL" sz="1800" dirty="0" smtClean="0"/>
              <a:t>zmian.</a:t>
            </a:r>
          </a:p>
          <a:p>
            <a:pPr marL="0" indent="0" algn="just">
              <a:buNone/>
            </a:pPr>
            <a:endParaRPr lang="pl-PL" sz="1800" dirty="0" smtClean="0"/>
          </a:p>
          <a:p>
            <a:pPr marL="514350" indent="-514350" algn="just">
              <a:buNone/>
            </a:pPr>
            <a:r>
              <a:rPr lang="pl-PL" sz="1800" b="1" dirty="0" smtClean="0"/>
              <a:t>CO NALEŻY ZROBIĆ, ŻEBY PODNIEŚĆ EFEKTYWNOŚĆ ADMINISTRACJI</a:t>
            </a:r>
          </a:p>
          <a:p>
            <a:pPr marL="514350" indent="-514350" algn="just">
              <a:buNone/>
            </a:pPr>
            <a:r>
              <a:rPr lang="pl-PL" sz="1800" b="1" dirty="0" smtClean="0"/>
              <a:t>PUBLICZNEJ?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sz="1800" dirty="0" smtClean="0"/>
              <a:t>Integracja </a:t>
            </a:r>
            <a:r>
              <a:rPr lang="pl-PL" sz="1800" dirty="0" smtClean="0"/>
              <a:t>działań strategicznych i operacyjnych wokół </a:t>
            </a:r>
            <a:r>
              <a:rPr lang="pl-PL" sz="1800" dirty="0" smtClean="0"/>
              <a:t>uzgodnionej </a:t>
            </a:r>
            <a:r>
              <a:rPr lang="pl-PL" sz="1800" dirty="0" smtClean="0"/>
              <a:t>wizji modelu administracji publicznej, czyli raz jeszcze </a:t>
            </a:r>
            <a:r>
              <a:rPr lang="pl-PL" sz="1800" dirty="0" smtClean="0"/>
              <a:t>zdefiniowanie </a:t>
            </a:r>
            <a:r>
              <a:rPr lang="pl-PL" sz="1800" dirty="0" smtClean="0"/>
              <a:t>jakiej wizji struktur państwa </a:t>
            </a:r>
            <a:r>
              <a:rPr lang="pl-PL" sz="1800" dirty="0" smtClean="0"/>
              <a:t>oczekujemy, np. rozwinięcie szerokiego modelu dostępu do e-administracji,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sz="1800" dirty="0" smtClean="0"/>
              <a:t>Zapewnienie </a:t>
            </a:r>
            <a:r>
              <a:rPr lang="pl-PL" sz="1800" dirty="0" smtClean="0"/>
              <a:t>spójności podejmowanych </a:t>
            </a:r>
            <a:r>
              <a:rPr lang="pl-PL" sz="1800" dirty="0" smtClean="0"/>
              <a:t>inicjatyw,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sz="1800" dirty="0" smtClean="0"/>
              <a:t>Formalne </a:t>
            </a:r>
            <a:r>
              <a:rPr lang="pl-PL" sz="1800" dirty="0" smtClean="0"/>
              <a:t>zrównanie statusu prawnego różnych systemów i modeli</a:t>
            </a:r>
            <a:br>
              <a:rPr lang="pl-PL" sz="1800" dirty="0" smtClean="0"/>
            </a:br>
            <a:r>
              <a:rPr lang="pl-PL" sz="1800" dirty="0" smtClean="0"/>
              <a:t>zarządzania stosowanych w administracji z działaniami zarządczymi </a:t>
            </a:r>
            <a:r>
              <a:rPr lang="pl-PL" sz="1800" dirty="0" smtClean="0"/>
              <a:t>w</a:t>
            </a:r>
          </a:p>
          <a:p>
            <a:pPr marL="514350" indent="-514350" algn="just">
              <a:buNone/>
            </a:pPr>
            <a:r>
              <a:rPr lang="pl-PL" sz="1800" dirty="0" smtClean="0"/>
              <a:t>	</a:t>
            </a:r>
            <a:r>
              <a:rPr lang="pl-PL" sz="1800" dirty="0" smtClean="0"/>
              <a:t>administracji mającymi </a:t>
            </a:r>
            <a:r>
              <a:rPr lang="pl-PL" sz="1800" dirty="0" smtClean="0"/>
              <a:t>status </a:t>
            </a:r>
            <a:r>
              <a:rPr lang="pl-PL" sz="1800" dirty="0" smtClean="0"/>
              <a:t>obligatoryjny,</a:t>
            </a:r>
          </a:p>
          <a:p>
            <a:pPr marL="514350" indent="-514350" algn="just">
              <a:buFont typeface="+mj-lt"/>
              <a:buAutoNum type="arabicPeriod" startAt="4"/>
            </a:pPr>
            <a:r>
              <a:rPr lang="pl-PL" sz="1800" dirty="0" smtClean="0"/>
              <a:t>Kapitalizacja wiedzy.</a:t>
            </a:r>
          </a:p>
          <a:p>
            <a:pPr marL="514350" indent="-514350" algn="just">
              <a:buNone/>
            </a:pPr>
            <a:endParaRPr lang="pl-PL" sz="1800" dirty="0" smtClean="0"/>
          </a:p>
          <a:p>
            <a:pPr marL="514350" indent="-514350" algn="just">
              <a:buNone/>
            </a:pPr>
            <a:r>
              <a:rPr lang="pl-PL" sz="1600" dirty="0" smtClean="0"/>
              <a:t>Bibliografia: </a:t>
            </a:r>
          </a:p>
          <a:p>
            <a:pPr marL="514350" indent="-514350" algn="just">
              <a:buFont typeface="Wingdings" pitchFamily="2" charset="2"/>
              <a:buChar char="v"/>
            </a:pPr>
            <a:r>
              <a:rPr lang="pl-PL" sz="1600" dirty="0" smtClean="0"/>
              <a:t>S. Wysocki, </a:t>
            </a:r>
            <a:r>
              <a:rPr lang="pl-PL" sz="1600" i="1" dirty="0" smtClean="0"/>
              <a:t>Efektywność administracji – czy umiemy ją mierzyć?</a:t>
            </a:r>
            <a:r>
              <a:rPr lang="pl-PL" sz="1600" dirty="0" smtClean="0"/>
              <a:t>, [w:] </a:t>
            </a:r>
            <a:r>
              <a:rPr lang="pl-PL" sz="1600" i="1" dirty="0" smtClean="0"/>
              <a:t>Efektywność działania administracji publicznej w Polsce</a:t>
            </a:r>
            <a:r>
              <a:rPr lang="pl-PL" sz="1600" dirty="0" smtClean="0"/>
              <a:t>, Kancelaria Senatu,  s. 169 – 182.</a:t>
            </a:r>
          </a:p>
          <a:p>
            <a:pPr marL="514350" indent="-514350" algn="just">
              <a:buNone/>
            </a:pPr>
            <a:endParaRPr lang="pl-PL" sz="1800" dirty="0" smtClean="0"/>
          </a:p>
          <a:p>
            <a:pPr marL="514350" indent="-514350" algn="just">
              <a:buFont typeface="+mj-lt"/>
              <a:buAutoNum type="arabicPeriod" startAt="4"/>
            </a:pPr>
            <a:endParaRPr lang="pl-PL" sz="1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32696"/>
          </a:xfrm>
        </p:spPr>
        <p:txBody>
          <a:bodyPr>
            <a:noAutofit/>
          </a:bodyPr>
          <a:lstStyle/>
          <a:p>
            <a:r>
              <a:rPr lang="pl-PL" sz="2400" dirty="0" smtClean="0">
                <a:solidFill>
                  <a:srgbClr val="002060"/>
                </a:solidFill>
              </a:rPr>
              <a:t>JAKOŚĆ PRAWA ADMINISTRACYJNEGO</a:t>
            </a:r>
            <a:endParaRPr lang="pl-PL" sz="2400" dirty="0" smtClean="0">
              <a:solidFill>
                <a:srgbClr val="00206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124744"/>
            <a:ext cx="7920880" cy="5330992"/>
          </a:xfrm>
        </p:spPr>
        <p:txBody>
          <a:bodyPr>
            <a:norm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pl-PL" sz="1800" dirty="0" smtClean="0"/>
              <a:t>Jakość prawa </a:t>
            </a:r>
            <a:r>
              <a:rPr lang="pl-PL" sz="1800" b="1" dirty="0" smtClean="0"/>
              <a:t>to zespół cech</a:t>
            </a:r>
            <a:r>
              <a:rPr lang="pl-PL" sz="1800" b="1" dirty="0" smtClean="0"/>
              <a:t>, od </a:t>
            </a:r>
            <a:r>
              <a:rPr lang="pl-PL" sz="1800" b="1" dirty="0" smtClean="0"/>
              <a:t>których wystąpienia uzależniać będziemy ocenę danego </a:t>
            </a:r>
            <a:r>
              <a:rPr lang="pl-PL" sz="1800" b="1" dirty="0" smtClean="0"/>
              <a:t>zbioru norm </a:t>
            </a:r>
            <a:r>
              <a:rPr lang="pl-PL" sz="1800" b="1" dirty="0" smtClean="0"/>
              <a:t>prawnych </a:t>
            </a:r>
            <a:r>
              <a:rPr lang="pl-PL" sz="1800" b="1" dirty="0" smtClean="0"/>
              <a:t>jako prawa </a:t>
            </a:r>
            <a:r>
              <a:rPr lang="pl-PL" sz="1800" b="1" dirty="0" smtClean="0"/>
              <a:t>dobrego (bądź też– złego</a:t>
            </a:r>
            <a:r>
              <a:rPr lang="pl-PL" sz="1800" b="1" dirty="0" smtClean="0"/>
              <a:t>). </a:t>
            </a:r>
            <a:r>
              <a:rPr lang="pl-PL" sz="1800" dirty="0" smtClean="0"/>
              <a:t>Zarazem </a:t>
            </a:r>
            <a:r>
              <a:rPr lang="pl-PL" sz="1800" dirty="0" smtClean="0"/>
              <a:t>należy </a:t>
            </a:r>
            <a:r>
              <a:rPr lang="pl-PL" sz="1800" dirty="0" smtClean="0"/>
              <a:t>tu </a:t>
            </a:r>
            <a:r>
              <a:rPr lang="pl-PL" sz="1800" dirty="0" smtClean="0"/>
              <a:t>przyjąć, że </a:t>
            </a:r>
            <a:r>
              <a:rPr lang="pl-PL" sz="1800" dirty="0" smtClean="0"/>
              <a:t>tak pojmowana </a:t>
            </a:r>
            <a:r>
              <a:rPr lang="pl-PL" sz="1800" dirty="0" smtClean="0"/>
              <a:t>jakość prawa </a:t>
            </a:r>
            <a:r>
              <a:rPr lang="pl-PL" sz="1800" dirty="0" smtClean="0"/>
              <a:t>jest </a:t>
            </a:r>
            <a:r>
              <a:rPr lang="pl-PL" sz="1800" dirty="0" smtClean="0"/>
              <a:t>cechą stopniowalną, </a:t>
            </a:r>
            <a:r>
              <a:rPr lang="pl-PL" sz="1800" dirty="0" smtClean="0"/>
              <a:t>a </a:t>
            </a:r>
            <a:r>
              <a:rPr lang="pl-PL" sz="1800" dirty="0" smtClean="0"/>
              <a:t>zarazem subiektywną, </a:t>
            </a:r>
            <a:r>
              <a:rPr lang="pl-PL" sz="1800" dirty="0" smtClean="0"/>
              <a:t>bo z natury rzeczy zastosowanie do czegokolwiek </a:t>
            </a:r>
            <a:r>
              <a:rPr lang="pl-PL" sz="1800" dirty="0" smtClean="0"/>
              <a:t>przymiotników „dobre” i „złe” uzależnione </a:t>
            </a:r>
            <a:r>
              <a:rPr lang="pl-PL" sz="1800" dirty="0" smtClean="0"/>
              <a:t>jest od reprezentowanego </a:t>
            </a:r>
            <a:r>
              <a:rPr lang="pl-PL" sz="1800" dirty="0" smtClean="0"/>
              <a:t>systemu wartości</a:t>
            </a:r>
            <a:r>
              <a:rPr lang="pl-PL" sz="1800" dirty="0" smtClean="0"/>
              <a:t>.</a:t>
            </a:r>
          </a:p>
          <a:p>
            <a:pPr marL="342900" indent="-342900" algn="just">
              <a:buFont typeface="+mj-lt"/>
              <a:buAutoNum type="arabicPeriod"/>
            </a:pPr>
            <a:endParaRPr lang="pl-PL" sz="1800" dirty="0" smtClean="0"/>
          </a:p>
          <a:p>
            <a:pPr marL="342900" indent="-342900" algn="just">
              <a:buFont typeface="+mj-lt"/>
              <a:buAutoNum type="arabicPeriod"/>
            </a:pPr>
            <a:r>
              <a:rPr lang="pl-PL" sz="1800" dirty="0" smtClean="0"/>
              <a:t>Prawo administracyjne niewątpliwie </a:t>
            </a:r>
            <a:r>
              <a:rPr lang="pl-PL" sz="1800" dirty="0" smtClean="0"/>
              <a:t>winno </a:t>
            </a:r>
            <a:r>
              <a:rPr lang="pl-PL" sz="1800" dirty="0" smtClean="0"/>
              <a:t>być charakteryzowane </a:t>
            </a:r>
            <a:r>
              <a:rPr lang="pl-PL" sz="1800" dirty="0" smtClean="0"/>
              <a:t>i oceniane pod </a:t>
            </a:r>
            <a:r>
              <a:rPr lang="pl-PL" sz="1800" dirty="0" smtClean="0"/>
              <a:t>względem jakości </a:t>
            </a:r>
            <a:r>
              <a:rPr lang="pl-PL" sz="1800" dirty="0" smtClean="0"/>
              <a:t>w oparciu o te same </a:t>
            </a:r>
            <a:r>
              <a:rPr lang="pl-PL" sz="1800" dirty="0" smtClean="0"/>
              <a:t>przesłanki</a:t>
            </a:r>
            <a:r>
              <a:rPr lang="pl-PL" sz="1800" dirty="0" smtClean="0"/>
              <a:t>, co </a:t>
            </a:r>
            <a:r>
              <a:rPr lang="pl-PL" sz="1800" dirty="0" smtClean="0"/>
              <a:t>cały </a:t>
            </a:r>
            <a:r>
              <a:rPr lang="pl-PL" sz="1800" dirty="0" smtClean="0"/>
              <a:t>zbiór </a:t>
            </a:r>
            <a:r>
              <a:rPr lang="pl-PL" sz="1800" dirty="0" smtClean="0"/>
              <a:t>obowiązujących norm</a:t>
            </a:r>
            <a:r>
              <a:rPr lang="pl-PL" sz="1800" dirty="0" smtClean="0"/>
              <a:t>. Aczkolwiek, z uwagi na </a:t>
            </a:r>
            <a:r>
              <a:rPr lang="pl-PL" sz="1800" dirty="0" smtClean="0"/>
              <a:t>swoją specyfikę, spełniane </a:t>
            </a:r>
            <a:r>
              <a:rPr lang="pl-PL" sz="1800" dirty="0" smtClean="0"/>
              <a:t>cele i </a:t>
            </a:r>
            <a:r>
              <a:rPr lang="pl-PL" sz="1800" dirty="0" smtClean="0"/>
              <a:t>sposoby ich osiągania</a:t>
            </a:r>
            <a:r>
              <a:rPr lang="pl-PL" sz="1800" dirty="0" smtClean="0"/>
              <a:t>, </a:t>
            </a:r>
            <a:r>
              <a:rPr lang="pl-PL" sz="1800" dirty="0" smtClean="0"/>
              <a:t>może zachodzić potrzeba posługiwania się w </a:t>
            </a:r>
            <a:r>
              <a:rPr lang="pl-PL" sz="1800" dirty="0" smtClean="0"/>
              <a:t>tym </a:t>
            </a:r>
            <a:r>
              <a:rPr lang="pl-PL" sz="1800" dirty="0" smtClean="0"/>
              <a:t>celu kryteriami</a:t>
            </a:r>
            <a:r>
              <a:rPr lang="pl-PL" sz="1800" dirty="0" smtClean="0"/>
              <a:t>, których </a:t>
            </a:r>
            <a:r>
              <a:rPr lang="pl-PL" sz="1800" dirty="0" smtClean="0"/>
              <a:t>przydatność w </a:t>
            </a:r>
            <a:r>
              <a:rPr lang="pl-PL" sz="1800" dirty="0" smtClean="0"/>
              <a:t>odniesieniu do innych </a:t>
            </a:r>
            <a:r>
              <a:rPr lang="pl-PL" sz="1800" dirty="0" smtClean="0"/>
              <a:t>gałęzi prawa, zwłaszcza </a:t>
            </a:r>
            <a:r>
              <a:rPr lang="pl-PL" sz="1800" dirty="0" smtClean="0"/>
              <a:t>prawa prywatnego, </a:t>
            </a:r>
            <a:r>
              <a:rPr lang="pl-PL" sz="1800" dirty="0" smtClean="0"/>
              <a:t>może okazać się nieznaczna </a:t>
            </a:r>
            <a:r>
              <a:rPr lang="pl-PL" sz="1800" dirty="0" smtClean="0"/>
              <a:t>lub </a:t>
            </a:r>
            <a:r>
              <a:rPr lang="pl-PL" sz="1800" dirty="0" smtClean="0"/>
              <a:t>nawet żadna.</a:t>
            </a:r>
          </a:p>
          <a:p>
            <a:pPr marL="342900" indent="-342900" algn="just">
              <a:buFont typeface="+mj-lt"/>
              <a:buAutoNum type="arabicPeriod"/>
            </a:pPr>
            <a:endParaRPr lang="pl-PL" sz="1800" dirty="0" smtClean="0"/>
          </a:p>
          <a:p>
            <a:pPr marL="514350" indent="-514350" algn="just">
              <a:buFont typeface="+mj-lt"/>
              <a:buAutoNum type="arabicPeriod"/>
            </a:pPr>
            <a:endParaRPr lang="pl-PL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32696"/>
          </a:xfrm>
        </p:spPr>
        <p:txBody>
          <a:bodyPr>
            <a:noAutofit/>
          </a:bodyPr>
          <a:lstStyle/>
          <a:p>
            <a:r>
              <a:rPr lang="pl-PL" sz="2400" dirty="0" smtClean="0">
                <a:solidFill>
                  <a:srgbClr val="002060"/>
                </a:solidFill>
              </a:rPr>
              <a:t>JAKOŚĆ PRAWA ADMINISTRACYJNEGO</a:t>
            </a:r>
            <a:endParaRPr lang="pl-PL" sz="2400" dirty="0" smtClean="0">
              <a:solidFill>
                <a:srgbClr val="00206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124744"/>
            <a:ext cx="7920880" cy="5330992"/>
          </a:xfrm>
        </p:spPr>
        <p:txBody>
          <a:bodyPr>
            <a:normAutofit/>
          </a:bodyPr>
          <a:lstStyle/>
          <a:p>
            <a:pPr marL="514350" indent="-514350" algn="just">
              <a:buNone/>
            </a:pPr>
            <a:r>
              <a:rPr lang="pl-PL" sz="1800" b="1" dirty="0" smtClean="0"/>
              <a:t>Kryteria oceny jakości prawa administracyjnego:</a:t>
            </a:r>
          </a:p>
          <a:p>
            <a:pPr algn="just"/>
            <a:r>
              <a:rPr lang="pl-PL" sz="1800" dirty="0" smtClean="0"/>
              <a:t>zasada racjonalności i wynikającą z </a:t>
            </a:r>
            <a:r>
              <a:rPr lang="pl-PL" sz="1800" dirty="0" smtClean="0"/>
              <a:t>niej </a:t>
            </a:r>
            <a:r>
              <a:rPr lang="pl-PL" sz="1800" dirty="0" smtClean="0"/>
              <a:t>potrzebę zapewnienia odpowiedniości dobieranych środków </a:t>
            </a:r>
            <a:r>
              <a:rPr lang="pl-PL" sz="1800" dirty="0" smtClean="0"/>
              <a:t>do precyzyjnie </a:t>
            </a:r>
            <a:r>
              <a:rPr lang="pl-PL" sz="1800" dirty="0" smtClean="0"/>
              <a:t>określonych celów </a:t>
            </a:r>
            <a:r>
              <a:rPr lang="pl-PL" sz="1800" dirty="0" smtClean="0">
                <a:sym typeface="Wingdings" pitchFamily="2" charset="2"/>
              </a:rPr>
              <a:t> z</a:t>
            </a:r>
            <a:r>
              <a:rPr lang="pl-PL" sz="1800" dirty="0" smtClean="0"/>
              <a:t>aniechanie </a:t>
            </a:r>
            <a:r>
              <a:rPr lang="pl-PL" sz="1800" dirty="0" smtClean="0"/>
              <a:t>przez </a:t>
            </a:r>
            <a:r>
              <a:rPr lang="pl-PL" sz="1800" dirty="0" smtClean="0"/>
              <a:t>prawodawcę sprecyzowania </a:t>
            </a:r>
            <a:r>
              <a:rPr lang="pl-PL" sz="1800" dirty="0" smtClean="0"/>
              <a:t>celów ustanawianych norm w znacznym </a:t>
            </a:r>
            <a:r>
              <a:rPr lang="pl-PL" sz="1800" dirty="0" smtClean="0"/>
              <a:t>stopniu utrudnia </a:t>
            </a:r>
            <a:r>
              <a:rPr lang="pl-PL" sz="1800" dirty="0" smtClean="0"/>
              <a:t>nie tylko </a:t>
            </a:r>
            <a:r>
              <a:rPr lang="pl-PL" sz="1800" dirty="0" smtClean="0"/>
              <a:t>ocenę, </a:t>
            </a:r>
            <a:r>
              <a:rPr lang="pl-PL" sz="1800" dirty="0" smtClean="0"/>
              <a:t>czy ustanowione </a:t>
            </a:r>
            <a:r>
              <a:rPr lang="pl-PL" sz="1800" dirty="0" smtClean="0"/>
              <a:t>środki (poszczególne </a:t>
            </a:r>
            <a:r>
              <a:rPr lang="pl-PL" sz="1800" dirty="0" smtClean="0"/>
              <a:t>normy</a:t>
            </a:r>
            <a:r>
              <a:rPr lang="pl-PL" sz="1800" dirty="0" smtClean="0"/>
              <a:t>) są odpowiednie </a:t>
            </a:r>
            <a:r>
              <a:rPr lang="pl-PL" sz="1800" dirty="0" smtClean="0"/>
              <a:t>do ich </a:t>
            </a:r>
            <a:r>
              <a:rPr lang="pl-PL" sz="1800" dirty="0" smtClean="0"/>
              <a:t>osiągnięcia</a:t>
            </a:r>
            <a:r>
              <a:rPr lang="pl-PL" sz="1800" dirty="0" smtClean="0"/>
              <a:t>, ale </a:t>
            </a:r>
            <a:r>
              <a:rPr lang="pl-PL" sz="1800" dirty="0" smtClean="0"/>
              <a:t>także – prawidłowe </a:t>
            </a:r>
            <a:r>
              <a:rPr lang="pl-PL" sz="1800" dirty="0" smtClean="0"/>
              <a:t>ich </a:t>
            </a:r>
            <a:r>
              <a:rPr lang="pl-PL" sz="1800" dirty="0" smtClean="0"/>
              <a:t>zastosowanie,</a:t>
            </a:r>
          </a:p>
          <a:p>
            <a:pPr algn="just"/>
            <a:r>
              <a:rPr lang="pl-PL" sz="1800" dirty="0" smtClean="0"/>
              <a:t>zasada proporcjonalności</a:t>
            </a:r>
          </a:p>
          <a:p>
            <a:pPr algn="just"/>
            <a:r>
              <a:rPr lang="pl-PL" sz="1800" dirty="0" smtClean="0"/>
              <a:t>p</a:t>
            </a:r>
            <a:r>
              <a:rPr lang="pl-PL" sz="1800" dirty="0" smtClean="0"/>
              <a:t>rzestrzeganie prawa </a:t>
            </a:r>
            <a:r>
              <a:rPr lang="pl-PL" sz="1800" dirty="0" smtClean="0">
                <a:sym typeface="Wingdings" pitchFamily="2" charset="2"/>
              </a:rPr>
              <a:t> </a:t>
            </a:r>
            <a:r>
              <a:rPr lang="pl-PL" sz="1800" dirty="0" smtClean="0"/>
              <a:t>wartością przy </a:t>
            </a:r>
            <a:r>
              <a:rPr lang="pl-PL" sz="1800" dirty="0" smtClean="0"/>
              <a:t>ocenie prawa jest jego przestrzeganie </a:t>
            </a:r>
            <a:r>
              <a:rPr lang="pl-PL" sz="1800" dirty="0" smtClean="0"/>
              <a:t>– powinno ono być takie</a:t>
            </a:r>
            <a:r>
              <a:rPr lang="pl-PL" sz="1800" dirty="0" smtClean="0"/>
              <a:t>, aby </a:t>
            </a:r>
            <a:r>
              <a:rPr lang="pl-PL" sz="1800" dirty="0" smtClean="0"/>
              <a:t>dało się przestrzegać, </a:t>
            </a:r>
            <a:endParaRPr lang="pl-PL" sz="1800" dirty="0" smtClean="0"/>
          </a:p>
          <a:p>
            <a:pPr>
              <a:buNone/>
            </a:pPr>
            <a:endParaRPr lang="pl-PL" sz="1800" dirty="0" smtClean="0"/>
          </a:p>
          <a:p>
            <a:pPr marL="0" indent="0" algn="just">
              <a:buNone/>
            </a:pPr>
            <a:r>
              <a:rPr lang="pl-PL" sz="1800" b="1" dirty="0" smtClean="0"/>
              <a:t>UWAGA: </a:t>
            </a:r>
            <a:r>
              <a:rPr lang="pl-PL" sz="1800" dirty="0" smtClean="0"/>
              <a:t>E. i J. </a:t>
            </a:r>
            <a:r>
              <a:rPr lang="pl-PL" sz="1800" dirty="0" smtClean="0"/>
              <a:t>Łętowscy stwierdzili, że „ustawa, całe </a:t>
            </a:r>
            <a:r>
              <a:rPr lang="pl-PL" sz="1800" dirty="0" smtClean="0"/>
              <a:t>nawet prawo </a:t>
            </a:r>
            <a:r>
              <a:rPr lang="pl-PL" sz="1800" dirty="0" smtClean="0"/>
              <a:t>przestały być czymkolwiek świętym</a:t>
            </a:r>
            <a:r>
              <a:rPr lang="pl-PL" sz="1800" dirty="0" smtClean="0"/>
              <a:t>, w sensie </a:t>
            </a:r>
            <a:r>
              <a:rPr lang="pl-PL" sz="1800" dirty="0" smtClean="0"/>
              <a:t>niepodważalnej </a:t>
            </a:r>
            <a:r>
              <a:rPr lang="pl-PL" sz="1800" dirty="0" smtClean="0"/>
              <a:t>i niezmiennej </a:t>
            </a:r>
            <a:r>
              <a:rPr lang="pl-PL" sz="1800" dirty="0" smtClean="0"/>
              <a:t>słuszności</a:t>
            </a:r>
            <a:r>
              <a:rPr lang="pl-PL" sz="1800" dirty="0" smtClean="0"/>
              <a:t>, </a:t>
            </a:r>
            <a:r>
              <a:rPr lang="pl-PL" sz="1800" dirty="0" smtClean="0"/>
              <a:t>racjonalności </a:t>
            </a:r>
            <a:r>
              <a:rPr lang="pl-PL" sz="1800" dirty="0" smtClean="0"/>
              <a:t>i </a:t>
            </a:r>
            <a:r>
              <a:rPr lang="pl-PL" sz="1800" dirty="0" smtClean="0"/>
              <a:t>sprawiedliwości”, a </a:t>
            </a:r>
            <a:r>
              <a:rPr lang="pl-PL" sz="1800" dirty="0" smtClean="0"/>
              <a:t>ustawa </a:t>
            </a:r>
            <a:r>
              <a:rPr lang="pl-PL" sz="1800" dirty="0" smtClean="0"/>
              <a:t>aprobowaną „niejako </a:t>
            </a:r>
            <a:r>
              <a:rPr lang="pl-PL" sz="1800" dirty="0" smtClean="0"/>
              <a:t>na kredyt (...) tylko dlatego, </a:t>
            </a:r>
            <a:r>
              <a:rPr lang="pl-PL" sz="1800" dirty="0" smtClean="0"/>
              <a:t>że </a:t>
            </a:r>
            <a:r>
              <a:rPr lang="pl-PL" sz="1800" dirty="0" smtClean="0"/>
              <a:t>jest </a:t>
            </a:r>
            <a:r>
              <a:rPr lang="pl-PL" sz="1800" dirty="0" smtClean="0"/>
              <a:t>ona aktem legislatywy”.  Wartościując </a:t>
            </a:r>
            <a:r>
              <a:rPr lang="pl-PL" sz="1800" dirty="0" smtClean="0"/>
              <a:t>prawo nie sposób </a:t>
            </a:r>
            <a:r>
              <a:rPr lang="pl-PL" sz="1800" dirty="0" smtClean="0"/>
              <a:t>odstąpić od oceny jego treści.</a:t>
            </a:r>
            <a:endParaRPr lang="pl-PL" sz="1800" dirty="0" smtClean="0"/>
          </a:p>
          <a:p>
            <a:pPr algn="just">
              <a:buNone/>
            </a:pPr>
            <a:endParaRPr lang="pl-PL" sz="1800" dirty="0" smtClean="0"/>
          </a:p>
          <a:p>
            <a:pPr algn="just"/>
            <a:endParaRPr lang="pl-PL" sz="1800" dirty="0" smtClean="0"/>
          </a:p>
          <a:p>
            <a:pPr marL="342900" indent="-342900" algn="just">
              <a:buFont typeface="+mj-lt"/>
              <a:buAutoNum type="alphaLcPeriod"/>
            </a:pPr>
            <a:endParaRPr lang="pl-PL" sz="1800" dirty="0" smtClean="0"/>
          </a:p>
          <a:p>
            <a:pPr marL="514350" indent="-514350" algn="just">
              <a:buNone/>
            </a:pPr>
            <a:endParaRPr lang="pl-PL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32696"/>
          </a:xfrm>
        </p:spPr>
        <p:txBody>
          <a:bodyPr>
            <a:noAutofit/>
          </a:bodyPr>
          <a:lstStyle/>
          <a:p>
            <a:r>
              <a:rPr lang="pl-PL" sz="2400" dirty="0" smtClean="0">
                <a:solidFill>
                  <a:srgbClr val="002060"/>
                </a:solidFill>
              </a:rPr>
              <a:t>JAKOŚĆ PRAWA ADMINISTRACYJNEGO</a:t>
            </a:r>
            <a:endParaRPr lang="pl-PL" sz="2400" dirty="0" smtClean="0">
              <a:solidFill>
                <a:srgbClr val="00206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124744"/>
            <a:ext cx="7920880" cy="5330992"/>
          </a:xfrm>
        </p:spPr>
        <p:txBody>
          <a:bodyPr>
            <a:normAutofit fontScale="92500" lnSpcReduction="10000"/>
          </a:bodyPr>
          <a:lstStyle/>
          <a:p>
            <a:pPr marL="514350" indent="-514350" algn="just">
              <a:buNone/>
            </a:pPr>
            <a:r>
              <a:rPr lang="pl-PL" sz="1800" b="1" dirty="0" smtClean="0"/>
              <a:t>DLACZEGO BADAMY JAKOŚĆ PRAWA ADMINISTRACYJNEGO?</a:t>
            </a:r>
          </a:p>
          <a:p>
            <a:pPr marL="514350" indent="-514350" algn="just">
              <a:buNone/>
            </a:pPr>
            <a:endParaRPr lang="pl-PL" sz="1800" b="1" dirty="0" smtClean="0"/>
          </a:p>
          <a:p>
            <a:pPr marL="514350" indent="-514350" algn="just">
              <a:buNone/>
            </a:pPr>
            <a:r>
              <a:rPr lang="pl-PL" sz="1800" b="1" dirty="0" smtClean="0"/>
              <a:t>Zauważalna jest niska jakość prawa administracyjnego wywołana jego</a:t>
            </a:r>
          </a:p>
          <a:p>
            <a:pPr marL="514350" indent="-514350" algn="just">
              <a:buNone/>
            </a:pPr>
            <a:r>
              <a:rPr lang="pl-PL" sz="1800" b="1" dirty="0" smtClean="0"/>
              <a:t>inflacją i nadmierną kazuistyką. </a:t>
            </a:r>
          </a:p>
          <a:p>
            <a:pPr marL="514350" indent="-514350" algn="just">
              <a:buNone/>
            </a:pPr>
            <a:r>
              <a:rPr lang="pl-PL" sz="1800" dirty="0" smtClean="0"/>
              <a:t>Jakość norm </a:t>
            </a:r>
            <a:r>
              <a:rPr lang="pl-PL" sz="1800" dirty="0" smtClean="0"/>
              <a:t>tego prawa </a:t>
            </a:r>
            <a:r>
              <a:rPr lang="pl-PL" sz="1800" dirty="0" smtClean="0"/>
              <a:t>i jego skuteczności są następstwem </a:t>
            </a:r>
            <a:r>
              <a:rPr lang="pl-PL" sz="1800" dirty="0" smtClean="0"/>
              <a:t>takich </a:t>
            </a:r>
            <a:r>
              <a:rPr lang="pl-PL" sz="1800" dirty="0" smtClean="0"/>
              <a:t>cech,</a:t>
            </a:r>
          </a:p>
          <a:p>
            <a:pPr marL="514350" indent="-514350" algn="just">
              <a:buNone/>
            </a:pPr>
            <a:r>
              <a:rPr lang="pl-PL" sz="1800" dirty="0" smtClean="0"/>
              <a:t>jak</a:t>
            </a:r>
            <a:r>
              <a:rPr lang="pl-PL" sz="1800" dirty="0" smtClean="0"/>
              <a:t>:</a:t>
            </a:r>
          </a:p>
          <a:p>
            <a:pPr algn="just"/>
            <a:r>
              <a:rPr lang="pl-PL" sz="1800" dirty="0" smtClean="0"/>
              <a:t>punktowa</a:t>
            </a:r>
            <a:r>
              <a:rPr lang="pl-PL" sz="1800" dirty="0" smtClean="0"/>
              <a:t>, selektywna regulacja </a:t>
            </a:r>
            <a:r>
              <a:rPr lang="pl-PL" sz="1800" dirty="0" smtClean="0"/>
              <a:t> życia </a:t>
            </a:r>
            <a:r>
              <a:rPr lang="pl-PL" sz="1800" dirty="0" smtClean="0"/>
              <a:t>publicznego, </a:t>
            </a:r>
            <a:endParaRPr lang="pl-PL" sz="1800" dirty="0" smtClean="0"/>
          </a:p>
          <a:p>
            <a:pPr algn="just"/>
            <a:r>
              <a:rPr lang="pl-PL" sz="1800" dirty="0" smtClean="0"/>
              <a:t>d</a:t>
            </a:r>
            <a:r>
              <a:rPr lang="pl-PL" sz="1800" dirty="0" smtClean="0"/>
              <a:t>okonywanie zmian </a:t>
            </a:r>
            <a:r>
              <a:rPr lang="pl-PL" sz="1800" dirty="0" smtClean="0"/>
              <a:t>w ustawach przed ich </a:t>
            </a:r>
            <a:r>
              <a:rPr lang="pl-PL" sz="1800" dirty="0" smtClean="0"/>
              <a:t>wejściem </a:t>
            </a:r>
            <a:r>
              <a:rPr lang="pl-PL" sz="1800" dirty="0" smtClean="0"/>
              <a:t>w </a:t>
            </a:r>
            <a:r>
              <a:rPr lang="pl-PL" sz="1800" dirty="0" smtClean="0"/>
              <a:t>życie</a:t>
            </a:r>
            <a:r>
              <a:rPr lang="pl-PL" sz="1800" dirty="0" smtClean="0"/>
              <a:t>, </a:t>
            </a:r>
            <a:endParaRPr lang="pl-PL" sz="1800" dirty="0" smtClean="0"/>
          </a:p>
          <a:p>
            <a:pPr algn="just"/>
            <a:r>
              <a:rPr lang="pl-PL" sz="1800" dirty="0" smtClean="0"/>
              <a:t>z</a:t>
            </a:r>
            <a:r>
              <a:rPr lang="pl-PL" sz="1800" dirty="0" smtClean="0"/>
              <a:t>byt duża liczba aktów prawnych,</a:t>
            </a:r>
          </a:p>
          <a:p>
            <a:pPr algn="just"/>
            <a:r>
              <a:rPr lang="pl-PL" sz="1800" dirty="0" smtClean="0"/>
              <a:t>i</a:t>
            </a:r>
            <a:r>
              <a:rPr lang="pl-PL" sz="1800" dirty="0" smtClean="0"/>
              <a:t>nstrumentalizacja prawa, </a:t>
            </a:r>
          </a:p>
          <a:p>
            <a:pPr algn="just"/>
            <a:r>
              <a:rPr lang="pl-PL" sz="1800" dirty="0" smtClean="0"/>
              <a:t>p</a:t>
            </a:r>
            <a:r>
              <a:rPr lang="pl-PL" sz="1800" dirty="0" smtClean="0"/>
              <a:t>raktyka stanowienia prawa administracyjnego na potrzeby chwili,\</a:t>
            </a:r>
          </a:p>
          <a:p>
            <a:pPr algn="just"/>
            <a:r>
              <a:rPr lang="pl-PL" sz="1800" dirty="0" smtClean="0"/>
              <a:t>p</a:t>
            </a:r>
            <a:r>
              <a:rPr lang="pl-PL" sz="1800" dirty="0" smtClean="0"/>
              <a:t>rzerost formalizacji,</a:t>
            </a:r>
          </a:p>
          <a:p>
            <a:pPr algn="just"/>
            <a:r>
              <a:rPr lang="pl-PL" sz="1800" dirty="0" smtClean="0"/>
              <a:t>m</a:t>
            </a:r>
            <a:r>
              <a:rPr lang="pl-PL" sz="1800" dirty="0" smtClean="0"/>
              <a:t>ultiplikacja przepisów,</a:t>
            </a:r>
          </a:p>
          <a:p>
            <a:pPr algn="just"/>
            <a:r>
              <a:rPr lang="pl-PL" sz="1800" dirty="0" smtClean="0"/>
              <a:t>n</a:t>
            </a:r>
            <a:r>
              <a:rPr lang="pl-PL" sz="1800" dirty="0" smtClean="0"/>
              <a:t>iespójność i niekonsekwencja ustawodawcy.</a:t>
            </a:r>
          </a:p>
          <a:p>
            <a:pPr algn="just"/>
            <a:endParaRPr lang="pl-PL" sz="1800" dirty="0" smtClean="0"/>
          </a:p>
          <a:p>
            <a:pPr algn="just">
              <a:buNone/>
            </a:pPr>
            <a:r>
              <a:rPr lang="pl-PL" sz="1800" dirty="0" smtClean="0"/>
              <a:t>Każdą z wymienionych cech uznać możemy </a:t>
            </a:r>
            <a:r>
              <a:rPr lang="pl-PL" sz="1800" dirty="0" smtClean="0"/>
              <a:t>jako </a:t>
            </a:r>
            <a:r>
              <a:rPr lang="pl-PL" sz="1800" dirty="0" smtClean="0"/>
              <a:t>kolejne, negatywne</a:t>
            </a:r>
          </a:p>
          <a:p>
            <a:pPr algn="just">
              <a:buNone/>
            </a:pPr>
            <a:r>
              <a:rPr lang="pl-PL" sz="1800" dirty="0" smtClean="0"/>
              <a:t>k</a:t>
            </a:r>
            <a:r>
              <a:rPr lang="pl-PL" sz="1800" dirty="0" smtClean="0"/>
              <a:t>ryteria jakości </a:t>
            </a:r>
            <a:r>
              <a:rPr lang="pl-PL" sz="1800" dirty="0" smtClean="0"/>
              <a:t>prawa </a:t>
            </a:r>
            <a:r>
              <a:rPr lang="pl-PL" sz="1800" dirty="0" smtClean="0"/>
              <a:t>administracyjnego.</a:t>
            </a:r>
            <a:endParaRPr lang="pl-PL" sz="1800" dirty="0" smtClean="0"/>
          </a:p>
          <a:p>
            <a:pPr marL="514350" indent="-514350" algn="just">
              <a:buNone/>
            </a:pPr>
            <a:endParaRPr lang="pl-PL" sz="1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32696"/>
          </a:xfrm>
        </p:spPr>
        <p:txBody>
          <a:bodyPr>
            <a:noAutofit/>
          </a:bodyPr>
          <a:lstStyle/>
          <a:p>
            <a:r>
              <a:rPr lang="pl-PL" sz="2400" dirty="0" smtClean="0">
                <a:solidFill>
                  <a:srgbClr val="002060"/>
                </a:solidFill>
              </a:rPr>
              <a:t>JAKOŚĆ PRAWA ADMINISTRACYJNEGO</a:t>
            </a:r>
            <a:endParaRPr lang="pl-PL" sz="2400" dirty="0" smtClean="0">
              <a:solidFill>
                <a:srgbClr val="00206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124744"/>
            <a:ext cx="7920880" cy="5330992"/>
          </a:xfrm>
        </p:spPr>
        <p:txBody>
          <a:bodyPr>
            <a:normAutofit fontScale="92500" lnSpcReduction="20000"/>
          </a:bodyPr>
          <a:lstStyle/>
          <a:p>
            <a:pPr marL="514350" indent="-514350" algn="just">
              <a:buNone/>
            </a:pPr>
            <a:r>
              <a:rPr lang="pl-PL" sz="1800" dirty="0" smtClean="0"/>
              <a:t>Formalne i materialne kryteria wyodrębnienia jakości prawa:</a:t>
            </a:r>
          </a:p>
          <a:p>
            <a:r>
              <a:rPr lang="pl-PL" sz="1800" dirty="0" smtClean="0"/>
              <a:t>udostępnianie postanowień praw </a:t>
            </a:r>
            <a:r>
              <a:rPr lang="pl-PL" sz="1800" dirty="0" smtClean="0"/>
              <a:t>jego adresatom,</a:t>
            </a:r>
          </a:p>
          <a:p>
            <a:r>
              <a:rPr lang="pl-PL" sz="1800" dirty="0" smtClean="0"/>
              <a:t>niestanowienie </a:t>
            </a:r>
            <a:r>
              <a:rPr lang="pl-PL" sz="1800" dirty="0" smtClean="0"/>
              <a:t>prawa z </a:t>
            </a:r>
            <a:r>
              <a:rPr lang="pl-PL" sz="1800" dirty="0" smtClean="0"/>
              <a:t>mocą wsteczną,</a:t>
            </a:r>
            <a:endParaRPr lang="pl-PL" sz="1800" dirty="0" smtClean="0"/>
          </a:p>
          <a:p>
            <a:r>
              <a:rPr lang="pl-PL" sz="1800" dirty="0" smtClean="0"/>
              <a:t>formułowanie </a:t>
            </a:r>
            <a:r>
              <a:rPr lang="pl-PL" sz="1800" dirty="0" smtClean="0"/>
              <a:t>prawa w sposób </a:t>
            </a:r>
            <a:r>
              <a:rPr lang="pl-PL" sz="1800" dirty="0" smtClean="0"/>
              <a:t>zrozumiały</a:t>
            </a:r>
            <a:r>
              <a:rPr lang="pl-PL" sz="1800" dirty="0" smtClean="0"/>
              <a:t>,</a:t>
            </a:r>
          </a:p>
          <a:p>
            <a:r>
              <a:rPr lang="pl-PL" sz="1800" dirty="0" smtClean="0"/>
              <a:t>niestanowienie </a:t>
            </a:r>
            <a:r>
              <a:rPr lang="pl-PL" sz="1800" dirty="0" smtClean="0"/>
              <a:t>norm sprzecznych </a:t>
            </a:r>
            <a:r>
              <a:rPr lang="pl-PL" sz="1800" dirty="0" smtClean="0"/>
              <a:t>między sobą,</a:t>
            </a:r>
            <a:endParaRPr lang="pl-PL" sz="1800" dirty="0" smtClean="0"/>
          </a:p>
          <a:p>
            <a:r>
              <a:rPr lang="pl-PL" sz="1800" dirty="0" smtClean="0"/>
              <a:t>niestanowienie norm, których przestrzeganie przekracza </a:t>
            </a:r>
            <a:r>
              <a:rPr lang="pl-PL" sz="1800" dirty="0" smtClean="0"/>
              <a:t>możliwości adresatów</a:t>
            </a:r>
            <a:r>
              <a:rPr lang="pl-PL" sz="1800" dirty="0" smtClean="0"/>
              <a:t>,</a:t>
            </a:r>
          </a:p>
          <a:p>
            <a:r>
              <a:rPr lang="pl-PL" sz="1800" dirty="0" smtClean="0"/>
              <a:t>niezmienianie </a:t>
            </a:r>
            <a:r>
              <a:rPr lang="pl-PL" sz="1800" dirty="0" smtClean="0"/>
              <a:t>prawa nazbyt </a:t>
            </a:r>
            <a:r>
              <a:rPr lang="pl-PL" sz="1800" dirty="0" smtClean="0"/>
              <a:t>często,</a:t>
            </a:r>
            <a:endParaRPr lang="pl-PL" sz="1800" dirty="0" smtClean="0"/>
          </a:p>
          <a:p>
            <a:r>
              <a:rPr lang="pl-PL" sz="1800" dirty="0" smtClean="0"/>
              <a:t>wymóg</a:t>
            </a:r>
            <a:r>
              <a:rPr lang="pl-PL" sz="1800" dirty="0" smtClean="0"/>
              <a:t>, aby </a:t>
            </a:r>
            <a:r>
              <a:rPr lang="pl-PL" sz="1800" dirty="0" smtClean="0"/>
              <a:t>państwo </a:t>
            </a:r>
            <a:r>
              <a:rPr lang="pl-PL" sz="1800" dirty="0" smtClean="0"/>
              <a:t>i jego funkcjonariusze </a:t>
            </a:r>
            <a:r>
              <a:rPr lang="pl-PL" sz="1800" dirty="0" smtClean="0"/>
              <a:t>postępowali zgodnie z obowiązującym prawem,</a:t>
            </a:r>
          </a:p>
          <a:p>
            <a:r>
              <a:rPr lang="pl-PL" sz="1800" dirty="0" smtClean="0"/>
              <a:t>a</a:t>
            </a:r>
            <a:r>
              <a:rPr lang="pl-PL" sz="1800" dirty="0" smtClean="0"/>
              <a:t>dekwatność regulacji do oczekiwań społecznych,</a:t>
            </a:r>
          </a:p>
          <a:p>
            <a:r>
              <a:rPr lang="pl-PL" sz="1800" dirty="0" smtClean="0"/>
              <a:t>o</a:t>
            </a:r>
            <a:r>
              <a:rPr lang="pl-PL" sz="1800" dirty="0" smtClean="0"/>
              <a:t>dpowiednie ukształtowanie relacji pomiędzy jednostką a państwem,</a:t>
            </a:r>
          </a:p>
          <a:p>
            <a:r>
              <a:rPr lang="pl-PL" sz="1800" dirty="0" smtClean="0"/>
              <a:t>k</a:t>
            </a:r>
            <a:r>
              <a:rPr lang="pl-PL" sz="1800" dirty="0" smtClean="0"/>
              <a:t>ontrola sądowa,</a:t>
            </a:r>
          </a:p>
          <a:p>
            <a:r>
              <a:rPr lang="pl-PL" sz="1800" dirty="0" smtClean="0"/>
              <a:t>w</a:t>
            </a:r>
            <a:r>
              <a:rPr lang="pl-PL" sz="1800" dirty="0" smtClean="0"/>
              <a:t>olność od luk,</a:t>
            </a:r>
          </a:p>
          <a:p>
            <a:endParaRPr lang="pl-PL" sz="1800" dirty="0" smtClean="0"/>
          </a:p>
          <a:p>
            <a:pPr marL="514350" indent="-514350" algn="just">
              <a:buNone/>
            </a:pPr>
            <a:r>
              <a:rPr lang="pl-PL" sz="1800" dirty="0" smtClean="0"/>
              <a:t>Bibliografia: </a:t>
            </a:r>
          </a:p>
          <a:p>
            <a:pPr marL="514350" indent="-514350" algn="just">
              <a:buFont typeface="Wingdings" pitchFamily="2" charset="2"/>
              <a:buChar char="v"/>
            </a:pPr>
            <a:r>
              <a:rPr lang="pl-PL" sz="1800" dirty="0" smtClean="0"/>
              <a:t>D. Kijowski, </a:t>
            </a:r>
            <a:r>
              <a:rPr lang="pl-PL" sz="1800" i="1" dirty="0" smtClean="0"/>
              <a:t>Kryteria oceny jakości prawa administracyjnego</a:t>
            </a:r>
            <a:r>
              <a:rPr lang="pl-PL" sz="1800" dirty="0" smtClean="0"/>
              <a:t>, </a:t>
            </a:r>
            <a:r>
              <a:rPr lang="pl-PL" sz="1800" dirty="0" smtClean="0"/>
              <a:t>[w:] </a:t>
            </a:r>
            <a:r>
              <a:rPr lang="pl-PL" sz="1800" i="1" dirty="0" smtClean="0"/>
              <a:t>Jakość prawa administracyjnego</a:t>
            </a:r>
            <a:r>
              <a:rPr lang="pl-PL" sz="1800" dirty="0" smtClean="0"/>
              <a:t>, Warszawa 2012,  </a:t>
            </a:r>
            <a:r>
              <a:rPr lang="pl-PL" sz="1800" dirty="0" smtClean="0"/>
              <a:t>s. </a:t>
            </a:r>
            <a:r>
              <a:rPr lang="pl-PL" sz="1800" dirty="0" smtClean="0"/>
              <a:t>50 </a:t>
            </a:r>
            <a:r>
              <a:rPr lang="pl-PL" sz="1800" dirty="0" smtClean="0"/>
              <a:t>– </a:t>
            </a:r>
            <a:r>
              <a:rPr lang="pl-PL" sz="1800" dirty="0" smtClean="0"/>
              <a:t>71.</a:t>
            </a:r>
            <a:endParaRPr lang="pl-PL" sz="1800" dirty="0" smtClean="0"/>
          </a:p>
          <a:p>
            <a:endParaRPr lang="pl-PL" sz="1800" dirty="0" smtClean="0"/>
          </a:p>
          <a:p>
            <a:endParaRPr lang="pl-PL" sz="1800" dirty="0" smtClean="0"/>
          </a:p>
          <a:p>
            <a:pPr>
              <a:buNone/>
            </a:pPr>
            <a:endParaRPr lang="pl-PL" sz="1800" dirty="0" smtClean="0"/>
          </a:p>
          <a:p>
            <a:pPr marL="514350" indent="-514350" algn="just">
              <a:buNone/>
            </a:pPr>
            <a:endParaRPr lang="pl-PL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239000" cy="576064"/>
          </a:xfrm>
        </p:spPr>
        <p:txBody>
          <a:bodyPr>
            <a:normAutofit/>
          </a:bodyPr>
          <a:lstStyle/>
          <a:p>
            <a:r>
              <a:rPr lang="pl-PL" sz="3200" dirty="0" smtClean="0">
                <a:solidFill>
                  <a:srgbClr val="002060"/>
                </a:solidFill>
              </a:rPr>
              <a:t>Plan ZAJĘĆ</a:t>
            </a:r>
            <a:endParaRPr lang="pl-PL" sz="3200" dirty="0">
              <a:solidFill>
                <a:srgbClr val="00206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908720"/>
            <a:ext cx="7239000" cy="5547016"/>
          </a:xfrm>
        </p:spPr>
        <p:txBody>
          <a:bodyPr>
            <a:normAutofit/>
          </a:bodyPr>
          <a:lstStyle/>
          <a:p>
            <a:pPr marL="514350" indent="-514350" algn="just">
              <a:buAutoNum type="arabicPeriod"/>
            </a:pPr>
            <a:r>
              <a:rPr lang="pl-PL" dirty="0" smtClean="0"/>
              <a:t>Prawo do dobrej administracji jako prawo podstawowe o randze konstytucyjnej,</a:t>
            </a:r>
          </a:p>
          <a:p>
            <a:pPr marL="514350" indent="-514350" algn="just">
              <a:buAutoNum type="arabicPeriod"/>
            </a:pPr>
            <a:r>
              <a:rPr lang="pl-PL" dirty="0" smtClean="0"/>
              <a:t>Efektywność administracji publicznej,</a:t>
            </a:r>
          </a:p>
          <a:p>
            <a:pPr marL="514350" indent="-514350" algn="just">
              <a:buAutoNum type="arabicPeriod"/>
            </a:pPr>
            <a:r>
              <a:rPr lang="pl-PL" dirty="0" smtClean="0"/>
              <a:t>Jakość prawa administracyjnego.</a:t>
            </a:r>
            <a:endParaRPr lang="pl-PL" dirty="0" smtClean="0"/>
          </a:p>
          <a:p>
            <a:pPr marL="514350" indent="-514350">
              <a:buAutoNum type="arabicPeriod"/>
            </a:pPr>
            <a:endParaRPr lang="pl-PL" dirty="0" smtClean="0"/>
          </a:p>
          <a:p>
            <a:pPr marL="514350" indent="-514350">
              <a:buAutoNum type="arabicPeriod"/>
            </a:pPr>
            <a:endParaRPr lang="pl-PL" dirty="0" smtClean="0"/>
          </a:p>
          <a:p>
            <a:pPr marL="514350" indent="-514350">
              <a:buAutoNum type="arabicPeriod"/>
            </a:pPr>
            <a:endParaRPr lang="pl-PL" dirty="0" smtClean="0"/>
          </a:p>
          <a:p>
            <a:pPr marL="514350" indent="-514350">
              <a:buAutoNum type="arabicPeriod" startAt="6"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 smtClean="0">
              <a:latin typeface="Cambria" pitchFamily="18" charset="0"/>
            </a:endParaRPr>
          </a:p>
          <a:p>
            <a:pPr algn="ctr">
              <a:buNone/>
            </a:pPr>
            <a:endParaRPr lang="pl-PL" b="1" dirty="0" smtClean="0">
              <a:latin typeface="Cambria" pitchFamily="18" charset="0"/>
            </a:endParaRPr>
          </a:p>
          <a:p>
            <a:pPr algn="ctr">
              <a:buNone/>
            </a:pPr>
            <a:r>
              <a:rPr lang="pl-PL" sz="4000" b="1" dirty="0" smtClean="0">
                <a:latin typeface="Cambria" pitchFamily="18" charset="0"/>
              </a:rPr>
              <a:t>Dziękuję za uwagę 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32696"/>
          </a:xfrm>
        </p:spPr>
        <p:txBody>
          <a:bodyPr>
            <a:normAutofit/>
          </a:bodyPr>
          <a:lstStyle/>
          <a:p>
            <a:r>
              <a:rPr lang="pl-PL" b="1" dirty="0" smtClean="0">
                <a:solidFill>
                  <a:srgbClr val="002060"/>
                </a:solidFill>
              </a:rPr>
              <a:t>Dziękuję za uwagę…</a:t>
            </a:r>
            <a:endParaRPr lang="pl-PL" b="1" dirty="0">
              <a:solidFill>
                <a:srgbClr val="002060"/>
              </a:solidFill>
            </a:endParaRPr>
          </a:p>
        </p:txBody>
      </p:sp>
      <p:pic>
        <p:nvPicPr>
          <p:cNvPr id="4" name="Obraz 3" descr="dziękuję za uwagę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1340768"/>
            <a:ext cx="7560840" cy="48260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002060"/>
                </a:solidFill>
              </a:rPr>
              <a:t>UWAGA…</a:t>
            </a:r>
            <a:endParaRPr lang="pl-PL" dirty="0">
              <a:solidFill>
                <a:srgbClr val="00206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sz="2800" i="1" dirty="0" smtClean="0">
                <a:latin typeface="+mj-lt"/>
              </a:rPr>
              <a:t>Powyższa </a:t>
            </a:r>
            <a:r>
              <a:rPr lang="pl-PL" sz="2800" i="1" smtClean="0">
                <a:latin typeface="+mj-lt"/>
              </a:rPr>
              <a:t>prezentacja- </a:t>
            </a:r>
            <a:r>
              <a:rPr lang="pl-PL" sz="2800" i="1" smtClean="0">
                <a:latin typeface="+mj-lt"/>
              </a:rPr>
              <a:t>21 </a:t>
            </a:r>
            <a:r>
              <a:rPr lang="pl-PL" sz="2800" i="1" smtClean="0">
                <a:latin typeface="+mj-lt"/>
              </a:rPr>
              <a:t>kolejno</a:t>
            </a:r>
            <a:endParaRPr lang="pl-PL" sz="2800" i="1" dirty="0" smtClean="0">
              <a:latin typeface="+mj-lt"/>
            </a:endParaRPr>
          </a:p>
          <a:p>
            <a:pPr>
              <a:buNone/>
            </a:pPr>
            <a:r>
              <a:rPr lang="pl-PL" sz="2800" i="1" dirty="0" smtClean="0">
                <a:latin typeface="+mj-lt"/>
              </a:rPr>
              <a:t>ponumerowanych slajdów- została</a:t>
            </a:r>
          </a:p>
          <a:p>
            <a:pPr>
              <a:buNone/>
            </a:pPr>
            <a:r>
              <a:rPr lang="pl-PL" sz="2800" i="1" dirty="0" smtClean="0">
                <a:latin typeface="+mj-lt"/>
              </a:rPr>
              <a:t>przygotowana wyłączanie w celach</a:t>
            </a:r>
          </a:p>
          <a:p>
            <a:pPr>
              <a:buNone/>
            </a:pPr>
            <a:r>
              <a:rPr lang="pl-PL" sz="2800" i="1" dirty="0" smtClean="0">
                <a:latin typeface="+mj-lt"/>
              </a:rPr>
              <a:t>ogólnoinformacyjnych i szkoleniowych. </a:t>
            </a:r>
          </a:p>
          <a:p>
            <a:pPr>
              <a:buNone/>
            </a:pPr>
            <a:endParaRPr lang="pl-PL" sz="2800" dirty="0" smtClean="0">
              <a:latin typeface="+mj-lt"/>
            </a:endParaRPr>
          </a:p>
          <a:p>
            <a:pPr>
              <a:buNone/>
            </a:pPr>
            <a:r>
              <a:rPr lang="pl-PL" sz="2800" i="1" dirty="0" smtClean="0">
                <a:latin typeface="+mj-lt"/>
              </a:rPr>
              <a:t>Małgorzata Kozłowska wszelkie prawa </a:t>
            </a:r>
          </a:p>
          <a:p>
            <a:pPr>
              <a:buNone/>
            </a:pPr>
            <a:r>
              <a:rPr lang="pl-PL" sz="2800" i="1" dirty="0" smtClean="0">
                <a:latin typeface="+mj-lt"/>
              </a:rPr>
              <a:t>zastrzeżone.</a:t>
            </a:r>
          </a:p>
          <a:p>
            <a:pPr>
              <a:buNone/>
            </a:pPr>
            <a:endParaRPr lang="pl-PL" sz="2800" dirty="0" smtClean="0">
              <a:latin typeface="+mj-lt"/>
            </a:endParaRPr>
          </a:p>
          <a:p>
            <a:pPr>
              <a:buNone/>
            </a:pPr>
            <a:r>
              <a:rPr lang="pl-PL" sz="2800" i="1" dirty="0" smtClean="0">
                <a:latin typeface="+mj-lt"/>
              </a:rPr>
              <a:t>Materiały szkoleniowe przekazane wyłącznie</a:t>
            </a:r>
          </a:p>
          <a:p>
            <a:pPr>
              <a:buNone/>
            </a:pPr>
            <a:r>
              <a:rPr lang="pl-PL" sz="2800" i="1" dirty="0" smtClean="0">
                <a:latin typeface="+mj-lt"/>
              </a:rPr>
              <a:t>do użytku wewnętrznego. Nie podlegają</a:t>
            </a:r>
          </a:p>
          <a:p>
            <a:pPr>
              <a:buNone/>
            </a:pPr>
            <a:r>
              <a:rPr lang="pl-PL" sz="2800" i="1" dirty="0" smtClean="0">
                <a:latin typeface="+mj-lt"/>
              </a:rPr>
              <a:t>rozpowszechnianiu.</a:t>
            </a:r>
            <a:endParaRPr lang="pl-PL" sz="2800" dirty="0" smtClean="0">
              <a:latin typeface="+mj-lt"/>
            </a:endParaRPr>
          </a:p>
          <a:p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32696"/>
          </a:xfrm>
        </p:spPr>
        <p:txBody>
          <a:bodyPr>
            <a:noAutofit/>
          </a:bodyPr>
          <a:lstStyle/>
          <a:p>
            <a:r>
              <a:rPr lang="pl-PL" sz="2400" dirty="0" smtClean="0">
                <a:solidFill>
                  <a:srgbClr val="002060"/>
                </a:solidFill>
              </a:rPr>
              <a:t>Prawo do dobrej administracji jako prawo podstawowe o randze konstytucyjnej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124744"/>
            <a:ext cx="7920880" cy="5330992"/>
          </a:xfrm>
        </p:spPr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pl-PL" sz="1800" dirty="0" smtClean="0"/>
              <a:t>Istota </a:t>
            </a:r>
            <a:r>
              <a:rPr lang="pl-PL" sz="1800" dirty="0" smtClean="0"/>
              <a:t>dobrej administracji wyraża się w </a:t>
            </a:r>
            <a:r>
              <a:rPr lang="pl-PL" sz="1800" dirty="0" smtClean="0"/>
              <a:t>zaspokojeniu </a:t>
            </a:r>
            <a:r>
              <a:rPr lang="pl-PL" sz="1800" dirty="0" smtClean="0"/>
              <a:t>przez władze państwowe i samorządowe potrzeb obywateli, </a:t>
            </a:r>
            <a:r>
              <a:rPr lang="pl-PL" sz="1800" dirty="0" smtClean="0"/>
              <a:t>natomiast wyznacznikiem </a:t>
            </a:r>
            <a:r>
              <a:rPr lang="pl-PL" sz="1800" dirty="0" smtClean="0"/>
              <a:t>oceny administracji publicznej jest społecznie odczuwalny </a:t>
            </a:r>
            <a:r>
              <a:rPr lang="pl-PL" sz="1800" dirty="0" smtClean="0"/>
              <a:t>stopień zaspokojenia </a:t>
            </a:r>
            <a:r>
              <a:rPr lang="pl-PL" sz="1800" dirty="0" smtClean="0"/>
              <a:t>tych </a:t>
            </a:r>
            <a:r>
              <a:rPr lang="pl-PL" sz="1800" dirty="0" smtClean="0"/>
              <a:t>potrzeb.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sz="1800" dirty="0" smtClean="0"/>
              <a:t>Administracja </a:t>
            </a:r>
            <a:r>
              <a:rPr lang="pl-PL" sz="1800" dirty="0" smtClean="0"/>
              <a:t>publiczna jest złożonym </a:t>
            </a:r>
            <a:r>
              <a:rPr lang="pl-PL" sz="1800" dirty="0" smtClean="0"/>
              <a:t>systemem </a:t>
            </a:r>
            <a:r>
              <a:rPr lang="pl-PL" sz="1800" dirty="0" smtClean="0"/>
              <a:t>organizacyjnym i odnoszą się do niej zasady i dyrektywy organizacyjnej</a:t>
            </a:r>
            <a:br>
              <a:rPr lang="pl-PL" sz="1800" dirty="0" smtClean="0"/>
            </a:br>
            <a:r>
              <a:rPr lang="pl-PL" sz="1800" dirty="0" smtClean="0"/>
              <a:t>racjonalności działania. struktury i funkcje administracji </a:t>
            </a:r>
            <a:r>
              <a:rPr lang="pl-PL" sz="1800" dirty="0" smtClean="0"/>
              <a:t>publicznej regulowane są </a:t>
            </a:r>
            <a:r>
              <a:rPr lang="pl-PL" sz="1800" dirty="0" smtClean="0"/>
              <a:t>zgodnie z przepisami </a:t>
            </a:r>
            <a:r>
              <a:rPr lang="pl-PL" sz="1800" dirty="0" smtClean="0"/>
              <a:t>prawa.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sz="1800" dirty="0" smtClean="0"/>
              <a:t>Na </a:t>
            </a:r>
            <a:r>
              <a:rPr lang="pl-PL" sz="1800" dirty="0" smtClean="0"/>
              <a:t>„efektywność” działania wpływa wiele czynników</a:t>
            </a:r>
            <a:r>
              <a:rPr lang="pl-PL" sz="1800" dirty="0" smtClean="0"/>
              <a:t>. </a:t>
            </a:r>
            <a:r>
              <a:rPr lang="pl-PL" sz="1800" dirty="0" smtClean="0"/>
              <a:t>termin ten</a:t>
            </a:r>
            <a:br>
              <a:rPr lang="pl-PL" sz="1800" dirty="0" smtClean="0"/>
            </a:br>
            <a:r>
              <a:rPr lang="pl-PL" sz="1800" dirty="0" smtClean="0"/>
              <a:t>rozumiany jest jako: „dodatnia cecha przypisywana działaniom, które dają </a:t>
            </a:r>
            <a:r>
              <a:rPr lang="pl-PL" sz="1800" dirty="0" smtClean="0"/>
              <a:t>jakiś pozytywnie </a:t>
            </a:r>
            <a:r>
              <a:rPr lang="pl-PL" sz="1800" dirty="0" smtClean="0"/>
              <a:t>oceniany wynik bez względu na to, czy wynik ten był, czy nie </a:t>
            </a:r>
            <a:r>
              <a:rPr lang="pl-PL" sz="1800" dirty="0" smtClean="0"/>
              <a:t>był zamierzony”.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sz="1800" dirty="0" smtClean="0"/>
              <a:t>Wyróżniamy 2 aspekty efektywności:</a:t>
            </a:r>
          </a:p>
          <a:p>
            <a:pPr marL="514350" indent="-514350" algn="just">
              <a:buFont typeface="+mj-lt"/>
              <a:buAutoNum type="alphaLcPeriod"/>
            </a:pPr>
            <a:r>
              <a:rPr lang="pl-PL" sz="1800" dirty="0" smtClean="0"/>
              <a:t>sprawność</a:t>
            </a:r>
            <a:r>
              <a:rPr lang="pl-PL" sz="1800" dirty="0" smtClean="0"/>
              <a:t>, którą określa się jako działanie we właściwy </a:t>
            </a:r>
            <a:r>
              <a:rPr lang="pl-PL" sz="1800" dirty="0" smtClean="0"/>
              <a:t>sposób,</a:t>
            </a:r>
          </a:p>
          <a:p>
            <a:pPr marL="514350" indent="-514350" algn="just">
              <a:buFont typeface="+mj-lt"/>
              <a:buAutoNum type="alphaLcPeriod"/>
            </a:pPr>
            <a:r>
              <a:rPr lang="pl-PL" sz="1800" dirty="0" smtClean="0"/>
              <a:t>skuteczność </a:t>
            </a:r>
            <a:r>
              <a:rPr lang="pl-PL" sz="1800" dirty="0" smtClean="0"/>
              <a:t>związaną z celem, w kontekście tego, czy cel przyjęty</a:t>
            </a:r>
            <a:br>
              <a:rPr lang="pl-PL" sz="1800" dirty="0" smtClean="0"/>
            </a:br>
            <a:r>
              <a:rPr lang="pl-PL" sz="1800" dirty="0" smtClean="0"/>
              <a:t>do realizacji jest </a:t>
            </a:r>
            <a:r>
              <a:rPr lang="pl-PL" sz="1800" dirty="0" smtClean="0"/>
              <a:t>właściwy.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32696"/>
          </a:xfrm>
        </p:spPr>
        <p:txBody>
          <a:bodyPr>
            <a:noAutofit/>
          </a:bodyPr>
          <a:lstStyle/>
          <a:p>
            <a:r>
              <a:rPr lang="pl-PL" sz="2400" dirty="0" smtClean="0">
                <a:solidFill>
                  <a:srgbClr val="002060"/>
                </a:solidFill>
              </a:rPr>
              <a:t>Prawo do dobrej administracji jako prawo podstawowe o randze konstytucyjnej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124744"/>
            <a:ext cx="7920880" cy="5330992"/>
          </a:xfrm>
        </p:spPr>
        <p:txBody>
          <a:bodyPr>
            <a:normAutofit fontScale="85000" lnSpcReduction="1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pl-PL" sz="1800" dirty="0" smtClean="0"/>
              <a:t>Efektywna administracja to sprawne i skuteczne zarządzanie, </a:t>
            </a:r>
            <a:r>
              <a:rPr lang="pl-PL" sz="1800" dirty="0" smtClean="0"/>
              <a:t>które funkcjonuje </a:t>
            </a:r>
            <a:r>
              <a:rPr lang="pl-PL" sz="1800" dirty="0" smtClean="0"/>
              <a:t>dzięki świadomej i dobrze zorganizowanej kadrze urzędników </a:t>
            </a:r>
            <a:r>
              <a:rPr lang="pl-PL" sz="1800" dirty="0" smtClean="0"/>
              <a:t>szybko i </a:t>
            </a:r>
            <a:r>
              <a:rPr lang="pl-PL" sz="1800" dirty="0" smtClean="0"/>
              <a:t>skutecznie reagujących na pojawiające się wyzwania społeczne i </a:t>
            </a:r>
            <a:r>
              <a:rPr lang="pl-PL" sz="1800" dirty="0" smtClean="0"/>
              <a:t>gospodarcze oraz </a:t>
            </a:r>
            <a:r>
              <a:rPr lang="pl-PL" sz="1800" dirty="0" smtClean="0"/>
              <a:t>umiejętnie korzystającą z dostępnej wiedzy </a:t>
            </a:r>
            <a:r>
              <a:rPr lang="pl-PL" sz="1800" dirty="0" smtClean="0"/>
              <a:t>i doświadczeń </a:t>
            </a:r>
            <a:r>
              <a:rPr lang="pl-PL" sz="1800" dirty="0" smtClean="0"/>
              <a:t>w celu </a:t>
            </a:r>
            <a:r>
              <a:rPr lang="pl-PL" sz="1800" dirty="0" smtClean="0"/>
              <a:t>poprawy jakości </a:t>
            </a:r>
            <a:r>
              <a:rPr lang="pl-PL" sz="1800" dirty="0" smtClean="0"/>
              <a:t>swojego </a:t>
            </a:r>
            <a:r>
              <a:rPr lang="pl-PL" sz="1800" dirty="0" smtClean="0"/>
              <a:t>działania.</a:t>
            </a:r>
          </a:p>
          <a:p>
            <a:pPr marL="514350" indent="-514350" algn="just">
              <a:buFont typeface="+mj-lt"/>
              <a:buAutoNum type="arabicPeriod"/>
            </a:pPr>
            <a:endParaRPr lang="pl-PL" sz="1800" dirty="0" smtClean="0"/>
          </a:p>
          <a:p>
            <a:pPr marL="514350" indent="-514350" algn="just">
              <a:buNone/>
            </a:pPr>
            <a:r>
              <a:rPr lang="pl-PL" sz="1800" b="1" dirty="0" smtClean="0"/>
              <a:t>UWAGA: </a:t>
            </a:r>
            <a:r>
              <a:rPr lang="pl-PL" sz="1800" dirty="0" smtClean="0"/>
              <a:t>dla obywateli i innych podmiotów prawa </a:t>
            </a:r>
            <a:r>
              <a:rPr lang="pl-PL" sz="1800" dirty="0" smtClean="0"/>
              <a:t>efektywna administracja oznacza</a:t>
            </a:r>
          </a:p>
          <a:p>
            <a:pPr marL="514350" indent="-514350" algn="just">
              <a:buNone/>
            </a:pPr>
            <a:r>
              <a:rPr lang="pl-PL" sz="1800" dirty="0" smtClean="0"/>
              <a:t>służenie </a:t>
            </a:r>
            <a:r>
              <a:rPr lang="pl-PL" sz="1800" dirty="0" smtClean="0"/>
              <a:t>w swoich działaniach, upraszczanie </a:t>
            </a:r>
            <a:r>
              <a:rPr lang="pl-PL" sz="1800" dirty="0" smtClean="0"/>
              <a:t>procedur oraz </a:t>
            </a:r>
            <a:r>
              <a:rPr lang="pl-PL" sz="1800" dirty="0" smtClean="0"/>
              <a:t>podnoszenie jakości usług</a:t>
            </a:r>
            <a:r>
              <a:rPr lang="pl-PL" sz="1800" dirty="0" smtClean="0"/>
              <a:t>.</a:t>
            </a:r>
          </a:p>
          <a:p>
            <a:pPr marL="514350" indent="-514350" algn="just">
              <a:buNone/>
            </a:pPr>
            <a:endParaRPr lang="pl-PL" sz="1800" dirty="0" smtClean="0"/>
          </a:p>
          <a:p>
            <a:pPr marL="514350" indent="-514350" algn="just">
              <a:buFont typeface="+mj-lt"/>
              <a:buAutoNum type="arabicPeriod" startAt="2"/>
            </a:pPr>
            <a:r>
              <a:rPr lang="pl-PL" sz="1800" dirty="0" smtClean="0"/>
              <a:t>C</a:t>
            </a:r>
            <a:r>
              <a:rPr lang="pl-PL" sz="1800" dirty="0" smtClean="0"/>
              <a:t>harakter </a:t>
            </a:r>
            <a:r>
              <a:rPr lang="pl-PL" sz="1800" dirty="0" smtClean="0"/>
              <a:t>prawa do dobrej administracji można wyjaśnić tym, że </a:t>
            </a:r>
            <a:r>
              <a:rPr lang="pl-PL" sz="1800" dirty="0" smtClean="0"/>
              <a:t>zostało ono sformułowane </a:t>
            </a:r>
            <a:r>
              <a:rPr lang="pl-PL" sz="1800" dirty="0" smtClean="0"/>
              <a:t>na podstawie założenia, </a:t>
            </a:r>
            <a:r>
              <a:rPr lang="pl-PL" sz="1800" dirty="0" smtClean="0"/>
              <a:t>iż Unia </a:t>
            </a:r>
            <a:r>
              <a:rPr lang="pl-PL" sz="1800" dirty="0" smtClean="0"/>
              <a:t>Europejska jest wspólnotą </a:t>
            </a:r>
            <a:r>
              <a:rPr lang="pl-PL" sz="1800" dirty="0" smtClean="0"/>
              <a:t>prawa, organizacją </a:t>
            </a:r>
            <a:r>
              <a:rPr lang="pl-PL" sz="1800" dirty="0" smtClean="0"/>
              <a:t>międzynarodową kierującą się w swym funkcjonowaniu zasadą </a:t>
            </a:r>
            <a:r>
              <a:rPr lang="pl-PL" sz="1800" dirty="0" smtClean="0"/>
              <a:t>państwa </a:t>
            </a:r>
            <a:r>
              <a:rPr lang="pl-PL" sz="1800" dirty="0" smtClean="0"/>
              <a:t>prawa. zasada państwa prawa jest zasadą </a:t>
            </a:r>
            <a:r>
              <a:rPr lang="pl-PL" sz="1800" dirty="0" smtClean="0"/>
              <a:t>o charakterze </a:t>
            </a:r>
            <a:r>
              <a:rPr lang="pl-PL" sz="1800" dirty="0" smtClean="0"/>
              <a:t>ogólnym, </a:t>
            </a:r>
            <a:r>
              <a:rPr lang="pl-PL" sz="1800" dirty="0" smtClean="0"/>
              <a:t>natomiast prawo </a:t>
            </a:r>
            <a:r>
              <a:rPr lang="pl-PL" sz="1800" dirty="0" smtClean="0"/>
              <a:t>do dobrej administracji ma pozwolić na skonkretyzowanie tej </a:t>
            </a:r>
            <a:r>
              <a:rPr lang="pl-PL" sz="1800" dirty="0" smtClean="0"/>
              <a:t>zasady, czyli</a:t>
            </a:r>
            <a:r>
              <a:rPr lang="pl-PL" sz="1800" dirty="0" smtClean="0"/>
              <a:t/>
            </a:r>
            <a:br>
              <a:rPr lang="pl-PL" sz="1800" dirty="0" smtClean="0"/>
            </a:br>
            <a:r>
              <a:rPr lang="pl-PL" sz="1800" dirty="0" smtClean="0"/>
              <a:t>ułatwić egzekwowanie jej przestrzegania przez podmioty prawa</a:t>
            </a:r>
            <a:r>
              <a:rPr lang="pl-PL" sz="1800" dirty="0" smtClean="0"/>
              <a:t>.</a:t>
            </a:r>
          </a:p>
          <a:p>
            <a:pPr marL="514350" indent="-514350" algn="just">
              <a:buFont typeface="+mj-lt"/>
              <a:buAutoNum type="arabicPeriod" startAt="2"/>
            </a:pPr>
            <a:endParaRPr lang="pl-PL" sz="1800" dirty="0" smtClean="0"/>
          </a:p>
          <a:p>
            <a:pPr marL="514350" indent="-514350" algn="just">
              <a:buNone/>
            </a:pPr>
            <a:r>
              <a:rPr lang="pl-PL" sz="1800" b="1" dirty="0" smtClean="0"/>
              <a:t>UWAGA: </a:t>
            </a:r>
            <a:r>
              <a:rPr lang="pl-PL" sz="1800" dirty="0" smtClean="0"/>
              <a:t>prawo do dobrej administracji jest pozytywne, czyli „</a:t>
            </a:r>
            <a:r>
              <a:rPr lang="pl-PL" sz="1800" dirty="0" smtClean="0"/>
              <a:t>publiczne prawo</a:t>
            </a:r>
          </a:p>
          <a:p>
            <a:pPr marL="514350" indent="-514350" algn="just">
              <a:buNone/>
            </a:pPr>
            <a:r>
              <a:rPr lang="pl-PL" sz="1800" dirty="0" smtClean="0"/>
              <a:t>podmiotowe</a:t>
            </a:r>
            <a:r>
              <a:rPr lang="pl-PL" sz="1800" dirty="0" smtClean="0"/>
              <a:t>”, za pomocą którego podmiot uprawniony może </a:t>
            </a:r>
            <a:r>
              <a:rPr lang="pl-PL" sz="1800" dirty="0" smtClean="0"/>
              <a:t>skutecznie żądać</a:t>
            </a:r>
          </a:p>
          <a:p>
            <a:pPr marL="514350" indent="-514350" algn="just">
              <a:buNone/>
            </a:pPr>
            <a:r>
              <a:rPr lang="pl-PL" sz="1800" dirty="0" smtClean="0"/>
              <a:t>określonego </a:t>
            </a:r>
            <a:r>
              <a:rPr lang="pl-PL" sz="1800" dirty="0" smtClean="0"/>
              <a:t>w przepisie art. 41 Karty Praw Podstawowych </a:t>
            </a:r>
            <a:r>
              <a:rPr lang="pl-PL" sz="1800" dirty="0" smtClean="0"/>
              <a:t>Unii Europejskiej</a:t>
            </a:r>
          </a:p>
          <a:p>
            <a:pPr marL="514350" indent="-514350" algn="just">
              <a:buNone/>
            </a:pPr>
            <a:r>
              <a:rPr lang="pl-PL" sz="1800" dirty="0" smtClean="0"/>
              <a:t>pozytywnego </a:t>
            </a:r>
            <a:r>
              <a:rPr lang="pl-PL" sz="1800" dirty="0" smtClean="0"/>
              <a:t>zachowania organu administracji </a:t>
            </a:r>
            <a:r>
              <a:rPr lang="pl-PL" sz="1800" dirty="0" smtClean="0"/>
              <a:t>unijnej.</a:t>
            </a:r>
            <a:endParaRPr lang="pl-PL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32696"/>
          </a:xfrm>
        </p:spPr>
        <p:txBody>
          <a:bodyPr>
            <a:noAutofit/>
          </a:bodyPr>
          <a:lstStyle/>
          <a:p>
            <a:r>
              <a:rPr lang="pl-PL" sz="2400" dirty="0" smtClean="0">
                <a:solidFill>
                  <a:srgbClr val="002060"/>
                </a:solidFill>
              </a:rPr>
              <a:t>Prawo do dobrej administracji jako prawo podstawowe o randze konstytucyjnej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124744"/>
            <a:ext cx="7920880" cy="5330992"/>
          </a:xfrm>
        </p:spPr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pl-PL" sz="1800" dirty="0" smtClean="0"/>
              <a:t>Efektywna </a:t>
            </a:r>
            <a:r>
              <a:rPr lang="pl-PL" sz="1800" dirty="0" smtClean="0"/>
              <a:t>administracja publiczna </a:t>
            </a:r>
            <a:r>
              <a:rPr lang="pl-PL" sz="1800" dirty="0" smtClean="0"/>
              <a:t>oznacza administrację</a:t>
            </a:r>
            <a:r>
              <a:rPr lang="pl-PL" sz="1800" dirty="0" smtClean="0"/>
              <a:t>, która spełnia założenia dobrej administracji. pojęcie to </a:t>
            </a:r>
            <a:r>
              <a:rPr lang="pl-PL" sz="1800" dirty="0" smtClean="0"/>
              <a:t>opisuje optymalny </a:t>
            </a:r>
            <a:r>
              <a:rPr lang="pl-PL" sz="1800" dirty="0" smtClean="0"/>
              <a:t>stan relacji między administracją publiczną a </a:t>
            </a:r>
            <a:r>
              <a:rPr lang="pl-PL" sz="1800" dirty="0" smtClean="0"/>
              <a:t>jednostkami.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sz="1800" dirty="0" smtClean="0"/>
              <a:t>Orzecznictwo sądów europejskich wskazuje na następujące cechy dobrej administracji:</a:t>
            </a:r>
          </a:p>
          <a:p>
            <a:pPr marL="514350" indent="-514350" algn="just">
              <a:buAutoNum type="alphaLcParenR"/>
            </a:pPr>
            <a:r>
              <a:rPr lang="pl-PL" sz="1800" dirty="0" smtClean="0"/>
              <a:t>postępowanie </a:t>
            </a:r>
            <a:r>
              <a:rPr lang="pl-PL" sz="1800" dirty="0" smtClean="0"/>
              <a:t>administracyjne, będące </a:t>
            </a:r>
            <a:r>
              <a:rPr lang="pl-PL" sz="1800" dirty="0" smtClean="0"/>
              <a:t>przejawem dobrej administracji, to </a:t>
            </a:r>
            <a:r>
              <a:rPr lang="pl-PL" sz="1800" dirty="0" smtClean="0"/>
              <a:t>postępowanie </a:t>
            </a:r>
            <a:r>
              <a:rPr lang="pl-PL" sz="1800" b="1" dirty="0" smtClean="0"/>
              <a:t>proste</a:t>
            </a:r>
            <a:r>
              <a:rPr lang="pl-PL" sz="1800" b="1" dirty="0" smtClean="0"/>
              <a:t>, celowe i </a:t>
            </a:r>
            <a:r>
              <a:rPr lang="pl-PL" sz="1800" b="1" dirty="0" smtClean="0"/>
              <a:t>sprawne</a:t>
            </a:r>
            <a:r>
              <a:rPr lang="pl-PL" sz="1800" dirty="0" smtClean="0"/>
              <a:t>,</a:t>
            </a:r>
          </a:p>
          <a:p>
            <a:pPr marL="514350" indent="-514350" algn="just">
              <a:buAutoNum type="alphaLcParenR"/>
            </a:pPr>
            <a:r>
              <a:rPr lang="pl-PL" sz="1800" dirty="0" smtClean="0"/>
              <a:t>realizowanie zasady </a:t>
            </a:r>
            <a:r>
              <a:rPr lang="pl-PL" sz="1800" dirty="0" smtClean="0"/>
              <a:t>dobrej administracji</a:t>
            </a:r>
            <a:r>
              <a:rPr lang="pl-PL" sz="1800" dirty="0" smtClean="0"/>
              <a:t>” powinno służyć jakości administracji, ponieważ ma </a:t>
            </a:r>
            <a:r>
              <a:rPr lang="pl-PL" sz="1800" dirty="0" smtClean="0"/>
              <a:t>gwarantować </a:t>
            </a:r>
            <a:r>
              <a:rPr lang="pl-PL" sz="1800" b="1" dirty="0" smtClean="0"/>
              <a:t>sprawne</a:t>
            </a:r>
            <a:r>
              <a:rPr lang="pl-PL" sz="1800" b="1" dirty="0" smtClean="0"/>
              <a:t>, skuteczne i sprawiedliwe działanie </a:t>
            </a:r>
            <a:r>
              <a:rPr lang="pl-PL" sz="1800" b="1" dirty="0" smtClean="0"/>
              <a:t>administracji,</a:t>
            </a:r>
          </a:p>
          <a:p>
            <a:pPr marL="514350" indent="-514350" algn="just">
              <a:buFont typeface="+mj-lt"/>
              <a:buAutoNum type="arabicPeriod" startAt="3"/>
            </a:pPr>
            <a:r>
              <a:rPr lang="pl-PL" sz="1800" dirty="0" smtClean="0"/>
              <a:t>Karta </a:t>
            </a:r>
            <a:r>
              <a:rPr lang="pl-PL" sz="1800" dirty="0" smtClean="0"/>
              <a:t>Praw Podstawowych Unii </a:t>
            </a:r>
            <a:r>
              <a:rPr lang="pl-PL" sz="1800" dirty="0" smtClean="0"/>
              <a:t>Europejskiej z </a:t>
            </a:r>
            <a:r>
              <a:rPr lang="pl-PL" sz="1800" dirty="0" smtClean="0"/>
              <a:t>dnia 10 marca 2010 r. (</a:t>
            </a:r>
            <a:r>
              <a:rPr lang="pl-PL" sz="1800" dirty="0" err="1" smtClean="0"/>
              <a:t>dz.urz</a:t>
            </a:r>
            <a:r>
              <a:rPr lang="pl-PL" sz="1800" dirty="0" smtClean="0"/>
              <a:t>. </a:t>
            </a:r>
            <a:r>
              <a:rPr lang="pl-PL" sz="1800" dirty="0" smtClean="0"/>
              <a:t>UE C </a:t>
            </a:r>
            <a:r>
              <a:rPr lang="pl-PL" sz="1800" dirty="0" smtClean="0"/>
              <a:t>nr 83, s. 389)</a:t>
            </a:r>
            <a:r>
              <a:rPr lang="pl-PL" sz="1800" dirty="0" smtClean="0"/>
              <a:t> </a:t>
            </a:r>
            <a:r>
              <a:rPr lang="pl-PL" sz="1800" dirty="0" smtClean="0"/>
              <a:t>nie posługuje się </a:t>
            </a:r>
            <a:r>
              <a:rPr lang="pl-PL" sz="1800" dirty="0" smtClean="0"/>
              <a:t>określeniem „zasada</a:t>
            </a:r>
            <a:r>
              <a:rPr lang="pl-PL" sz="1800" dirty="0" smtClean="0"/>
              <a:t>”, tylko „prawo do dobrej </a:t>
            </a:r>
            <a:r>
              <a:rPr lang="pl-PL" sz="1800" dirty="0" smtClean="0"/>
              <a:t>administracji”. Dlatego </a:t>
            </a:r>
            <a:r>
              <a:rPr lang="pl-PL" sz="1800" dirty="0" smtClean="0"/>
              <a:t>też podczas </a:t>
            </a:r>
            <a:r>
              <a:rPr lang="pl-PL" sz="1800" dirty="0" smtClean="0"/>
              <a:t>klasyfikowania prawa </a:t>
            </a:r>
            <a:r>
              <a:rPr lang="pl-PL" sz="1800" dirty="0" smtClean="0"/>
              <a:t>należałoby opowiedzieć się za „prawem do dobrej administracji</a:t>
            </a:r>
            <a:r>
              <a:rPr lang="pl-PL" sz="1800" dirty="0" smtClean="0"/>
              <a:t>”, jako </a:t>
            </a:r>
            <a:r>
              <a:rPr lang="pl-PL" sz="1800" dirty="0" smtClean="0"/>
              <a:t>prawem, z którego faktycznie można </a:t>
            </a:r>
            <a:r>
              <a:rPr lang="pl-PL" sz="1800" dirty="0" smtClean="0"/>
              <a:t>korzystać. </a:t>
            </a:r>
            <a:endParaRPr lang="pl-PL" sz="1800" b="1" dirty="0" smtClean="0"/>
          </a:p>
          <a:p>
            <a:pPr marL="514350" indent="-514350" algn="just">
              <a:buAutoNum type="alphaLcParenR"/>
            </a:pPr>
            <a:endParaRPr lang="pl-PL" sz="1800" dirty="0" smtClean="0"/>
          </a:p>
          <a:p>
            <a:pPr marL="514350" indent="-514350" algn="just">
              <a:buNone/>
            </a:pPr>
            <a:endParaRPr lang="pl-PL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32696"/>
          </a:xfrm>
        </p:spPr>
        <p:txBody>
          <a:bodyPr>
            <a:noAutofit/>
          </a:bodyPr>
          <a:lstStyle/>
          <a:p>
            <a:r>
              <a:rPr lang="pl-PL" sz="2400" dirty="0" smtClean="0">
                <a:solidFill>
                  <a:srgbClr val="002060"/>
                </a:solidFill>
              </a:rPr>
              <a:t>Prawo do dobrej administracji jako prawo podstawowe o randze konstytucyjnej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124744"/>
            <a:ext cx="7920880" cy="5330992"/>
          </a:xfrm>
        </p:spPr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pl-PL" sz="1800" dirty="0" smtClean="0"/>
              <a:t>Przepisy </a:t>
            </a:r>
            <a:r>
              <a:rPr lang="pl-PL" sz="1800" dirty="0" smtClean="0"/>
              <a:t>polskiej Konstytucji z 1997 </a:t>
            </a:r>
            <a:r>
              <a:rPr lang="pl-PL" sz="1800" dirty="0" smtClean="0"/>
              <a:t>r. </a:t>
            </a:r>
            <a:r>
              <a:rPr lang="pl-PL" sz="1800" dirty="0" smtClean="0"/>
              <a:t>formułują katalog </a:t>
            </a:r>
            <a:r>
              <a:rPr lang="pl-PL" sz="1800" dirty="0" smtClean="0"/>
              <a:t>podstawowych cech </a:t>
            </a:r>
            <a:r>
              <a:rPr lang="pl-PL" sz="1800" dirty="0" smtClean="0"/>
              <a:t>dobrej </a:t>
            </a:r>
            <a:r>
              <a:rPr lang="pl-PL" sz="1800" dirty="0" smtClean="0"/>
              <a:t>administracji:</a:t>
            </a:r>
          </a:p>
          <a:p>
            <a:pPr marL="514350" indent="-514350" algn="just">
              <a:buFont typeface="+mj-lt"/>
              <a:buAutoNum type="alphaLcPeriod"/>
            </a:pPr>
            <a:r>
              <a:rPr lang="pl-PL" sz="1800" dirty="0" smtClean="0"/>
              <a:t>administracja </a:t>
            </a:r>
            <a:r>
              <a:rPr lang="pl-PL" sz="1800" dirty="0" smtClean="0"/>
              <a:t>spełnia swoją funkcję, kiedy jest administracją </a:t>
            </a:r>
            <a:r>
              <a:rPr lang="pl-PL" sz="1800" dirty="0" smtClean="0"/>
              <a:t>respektującą, czyli </a:t>
            </a:r>
            <a:r>
              <a:rPr lang="pl-PL" sz="1800" dirty="0" smtClean="0"/>
              <a:t>w pełni realizującą zasadę demokracji oraz urzeczywistniania </a:t>
            </a:r>
            <a:r>
              <a:rPr lang="pl-PL" sz="1800" dirty="0" smtClean="0"/>
              <a:t>sprawiedliwości społecznej,</a:t>
            </a:r>
          </a:p>
          <a:p>
            <a:pPr marL="514350" indent="-514350" algn="just">
              <a:buFont typeface="+mj-lt"/>
              <a:buAutoNum type="alphaLcPeriod"/>
            </a:pPr>
            <a:r>
              <a:rPr lang="pl-PL" sz="1800" dirty="0" smtClean="0"/>
              <a:t>dobra administracja </a:t>
            </a:r>
            <a:r>
              <a:rPr lang="pl-PL" sz="1800" dirty="0" smtClean="0"/>
              <a:t>to administracja, która </a:t>
            </a:r>
            <a:r>
              <a:rPr lang="pl-PL" sz="1800" dirty="0" smtClean="0"/>
              <a:t>jako wartość </a:t>
            </a:r>
            <a:r>
              <a:rPr lang="pl-PL" sz="1800" dirty="0" smtClean="0"/>
              <a:t>nadrzędną stawia niepodległość państwa, wolności i prawa </a:t>
            </a:r>
            <a:r>
              <a:rPr lang="pl-PL" sz="1800" dirty="0" smtClean="0"/>
              <a:t>człowieka i </a:t>
            </a:r>
            <a:r>
              <a:rPr lang="pl-PL" sz="1800" dirty="0" smtClean="0"/>
              <a:t>obywatela, bezpieczeństwo obywateli, dziedzictwo narodowe</a:t>
            </a:r>
            <a:r>
              <a:rPr lang="pl-PL" sz="1800" dirty="0" smtClean="0"/>
              <a:t>,</a:t>
            </a:r>
          </a:p>
          <a:p>
            <a:pPr marL="514350" indent="-514350" algn="just">
              <a:buFont typeface="+mj-lt"/>
              <a:buAutoNum type="alphaLcPeriod"/>
            </a:pPr>
            <a:r>
              <a:rPr lang="pl-PL" sz="1800" dirty="0" smtClean="0"/>
              <a:t>dobra administracja to administracja uczciwa, efektywna, </a:t>
            </a:r>
            <a:r>
              <a:rPr lang="pl-PL" sz="1800" dirty="0" smtClean="0"/>
              <a:t>sprawna, to </a:t>
            </a:r>
            <a:r>
              <a:rPr lang="pl-PL" sz="1800" dirty="0" smtClean="0"/>
              <a:t>znaczy w szczególności skuteczna, tania i szybka oraz administracja</a:t>
            </a:r>
            <a:r>
              <a:rPr lang="pl-PL" sz="1800" dirty="0" smtClean="0"/>
              <a:t>, która </a:t>
            </a:r>
            <a:r>
              <a:rPr lang="pl-PL" sz="1800" dirty="0" smtClean="0"/>
              <a:t>przestrzega przepisów ustaw oraz pozostałych aktów </a:t>
            </a:r>
            <a:r>
              <a:rPr lang="pl-PL" sz="1800" dirty="0" smtClean="0"/>
              <a:t>prawotwórczych pod </a:t>
            </a:r>
            <a:r>
              <a:rPr lang="pl-PL" sz="1800" dirty="0" smtClean="0"/>
              <a:t>warunkiem ich zgodności z przepisami Konstytucji RP oraz </a:t>
            </a:r>
            <a:r>
              <a:rPr lang="pl-PL" sz="1800" dirty="0" smtClean="0"/>
              <a:t>wyrażonymi w </a:t>
            </a:r>
            <a:r>
              <a:rPr lang="pl-PL" sz="1800" dirty="0" smtClean="0"/>
              <a:t>nich wartościami.</a:t>
            </a:r>
            <a:endParaRPr lang="pl-PL" sz="1800" dirty="0" smtClean="0"/>
          </a:p>
          <a:p>
            <a:pPr marL="514350" indent="-514350" algn="just">
              <a:buNone/>
            </a:pPr>
            <a:endParaRPr lang="pl-PL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32696"/>
          </a:xfrm>
        </p:spPr>
        <p:txBody>
          <a:bodyPr>
            <a:noAutofit/>
          </a:bodyPr>
          <a:lstStyle/>
          <a:p>
            <a:r>
              <a:rPr lang="pl-PL" sz="2400" dirty="0" smtClean="0">
                <a:solidFill>
                  <a:srgbClr val="002060"/>
                </a:solidFill>
              </a:rPr>
              <a:t>Prawo do dobrej administracji jako prawo podstawowe o randze konstytucyjnej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124744"/>
            <a:ext cx="7920880" cy="5330992"/>
          </a:xfrm>
        </p:spPr>
        <p:txBody>
          <a:bodyPr>
            <a:normAutofit/>
          </a:bodyPr>
          <a:lstStyle/>
          <a:p>
            <a:pPr marL="514350" indent="-514350" algn="just">
              <a:buNone/>
            </a:pPr>
            <a:r>
              <a:rPr lang="pl-PL" sz="1800" b="1" dirty="0" smtClean="0"/>
              <a:t>UWAGA: </a:t>
            </a:r>
          </a:p>
          <a:p>
            <a:pPr marL="514350" indent="-514350" algn="just">
              <a:buFont typeface="Wingdings" pitchFamily="2" charset="2"/>
              <a:buChar char="v"/>
            </a:pPr>
            <a:r>
              <a:rPr lang="pl-PL" sz="1800" dirty="0" smtClean="0"/>
              <a:t>Konstytucja </a:t>
            </a:r>
            <a:r>
              <a:rPr lang="pl-PL" sz="1800" dirty="0" smtClean="0"/>
              <a:t>RP </a:t>
            </a:r>
            <a:r>
              <a:rPr lang="pl-PL" sz="1800" dirty="0" smtClean="0"/>
              <a:t>w </a:t>
            </a:r>
            <a:r>
              <a:rPr lang="pl-PL" sz="1800" dirty="0" smtClean="0"/>
              <a:t>preambule wskazuje, że celem </a:t>
            </a:r>
            <a:r>
              <a:rPr lang="pl-PL" sz="1800" dirty="0" smtClean="0"/>
              <a:t>jej ustanowienia jest </a:t>
            </a:r>
            <a:r>
              <a:rPr lang="pl-PL" sz="1800" dirty="0" smtClean="0"/>
              <a:t>„zagwarantować prawa obywatelskie, a działaniu </a:t>
            </a:r>
            <a:r>
              <a:rPr lang="pl-PL" sz="1800" dirty="0" smtClean="0"/>
              <a:t>Instytucji publicznych zapewnić </a:t>
            </a:r>
            <a:r>
              <a:rPr lang="pl-PL" sz="1800" dirty="0" smtClean="0"/>
              <a:t>rzetelność i sprawność”. </a:t>
            </a:r>
            <a:endParaRPr lang="pl-PL" sz="1800" dirty="0" smtClean="0"/>
          </a:p>
          <a:p>
            <a:pPr marL="514350" indent="-514350" algn="just">
              <a:buFont typeface="Wingdings" pitchFamily="2" charset="2"/>
              <a:buChar char="v"/>
            </a:pPr>
            <a:r>
              <a:rPr lang="pl-PL" sz="1800" dirty="0" smtClean="0"/>
              <a:t>Konstytucja RP definiuje </a:t>
            </a:r>
            <a:r>
              <a:rPr lang="pl-PL" sz="1800" dirty="0" smtClean="0"/>
              <a:t>zasadę pomocniczości</a:t>
            </a:r>
            <a:r>
              <a:rPr lang="pl-PL" sz="1800" dirty="0" smtClean="0"/>
              <a:t>, niezwykle </a:t>
            </a:r>
            <a:r>
              <a:rPr lang="pl-PL" sz="1800" dirty="0" smtClean="0"/>
              <a:t>istotną dla obywatela. </a:t>
            </a:r>
            <a:endParaRPr lang="pl-PL" sz="1800" dirty="0" smtClean="0"/>
          </a:p>
          <a:p>
            <a:pPr marL="514350" indent="-514350" algn="just">
              <a:buFont typeface="Wingdings" pitchFamily="2" charset="2"/>
              <a:buChar char="v"/>
            </a:pPr>
            <a:r>
              <a:rPr lang="pl-PL" sz="1800" dirty="0" smtClean="0"/>
              <a:t>Konstytucja </a:t>
            </a:r>
            <a:r>
              <a:rPr lang="pl-PL" sz="1800" dirty="0" smtClean="0"/>
              <a:t>RP, wprowadzając te wymogi, </a:t>
            </a:r>
            <a:r>
              <a:rPr lang="pl-PL" sz="1800" dirty="0" smtClean="0"/>
              <a:t>zobowiązuje </a:t>
            </a:r>
            <a:r>
              <a:rPr lang="pl-PL" sz="1800" dirty="0" smtClean="0"/>
              <a:t>do </a:t>
            </a:r>
            <a:r>
              <a:rPr lang="pl-PL" sz="1800" dirty="0" smtClean="0"/>
              <a:t>sprawności</a:t>
            </a:r>
          </a:p>
          <a:p>
            <a:pPr marL="514350" indent="26988" algn="just">
              <a:buNone/>
            </a:pPr>
            <a:r>
              <a:rPr lang="pl-PL" sz="1800" dirty="0" smtClean="0"/>
              <a:t>działania </a:t>
            </a:r>
            <a:r>
              <a:rPr lang="pl-PL" sz="1800" dirty="0" smtClean="0"/>
              <a:t>administracji </a:t>
            </a:r>
            <a:r>
              <a:rPr lang="pl-PL" sz="1800" dirty="0" smtClean="0"/>
              <a:t>publicznej.</a:t>
            </a:r>
          </a:p>
          <a:p>
            <a:pPr marL="514350" indent="-514350" algn="just">
              <a:buFont typeface="Wingdings" pitchFamily="2" charset="2"/>
              <a:buChar char="v"/>
            </a:pPr>
            <a:r>
              <a:rPr lang="pl-PL" sz="1800" dirty="0" smtClean="0"/>
              <a:t>Obywatele </a:t>
            </a:r>
            <a:r>
              <a:rPr lang="pl-PL" sz="1800" dirty="0" smtClean="0"/>
              <a:t>zaś </a:t>
            </a:r>
            <a:r>
              <a:rPr lang="pl-PL" sz="1800" dirty="0" smtClean="0"/>
              <a:t>mają prawo </a:t>
            </a:r>
            <a:r>
              <a:rPr lang="pl-PL" sz="1800" dirty="0" smtClean="0"/>
              <a:t>domagania się, aby ten obowiązek </a:t>
            </a:r>
            <a:r>
              <a:rPr lang="pl-PL" sz="1800" dirty="0" smtClean="0"/>
              <a:t>został</a:t>
            </a:r>
          </a:p>
          <a:p>
            <a:pPr marL="514350" indent="26988" algn="just">
              <a:buNone/>
            </a:pPr>
            <a:r>
              <a:rPr lang="pl-PL" sz="1800" dirty="0" smtClean="0"/>
              <a:t>wypełniony</a:t>
            </a:r>
            <a:r>
              <a:rPr lang="pl-PL" sz="1800" dirty="0" smtClean="0"/>
              <a:t>, co w swej </a:t>
            </a:r>
            <a:r>
              <a:rPr lang="pl-PL" sz="1800" dirty="0" smtClean="0"/>
              <a:t>istocie odpowiada </a:t>
            </a:r>
            <a:r>
              <a:rPr lang="pl-PL" sz="1800" dirty="0" smtClean="0"/>
              <a:t>ich podmiotowemu prawu </a:t>
            </a:r>
            <a:r>
              <a:rPr lang="pl-PL" sz="1800" dirty="0" smtClean="0"/>
              <a:t>do „dobrej </a:t>
            </a:r>
            <a:r>
              <a:rPr lang="pl-PL" sz="1800" dirty="0" smtClean="0"/>
              <a:t>administracji”. </a:t>
            </a:r>
            <a:r>
              <a:rPr lang="pl-PL" sz="1800" dirty="0" smtClean="0"/>
              <a:t>Wynika </a:t>
            </a:r>
            <a:r>
              <a:rPr lang="pl-PL" sz="1800" dirty="0" smtClean="0"/>
              <a:t>z </a:t>
            </a:r>
            <a:r>
              <a:rPr lang="pl-PL" sz="1800" dirty="0" smtClean="0"/>
              <a:t>tego, iż </a:t>
            </a:r>
            <a:r>
              <a:rPr lang="pl-PL" sz="1800" dirty="0" smtClean="0"/>
              <a:t>prawo to konkretyzowane </a:t>
            </a:r>
            <a:r>
              <a:rPr lang="pl-PL" sz="1800" dirty="0" smtClean="0"/>
              <a:t>może być </a:t>
            </a:r>
            <a:r>
              <a:rPr lang="pl-PL" sz="1800" dirty="0" smtClean="0"/>
              <a:t>np. w żądaniu adekwatnego do </a:t>
            </a:r>
            <a:r>
              <a:rPr lang="pl-PL" sz="1800" dirty="0" smtClean="0"/>
              <a:t>potrzeb zakresu </a:t>
            </a:r>
            <a:r>
              <a:rPr lang="pl-PL" sz="1800" dirty="0" smtClean="0"/>
              <a:t>usług publicznych i </a:t>
            </a:r>
            <a:r>
              <a:rPr lang="pl-PL" sz="1800" dirty="0" smtClean="0"/>
              <a:t>ich jakości </a:t>
            </a:r>
            <a:r>
              <a:rPr lang="pl-PL" sz="1800" dirty="0" smtClean="0"/>
              <a:t>czy też jasnego określenia </a:t>
            </a:r>
            <a:r>
              <a:rPr lang="pl-PL" sz="1800" dirty="0" smtClean="0"/>
              <a:t>i rozgraniczenia kompetencji administracji </a:t>
            </a:r>
            <a:r>
              <a:rPr lang="pl-PL" sz="1800" dirty="0" smtClean="0"/>
              <a:t>rządowej i samorządu </a:t>
            </a:r>
            <a:r>
              <a:rPr lang="pl-PL" sz="1800" dirty="0" smtClean="0"/>
              <a:t>terytorialnego.</a:t>
            </a:r>
            <a:endParaRPr lang="pl-PL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32696"/>
          </a:xfrm>
        </p:spPr>
        <p:txBody>
          <a:bodyPr>
            <a:noAutofit/>
          </a:bodyPr>
          <a:lstStyle/>
          <a:p>
            <a:r>
              <a:rPr lang="pl-PL" sz="2400" dirty="0" smtClean="0">
                <a:solidFill>
                  <a:srgbClr val="002060"/>
                </a:solidFill>
              </a:rPr>
              <a:t>Prawo do dobrej administracji jako prawo podstawowe o randze konstytucyjnej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124744"/>
            <a:ext cx="7920880" cy="5330992"/>
          </a:xfrm>
        </p:spPr>
        <p:txBody>
          <a:bodyPr>
            <a:normAutofit/>
          </a:bodyPr>
          <a:lstStyle/>
          <a:p>
            <a:pPr marL="514350" indent="-514350" algn="just">
              <a:buNone/>
            </a:pPr>
            <a:r>
              <a:rPr lang="pl-PL" sz="1800" b="1" dirty="0" smtClean="0"/>
              <a:t>CO NALEŻY ZROBIĆ ABY UREALNIAĆ PRAWO DO DOBREJ ADMINISTRACJI?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sz="1800" dirty="0" smtClean="0"/>
              <a:t>Prawo </a:t>
            </a:r>
            <a:r>
              <a:rPr lang="pl-PL" sz="1800" dirty="0" smtClean="0"/>
              <a:t>do dobrej administracji jest zaliczane do podstawowych praw </a:t>
            </a:r>
            <a:r>
              <a:rPr lang="pl-PL" sz="1800" dirty="0" smtClean="0"/>
              <a:t>obywatela</a:t>
            </a:r>
            <a:r>
              <a:rPr lang="pl-PL" sz="1800" dirty="0" smtClean="0"/>
              <a:t>, w związku z tym zapewnienie odpowiednich warunków jego </a:t>
            </a:r>
            <a:r>
              <a:rPr lang="pl-PL" sz="1800" dirty="0" smtClean="0"/>
              <a:t>realizacji jest </a:t>
            </a:r>
            <a:r>
              <a:rPr lang="pl-PL" sz="1800" dirty="0" smtClean="0"/>
              <a:t>celem demokratycznego państwa prawnego</a:t>
            </a:r>
            <a:r>
              <a:rPr lang="pl-PL" sz="1800" dirty="0" smtClean="0"/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sz="1800" dirty="0" smtClean="0"/>
              <a:t>Prawo </a:t>
            </a:r>
            <a:r>
              <a:rPr lang="pl-PL" sz="1800" dirty="0" smtClean="0"/>
              <a:t>administracyjne </a:t>
            </a:r>
            <a:r>
              <a:rPr lang="pl-PL" sz="1800" dirty="0" smtClean="0"/>
              <a:t>obejmuje </a:t>
            </a:r>
            <a:r>
              <a:rPr lang="pl-PL" sz="1800" dirty="0" smtClean="0"/>
              <a:t>wiele ustaw i rozporządzeń, których przepisy odnoszą się </a:t>
            </a:r>
            <a:r>
              <a:rPr lang="pl-PL" sz="1800" dirty="0" smtClean="0"/>
              <a:t>praktycznie do </a:t>
            </a:r>
            <a:r>
              <a:rPr lang="pl-PL" sz="1800" dirty="0" smtClean="0"/>
              <a:t>wszystkich sfer życia obywatela oraz działalności państwa</a:t>
            </a:r>
            <a:r>
              <a:rPr lang="pl-PL" sz="1800" dirty="0" smtClean="0"/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sz="1800" dirty="0" smtClean="0"/>
              <a:t>Ponadto prawo administracyjne </a:t>
            </a:r>
            <a:r>
              <a:rPr lang="pl-PL" sz="1800" dirty="0" smtClean="0"/>
              <a:t>– inaczej niż prawo karne czy też cywilne – nie ma swojej </a:t>
            </a:r>
            <a:r>
              <a:rPr lang="pl-PL" sz="1800" dirty="0" smtClean="0"/>
              <a:t>części ogólnej</a:t>
            </a:r>
            <a:r>
              <a:rPr lang="pl-PL" sz="1800" dirty="0" smtClean="0"/>
              <a:t>, określającej zasady jego stosowania i ułatwiającej jednolite jego </a:t>
            </a:r>
            <a:r>
              <a:rPr lang="pl-PL" sz="1800" dirty="0" smtClean="0"/>
              <a:t>rozumienie.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sz="1800" dirty="0" smtClean="0"/>
              <a:t>Z punktu </a:t>
            </a:r>
            <a:r>
              <a:rPr lang="pl-PL" sz="1800" dirty="0" smtClean="0"/>
              <a:t>widzenia dobrej administracji </a:t>
            </a:r>
            <a:r>
              <a:rPr lang="pl-PL" sz="1800" dirty="0" smtClean="0"/>
              <a:t>koniecznością staje </a:t>
            </a:r>
            <a:r>
              <a:rPr lang="pl-PL" sz="1800" dirty="0" smtClean="0"/>
              <a:t>się unormowanie podstawowych, istotnych dla funkcjonowania </a:t>
            </a:r>
            <a:r>
              <a:rPr lang="pl-PL" sz="1800" dirty="0" smtClean="0"/>
              <a:t>administracji </a:t>
            </a:r>
            <a:r>
              <a:rPr lang="pl-PL" sz="1800" dirty="0" smtClean="0"/>
              <a:t>publicznej kwestii, które w prawie administracyjnym nie zostały w </a:t>
            </a:r>
            <a:r>
              <a:rPr lang="pl-PL" sz="1800" dirty="0" smtClean="0"/>
              <a:t>ogóle uregulowane </a:t>
            </a:r>
            <a:r>
              <a:rPr lang="pl-PL" sz="1800" dirty="0" smtClean="0"/>
              <a:t>albo uregulowano </a:t>
            </a:r>
            <a:r>
              <a:rPr lang="pl-PL" sz="1800" dirty="0" smtClean="0"/>
              <a:t>je fragmentarycznie</a:t>
            </a:r>
            <a:r>
              <a:rPr lang="pl-PL" sz="1800" dirty="0" smtClean="0"/>
              <a:t>, a czasami w </a:t>
            </a:r>
            <a:r>
              <a:rPr lang="pl-PL" sz="1800" dirty="0" smtClean="0"/>
              <a:t>sposób rozbieżny</a:t>
            </a:r>
            <a:r>
              <a:rPr lang="pl-PL" sz="1800" dirty="0" smtClean="0"/>
              <a:t>, chociaż są poważne argumenty przemawiające za </a:t>
            </a:r>
            <a:r>
              <a:rPr lang="pl-PL" sz="1800" dirty="0" smtClean="0"/>
              <a:t>ujednoliceniem tej regulacji.</a:t>
            </a:r>
            <a:endParaRPr lang="pl-PL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32696"/>
          </a:xfrm>
        </p:spPr>
        <p:txBody>
          <a:bodyPr>
            <a:noAutofit/>
          </a:bodyPr>
          <a:lstStyle/>
          <a:p>
            <a:r>
              <a:rPr lang="pl-PL" sz="2400" dirty="0" smtClean="0">
                <a:solidFill>
                  <a:srgbClr val="002060"/>
                </a:solidFill>
              </a:rPr>
              <a:t>Prawo do dobrej administracji jako prawo podstawowe o randze konstytucyjnej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124744"/>
            <a:ext cx="7920880" cy="5330992"/>
          </a:xfrm>
        </p:spPr>
        <p:txBody>
          <a:bodyPr>
            <a:normAutofit/>
          </a:bodyPr>
          <a:lstStyle/>
          <a:p>
            <a:pPr marL="514350" indent="-514350" algn="just">
              <a:buNone/>
            </a:pPr>
            <a:endParaRPr lang="pl-PL" sz="1800" dirty="0" smtClean="0"/>
          </a:p>
          <a:p>
            <a:pPr marL="514350" indent="-514350" algn="just">
              <a:buNone/>
            </a:pPr>
            <a:r>
              <a:rPr lang="pl-PL" sz="1800" dirty="0" smtClean="0"/>
              <a:t>	</a:t>
            </a:r>
            <a:r>
              <a:rPr lang="pl-PL" sz="1800" b="1" i="1" dirty="0" smtClean="0"/>
              <a:t>Dobra administracja to </a:t>
            </a:r>
            <a:r>
              <a:rPr lang="pl-PL" sz="1800" b="1" i="1" dirty="0" smtClean="0"/>
              <a:t>służba publiczna, dostrzegająca człowieka oraz chroniąca jego </a:t>
            </a:r>
            <a:r>
              <a:rPr lang="pl-PL" sz="1800" b="1" i="1" dirty="0" smtClean="0"/>
              <a:t>godność, wolność </a:t>
            </a:r>
            <a:r>
              <a:rPr lang="pl-PL" sz="1800" b="1" i="1" dirty="0" smtClean="0"/>
              <a:t>oraz służąca ochronie jego niezbywalnych praw </a:t>
            </a:r>
            <a:r>
              <a:rPr lang="pl-PL" sz="1800" b="1" i="1" dirty="0" smtClean="0"/>
              <a:t>gwarantowanych Konstytucją </a:t>
            </a:r>
            <a:r>
              <a:rPr lang="pl-PL" sz="1800" b="1" i="1" dirty="0" smtClean="0"/>
              <a:t>RP oraz prawem międzynarodowym. </a:t>
            </a:r>
            <a:r>
              <a:rPr lang="pl-PL" sz="1800" b="1" i="1" dirty="0" smtClean="0"/>
              <a:t>Poza </a:t>
            </a:r>
            <a:r>
              <a:rPr lang="pl-PL" sz="1800" b="1" i="1" dirty="0" smtClean="0"/>
              <a:t>tym jest to również</a:t>
            </a:r>
            <a:r>
              <a:rPr lang="pl-PL" sz="1800" b="1" i="1" dirty="0" smtClean="0"/>
              <a:t>, albo </a:t>
            </a:r>
            <a:r>
              <a:rPr lang="pl-PL" sz="1800" b="1" i="1" dirty="0" smtClean="0"/>
              <a:t>nawet przede wszystkim, administracja bliska obywatelowi, </a:t>
            </a:r>
            <a:r>
              <a:rPr lang="pl-PL" sz="1800" b="1" i="1" dirty="0" smtClean="0"/>
              <a:t>tworzona dla </a:t>
            </a:r>
            <a:r>
              <a:rPr lang="pl-PL" sz="1800" b="1" i="1" dirty="0" smtClean="0"/>
              <a:t>i z myślą o obywatelach</a:t>
            </a:r>
            <a:r>
              <a:rPr lang="pl-PL" sz="1800" b="1" i="1" dirty="0" smtClean="0"/>
              <a:t>.</a:t>
            </a:r>
          </a:p>
          <a:p>
            <a:pPr marL="514350" indent="-514350" algn="just">
              <a:buNone/>
            </a:pPr>
            <a:endParaRPr lang="pl-PL" sz="1200" b="1" i="1" dirty="0" smtClean="0"/>
          </a:p>
          <a:p>
            <a:pPr marL="514350" indent="-514350" algn="just">
              <a:buNone/>
            </a:pPr>
            <a:r>
              <a:rPr lang="pl-PL" sz="1200" dirty="0" smtClean="0"/>
              <a:t>Bibliografia: </a:t>
            </a:r>
          </a:p>
          <a:p>
            <a:pPr marL="514350" indent="-514350" algn="just">
              <a:buFont typeface="Wingdings" pitchFamily="2" charset="2"/>
              <a:buChar char="v"/>
            </a:pPr>
            <a:r>
              <a:rPr lang="pl-PL" sz="1200" dirty="0" smtClean="0"/>
              <a:t>A. Gołębiowska, P. Ziętarski, </a:t>
            </a:r>
            <a:r>
              <a:rPr lang="pl-PL" sz="1200" i="1" dirty="0" smtClean="0"/>
              <a:t>Prawo do dobrej administracji jako prawo podstawowe o randze konstytucyjnej</a:t>
            </a:r>
            <a:r>
              <a:rPr lang="pl-PL" sz="1200" dirty="0" smtClean="0"/>
              <a:t>, [w:] </a:t>
            </a:r>
            <a:r>
              <a:rPr lang="pl-PL" sz="1200" i="1" dirty="0" smtClean="0"/>
              <a:t>Efektywność działania administracji publicznej w Polsce</a:t>
            </a:r>
            <a:r>
              <a:rPr lang="pl-PL" sz="1200" dirty="0" smtClean="0"/>
              <a:t>, Kancelaria Senatu,  s. 11 – 26.</a:t>
            </a:r>
            <a:endParaRPr lang="pl-PL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gaty">
  <a:themeElements>
    <a:clrScheme name="Bogaty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gaty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gaty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3449</TotalTime>
  <Words>1605</Words>
  <Application>Microsoft Office PowerPoint</Application>
  <PresentationFormat>Pokaz na ekranie (4:3)</PresentationFormat>
  <Paragraphs>174</Paragraphs>
  <Slides>21</Slides>
  <Notes>15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21</vt:i4>
      </vt:variant>
    </vt:vector>
  </HeadingPairs>
  <TitlesOfParts>
    <vt:vector size="22" baseType="lpstr">
      <vt:lpstr>Bogaty</vt:lpstr>
      <vt:lpstr>PRAWO ADMINISTRACYJNE</vt:lpstr>
      <vt:lpstr>Plan ZAJĘĆ</vt:lpstr>
      <vt:lpstr>Prawo do dobrej administracji jako prawo podstawowe o randze konstytucyjnej</vt:lpstr>
      <vt:lpstr>Prawo do dobrej administracji jako prawo podstawowe o randze konstytucyjnej</vt:lpstr>
      <vt:lpstr>Prawo do dobrej administracji jako prawo podstawowe o randze konstytucyjnej</vt:lpstr>
      <vt:lpstr>Prawo do dobrej administracji jako prawo podstawowe o randze konstytucyjnej</vt:lpstr>
      <vt:lpstr>Prawo do dobrej administracji jako prawo podstawowe o randze konstytucyjnej</vt:lpstr>
      <vt:lpstr>Prawo do dobrej administracji jako prawo podstawowe o randze konstytucyjnej</vt:lpstr>
      <vt:lpstr>Prawo do dobrej administracji jako prawo podstawowe o randze konstytucyjnej</vt:lpstr>
      <vt:lpstr>EFEKTYWNOŚĆ ADMINISTRACJI PUBLICZNEJ</vt:lpstr>
      <vt:lpstr>EFEKTYWNOŚĆ ADMINISTRACJI PUBLICZNEJ</vt:lpstr>
      <vt:lpstr>EFEKTYWNOŚĆ ADMINISTRACJI PUBLICZNEJ</vt:lpstr>
      <vt:lpstr>EFEKTYWNOŚĆ ADMINISTRACJI PUBLICZNEJ</vt:lpstr>
      <vt:lpstr>EFEKTYWNOŚĆ ADMINISTRACJI PUBLICZNEJ</vt:lpstr>
      <vt:lpstr>EFEKTYWNOŚĆ ADMINISTRACJI PUBLICZNEJ</vt:lpstr>
      <vt:lpstr>JAKOŚĆ PRAWA ADMINISTRACYJNEGO</vt:lpstr>
      <vt:lpstr>JAKOŚĆ PRAWA ADMINISTRACYJNEGO</vt:lpstr>
      <vt:lpstr>JAKOŚĆ PRAWA ADMINISTRACYJNEGO</vt:lpstr>
      <vt:lpstr>JAKOŚĆ PRAWA ADMINISTRACYJNEGO</vt:lpstr>
      <vt:lpstr>Dziękuję za uwagę…</vt:lpstr>
      <vt:lpstr>UWAGA…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ŹRÓDŁA PRAWA ADMINISTRACYJNEGO</dc:title>
  <dc:creator>Maciek</dc:creator>
  <cp:lastModifiedBy>Malgosia</cp:lastModifiedBy>
  <cp:revision>537</cp:revision>
  <dcterms:created xsi:type="dcterms:W3CDTF">2015-10-17T13:09:51Z</dcterms:created>
  <dcterms:modified xsi:type="dcterms:W3CDTF">2022-01-29T22:40:49Z</dcterms:modified>
</cp:coreProperties>
</file>