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3" r:id="rId11"/>
    <p:sldId id="267" r:id="rId12"/>
    <p:sldId id="278" r:id="rId13"/>
    <p:sldId id="268" r:id="rId14"/>
    <p:sldId id="269" r:id="rId15"/>
    <p:sldId id="270" r:id="rId16"/>
    <p:sldId id="279" r:id="rId17"/>
    <p:sldId id="271" r:id="rId18"/>
    <p:sldId id="272" r:id="rId19"/>
    <p:sldId id="273" r:id="rId20"/>
    <p:sldId id="274" r:id="rId21"/>
    <p:sldId id="275" r:id="rId22"/>
    <p:sldId id="276" r:id="rId23"/>
    <p:sldId id="283" r:id="rId24"/>
    <p:sldId id="280" r:id="rId25"/>
    <p:sldId id="281" r:id="rId26"/>
    <p:sldId id="277" r:id="rId27"/>
    <p:sldId id="282"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BF917B23-E752-44AE-BAD7-03FC2C769393}" type="datetimeFigureOut">
              <a:rPr lang="pl-PL" smtClean="0"/>
              <a:t>2018-03-23</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oliniow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oliniow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oliniow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oliniow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oliniow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oliniow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7F4E9628-8001-4D8A-9CED-508A55F8E4A4}"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BF917B23-E752-44AE-BAD7-03FC2C769393}" type="datetimeFigureOut">
              <a:rPr lang="pl-PL" smtClean="0"/>
              <a:t>2018-03-23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F4E9628-8001-4D8A-9CED-508A55F8E4A4}"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BF917B23-E752-44AE-BAD7-03FC2C769393}" type="datetimeFigureOut">
              <a:rPr lang="pl-PL" smtClean="0"/>
              <a:t>2018-03-23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F4E9628-8001-4D8A-9CED-508A55F8E4A4}"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BF917B23-E752-44AE-BAD7-03FC2C769393}" type="datetimeFigureOut">
              <a:rPr lang="pl-PL" smtClean="0"/>
              <a:t>2018-03-23</a:t>
            </a:fld>
            <a:endParaRPr lang="pl-PL"/>
          </a:p>
        </p:txBody>
      </p:sp>
      <p:sp>
        <p:nvSpPr>
          <p:cNvPr id="9" name="Symbol zastępczy numeru slajdu 8"/>
          <p:cNvSpPr>
            <a:spLocks noGrp="1"/>
          </p:cNvSpPr>
          <p:nvPr>
            <p:ph type="sldNum" sz="quarter" idx="15"/>
          </p:nvPr>
        </p:nvSpPr>
        <p:spPr/>
        <p:txBody>
          <a:bodyPr rtlCol="0"/>
          <a:lstStyle/>
          <a:p>
            <a:fld id="{7F4E9628-8001-4D8A-9CED-508A55F8E4A4}" type="slidenum">
              <a:rPr lang="pl-PL" smtClean="0"/>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BF917B23-E752-44AE-BAD7-03FC2C769393}" type="datetimeFigureOut">
              <a:rPr lang="pl-PL" smtClean="0"/>
              <a:t>2018-03-23</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oliniow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oliniow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oliniow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oliniow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oliniow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oliniow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7F4E9628-8001-4D8A-9CED-508A55F8E4A4}"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BF917B23-E752-44AE-BAD7-03FC2C769393}" type="datetimeFigureOut">
              <a:rPr lang="pl-PL" smtClean="0"/>
              <a:t>2018-03-23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F4E9628-8001-4D8A-9CED-508A55F8E4A4}" type="slidenum">
              <a:rPr lang="pl-PL" smtClean="0"/>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BF917B23-E752-44AE-BAD7-03FC2C769393}" type="datetimeFigureOut">
              <a:rPr lang="pl-PL" smtClean="0"/>
              <a:t>2018-03-23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F4E9628-8001-4D8A-9CED-508A55F8E4A4}" type="slidenum">
              <a:rPr lang="pl-PL" smtClean="0"/>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BF917B23-E752-44AE-BAD7-03FC2C769393}" type="datetimeFigureOut">
              <a:rPr lang="pl-PL" smtClean="0"/>
              <a:t>2018-03-23</a:t>
            </a:fld>
            <a:endParaRPr lang="pl-PL"/>
          </a:p>
        </p:txBody>
      </p:sp>
      <p:sp>
        <p:nvSpPr>
          <p:cNvPr id="7" name="Symbol zastępczy numeru slajdu 6"/>
          <p:cNvSpPr>
            <a:spLocks noGrp="1"/>
          </p:cNvSpPr>
          <p:nvPr>
            <p:ph type="sldNum" sz="quarter" idx="11"/>
          </p:nvPr>
        </p:nvSpPr>
        <p:spPr/>
        <p:txBody>
          <a:bodyPr rtlCol="0"/>
          <a:lstStyle/>
          <a:p>
            <a:fld id="{7F4E9628-8001-4D8A-9CED-508A55F8E4A4}" type="slidenum">
              <a:rPr lang="pl-PL" smtClean="0"/>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F917B23-E752-44AE-BAD7-03FC2C769393}" type="datetimeFigureOut">
              <a:rPr lang="pl-PL" smtClean="0"/>
              <a:t>2018-03-23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F4E9628-8001-4D8A-9CED-508A55F8E4A4}"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oliniow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oliniow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oliniow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oliniow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oliniow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BF917B23-E752-44AE-BAD7-03FC2C769393}" type="datetimeFigureOut">
              <a:rPr lang="pl-PL" smtClean="0"/>
              <a:t>2018-03-23</a:t>
            </a:fld>
            <a:endParaRPr lang="pl-PL"/>
          </a:p>
        </p:txBody>
      </p:sp>
      <p:sp>
        <p:nvSpPr>
          <p:cNvPr id="22" name="Symbol zastępczy numeru slajdu 21"/>
          <p:cNvSpPr>
            <a:spLocks noGrp="1"/>
          </p:cNvSpPr>
          <p:nvPr>
            <p:ph type="sldNum" sz="quarter" idx="15"/>
          </p:nvPr>
        </p:nvSpPr>
        <p:spPr/>
        <p:txBody>
          <a:bodyPr rtlCol="0"/>
          <a:lstStyle/>
          <a:p>
            <a:fld id="{7F4E9628-8001-4D8A-9CED-508A55F8E4A4}" type="slidenum">
              <a:rPr lang="pl-PL" smtClean="0"/>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oliniow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oliniow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oliniow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oliniow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oliniow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BF917B23-E752-44AE-BAD7-03FC2C769393}" type="datetimeFigureOut">
              <a:rPr lang="pl-PL" smtClean="0"/>
              <a:t>2018-03-23</a:t>
            </a:fld>
            <a:endParaRPr lang="pl-PL"/>
          </a:p>
        </p:txBody>
      </p:sp>
      <p:sp>
        <p:nvSpPr>
          <p:cNvPr id="18" name="Symbol zastępczy numeru slajdu 17"/>
          <p:cNvSpPr>
            <a:spLocks noGrp="1"/>
          </p:cNvSpPr>
          <p:nvPr>
            <p:ph type="sldNum" sz="quarter" idx="11"/>
          </p:nvPr>
        </p:nvSpPr>
        <p:spPr/>
        <p:txBody>
          <a:bodyPr rtlCol="0"/>
          <a:lstStyle/>
          <a:p>
            <a:fld id="{7F4E9628-8001-4D8A-9CED-508A55F8E4A4}" type="slidenum">
              <a:rPr lang="pl-PL" smtClean="0"/>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oliniow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F917B23-E752-44AE-BAD7-03FC2C769393}" type="datetimeFigureOut">
              <a:rPr lang="pl-PL" smtClean="0"/>
              <a:t>2018-03-23</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oliniow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oliniow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oliniow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4E9628-8001-4D8A-9CED-508A55F8E4A4}"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267744" y="1340768"/>
            <a:ext cx="6172200" cy="1894362"/>
          </a:xfrm>
        </p:spPr>
        <p:txBody>
          <a:bodyPr/>
          <a:lstStyle/>
          <a:p>
            <a:r>
              <a:rPr lang="pl-PL" dirty="0" smtClean="0"/>
              <a:t>PODSTAWY PRAWA PRACY </a:t>
            </a:r>
            <a:endParaRPr lang="pl-PL" dirty="0"/>
          </a:p>
        </p:txBody>
      </p:sp>
      <p:sp>
        <p:nvSpPr>
          <p:cNvPr id="3" name="Podtytuł 2"/>
          <p:cNvSpPr>
            <a:spLocks noGrp="1"/>
          </p:cNvSpPr>
          <p:nvPr>
            <p:ph type="subTitle" idx="1"/>
          </p:nvPr>
        </p:nvSpPr>
        <p:spPr/>
        <p:txBody>
          <a:bodyPr/>
          <a:lstStyle/>
          <a:p>
            <a:r>
              <a:rPr lang="pl-PL" dirty="0" smtClean="0"/>
              <a:t>mgr Liwia Palus</a:t>
            </a:r>
            <a:endParaRPr lang="pl-PL" dirty="0"/>
          </a:p>
        </p:txBody>
      </p:sp>
    </p:spTree>
    <p:extLst>
      <p:ext uri="{BB962C8B-B14F-4D97-AF65-F5344CB8AC3E}">
        <p14:creationId xmlns:p14="http://schemas.microsoft.com/office/powerpoint/2010/main" val="74119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lstStyle/>
          <a:p>
            <a:pPr marL="0" indent="0">
              <a:buNone/>
            </a:pPr>
            <a:r>
              <a:rPr lang="pl-PL" dirty="0">
                <a:latin typeface="Times New Roman" panose="02020603050405020304" pitchFamily="18" charset="0"/>
                <a:cs typeface="Times New Roman" panose="02020603050405020304" pitchFamily="18" charset="0"/>
              </a:rPr>
              <a:t>Nie tylko pracodawca, ale również pracownik ma prawo rozwiązać umowę o pracę bez wypowiedzenia. Może to nastąpić w </a:t>
            </a:r>
            <a:r>
              <a:rPr lang="pl-PL" b="1" dirty="0">
                <a:latin typeface="Times New Roman" panose="02020603050405020304" pitchFamily="18" charset="0"/>
                <a:cs typeface="Times New Roman" panose="02020603050405020304" pitchFamily="18" charset="0"/>
              </a:rPr>
              <a:t>wyjątkowych okolicznościach</a:t>
            </a:r>
            <a:r>
              <a:rPr lang="pl-PL" b="1" dirty="0" smtClean="0">
                <a:latin typeface="Times New Roman" panose="02020603050405020304" pitchFamily="18" charset="0"/>
                <a:cs typeface="Times New Roman" panose="02020603050405020304" pitchFamily="18" charset="0"/>
              </a:rPr>
              <a:t>:</a:t>
            </a:r>
          </a:p>
          <a:p>
            <a:pPr marL="0" indent="0">
              <a:buNone/>
            </a:pPr>
            <a:endParaRPr lang="pl-PL" b="1" dirty="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jeżeli zostanie wydane orzeczenie lekarskie stwierdzające szkodliwy wpływ wykonywanej pracy na zdrowie pracownika, a pracodawca nie przeniesie go w terminie wskazanym w orzeczeniu lekarskim do innej pracy, odpowiedniej ze względu na stan jego zdrowia i kwalifikacje zawodowe.</a:t>
            </a:r>
          </a:p>
          <a:p>
            <a:r>
              <a:rPr lang="pl-PL" dirty="0">
                <a:latin typeface="Times New Roman" panose="02020603050405020304" pitchFamily="18" charset="0"/>
                <a:cs typeface="Times New Roman" panose="02020603050405020304" pitchFamily="18" charset="0"/>
              </a:rPr>
              <a:t>gdy pracodawca dopuści się ciężkiego naruszenia podstawowych obowiązków wobec pracownika.</a:t>
            </a:r>
          </a:p>
          <a:p>
            <a:endParaRPr lang="pl-PL" dirty="0"/>
          </a:p>
        </p:txBody>
      </p:sp>
    </p:spTree>
    <p:extLst>
      <p:ext uri="{BB962C8B-B14F-4D97-AF65-F5344CB8AC3E}">
        <p14:creationId xmlns:p14="http://schemas.microsoft.com/office/powerpoint/2010/main" val="51277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normAutofit fontScale="77500" lnSpcReduction="20000"/>
          </a:bodyPr>
          <a:lstStyle/>
          <a:p>
            <a:pPr marL="0" indent="0">
              <a:buNone/>
            </a:pPr>
            <a:r>
              <a:rPr lang="pl-PL" dirty="0" smtClean="0">
                <a:latin typeface="Times New Roman" panose="02020603050405020304" pitchFamily="18" charset="0"/>
                <a:cs typeface="Times New Roman" panose="02020603050405020304" pitchFamily="18" charset="0"/>
              </a:rPr>
              <a:t>Pracodawca </a:t>
            </a:r>
            <a:r>
              <a:rPr lang="pl-PL" dirty="0">
                <a:latin typeface="Times New Roman" panose="02020603050405020304" pitchFamily="18" charset="0"/>
                <a:cs typeface="Times New Roman" panose="02020603050405020304" pitchFamily="18" charset="0"/>
              </a:rPr>
              <a:t>jest obowiązany w szczególności:</a:t>
            </a:r>
          </a:p>
          <a:p>
            <a:pPr marL="0" indent="0">
              <a:buNone/>
            </a:pPr>
            <a:r>
              <a:rPr lang="pl-PL" dirty="0">
                <a:latin typeface="Times New Roman" panose="02020603050405020304" pitchFamily="18" charset="0"/>
                <a:cs typeface="Times New Roman" panose="02020603050405020304" pitchFamily="18" charset="0"/>
              </a:rPr>
              <a:t>1) zaznajamiać pracowników podejmujących pracę z zakresem ich obowiązków, sposobem wykonywania pracy na wyznaczonych stanowiskach oraz ich podstawowymi uprawnieniami;</a:t>
            </a:r>
          </a:p>
          <a:p>
            <a:pPr marL="0" indent="0">
              <a:buNone/>
            </a:pPr>
            <a:r>
              <a:rPr lang="pl-PL" dirty="0">
                <a:latin typeface="Times New Roman" panose="02020603050405020304" pitchFamily="18" charset="0"/>
                <a:cs typeface="Times New Roman" panose="02020603050405020304" pitchFamily="18" charset="0"/>
              </a:rPr>
              <a:t>2) organizować pracę w sposób zapewniający pełne wykorzystanie czasu pracy, jak również osiąganie przez pracowników, przy wykorzystaniu ich uzdolnień i kwalifikacji, wysokiej wydajności i należytej jakości pracy;</a:t>
            </a:r>
          </a:p>
          <a:p>
            <a:pPr marL="0" indent="0">
              <a:buNone/>
            </a:pPr>
            <a:r>
              <a:rPr lang="pl-PL" dirty="0" smtClean="0">
                <a:latin typeface="Times New Roman" panose="02020603050405020304" pitchFamily="18" charset="0"/>
                <a:cs typeface="Times New Roman" panose="02020603050405020304" pitchFamily="18" charset="0"/>
              </a:rPr>
              <a:t>3) </a:t>
            </a:r>
            <a:r>
              <a:rPr lang="pl-PL" dirty="0">
                <a:latin typeface="Times New Roman" panose="02020603050405020304" pitchFamily="18" charset="0"/>
                <a:cs typeface="Times New Roman" panose="02020603050405020304" pitchFamily="18" charset="0"/>
              </a:rPr>
              <a:t>przeciwdziałać dyskryminacji w zatrudnieniu, w szczególności ze względu na płeć, wiek, niepełnosprawność, rasę, religię, narodowość, przekonania polityczne, przynależność związkową, pochodzenie etniczne, wyznanie, orientację seksualną, a także ze względu na zatrudnienie na czas określony lub nieokreślony albo w pełnym lub w niepełnym wymiarze czasu pracy</a:t>
            </a:r>
            <a:r>
              <a:rPr lang="pl-PL" dirty="0" smtClean="0">
                <a:latin typeface="Times New Roman" panose="02020603050405020304" pitchFamily="18" charset="0"/>
                <a:cs typeface="Times New Roman" panose="02020603050405020304" pitchFamily="18" charset="0"/>
              </a:rPr>
              <a:t>;</a:t>
            </a:r>
            <a:endParaRPr lang="pl-PL" dirty="0">
              <a:latin typeface="Times New Roman" panose="02020603050405020304" pitchFamily="18" charset="0"/>
              <a:cs typeface="Times New Roman" panose="02020603050405020304" pitchFamily="18" charset="0"/>
            </a:endParaRPr>
          </a:p>
          <a:p>
            <a:pPr marL="0" indent="0">
              <a:buNone/>
            </a:pPr>
            <a:r>
              <a:rPr lang="pl-PL" dirty="0" smtClean="0">
                <a:latin typeface="Times New Roman" panose="02020603050405020304" pitchFamily="18" charset="0"/>
                <a:cs typeface="Times New Roman" panose="02020603050405020304" pitchFamily="18" charset="0"/>
              </a:rPr>
              <a:t>4) </a:t>
            </a:r>
            <a:r>
              <a:rPr lang="pl-PL" dirty="0">
                <a:latin typeface="Times New Roman" panose="02020603050405020304" pitchFamily="18" charset="0"/>
                <a:cs typeface="Times New Roman" panose="02020603050405020304" pitchFamily="18" charset="0"/>
              </a:rPr>
              <a:t>terminowo i prawidłowo wypłacać wynagrodzenie</a:t>
            </a:r>
            <a:r>
              <a:rPr lang="pl-PL" dirty="0" smtClean="0">
                <a:latin typeface="Times New Roman" panose="02020603050405020304" pitchFamily="18" charset="0"/>
                <a:cs typeface="Times New Roman" panose="02020603050405020304" pitchFamily="18" charset="0"/>
              </a:rPr>
              <a:t>;</a:t>
            </a:r>
          </a:p>
          <a:p>
            <a:pPr marL="0" indent="0">
              <a:buNone/>
            </a:pPr>
            <a:r>
              <a:rPr lang="pl-PL" dirty="0" smtClean="0">
                <a:latin typeface="Times New Roman" panose="02020603050405020304" pitchFamily="18" charset="0"/>
                <a:cs typeface="Times New Roman" panose="02020603050405020304" pitchFamily="18" charset="0"/>
              </a:rPr>
              <a:t>5) </a:t>
            </a:r>
            <a:r>
              <a:rPr lang="pl-PL" dirty="0">
                <a:latin typeface="Times New Roman" panose="02020603050405020304" pitchFamily="18" charset="0"/>
                <a:cs typeface="Times New Roman" panose="02020603050405020304" pitchFamily="18" charset="0"/>
              </a:rPr>
              <a:t>prowadzić dokumentację w sprawach związanych ze stosunkiem pracy oraz akta osobowe pracowników;</a:t>
            </a:r>
          </a:p>
          <a:p>
            <a:pPr marL="0" indent="0">
              <a:buNone/>
            </a:pPr>
            <a:r>
              <a:rPr lang="pl-PL" dirty="0">
                <a:latin typeface="Times New Roman" panose="02020603050405020304" pitchFamily="18" charset="0"/>
                <a:cs typeface="Times New Roman" panose="02020603050405020304" pitchFamily="18" charset="0"/>
              </a:rPr>
              <a:t>6</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wpływać na kształtowanie w zakładzie pracy zasad współżycia społecznego.</a:t>
            </a: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3673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a:bodyPr>
          <a:lstStyle/>
          <a:p>
            <a:r>
              <a:rPr lang="pl-PL" sz="2800" dirty="0">
                <a:latin typeface="Times New Roman" panose="02020603050405020304" pitchFamily="18" charset="0"/>
                <a:cs typeface="Times New Roman" panose="02020603050405020304" pitchFamily="18" charset="0"/>
              </a:rPr>
              <a:t>Zawierając umowę o pracę pracodawca ustala z pracownikiem rodzaj wykonywania pracy (stanowisko), miejsce wykonywania pracy, wysokość wynagrodzenia itp. Wszelkie zmiany tych warunków mogą nastąpić albo na podstawie </a:t>
            </a:r>
            <a:r>
              <a:rPr lang="pl-PL" sz="2800" b="1" dirty="0">
                <a:latin typeface="Times New Roman" panose="02020603050405020304" pitchFamily="18" charset="0"/>
                <a:cs typeface="Times New Roman" panose="02020603050405020304" pitchFamily="18" charset="0"/>
              </a:rPr>
              <a:t>porozumienia zmieniającego</a:t>
            </a:r>
            <a:r>
              <a:rPr lang="pl-PL" sz="2800" dirty="0">
                <a:latin typeface="Times New Roman" panose="02020603050405020304" pitchFamily="18" charset="0"/>
                <a:cs typeface="Times New Roman" panose="02020603050405020304" pitchFamily="18" charset="0"/>
              </a:rPr>
              <a:t>, które działa podobnie jak aneks do umowy o pracę albo na podstawie </a:t>
            </a:r>
            <a:r>
              <a:rPr lang="pl-PL" sz="2800" b="1" dirty="0">
                <a:latin typeface="Times New Roman" panose="02020603050405020304" pitchFamily="18" charset="0"/>
                <a:cs typeface="Times New Roman" panose="02020603050405020304" pitchFamily="18" charset="0"/>
              </a:rPr>
              <a:t>wypowiedzenia zmieniającego</a:t>
            </a:r>
            <a:r>
              <a:rPr lang="pl-PL" sz="2800" dirty="0">
                <a:latin typeface="Times New Roman" panose="02020603050405020304" pitchFamily="18" charset="0"/>
                <a:cs typeface="Times New Roman" panose="02020603050405020304" pitchFamily="18" charset="0"/>
              </a:rPr>
              <a:t> (zwanego również wypowiedzeniem warunków pracy i płacy).</a:t>
            </a:r>
            <a:endParaRPr lang="pl-PL"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3475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b="1" dirty="0">
                <a:solidFill>
                  <a:srgbClr val="575F6D"/>
                </a:solidFill>
                <a:latin typeface="Times New Roman" panose="02020603050405020304" pitchFamily="18" charset="0"/>
                <a:cs typeface="Times New Roman" panose="02020603050405020304" pitchFamily="18" charset="0"/>
              </a:rPr>
              <a:t>Wypowiedzenie warunków pracy </a:t>
            </a:r>
            <a:r>
              <a:rPr lang="pl-PL" b="1" dirty="0" smtClean="0">
                <a:solidFill>
                  <a:srgbClr val="575F6D"/>
                </a:solidFill>
                <a:latin typeface="Times New Roman" panose="02020603050405020304" pitchFamily="18" charset="0"/>
                <a:cs typeface="Times New Roman" panose="02020603050405020304" pitchFamily="18" charset="0"/>
              </a:rPr>
              <a:t>                         i </a:t>
            </a:r>
            <a:r>
              <a:rPr lang="pl-PL" b="1" dirty="0">
                <a:solidFill>
                  <a:srgbClr val="575F6D"/>
                </a:solidFill>
                <a:latin typeface="Times New Roman" panose="02020603050405020304" pitchFamily="18" charset="0"/>
                <a:cs typeface="Times New Roman" panose="02020603050405020304" pitchFamily="18" charset="0"/>
              </a:rPr>
              <a:t>płacy</a:t>
            </a:r>
            <a:r>
              <a:rPr lang="pl-PL" b="1" dirty="0" smtClean="0">
                <a:solidFill>
                  <a:srgbClr val="575F6D"/>
                </a:solidFill>
                <a:latin typeface="Times New Roman" panose="02020603050405020304" pitchFamily="18" charset="0"/>
                <a:cs typeface="Times New Roman" panose="02020603050405020304" pitchFamily="18" charset="0"/>
              </a:rPr>
              <a:t>:</a:t>
            </a:r>
            <a:endParaRPr lang="pl-PL"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sz="quarter" idx="1"/>
          </p:nvPr>
        </p:nvSpPr>
        <p:spPr/>
        <p:txBody>
          <a:bodyPr>
            <a:normAutofit/>
          </a:bodyPr>
          <a:lstStyle/>
          <a:p>
            <a:r>
              <a:rPr lang="pl-PL" sz="2800" dirty="0">
                <a:latin typeface="Times New Roman" panose="02020603050405020304" pitchFamily="18" charset="0"/>
                <a:cs typeface="Times New Roman" panose="02020603050405020304" pitchFamily="18" charset="0"/>
              </a:rPr>
              <a:t>Wypowiedzenie warunków pracy i płacy, zwane również wypowiedzeniem zmieniającym jest przewidzianym w kodeksie pracy trybem zmiany podstawowych praw i obowiązków pracownika bez pozbawiania go miejsca pracy, czy podstawowych środków na utrzymanie, które niestety często oznacza pogorszenie warunków zatrudnienia. </a:t>
            </a:r>
            <a:endParaRPr lang="pl-PL" sz="2800" dirty="0" smtClean="0">
              <a:latin typeface="Times New Roman" panose="02020603050405020304" pitchFamily="18" charset="0"/>
              <a:cs typeface="Times New Roman" panose="02020603050405020304" pitchFamily="18" charset="0"/>
            </a:endParaRPr>
          </a:p>
          <a:p>
            <a:r>
              <a:rPr lang="pl-PL" sz="2800" dirty="0" smtClean="0">
                <a:solidFill>
                  <a:sysClr val="windowText" lastClr="000000"/>
                </a:solidFill>
                <a:latin typeface="Times New Roman" panose="02020603050405020304" pitchFamily="18" charset="0"/>
                <a:cs typeface="Times New Roman" panose="02020603050405020304" pitchFamily="18" charset="0"/>
              </a:rPr>
              <a:t>Jednostronna </a:t>
            </a:r>
            <a:r>
              <a:rPr lang="pl-PL" sz="2800" dirty="0">
                <a:solidFill>
                  <a:sysClr val="windowText" lastClr="000000"/>
                </a:solidFill>
                <a:latin typeface="Times New Roman" panose="02020603050405020304" pitchFamily="18" charset="0"/>
                <a:cs typeface="Times New Roman" panose="02020603050405020304" pitchFamily="18" charset="0"/>
              </a:rPr>
              <a:t>czynność prawna dokonywana przez </a:t>
            </a:r>
            <a:r>
              <a:rPr lang="pl-PL" sz="2800" dirty="0" smtClean="0">
                <a:solidFill>
                  <a:sysClr val="windowText" lastClr="000000"/>
                </a:solidFill>
                <a:latin typeface="Times New Roman" panose="02020603050405020304" pitchFamily="18" charset="0"/>
                <a:cs typeface="Times New Roman" panose="02020603050405020304" pitchFamily="18" charset="0"/>
              </a:rPr>
              <a:t>pracodawcę. </a:t>
            </a:r>
            <a:endParaRPr lang="pl-PL"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397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a:bodyPr>
          <a:lstStyle/>
          <a:p>
            <a:r>
              <a:rPr lang="pl-PL" dirty="0">
                <a:latin typeface="Times New Roman" panose="02020603050405020304" pitchFamily="18" charset="0"/>
                <a:cs typeface="Times New Roman" panose="02020603050405020304" pitchFamily="18" charset="0"/>
              </a:rPr>
              <a:t>Istotą wypowiedzenia zmieniającego nie jest rozwiązanie stosunku pracy, lecz dalsze jego trwanie na zmienionych warunkach. Jeżeli jednak pracownik nie zgodzi się na zaproponowane mu warunki, następuje rozwiązanie stosunku pracy. Stąd też do wypowiedzenia zmieniającego stosuje się (z pewnymi modyfikacjami) przepisy dotyczące definitywnego rozwiązywania umowy o pracę.</a:t>
            </a:r>
          </a:p>
          <a:p>
            <a:r>
              <a:rPr lang="pl-PL" dirty="0">
                <a:latin typeface="Times New Roman" panose="02020603050405020304" pitchFamily="18" charset="0"/>
                <a:cs typeface="Times New Roman" panose="02020603050405020304" pitchFamily="18" charset="0"/>
              </a:rPr>
              <a:t>Wypowiedzenie zmieniające nie może zmieniać łączącej strony umowy. Jeżeli zatem strony do tej pory łączyła umowa na czas nieokreślony, to nie może zostać zmieniona na umowę na czas określony.</a:t>
            </a:r>
          </a:p>
          <a:p>
            <a:endParaRPr lang="pl-PL" dirty="0"/>
          </a:p>
        </p:txBody>
      </p:sp>
    </p:spTree>
    <p:extLst>
      <p:ext uri="{BB962C8B-B14F-4D97-AF65-F5344CB8AC3E}">
        <p14:creationId xmlns:p14="http://schemas.microsoft.com/office/powerpoint/2010/main" val="33714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Autofit/>
          </a:bodyPr>
          <a:lstStyle/>
          <a:p>
            <a:r>
              <a:rPr lang="pl-PL" sz="3200" dirty="0">
                <a:latin typeface="Times New Roman" panose="02020603050405020304" pitchFamily="18" charset="0"/>
                <a:cs typeface="Times New Roman" panose="02020603050405020304" pitchFamily="18" charset="0"/>
              </a:rPr>
              <a:t>Pracodawca może wielokrotnie wprowadzać zmiany do łączącego strony stosunku prawnego w trakcie okresu zatrudnienia. Zmiana warunków zawartej umowy może dotyczyć każdego elementu treści umowy o pracę, np. zmian w wysokości wynagrodzenia pracownika lub zmiany wymiaru etatu, z którą również wiąże się zmiana wysokości wynagrodzenia.</a:t>
            </a:r>
            <a:endParaRPr lang="pl-PL"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411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a:bodyPr>
          <a:lstStyle/>
          <a:p>
            <a:r>
              <a:rPr lang="pl-PL" sz="2800" dirty="0" smtClean="0">
                <a:latin typeface="Times New Roman" panose="02020603050405020304" pitchFamily="18" charset="0"/>
                <a:cs typeface="Times New Roman" panose="02020603050405020304" pitchFamily="18" charset="0"/>
              </a:rPr>
              <a:t>Wypowiedzenie </a:t>
            </a:r>
            <a:r>
              <a:rPr lang="pl-PL" sz="2800" dirty="0">
                <a:latin typeface="Times New Roman" panose="02020603050405020304" pitchFamily="18" charset="0"/>
                <a:cs typeface="Times New Roman" panose="02020603050405020304" pitchFamily="18" charset="0"/>
              </a:rPr>
              <a:t>dotychczasowych warunków pracy lub płacy nie jest wymagane w razie powierzenia pracownikowi, w przypadkach uzasadnionych potrzebami pracodawcy, innej pracy niż określona w umowie o pracę na okres nieprzekraczający 3 miesięcy w roku kalendarzowym, jeżeli nie powoduje to obniżenia wynagrodzenia i odpowiada kwalifikacjom pracownika.</a:t>
            </a:r>
          </a:p>
        </p:txBody>
      </p:sp>
    </p:spTree>
    <p:extLst>
      <p:ext uri="{BB962C8B-B14F-4D97-AF65-F5344CB8AC3E}">
        <p14:creationId xmlns:p14="http://schemas.microsoft.com/office/powerpoint/2010/main" val="1773273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a:bodyPr>
          <a:lstStyle/>
          <a:p>
            <a:r>
              <a:rPr lang="pl-PL" dirty="0">
                <a:latin typeface="Times New Roman" panose="02020603050405020304" pitchFamily="18" charset="0"/>
                <a:cs typeface="Times New Roman" panose="02020603050405020304" pitchFamily="18" charset="0"/>
              </a:rPr>
              <a:t>Wypowiedzenie zmieniające dochodzi do skutku w momencie, gdy oświadczenie woli pracodawcy trafia do pracownika w taki sposób, że ma realną szansę zapoznać się z jego treścią</a:t>
            </a:r>
            <a:r>
              <a:rPr lang="pl-PL" dirty="0" smtClean="0">
                <a:latin typeface="Times New Roman" panose="02020603050405020304" pitchFamily="18" charset="0"/>
                <a:cs typeface="Times New Roman" panose="02020603050405020304" pitchFamily="18" charset="0"/>
              </a:rPr>
              <a:t>.</a:t>
            </a:r>
          </a:p>
          <a:p>
            <a:endParaRPr lang="pl-PL" dirty="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Pracownik </a:t>
            </a:r>
            <a:r>
              <a:rPr lang="pl-PL" dirty="0">
                <a:latin typeface="Times New Roman" panose="02020603050405020304" pitchFamily="18" charset="0"/>
                <a:cs typeface="Times New Roman" panose="02020603050405020304" pitchFamily="18" charset="0"/>
              </a:rPr>
              <a:t>ma jedynie możliwość zaproponowania pracodawcy zmiany warunków jego zatrudnienia na mocy porozumienia stron. Jak sama nazwa wskazuje, aby doszło do zawarcia porozumienia, zarówno pracodawca jak i pracownik muszą wyrazić zgodę na dokonanie zmian w łączącej strony umowie</a:t>
            </a:r>
            <a:r>
              <a:rPr lang="pl-PL" dirty="0" smtClean="0">
                <a:latin typeface="Times New Roman" panose="02020603050405020304" pitchFamily="18" charset="0"/>
                <a:cs typeface="Times New Roman" panose="02020603050405020304" pitchFamily="18" charset="0"/>
              </a:rPr>
              <a:t>.</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1758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a:latin typeface="Times New Roman" panose="02020603050405020304" pitchFamily="18" charset="0"/>
                <a:cs typeface="Times New Roman" panose="02020603050405020304" pitchFamily="18" charset="0"/>
              </a:rPr>
              <a:t>Pracodawca poza możliwością zaproponowania pracownikowi porozumienia zmieniającego może również skorzystać z wypowiedzenia zmieniającego.</a:t>
            </a:r>
          </a:p>
          <a:p>
            <a:r>
              <a:rPr lang="pl-PL" dirty="0">
                <a:latin typeface="Times New Roman" panose="02020603050405020304" pitchFamily="18" charset="0"/>
                <a:cs typeface="Times New Roman" panose="02020603050405020304" pitchFamily="18" charset="0"/>
              </a:rPr>
              <a:t>Wypowiedzenie zmieniające jest wykorzystywane wtedy, gdy pracownik nie wyraził zgody na zmianę warunków zatrudnienia w drodze porozumienia zmieniającego, albo wtedy, gdy proponowane zmiany są na tyle niekorzystne dla pracownika, że pracodawca wie, że nie spotkają się z aprobatą pracownika. W drugim przypadku pracodawcy często rezygnują w ogóle z wręczania pracownikowi porozumienia zmieniającego, gdyż brak zgody na dokonanie zaproponowanych zmian wymusza na pracodawcy przygotowanie dodatkowej dokumentacji.</a:t>
            </a:r>
          </a:p>
          <a:p>
            <a:endParaRPr lang="pl-PL" dirty="0"/>
          </a:p>
          <a:p>
            <a:endParaRPr lang="pl-PL" dirty="0"/>
          </a:p>
        </p:txBody>
      </p:sp>
    </p:spTree>
    <p:extLst>
      <p:ext uri="{BB962C8B-B14F-4D97-AF65-F5344CB8AC3E}">
        <p14:creationId xmlns:p14="http://schemas.microsoft.com/office/powerpoint/2010/main" val="289358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lstStyle/>
          <a:p>
            <a:r>
              <a:rPr lang="pl-PL" dirty="0">
                <a:latin typeface="Times New Roman" panose="02020603050405020304" pitchFamily="18" charset="0"/>
                <a:cs typeface="Times New Roman" panose="02020603050405020304" pitchFamily="18" charset="0"/>
              </a:rPr>
              <a:t>Możliwość wręczenia wypowiedzenia zmieniającego uzależniona jest od zaistnienia uzasadnionych przyczyn. Mogą one leżeć po stronie samego pracodawcy, także po stronie pracownika. Z orzecznictwa Sądu Najwyższego można wyprowadzić następujący katalog uzasadnionych przyczyn: istotną zmianę rozkładu czasu pracy uzgodnionego przez pracodawcę z pracownikiem czy racjonalizację zatrudnienia zmierzającą do obniżenia kosztów działalności pracodawcy, zasadność zaproponowanych warunków zatrudnienia/ wynagrodzenia.</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04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latin typeface="Times New Roman" panose="02020603050405020304" pitchFamily="18" charset="0"/>
                <a:cs typeface="Times New Roman" panose="02020603050405020304" pitchFamily="18" charset="0"/>
              </a:rPr>
              <a:t>WYPOWIEDZENIE</a:t>
            </a:r>
            <a:endParaRPr lang="pl-PL" b="1"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sz="quarter" idx="1"/>
          </p:nvPr>
        </p:nvSpPr>
        <p:spPr/>
        <p:txBody>
          <a:bodyPr>
            <a:normAutofit/>
          </a:bodyPr>
          <a:lstStyle/>
          <a:p>
            <a:pPr marL="0" indent="0" algn="just">
              <a:buNone/>
            </a:pPr>
            <a:r>
              <a:rPr lang="pl-PL" sz="2800" dirty="0">
                <a:latin typeface="Times New Roman" panose="02020603050405020304" pitchFamily="18" charset="0"/>
                <a:cs typeface="Times New Roman" panose="02020603050405020304" pitchFamily="18" charset="0"/>
              </a:rPr>
              <a:t>Wypowiedzenie jest jednostronną czynnością prawną skutkującą zakończeniem istniejącego stosunku pracy po upływie okresu wypowiedze­nia. Wypowiedzenia umowy o pracę może doko­nać pracodawca lub pracownik. Wypowiedzenie musi zostać złożone drugiej stro­nie w taki sposób, aby mogła się ona zapoznać z jego treścią</a:t>
            </a:r>
            <a:r>
              <a:rPr lang="pl-PL"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67338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fontScale="85000" lnSpcReduction="10000"/>
          </a:bodyPr>
          <a:lstStyle/>
          <a:p>
            <a:pPr marL="0" indent="0">
              <a:buNone/>
            </a:pPr>
            <a:r>
              <a:rPr lang="pl-PL" dirty="0">
                <a:latin typeface="Times New Roman" panose="02020603050405020304" pitchFamily="18" charset="0"/>
                <a:cs typeface="Times New Roman" panose="02020603050405020304" pitchFamily="18" charset="0"/>
              </a:rPr>
              <a:t>Zmiana w zakresie warunków zatrudnienia lub wynagrodzenia musi być istotna. Dotyczy to tylko zmian negatywnych, tj. pogarszających sytuacje zatrudnianego. Wskazać należy m.in.: pozbawienie pracownika dodatkowego świadczenia przyznanego umową o pracę, zmianę organizacji pracy (jeżeli strony określiły ją w umowie, np. zmiana stałego miejsca pracy), wprowadzenie nowej struktury organizacyjną zakładu, która powoduje niekorzystne zmiany warunków określonych w umowie, wydłużenie lub obniżenie wymiaru czasu pracy pracownika określonego w umowie, dokonanie zmian innych warunków, które pogarszają sytuację pracownika. Wypowiedzenie zmieniające nie może natomiast obejmować przekształcenia umowy zawartej na czas nieokreślony w terminową umowę o pracę. Dotyczy treści, nie rodzaju umowy. Jeśli natomiast pracodawca polepsza warunki pracownika, wówczas - zgodnie ze stanowiskiem SN wyrażonym w wyroku z dnia 7 maja 1998 r. (sygn. akt I PKN 60/98)</a:t>
            </a:r>
            <a:r>
              <a:rPr lang="pl-PL" i="1" dirty="0">
                <a:latin typeface="Times New Roman" panose="02020603050405020304" pitchFamily="18" charset="0"/>
                <a:cs typeface="Times New Roman" panose="02020603050405020304" pitchFamily="18" charset="0"/>
              </a:rPr>
              <a:t> - </a:t>
            </a:r>
            <a:r>
              <a:rPr lang="pl-PL" dirty="0">
                <a:latin typeface="Times New Roman" panose="02020603050405020304" pitchFamily="18" charset="0"/>
                <a:cs typeface="Times New Roman" panose="02020603050405020304" pitchFamily="18" charset="0"/>
              </a:rPr>
              <a:t>przyjmuje się dorozumianą zgodę pracownika</a:t>
            </a:r>
            <a:r>
              <a:rPr lang="pl-PL" i="1" dirty="0">
                <a:latin typeface="Times New Roman" panose="02020603050405020304" pitchFamily="18" charset="0"/>
                <a:cs typeface="Times New Roman" panose="02020603050405020304" pitchFamily="18" charset="0"/>
              </a:rPr>
              <a:t>.</a:t>
            </a:r>
            <a:endParaRPr lang="pl-PL"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38302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a:bodyPr>
          <a:lstStyle/>
          <a:p>
            <a:pPr marL="0" indent="0">
              <a:buNone/>
            </a:pPr>
            <a:r>
              <a:rPr lang="pl-PL" dirty="0" smtClean="0">
                <a:latin typeface="Times New Roman" panose="02020603050405020304" pitchFamily="18" charset="0"/>
                <a:cs typeface="Times New Roman" panose="02020603050405020304" pitchFamily="18" charset="0"/>
              </a:rPr>
              <a:t>Wypowiedzenie </a:t>
            </a:r>
            <a:r>
              <a:rPr lang="pl-PL" dirty="0">
                <a:latin typeface="Times New Roman" panose="02020603050405020304" pitchFamily="18" charset="0"/>
                <a:cs typeface="Times New Roman" panose="02020603050405020304" pitchFamily="18" charset="0"/>
              </a:rPr>
              <a:t>przedstawione powinno zostać przy zachowaniu formy pisemnej. Pracodawca zobligowany jest do podania przyczyn uzasadniających zmianę warunków oraz precyzyjnego wskazania nowych zasad świadczenia pracy. Uprzednio powinien skonsultować się ze związkami zawodowymi</a:t>
            </a:r>
            <a:r>
              <a:rPr lang="pl-PL" dirty="0" smtClean="0">
                <a:latin typeface="Times New Roman" panose="02020603050405020304" pitchFamily="18" charset="0"/>
                <a:cs typeface="Times New Roman" panose="02020603050405020304" pitchFamily="18" charset="0"/>
              </a:rPr>
              <a:t>.</a:t>
            </a:r>
          </a:p>
          <a:p>
            <a:pPr marL="0" indent="0">
              <a:buNone/>
            </a:pPr>
            <a:endParaRPr lang="pl-PL" dirty="0">
              <a:latin typeface="Times New Roman" panose="02020603050405020304" pitchFamily="18" charset="0"/>
              <a:cs typeface="Times New Roman" panose="02020603050405020304" pitchFamily="18" charset="0"/>
            </a:endParaRPr>
          </a:p>
          <a:p>
            <a:pPr marL="0" indent="0">
              <a:buNone/>
            </a:pPr>
            <a:r>
              <a:rPr lang="pl-PL" dirty="0">
                <a:latin typeface="Times New Roman" panose="02020603050405020304" pitchFamily="18" charset="0"/>
                <a:cs typeface="Times New Roman" panose="02020603050405020304" pitchFamily="18" charset="0"/>
              </a:rPr>
              <a:t>Nieprzyjęcie przez pracownika nowych warunków zatrudnienia, skutkuje rozwiązaniem umowy o pracę po upływie okresu wypowiedzenia.</a:t>
            </a:r>
            <a:endParaRPr lang="pl-PL" dirty="0" smtClean="0">
              <a:latin typeface="Times New Roman" panose="02020603050405020304" pitchFamily="18" charset="0"/>
              <a:cs typeface="Times New Roman" panose="02020603050405020304" pitchFamily="18" charset="0"/>
            </a:endParaRPr>
          </a:p>
          <a:p>
            <a:pPr marL="0" indent="0">
              <a:buNone/>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4352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pl-PL" dirty="0">
                <a:latin typeface="Times New Roman" panose="02020603050405020304" pitchFamily="18" charset="0"/>
                <a:cs typeface="Times New Roman" panose="02020603050405020304" pitchFamily="18" charset="0"/>
              </a:rPr>
              <a:t>Pracownik może zareagować na zaproponowane zmiany pozytywnie lub negatywnie. Dla celów dowodowych warto by wyraził swoje stanowisko w formie pisemnej. W pierwszym przypadku nowe warunki zaczynają obowiązywać wraz z upływem okresu wypowiedzenia. Zakłada się istnienie domniemania przyjęcia proponowanych warunków. W celu obalenia go pracownik musi złożyć do połowy okresu wypowiedzenia oświadczenie o odmowie ich przyjęcia (lub do końca tego okresu, gdy pracodawca nie pouczył go o sposobie odmowy). Jeśli odrzuci pomysł zmian pracodawcy, to z upływem wskazanego wyżej okresu, umowa ulega rozwiązaniu. Pracownik ma możliwość skorzystania z przepisów ochronnych, gwarantujących mu prawo do dochodzenia roszczeń przez sądem. Wypowiedzenie odnosi więc w tej sytuacji podwójny skutek – wypowiedzenia zmieniającego oraz wypowiedzenia definitywnego.</a:t>
            </a:r>
          </a:p>
          <a:p>
            <a:endParaRPr lang="pl-PL" dirty="0"/>
          </a:p>
        </p:txBody>
      </p:sp>
    </p:spTree>
    <p:extLst>
      <p:ext uri="{BB962C8B-B14F-4D97-AF65-F5344CB8AC3E}">
        <p14:creationId xmlns:p14="http://schemas.microsoft.com/office/powerpoint/2010/main" val="3934753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fontScale="92500" lnSpcReduction="10000"/>
          </a:bodyPr>
          <a:lstStyle/>
          <a:p>
            <a:r>
              <a:rPr lang="pl-PL" dirty="0">
                <a:latin typeface="Times New Roman" panose="02020603050405020304" pitchFamily="18" charset="0"/>
                <a:cs typeface="Times New Roman" panose="02020603050405020304" pitchFamily="18" charset="0"/>
              </a:rPr>
              <a:t>Pracownik może </a:t>
            </a:r>
            <a:r>
              <a:rPr lang="pl-PL" b="1" dirty="0" smtClean="0">
                <a:latin typeface="Times New Roman" panose="02020603050405020304" pitchFamily="18" charset="0"/>
                <a:cs typeface="Times New Roman" panose="02020603050405020304" pitchFamily="18" charset="0"/>
              </a:rPr>
              <a:t>w </a:t>
            </a:r>
            <a:r>
              <a:rPr lang="pl-PL" b="1" dirty="0">
                <a:latin typeface="Times New Roman" panose="02020603050405020304" pitchFamily="18" charset="0"/>
                <a:cs typeface="Times New Roman" panose="02020603050405020304" pitchFamily="18" charset="0"/>
              </a:rPr>
              <a:t>terminie 7 dni</a:t>
            </a:r>
            <a:r>
              <a:rPr lang="pl-PL" dirty="0">
                <a:latin typeface="Times New Roman" panose="02020603050405020304" pitchFamily="18" charset="0"/>
                <a:cs typeface="Times New Roman" panose="02020603050405020304" pitchFamily="18" charset="0"/>
              </a:rPr>
              <a:t> o dnia otrzymania wypowiedzenia zmieniającego, odwołać się do </a:t>
            </a:r>
            <a:r>
              <a:rPr lang="pl-PL" b="1" dirty="0">
                <a:latin typeface="Times New Roman" panose="02020603050405020304" pitchFamily="18" charset="0"/>
                <a:cs typeface="Times New Roman" panose="02020603050405020304" pitchFamily="18" charset="0"/>
              </a:rPr>
              <a:t>sądu </a:t>
            </a:r>
            <a:r>
              <a:rPr lang="pl-PL" b="1" dirty="0" smtClean="0">
                <a:latin typeface="Times New Roman" panose="02020603050405020304" pitchFamily="18" charset="0"/>
                <a:cs typeface="Times New Roman" panose="02020603050405020304" pitchFamily="18" charset="0"/>
              </a:rPr>
              <a:t>pracy </a:t>
            </a:r>
            <a:r>
              <a:rPr lang="pl-PL" dirty="0" smtClean="0">
                <a:latin typeface="Times New Roman" panose="02020603050405020304" pitchFamily="18" charset="0"/>
                <a:cs typeface="Times New Roman" panose="02020603050405020304" pitchFamily="18" charset="0"/>
              </a:rPr>
              <a:t>kwestionując </a:t>
            </a:r>
            <a:r>
              <a:rPr lang="pl-PL" dirty="0">
                <a:latin typeface="Times New Roman" panose="02020603050405020304" pitchFamily="18" charset="0"/>
                <a:cs typeface="Times New Roman" panose="02020603050405020304" pitchFamily="18" charset="0"/>
              </a:rPr>
              <a:t>np. zasadność wypowiedzenia lub jego zgodność z prawem.</a:t>
            </a:r>
          </a:p>
          <a:p>
            <a:r>
              <a:rPr lang="pl-PL" dirty="0" smtClean="0">
                <a:latin typeface="Times New Roman" panose="02020603050405020304" pitchFamily="18" charset="0"/>
                <a:cs typeface="Times New Roman" panose="02020603050405020304" pitchFamily="18" charset="0"/>
              </a:rPr>
              <a:t>Wypowiedzenie </a:t>
            </a:r>
            <a:r>
              <a:rPr lang="pl-PL" dirty="0">
                <a:latin typeface="Times New Roman" panose="02020603050405020304" pitchFamily="18" charset="0"/>
                <a:cs typeface="Times New Roman" panose="02020603050405020304" pitchFamily="18" charset="0"/>
              </a:rPr>
              <a:t>zmieniające warunki płacy i pracy musi być złożone na piśmie i musi zawierać:</a:t>
            </a:r>
          </a:p>
          <a:p>
            <a:r>
              <a:rPr lang="pl-PL" dirty="0">
                <a:latin typeface="Times New Roman" panose="02020603050405020304" pitchFamily="18" charset="0"/>
                <a:cs typeface="Times New Roman" panose="02020603050405020304" pitchFamily="18" charset="0"/>
              </a:rPr>
              <a:t>wypowiedzenie starych warunków pracy i płacy i zaproponowanie nowych,</a:t>
            </a:r>
          </a:p>
          <a:p>
            <a:r>
              <a:rPr lang="pl-PL" dirty="0">
                <a:latin typeface="Times New Roman" panose="02020603050405020304" pitchFamily="18" charset="0"/>
                <a:cs typeface="Times New Roman" panose="02020603050405020304" pitchFamily="18" charset="0"/>
              </a:rPr>
              <a:t>pouczenie o terminie złożenia oświadczenia o odmowie (niekonieczne),</a:t>
            </a:r>
          </a:p>
          <a:p>
            <a:r>
              <a:rPr lang="pl-PL" dirty="0">
                <a:latin typeface="Times New Roman" panose="02020603050405020304" pitchFamily="18" charset="0"/>
                <a:cs typeface="Times New Roman" panose="02020603050405020304" pitchFamily="18" charset="0"/>
              </a:rPr>
              <a:t>pouczenie o możliwości odwołania się do sądu,</a:t>
            </a:r>
          </a:p>
          <a:p>
            <a:r>
              <a:rPr lang="pl-PL" dirty="0">
                <a:latin typeface="Times New Roman" panose="02020603050405020304" pitchFamily="18" charset="0"/>
                <a:cs typeface="Times New Roman" panose="02020603050405020304" pitchFamily="18" charset="0"/>
              </a:rPr>
              <a:t>uzasadnienie.</a:t>
            </a:r>
          </a:p>
          <a:p>
            <a:pPr marL="0" indent="0">
              <a:buNone/>
            </a:pPr>
            <a:r>
              <a:rPr lang="pl-PL" dirty="0">
                <a:latin typeface="Times New Roman" panose="02020603050405020304" pitchFamily="18" charset="0"/>
                <a:cs typeface="Times New Roman" panose="02020603050405020304" pitchFamily="18" charset="0"/>
              </a:rPr>
              <a:t>Brak któregokolwiek z tych elementów może stanowić podstawę do złożenia odwołania do sądu pracy.</a:t>
            </a:r>
          </a:p>
          <a:p>
            <a:endParaRPr lang="pl-PL" dirty="0"/>
          </a:p>
        </p:txBody>
      </p:sp>
    </p:spTree>
    <p:extLst>
      <p:ext uri="{BB962C8B-B14F-4D97-AF65-F5344CB8AC3E}">
        <p14:creationId xmlns:p14="http://schemas.microsoft.com/office/powerpoint/2010/main" val="3037746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a:latin typeface="Times New Roman" panose="02020603050405020304" pitchFamily="18" charset="0"/>
                <a:cs typeface="Times New Roman" panose="02020603050405020304" pitchFamily="18" charset="0"/>
              </a:rPr>
              <a:t>Po upływie połowy okresu wypowiedzenia, możliwość odmowy zaproponowanych warunków przez pracownika wygasa. Jeśli pracownik nie zdecydował się na odmowę zaproponowanych warunków we wskazanym okresie, a nadal nie jest zainteresowany kontynuowaniem zatrudnienia powinien złożyć do pracodawcy klasyczne wypowiedzenie umowy o pracę.</a:t>
            </a:r>
          </a:p>
          <a:p>
            <a:r>
              <a:rPr lang="pl-PL" dirty="0">
                <a:latin typeface="Times New Roman" panose="02020603050405020304" pitchFamily="18" charset="0"/>
                <a:cs typeface="Times New Roman" panose="02020603050405020304" pitchFamily="18" charset="0"/>
              </a:rPr>
              <a:t>Zgoda pracownika na zaproponowane, nowe warunki zatrudnienia powoduje, że umowa o pracę jest kontynuowana, ale na nowych, zmienionych warunkach. W takim przypadku nie ma potrzeby zawierania żadnego dodatkowego dokumentu, np. nowej umowy czy aneksu do umowy.</a:t>
            </a:r>
          </a:p>
          <a:p>
            <a:endParaRPr lang="pl-PL" dirty="0"/>
          </a:p>
        </p:txBody>
      </p:sp>
    </p:spTree>
    <p:extLst>
      <p:ext uri="{BB962C8B-B14F-4D97-AF65-F5344CB8AC3E}">
        <p14:creationId xmlns:p14="http://schemas.microsoft.com/office/powerpoint/2010/main" val="71267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pl-PL" dirty="0">
                <a:latin typeface="Times New Roman" panose="02020603050405020304" pitchFamily="18" charset="0"/>
                <a:cs typeface="Times New Roman" panose="02020603050405020304" pitchFamily="18" charset="0"/>
              </a:rPr>
              <a:t>W przypadku wypowiedzenia zmieniającego stosuje się takie same przepisy jak w przypadku definitywnego wypowiedzenia umowy o pracy. Należy pamiętać, że</a:t>
            </a:r>
            <a:r>
              <a:rPr lang="pl-PL" dirty="0" smtClean="0">
                <a:latin typeface="Times New Roman" panose="02020603050405020304" pitchFamily="18" charset="0"/>
                <a:cs typeface="Times New Roman" panose="02020603050405020304" pitchFamily="18" charset="0"/>
              </a:rPr>
              <a:t>:</a:t>
            </a:r>
          </a:p>
          <a:p>
            <a:pPr marL="0" indent="0">
              <a:buNone/>
            </a:pPr>
            <a:endParaRPr lang="pl-PL" dirty="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 wypowiedzenie zmieniające można stosować tylko do umów, które są wypowiadalne, (w obecnym stanie prawnym każda umowa o pracę może być wypowiedziana),</a:t>
            </a:r>
          </a:p>
          <a:p>
            <a:r>
              <a:rPr lang="pl-PL" dirty="0">
                <a:latin typeface="Times New Roman" panose="02020603050405020304" pitchFamily="18" charset="0"/>
                <a:cs typeface="Times New Roman" panose="02020603050405020304" pitchFamily="18" charset="0"/>
              </a:rPr>
              <a:t>- stosowane są okresy wypowiedzenia takie jak w przypadku definitywnego wypowiedzenia umowy o pracę,</a:t>
            </a:r>
          </a:p>
          <a:p>
            <a:r>
              <a:rPr lang="pl-PL" dirty="0">
                <a:latin typeface="Times New Roman" panose="02020603050405020304" pitchFamily="18" charset="0"/>
                <a:cs typeface="Times New Roman" panose="02020603050405020304" pitchFamily="18" charset="0"/>
              </a:rPr>
              <a:t>- w przypadku wypowiedzenia zmieniającego umowy zawartej na czas nieokreślony, konieczne jest uzasadnienie wypowiedzenia zmieniającego oraz konsultacja związkowa,</a:t>
            </a:r>
          </a:p>
          <a:p>
            <a:r>
              <a:rPr lang="pl-PL" dirty="0">
                <a:latin typeface="Times New Roman" panose="02020603050405020304" pitchFamily="18" charset="0"/>
                <a:cs typeface="Times New Roman" panose="02020603050405020304" pitchFamily="18" charset="0"/>
              </a:rPr>
              <a:t>- należy pamiętać o stosowaniu szczególnej ochrony przed wypowiedzeniem, chyba że przepisy szczególne stanowią inaczej.</a:t>
            </a:r>
          </a:p>
          <a:p>
            <a:endParaRPr lang="pl-PL" dirty="0"/>
          </a:p>
        </p:txBody>
      </p:sp>
    </p:spTree>
    <p:extLst>
      <p:ext uri="{BB962C8B-B14F-4D97-AF65-F5344CB8AC3E}">
        <p14:creationId xmlns:p14="http://schemas.microsoft.com/office/powerpoint/2010/main" val="2297993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lstStyle/>
          <a:p>
            <a:pPr marL="0" indent="0">
              <a:buNone/>
            </a:pPr>
            <a:r>
              <a:rPr lang="pl-PL" dirty="0">
                <a:latin typeface="Times New Roman" panose="02020603050405020304" pitchFamily="18" charset="0"/>
                <a:cs typeface="Times New Roman" panose="02020603050405020304" pitchFamily="18" charset="0"/>
              </a:rPr>
              <a:t>Wypowiedzenia zmieniającego nie można zastosować wobec tego samego kręgu podmiotów, któremu nie można definitywnie wypowiedzieć stosunku pracy. Wśród osób korzystających ze szczególnej ochrony stosunku zatrudnienia wskazać należy pracowników w wieku przedemerytalnym, kobiety w ciąży lub w czasie urlopu macierzyńskiego, chronionych działaczy związkowych oraz radnych. Wypowiedzenie zmieniające nie znajduje zastosowania także wobec stosunku pracy wynikającego z wyboru.</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532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575F6D"/>
                </a:solidFill>
                <a:latin typeface="Times New Roman" panose="02020603050405020304" pitchFamily="18" charset="0"/>
                <a:cs typeface="Times New Roman" panose="02020603050405020304" pitchFamily="18" charset="0"/>
              </a:rPr>
              <a:t>Wypowiedzenie warunków pracy                          i płacy:</a:t>
            </a:r>
            <a:endParaRPr lang="pl-PL" dirty="0"/>
          </a:p>
        </p:txBody>
      </p:sp>
      <p:sp>
        <p:nvSpPr>
          <p:cNvPr id="3" name="Symbol zastępczy zawartości 2"/>
          <p:cNvSpPr>
            <a:spLocks noGrp="1"/>
          </p:cNvSpPr>
          <p:nvPr>
            <p:ph sz="quarter" idx="1"/>
          </p:nvPr>
        </p:nvSpPr>
        <p:spPr/>
        <p:txBody>
          <a:bodyPr>
            <a:normAutofit fontScale="92500"/>
          </a:bodyPr>
          <a:lstStyle/>
          <a:p>
            <a:pPr marL="0" indent="0">
              <a:buNone/>
            </a:pPr>
            <a:r>
              <a:rPr lang="pl-PL" dirty="0">
                <a:latin typeface="Times New Roman" panose="02020603050405020304" pitchFamily="18" charset="0"/>
                <a:cs typeface="Times New Roman" panose="02020603050405020304" pitchFamily="18" charset="0"/>
              </a:rPr>
              <a:t>Pracodawca może złożyć wypowiedzenie warunków pracy i płacy pracownikom podlegającym szczególnej ochronie przed wypowiedzeniem lub rozwiązaniem stosunku pracy w razie upadłości lub likwidacji pracodawcy.</a:t>
            </a:r>
          </a:p>
          <a:p>
            <a:pPr marL="0" indent="0">
              <a:buNone/>
            </a:pPr>
            <a:r>
              <a:rPr lang="pl-PL" dirty="0">
                <a:latin typeface="Times New Roman" panose="02020603050405020304" pitchFamily="18" charset="0"/>
                <a:cs typeface="Times New Roman" panose="02020603050405020304" pitchFamily="18" charset="0"/>
              </a:rPr>
              <a:t>Pracodawca ma możliwość dokonania wypowiedzenia warunków pracy lub płacy pracownikom znajdującym się w wieku przedemerytalnym, jeśli wypowiedzenie stało się konieczne ze względu na:</a:t>
            </a:r>
          </a:p>
          <a:p>
            <a:r>
              <a:rPr lang="pl-PL" dirty="0">
                <a:latin typeface="Times New Roman" panose="02020603050405020304" pitchFamily="18" charset="0"/>
                <a:cs typeface="Times New Roman" panose="02020603050405020304" pitchFamily="18" charset="0"/>
              </a:rPr>
              <a:t>- wprowadzenie nowych zasad wynagradzania dotyczących ogółu pracowników,</a:t>
            </a:r>
          </a:p>
          <a:p>
            <a:r>
              <a:rPr lang="pl-PL" dirty="0">
                <a:latin typeface="Times New Roman" panose="02020603050405020304" pitchFamily="18" charset="0"/>
                <a:cs typeface="Times New Roman" panose="02020603050405020304" pitchFamily="18" charset="0"/>
              </a:rPr>
              <a:t>- stwierdzenie orzeczeniem lekarskim utraty zdolności do wykonywania pracy albo niezawinionej przez pracownika utraty uprawnień koniecznych do jej wykonywania.</a:t>
            </a:r>
          </a:p>
          <a:p>
            <a:endParaRPr lang="pl-PL" dirty="0"/>
          </a:p>
        </p:txBody>
      </p:sp>
    </p:spTree>
    <p:extLst>
      <p:ext uri="{BB962C8B-B14F-4D97-AF65-F5344CB8AC3E}">
        <p14:creationId xmlns:p14="http://schemas.microsoft.com/office/powerpoint/2010/main" val="2459520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latin typeface="Times New Roman" panose="02020603050405020304" pitchFamily="18" charset="0"/>
                <a:cs typeface="Times New Roman" panose="02020603050405020304" pitchFamily="18" charset="0"/>
              </a:rPr>
              <a:t>Rozwiązanie umowy o pracę bez wypowiedzenia </a:t>
            </a:r>
            <a:endParaRPr lang="pl-PL" b="1"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sz="quarter" idx="1"/>
          </p:nvPr>
        </p:nvSpPr>
        <p:spPr/>
        <p:txBody>
          <a:bodyPr/>
          <a:lstStyle/>
          <a:p>
            <a:r>
              <a:rPr lang="pl-PL" dirty="0">
                <a:latin typeface="Times New Roman" panose="02020603050405020304" pitchFamily="18" charset="0"/>
                <a:cs typeface="Times New Roman" panose="02020603050405020304" pitchFamily="18" charset="0"/>
              </a:rPr>
              <a:t>Możliwość rozwiązania umowy o pracę bez wypowiedzenia stanowi uprawnienie stron stosunku pracy. Polega na złożeniu oświadczenia w formie pisemnej, w którym jedna strona wyraża wolę natychmiastowego rozwiązania umowy i wskazuje przyczyny jej rozwiązania</a:t>
            </a:r>
            <a:r>
              <a:rPr lang="pl-PL" dirty="0" smtClean="0">
                <a:latin typeface="Times New Roman" panose="02020603050405020304" pitchFamily="18" charset="0"/>
                <a:cs typeface="Times New Roman" panose="02020603050405020304" pitchFamily="18" charset="0"/>
              </a:rPr>
              <a:t>.</a:t>
            </a:r>
          </a:p>
          <a:p>
            <a:endParaRPr lang="pl-PL" dirty="0" smtClean="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Z uwagi na fakt, że jest to nadzwyczajny i najbardziej drastyczny w swoich skutkach sposób ustania stosunku pracy można go zastosować tylko w wyjątkowych okolicznościach.</a:t>
            </a:r>
            <a:endParaRPr lang="pl-PL" dirty="0" smtClean="0">
              <a:latin typeface="Times New Roman" panose="02020603050405020304" pitchFamily="18" charset="0"/>
              <a:cs typeface="Times New Roman" panose="02020603050405020304" pitchFamily="18" charset="0"/>
            </a:endParaRP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58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noAutofit/>
          </a:bodyPr>
          <a:lstStyle/>
          <a:p>
            <a:pPr algn="just"/>
            <a:r>
              <a:rPr lang="pl-PL" dirty="0">
                <a:latin typeface="Times New Roman" panose="02020603050405020304" pitchFamily="18" charset="0"/>
                <a:cs typeface="Times New Roman" panose="02020603050405020304" pitchFamily="18" charset="0"/>
              </a:rPr>
              <a:t>Rozwiązać umowę o pracę bez wypowiedzenia może zarówno pracodawca jak i pracownik. Oświadczenie </a:t>
            </a:r>
            <a:r>
              <a:rPr lang="pl-PL" dirty="0" smtClean="0">
                <a:latin typeface="Times New Roman" panose="02020603050405020304" pitchFamily="18" charset="0"/>
                <a:cs typeface="Times New Roman" panose="02020603050405020304" pitchFamily="18" charset="0"/>
              </a:rPr>
              <a:t>                  o </a:t>
            </a:r>
            <a:r>
              <a:rPr lang="pl-PL" dirty="0">
                <a:latin typeface="Times New Roman" panose="02020603050405020304" pitchFamily="18" charset="0"/>
                <a:cs typeface="Times New Roman" panose="02020603050405020304" pitchFamily="18" charset="0"/>
              </a:rPr>
              <a:t>rozwiązaniu umowy powinno mieć formę pisemną </a:t>
            </a:r>
            <a:r>
              <a:rPr lang="pl-PL" dirty="0" smtClean="0">
                <a:latin typeface="Times New Roman" panose="02020603050405020304" pitchFamily="18" charset="0"/>
                <a:cs typeface="Times New Roman" panose="02020603050405020304" pitchFamily="18" charset="0"/>
              </a:rPr>
              <a:t>                      i </a:t>
            </a:r>
            <a:r>
              <a:rPr lang="pl-PL" dirty="0">
                <a:latin typeface="Times New Roman" panose="02020603050405020304" pitchFamily="18" charset="0"/>
                <a:cs typeface="Times New Roman" panose="02020603050405020304" pitchFamily="18" charset="0"/>
              </a:rPr>
              <a:t>zawierać oprócz wyrażenia woli natychmiastowego ustania stosunku pracy wskazanie przyczyny uzasadniającej rozwiązanie umowy. Bardzo ważne jest również, aby oświadczenie pracodawcy zawierało pouczenie o przysługujących pracownikowi środkach prawnych, czyli informację, że pracownik może złożyć wniosek o przywrócenie do pracy lub o odszkodowanie do sądu pracy w terminie 14 dni od dnia otrzymania oświadczenie o rozwiązaniu umowy.</a:t>
            </a:r>
          </a:p>
          <a:p>
            <a:pPr marL="0" indent="0">
              <a:buNone/>
            </a:pPr>
            <a:r>
              <a:rPr lang="pl-PL" sz="1600" dirty="0">
                <a:latin typeface="Times New Roman" panose="02020603050405020304" pitchFamily="18" charset="0"/>
                <a:cs typeface="Times New Roman" panose="02020603050405020304" pitchFamily="18" charset="0"/>
              </a:rPr>
              <a:t/>
            </a:r>
            <a:br>
              <a:rPr lang="pl-PL" sz="1600" dirty="0">
                <a:latin typeface="Times New Roman" panose="02020603050405020304" pitchFamily="18" charset="0"/>
                <a:cs typeface="Times New Roman" panose="02020603050405020304" pitchFamily="18" charset="0"/>
              </a:rPr>
            </a:br>
            <a:endParaRPr lang="pl-PL"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51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lstStyle/>
          <a:p>
            <a:pPr marL="0" indent="0">
              <a:buNone/>
            </a:pPr>
            <a:r>
              <a:rPr lang="pl-PL" dirty="0">
                <a:latin typeface="Times New Roman" panose="02020603050405020304" pitchFamily="18" charset="0"/>
                <a:cs typeface="Times New Roman" panose="02020603050405020304" pitchFamily="18" charset="0"/>
              </a:rPr>
              <a:t>Pracodawca może rozwiązać umowę o pracę bez wypowiedzenia z winy pracownika w razie: </a:t>
            </a:r>
            <a:endParaRPr lang="pl-PL" dirty="0" smtClean="0">
              <a:latin typeface="Times New Roman" panose="02020603050405020304" pitchFamily="18" charset="0"/>
              <a:cs typeface="Times New Roman" panose="02020603050405020304" pitchFamily="18" charset="0"/>
            </a:endParaRPr>
          </a:p>
          <a:p>
            <a:pPr marL="0" indent="0">
              <a:buNone/>
            </a:pPr>
            <a:r>
              <a:rPr lang="pl-PL" dirty="0" smtClean="0">
                <a:latin typeface="Times New Roman" panose="02020603050405020304" pitchFamily="18" charset="0"/>
                <a:cs typeface="Times New Roman" panose="02020603050405020304" pitchFamily="18" charset="0"/>
              </a:rPr>
              <a:t>1</a:t>
            </a:r>
            <a:r>
              <a:rPr lang="pl-PL" dirty="0">
                <a:latin typeface="Times New Roman" panose="02020603050405020304" pitchFamily="18" charset="0"/>
                <a:cs typeface="Times New Roman" panose="02020603050405020304" pitchFamily="18" charset="0"/>
              </a:rPr>
              <a:t>) ciężkiego naruszenia przez pracownika podstawowych obowiązków pracowniczych; </a:t>
            </a:r>
            <a:endParaRPr lang="pl-PL" dirty="0" smtClean="0">
              <a:latin typeface="Times New Roman" panose="02020603050405020304" pitchFamily="18" charset="0"/>
              <a:cs typeface="Times New Roman" panose="02020603050405020304" pitchFamily="18" charset="0"/>
            </a:endParaRPr>
          </a:p>
          <a:p>
            <a:pPr marL="0" indent="0">
              <a:buNone/>
            </a:pPr>
            <a:r>
              <a:rPr lang="pl-PL" dirty="0" smtClean="0">
                <a:latin typeface="Times New Roman" panose="02020603050405020304" pitchFamily="18" charset="0"/>
                <a:cs typeface="Times New Roman" panose="02020603050405020304" pitchFamily="18" charset="0"/>
              </a:rPr>
              <a:t>2</a:t>
            </a:r>
            <a:r>
              <a:rPr lang="pl-PL" dirty="0">
                <a:latin typeface="Times New Roman" panose="02020603050405020304" pitchFamily="18" charset="0"/>
                <a:cs typeface="Times New Roman" panose="02020603050405020304" pitchFamily="18" charset="0"/>
              </a:rPr>
              <a:t>) popełnienia przez pracownika w czasie trwania umowy o pracę przestępstwa, które uniemożliwia dalsze zatrudnianie go na zajmowanym stanowisku, jeżeli przestępstwo jest oczywiste lub zostało stwierdzone prawomocnym wyrokiem; </a:t>
            </a:r>
            <a:endParaRPr lang="pl-PL" dirty="0" smtClean="0">
              <a:latin typeface="Times New Roman" panose="02020603050405020304" pitchFamily="18" charset="0"/>
              <a:cs typeface="Times New Roman" panose="02020603050405020304" pitchFamily="18" charset="0"/>
            </a:endParaRPr>
          </a:p>
          <a:p>
            <a:pPr marL="0" indent="0">
              <a:buNone/>
            </a:pPr>
            <a:r>
              <a:rPr lang="pl-PL" dirty="0" smtClean="0">
                <a:latin typeface="Times New Roman" panose="02020603050405020304" pitchFamily="18" charset="0"/>
                <a:cs typeface="Times New Roman" panose="02020603050405020304" pitchFamily="18" charset="0"/>
              </a:rPr>
              <a:t>3</a:t>
            </a:r>
            <a:r>
              <a:rPr lang="pl-PL" dirty="0">
                <a:latin typeface="Times New Roman" panose="02020603050405020304" pitchFamily="18" charset="0"/>
                <a:cs typeface="Times New Roman" panose="02020603050405020304" pitchFamily="18" charset="0"/>
              </a:rPr>
              <a:t>) zawinionej przez pracownika utraty uprawnień koniecznych do wykonywania pracy na zajmowanym stanowisku. </a:t>
            </a:r>
          </a:p>
        </p:txBody>
      </p:sp>
    </p:spTree>
    <p:extLst>
      <p:ext uri="{BB962C8B-B14F-4D97-AF65-F5344CB8AC3E}">
        <p14:creationId xmlns:p14="http://schemas.microsoft.com/office/powerpoint/2010/main" val="123767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normAutofit/>
          </a:bodyPr>
          <a:lstStyle/>
          <a:p>
            <a:pPr marL="0" indent="0">
              <a:buNone/>
            </a:pPr>
            <a:r>
              <a:rPr lang="pl-PL" dirty="0" smtClean="0">
                <a:latin typeface="Times New Roman" panose="02020603050405020304" pitchFamily="18" charset="0"/>
                <a:cs typeface="Times New Roman" panose="02020603050405020304" pitchFamily="18" charset="0"/>
              </a:rPr>
              <a:t>Rozwiązanie</a:t>
            </a:r>
            <a:r>
              <a:rPr lang="pl-PL" dirty="0">
                <a:latin typeface="Times New Roman" panose="02020603050405020304" pitchFamily="18" charset="0"/>
                <a:cs typeface="Times New Roman" panose="02020603050405020304" pitchFamily="18" charset="0"/>
              </a:rPr>
              <a:t> umowy o pracę bez wypowiedzenia z winy pracownika nie może nastąpić po upływie 1 miesiąca od uzyskania przez pracodawcę wiadomości o okoliczności uzasadniającej rozwiązanie umowy. </a:t>
            </a:r>
            <a:endParaRPr lang="pl-PL" dirty="0" smtClean="0">
              <a:latin typeface="Times New Roman" panose="02020603050405020304" pitchFamily="18" charset="0"/>
              <a:cs typeface="Times New Roman" panose="02020603050405020304" pitchFamily="18" charset="0"/>
            </a:endParaRPr>
          </a:p>
          <a:p>
            <a:pPr marL="0" indent="0">
              <a:buNone/>
            </a:pPr>
            <a:endParaRPr lang="pl-PL" dirty="0" smtClean="0">
              <a:latin typeface="Times New Roman" panose="02020603050405020304" pitchFamily="18" charset="0"/>
              <a:cs typeface="Times New Roman" panose="02020603050405020304" pitchFamily="18" charset="0"/>
            </a:endParaRPr>
          </a:p>
          <a:p>
            <a:pPr marL="0" indent="0">
              <a:buNone/>
            </a:pPr>
            <a:r>
              <a:rPr lang="pl-PL" dirty="0">
                <a:latin typeface="Times New Roman" panose="02020603050405020304" pitchFamily="18" charset="0"/>
                <a:cs typeface="Times New Roman" panose="02020603050405020304" pitchFamily="18" charset="0"/>
              </a:rPr>
              <a:t>Pracodawca podejmuje decyzję w sprawie rozwiązania umowy po zasięgnięciu opinii reprezentującej pracownika zakładowej organizacji związkowej, którą zawiadamia o przyczynie uzasadniającej rozwiązanie umowy. W razie zastrzeżeń co do zasadności rozwiązania umowy zakładowa organizacja związkowa wyraża swoją opinię niezwłocznie, nie później jednak niż w ciągu 3 dni.</a:t>
            </a:r>
          </a:p>
          <a:p>
            <a:endParaRPr lang="pl-PL" dirty="0"/>
          </a:p>
        </p:txBody>
      </p:sp>
    </p:spTree>
    <p:extLst>
      <p:ext uri="{BB962C8B-B14F-4D97-AF65-F5344CB8AC3E}">
        <p14:creationId xmlns:p14="http://schemas.microsoft.com/office/powerpoint/2010/main" val="4209479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normAutofit fontScale="92500" lnSpcReduction="20000"/>
          </a:bodyPr>
          <a:lstStyle/>
          <a:p>
            <a:r>
              <a:rPr lang="pl-PL" dirty="0" smtClean="0">
                <a:latin typeface="Times New Roman" panose="02020603050405020304" pitchFamily="18" charset="0"/>
                <a:cs typeface="Times New Roman" panose="02020603050405020304" pitchFamily="18" charset="0"/>
              </a:rPr>
              <a:t>Tryb ma </a:t>
            </a:r>
            <a:r>
              <a:rPr lang="pl-PL" dirty="0">
                <a:latin typeface="Times New Roman" panose="02020603050405020304" pitchFamily="18" charset="0"/>
                <a:cs typeface="Times New Roman" panose="02020603050405020304" pitchFamily="18" charset="0"/>
              </a:rPr>
              <a:t>charakter jedynie opiniodawczy, co oznacza, iż pracodawca ma obowiązek wystąpić do organizacji związkowej z zawiadomieniem o zamiarze rozwiązania umowy o pracę bez wypowiedzenia. Jednakże nie wiąże go treść opinii związku zawodowego. Ponadto organizacja działająca u danego pracodawcy nie musi w ogóle wyrażać swojego stanowiska.</a:t>
            </a:r>
          </a:p>
          <a:p>
            <a:r>
              <a:rPr lang="pl-PL" dirty="0">
                <a:latin typeface="Times New Roman" panose="02020603050405020304" pitchFamily="18" charset="0"/>
                <a:cs typeface="Times New Roman" panose="02020603050405020304" pitchFamily="18" charset="0"/>
              </a:rPr>
              <a:t>Przyczyna wskazana związkowi zawodowemu musi być rzeczywista. Ponadto z uwagi na to, iż rozwiązanie umowy o prace bez wypowiedzenia jest nadzwyczajnym sposobem zakończenia stosunku pracy i podlega ścisłej wykładni, pracodawca musi poinformować organizację związkową co do wszystkich faktów leżących u podstaw zamiaru pracodawcy. Późniejsze wskazywanie innych przyczyn w dalszym toku postępowania jest traktowane jako obejście przepisów o rozwiązywaniu umów bez </a:t>
            </a:r>
            <a:r>
              <a:rPr lang="pl-PL" dirty="0" smtClean="0">
                <a:latin typeface="Times New Roman" panose="02020603050405020304" pitchFamily="18" charset="0"/>
                <a:cs typeface="Times New Roman" panose="02020603050405020304" pitchFamily="18" charset="0"/>
              </a:rPr>
              <a:t>wypowiedzenia. </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612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pl-PL" dirty="0"/>
              <a:t>Pracodawca może rozwiązać umowę o pracę bez wypowiedzenia: </a:t>
            </a:r>
            <a:endParaRPr lang="pl-PL" dirty="0" smtClean="0"/>
          </a:p>
          <a:p>
            <a:pPr marL="0" indent="0">
              <a:buNone/>
            </a:pPr>
            <a:r>
              <a:rPr lang="pl-PL" dirty="0" smtClean="0"/>
              <a:t>    1) jeżeli </a:t>
            </a:r>
            <a:r>
              <a:rPr lang="pl-PL" dirty="0"/>
              <a:t>niezdolność pracownika do pracy wskutek choroby trwa: </a:t>
            </a:r>
            <a:endParaRPr lang="pl-PL" dirty="0" smtClean="0"/>
          </a:p>
          <a:p>
            <a:pPr marL="0" indent="0">
              <a:buNone/>
            </a:pPr>
            <a:r>
              <a:rPr lang="pl-PL" dirty="0" smtClean="0"/>
              <a:t>a</a:t>
            </a:r>
            <a:r>
              <a:rPr lang="pl-PL" dirty="0"/>
              <a:t>) dłużej niż 3 miesiące – gdy pracownik był zatrudniony u danego pracodawcy krócej niż 6 miesięcy, </a:t>
            </a:r>
            <a:endParaRPr lang="pl-PL" dirty="0" smtClean="0"/>
          </a:p>
          <a:p>
            <a:pPr marL="0" indent="0">
              <a:buNone/>
            </a:pPr>
            <a:r>
              <a:rPr lang="pl-PL" dirty="0" smtClean="0"/>
              <a:t>b</a:t>
            </a:r>
            <a:r>
              <a:rPr lang="pl-PL" dirty="0"/>
              <a:t>) dłużej niż łączny okres pobierania z tego tytułu wynagrodzenia i zasiłku oraz pobierania świadczenia rehabilitacyjnego przez pierwsze 3 miesiące – gdy pracownik był zatrudniony u danego pracodawcy co najmniej 6 miesięcy lub jeżeli niezdolność do pracy została spowodowana wypadkiem przy pracy albo chorobą zawodową; </a:t>
            </a:r>
            <a:endParaRPr lang="pl-PL" dirty="0" smtClean="0"/>
          </a:p>
          <a:p>
            <a:pPr marL="0" indent="0">
              <a:buNone/>
            </a:pPr>
            <a:r>
              <a:rPr lang="pl-PL" dirty="0" smtClean="0"/>
              <a:t>    2</a:t>
            </a:r>
            <a:r>
              <a:rPr lang="pl-PL" dirty="0"/>
              <a:t>) w razie usprawiedliwionej nieobecności pracownika w pracy z innych przyczyn niż wymienione w pkt 1, trwającej dłużej niż 1 miesiąc. </a:t>
            </a:r>
          </a:p>
        </p:txBody>
      </p:sp>
    </p:spTree>
    <p:extLst>
      <p:ext uri="{BB962C8B-B14F-4D97-AF65-F5344CB8AC3E}">
        <p14:creationId xmlns:p14="http://schemas.microsoft.com/office/powerpoint/2010/main" val="3423789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latin typeface="Times New Roman" panose="02020603050405020304" pitchFamily="18" charset="0"/>
                <a:cs typeface="Times New Roman" panose="02020603050405020304" pitchFamily="18" charset="0"/>
              </a:rPr>
              <a:t>Rozwiązanie umowy o pracę bez wypowiedzenia </a:t>
            </a:r>
            <a:endParaRPr lang="pl-PL" dirty="0"/>
          </a:p>
        </p:txBody>
      </p:sp>
      <p:sp>
        <p:nvSpPr>
          <p:cNvPr id="3" name="Symbol zastępczy zawartości 2"/>
          <p:cNvSpPr>
            <a:spLocks noGrp="1"/>
          </p:cNvSpPr>
          <p:nvPr>
            <p:ph sz="quarter" idx="1"/>
          </p:nvPr>
        </p:nvSpPr>
        <p:spPr/>
        <p:txBody>
          <a:bodyPr/>
          <a:lstStyle/>
          <a:p>
            <a:r>
              <a:rPr lang="pl-PL" dirty="0">
                <a:latin typeface="Times New Roman" panose="02020603050405020304" pitchFamily="18" charset="0"/>
                <a:cs typeface="Times New Roman" panose="02020603050405020304" pitchFamily="18" charset="0"/>
              </a:rPr>
              <a:t>Rozwiązanie umowy o pracę bez wypowiedzenia nie może nastąpić w razie nieobecności pracownika w pracy z powodu sprawowania opieki nad dzieckiem – w okresie pobierania z tego tytułu zasiłku, a w przypadku </a:t>
            </a:r>
            <a:r>
              <a:rPr lang="pl-PL" dirty="0" smtClean="0">
                <a:latin typeface="Times New Roman" panose="02020603050405020304" pitchFamily="18" charset="0"/>
                <a:cs typeface="Times New Roman" panose="02020603050405020304" pitchFamily="18" charset="0"/>
              </a:rPr>
              <a:t>odosobnienia </a:t>
            </a:r>
            <a:r>
              <a:rPr lang="pl-PL" dirty="0">
                <a:latin typeface="Times New Roman" panose="02020603050405020304" pitchFamily="18" charset="0"/>
                <a:cs typeface="Times New Roman" panose="02020603050405020304" pitchFamily="18" charset="0"/>
              </a:rPr>
              <a:t>pracownika ze względu na chorobę zakaźną – w okresie pobierania z tego tytułu wynagrodzenia i zasiłku. </a:t>
            </a:r>
            <a:endParaRPr lang="pl-PL" dirty="0" smtClean="0">
              <a:latin typeface="Times New Roman" panose="02020603050405020304" pitchFamily="18" charset="0"/>
              <a:cs typeface="Times New Roman" panose="02020603050405020304" pitchFamily="18" charset="0"/>
            </a:endParaRPr>
          </a:p>
          <a:p>
            <a:endParaRPr lang="pl-PL" dirty="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Rozwiązanie </a:t>
            </a:r>
            <a:r>
              <a:rPr lang="pl-PL" dirty="0">
                <a:latin typeface="Times New Roman" panose="02020603050405020304" pitchFamily="18" charset="0"/>
                <a:cs typeface="Times New Roman" panose="02020603050405020304" pitchFamily="18" charset="0"/>
              </a:rPr>
              <a:t>umowy o pracę bez wypowiedzenia nie może nastąpić po stawieniu się pracownika do pracy w związku z ustaniem przyczyny nieobecności.</a:t>
            </a:r>
          </a:p>
        </p:txBody>
      </p:sp>
    </p:spTree>
    <p:extLst>
      <p:ext uri="{BB962C8B-B14F-4D97-AF65-F5344CB8AC3E}">
        <p14:creationId xmlns:p14="http://schemas.microsoft.com/office/powerpoint/2010/main" val="1841478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Wykusz">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65</TotalTime>
  <Words>1579</Words>
  <Application>Microsoft Office PowerPoint</Application>
  <PresentationFormat>Pokaz na ekranie (4:3)</PresentationFormat>
  <Paragraphs>100</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Wykusz</vt:lpstr>
      <vt:lpstr>PODSTAWY PRAWA PRACY </vt:lpstr>
      <vt:lpstr>WYPOWIEDZENIE</vt:lpstr>
      <vt:lpstr>Rozwiązanie umowy o pracę bez wypowiedzenia </vt:lpstr>
      <vt:lpstr>Rozwiązanie umowy o pracę bez wypowiedzenia </vt:lpstr>
      <vt:lpstr>Rozwiązanie umowy o pracę bez wypowiedzenia </vt:lpstr>
      <vt:lpstr>Rozwiązanie umowy o pracę bez wypowiedzenia </vt:lpstr>
      <vt:lpstr>Rozwiązanie umowy o pracę bez wypowiedzenia </vt:lpstr>
      <vt:lpstr>Rozwiązanie umowy o pracę bez wypowiedzenia </vt:lpstr>
      <vt:lpstr>Rozwiązanie umowy o pracę bez wypowiedzenia </vt:lpstr>
      <vt:lpstr>Rozwiązanie umowy o pracę bez wypowiedzenia </vt:lpstr>
      <vt:lpstr>Rozwiązanie umowy o pracę bez wypowiedzenia </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lpstr>Wypowiedzenie warunków pracy                          i płacy: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PRAWA PRACY</dc:title>
  <dc:creator>JA</dc:creator>
  <cp:lastModifiedBy>JA</cp:lastModifiedBy>
  <cp:revision>6</cp:revision>
  <dcterms:created xsi:type="dcterms:W3CDTF">2018-03-23T07:50:53Z</dcterms:created>
  <dcterms:modified xsi:type="dcterms:W3CDTF">2018-03-23T08:56:49Z</dcterms:modified>
</cp:coreProperties>
</file>