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7" r:id="rId3"/>
    <p:sldId id="308" r:id="rId4"/>
    <p:sldId id="309" r:id="rId5"/>
    <p:sldId id="310" r:id="rId6"/>
    <p:sldId id="311" r:id="rId7"/>
    <p:sldId id="322" r:id="rId8"/>
    <p:sldId id="324" r:id="rId9"/>
    <p:sldId id="325" r:id="rId10"/>
    <p:sldId id="326" r:id="rId11"/>
    <p:sldId id="266" r:id="rId12"/>
    <p:sldId id="268" r:id="rId13"/>
    <p:sldId id="293" r:id="rId14"/>
    <p:sldId id="269" r:id="rId15"/>
    <p:sldId id="270" r:id="rId16"/>
    <p:sldId id="272" r:id="rId17"/>
    <p:sldId id="303" r:id="rId18"/>
    <p:sldId id="273" r:id="rId19"/>
    <p:sldId id="274" r:id="rId20"/>
    <p:sldId id="275" r:id="rId21"/>
    <p:sldId id="276" r:id="rId22"/>
    <p:sldId id="327" r:id="rId23"/>
    <p:sldId id="277" r:id="rId24"/>
    <p:sldId id="278" r:id="rId25"/>
    <p:sldId id="279" r:id="rId26"/>
    <p:sldId id="338" r:id="rId27"/>
    <p:sldId id="295" r:id="rId28"/>
    <p:sldId id="296" r:id="rId29"/>
    <p:sldId id="297" r:id="rId30"/>
    <p:sldId id="298" r:id="rId31"/>
    <p:sldId id="299" r:id="rId32"/>
    <p:sldId id="301" r:id="rId33"/>
    <p:sldId id="302" r:id="rId34"/>
    <p:sldId id="294" r:id="rId35"/>
    <p:sldId id="284" r:id="rId36"/>
    <p:sldId id="285" r:id="rId37"/>
    <p:sldId id="287" r:id="rId38"/>
    <p:sldId id="288" r:id="rId39"/>
    <p:sldId id="289" r:id="rId40"/>
    <p:sldId id="300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6" r:id="rId49"/>
    <p:sldId id="337" r:id="rId50"/>
    <p:sldId id="260" r:id="rId51"/>
    <p:sldId id="261" r:id="rId52"/>
    <p:sldId id="291" r:id="rId53"/>
    <p:sldId id="292" r:id="rId54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7"/>
    <p:restoredTop sz="94651"/>
  </p:normalViewPr>
  <p:slideViewPr>
    <p:cSldViewPr>
      <p:cViewPr varScale="1">
        <p:scale>
          <a:sx n="110" d="100"/>
          <a:sy n="110" d="100"/>
        </p:scale>
        <p:origin x="12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DCB71-0609-4F84-88F9-1F46B855305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127D233-F05D-4324-9E54-0F937CF085D8}">
      <dgm:prSet phldrT="[Tekst]"/>
      <dgm:spPr/>
      <dgm:t>
        <a:bodyPr/>
        <a:lstStyle/>
        <a:p>
          <a:r>
            <a:rPr lang="pl-PL" dirty="0"/>
            <a:t>Strefa zasięgu wzroku</a:t>
          </a:r>
        </a:p>
      </dgm:t>
    </dgm:pt>
    <dgm:pt modelId="{B2730DF2-2B77-4B54-926D-E364D3A92C6B}" type="parTrans" cxnId="{908992C9-F46F-4519-80D5-A0257466C758}">
      <dgm:prSet/>
      <dgm:spPr/>
      <dgm:t>
        <a:bodyPr/>
        <a:lstStyle/>
        <a:p>
          <a:endParaRPr lang="pl-PL"/>
        </a:p>
      </dgm:t>
    </dgm:pt>
    <dgm:pt modelId="{C66F0723-7B73-494B-BDF3-AE51F4A2FA52}" type="sibTrans" cxnId="{908992C9-F46F-4519-80D5-A0257466C758}">
      <dgm:prSet/>
      <dgm:spPr/>
      <dgm:t>
        <a:bodyPr/>
        <a:lstStyle/>
        <a:p>
          <a:endParaRPr lang="pl-PL"/>
        </a:p>
      </dgm:t>
    </dgm:pt>
    <dgm:pt modelId="{08B7B930-6706-464B-9A31-6796F07FDCC0}" type="pres">
      <dgm:prSet presAssocID="{BFFDCB71-0609-4F84-88F9-1F46B8553054}" presName="Name0" presStyleCnt="0">
        <dgm:presLayoutVars>
          <dgm:dir/>
          <dgm:animLvl val="lvl"/>
          <dgm:resizeHandles val="exact"/>
        </dgm:presLayoutVars>
      </dgm:prSet>
      <dgm:spPr/>
    </dgm:pt>
    <dgm:pt modelId="{FA02E9A6-61BD-4417-B65D-157AF470A2F9}" type="pres">
      <dgm:prSet presAssocID="{BFFDCB71-0609-4F84-88F9-1F46B8553054}" presName="dummy" presStyleCnt="0"/>
      <dgm:spPr/>
    </dgm:pt>
    <dgm:pt modelId="{D100B93F-F52E-4929-B3C5-393A758CFF16}" type="pres">
      <dgm:prSet presAssocID="{BFFDCB71-0609-4F84-88F9-1F46B8553054}" presName="linH" presStyleCnt="0"/>
      <dgm:spPr/>
    </dgm:pt>
    <dgm:pt modelId="{492862C1-D78D-437D-8321-B726F412FC15}" type="pres">
      <dgm:prSet presAssocID="{BFFDCB71-0609-4F84-88F9-1F46B8553054}" presName="padding1" presStyleCnt="0"/>
      <dgm:spPr/>
    </dgm:pt>
    <dgm:pt modelId="{6D50409B-6A50-4356-A3D1-A842855F4F46}" type="pres">
      <dgm:prSet presAssocID="{0127D233-F05D-4324-9E54-0F937CF085D8}" presName="linV" presStyleCnt="0"/>
      <dgm:spPr/>
    </dgm:pt>
    <dgm:pt modelId="{A72CB038-6550-440B-89A9-0DC7EE26B43E}" type="pres">
      <dgm:prSet presAssocID="{0127D233-F05D-4324-9E54-0F937CF085D8}" presName="spVertical1" presStyleCnt="0"/>
      <dgm:spPr/>
    </dgm:pt>
    <dgm:pt modelId="{82AA98D0-1136-460D-88CA-39E675C89A44}" type="pres">
      <dgm:prSet presAssocID="{0127D233-F05D-4324-9E54-0F937CF085D8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2E96AECF-D2C6-4F2E-9598-D607F3B474EF}" type="pres">
      <dgm:prSet presAssocID="{0127D233-F05D-4324-9E54-0F937CF085D8}" presName="spVertical2" presStyleCnt="0"/>
      <dgm:spPr/>
    </dgm:pt>
    <dgm:pt modelId="{36888352-E9D1-4829-8544-6A6BD55FFE25}" type="pres">
      <dgm:prSet presAssocID="{0127D233-F05D-4324-9E54-0F937CF085D8}" presName="spVertical3" presStyleCnt="0"/>
      <dgm:spPr/>
    </dgm:pt>
    <dgm:pt modelId="{E1A01A37-9D91-4767-B924-BC8793B03AF3}" type="pres">
      <dgm:prSet presAssocID="{BFFDCB71-0609-4F84-88F9-1F46B8553054}" presName="padding2" presStyleCnt="0"/>
      <dgm:spPr/>
    </dgm:pt>
    <dgm:pt modelId="{73843C61-B94E-495D-A3F0-6A0CA6C90387}" type="pres">
      <dgm:prSet presAssocID="{BFFDCB71-0609-4F84-88F9-1F46B8553054}" presName="negArrow" presStyleCnt="0"/>
      <dgm:spPr/>
    </dgm:pt>
    <dgm:pt modelId="{AF809C69-1788-4665-BFEF-3CF4B0D494CE}" type="pres">
      <dgm:prSet presAssocID="{BFFDCB71-0609-4F84-88F9-1F46B8553054}" presName="backgroundArrow" presStyleLbl="node1" presStyleIdx="0" presStyleCnt="1"/>
      <dgm:spPr/>
    </dgm:pt>
  </dgm:ptLst>
  <dgm:cxnLst>
    <dgm:cxn modelId="{BCD4AB77-CCEE-447B-80BF-48B074405C41}" type="presOf" srcId="{0127D233-F05D-4324-9E54-0F937CF085D8}" destId="{82AA98D0-1136-460D-88CA-39E675C89A44}" srcOrd="0" destOrd="0" presId="urn:microsoft.com/office/officeart/2005/8/layout/hProcess3"/>
    <dgm:cxn modelId="{908992C9-F46F-4519-80D5-A0257466C758}" srcId="{BFFDCB71-0609-4F84-88F9-1F46B8553054}" destId="{0127D233-F05D-4324-9E54-0F937CF085D8}" srcOrd="0" destOrd="0" parTransId="{B2730DF2-2B77-4B54-926D-E364D3A92C6B}" sibTransId="{C66F0723-7B73-494B-BDF3-AE51F4A2FA52}"/>
    <dgm:cxn modelId="{F95089FD-1A8D-49EB-89B4-4CEB97728E81}" type="presOf" srcId="{BFFDCB71-0609-4F84-88F9-1F46B8553054}" destId="{08B7B930-6706-464B-9A31-6796F07FDCC0}" srcOrd="0" destOrd="0" presId="urn:microsoft.com/office/officeart/2005/8/layout/hProcess3"/>
    <dgm:cxn modelId="{B79A6105-7B1C-4F8A-9E9F-1DE1624BBFAD}" type="presParOf" srcId="{08B7B930-6706-464B-9A31-6796F07FDCC0}" destId="{FA02E9A6-61BD-4417-B65D-157AF470A2F9}" srcOrd="0" destOrd="0" presId="urn:microsoft.com/office/officeart/2005/8/layout/hProcess3"/>
    <dgm:cxn modelId="{19EC64C7-260F-45AE-846A-74AA1C4467E9}" type="presParOf" srcId="{08B7B930-6706-464B-9A31-6796F07FDCC0}" destId="{D100B93F-F52E-4929-B3C5-393A758CFF16}" srcOrd="1" destOrd="0" presId="urn:microsoft.com/office/officeart/2005/8/layout/hProcess3"/>
    <dgm:cxn modelId="{C01C70B2-15D7-45C4-A2FE-4A1D2E696E4C}" type="presParOf" srcId="{D100B93F-F52E-4929-B3C5-393A758CFF16}" destId="{492862C1-D78D-437D-8321-B726F412FC15}" srcOrd="0" destOrd="0" presId="urn:microsoft.com/office/officeart/2005/8/layout/hProcess3"/>
    <dgm:cxn modelId="{3A4B6231-22B9-4BBB-A19E-58EB7E2B4583}" type="presParOf" srcId="{D100B93F-F52E-4929-B3C5-393A758CFF16}" destId="{6D50409B-6A50-4356-A3D1-A842855F4F46}" srcOrd="1" destOrd="0" presId="urn:microsoft.com/office/officeart/2005/8/layout/hProcess3"/>
    <dgm:cxn modelId="{750EAFA4-DF74-4FCD-AEDE-DD292ADE22AB}" type="presParOf" srcId="{6D50409B-6A50-4356-A3D1-A842855F4F46}" destId="{A72CB038-6550-440B-89A9-0DC7EE26B43E}" srcOrd="0" destOrd="0" presId="urn:microsoft.com/office/officeart/2005/8/layout/hProcess3"/>
    <dgm:cxn modelId="{DC26CB73-808B-4D7F-B38D-6F3F21FA4BF8}" type="presParOf" srcId="{6D50409B-6A50-4356-A3D1-A842855F4F46}" destId="{82AA98D0-1136-460D-88CA-39E675C89A44}" srcOrd="1" destOrd="0" presId="urn:microsoft.com/office/officeart/2005/8/layout/hProcess3"/>
    <dgm:cxn modelId="{F4DBD85D-6C3F-49D9-A929-44B454CB2075}" type="presParOf" srcId="{6D50409B-6A50-4356-A3D1-A842855F4F46}" destId="{2E96AECF-D2C6-4F2E-9598-D607F3B474EF}" srcOrd="2" destOrd="0" presId="urn:microsoft.com/office/officeart/2005/8/layout/hProcess3"/>
    <dgm:cxn modelId="{73EF0B6E-28D5-440B-B471-90A271AA8D2E}" type="presParOf" srcId="{6D50409B-6A50-4356-A3D1-A842855F4F46}" destId="{36888352-E9D1-4829-8544-6A6BD55FFE25}" srcOrd="3" destOrd="0" presId="urn:microsoft.com/office/officeart/2005/8/layout/hProcess3"/>
    <dgm:cxn modelId="{ECAAA931-E98B-439A-B88E-99A4274E87E7}" type="presParOf" srcId="{D100B93F-F52E-4929-B3C5-393A758CFF16}" destId="{E1A01A37-9D91-4767-B924-BC8793B03AF3}" srcOrd="2" destOrd="0" presId="urn:microsoft.com/office/officeart/2005/8/layout/hProcess3"/>
    <dgm:cxn modelId="{65C67F61-A796-4A18-9E52-6E9C15B01A39}" type="presParOf" srcId="{D100B93F-F52E-4929-B3C5-393A758CFF16}" destId="{73843C61-B94E-495D-A3F0-6A0CA6C90387}" srcOrd="3" destOrd="0" presId="urn:microsoft.com/office/officeart/2005/8/layout/hProcess3"/>
    <dgm:cxn modelId="{2DD60DDF-DC2C-4E82-90A1-B874F8387B6C}" type="presParOf" srcId="{D100B93F-F52E-4929-B3C5-393A758CFF16}" destId="{AF809C69-1788-4665-BFEF-3CF4B0D494CE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09C69-1788-4665-BFEF-3CF4B0D494CE}">
      <dsp:nvSpPr>
        <dsp:cNvPr id="0" name=""/>
        <dsp:cNvSpPr/>
      </dsp:nvSpPr>
      <dsp:spPr>
        <a:xfrm>
          <a:off x="0" y="7936"/>
          <a:ext cx="1944216" cy="86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A98D0-1136-460D-88CA-39E675C89A44}">
      <dsp:nvSpPr>
        <dsp:cNvPr id="0" name=""/>
        <dsp:cNvSpPr/>
      </dsp:nvSpPr>
      <dsp:spPr>
        <a:xfrm>
          <a:off x="156828" y="223936"/>
          <a:ext cx="1592966" cy="43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1920" rIns="0" bIns="1219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Strefa zasięgu wzroku</a:t>
          </a:r>
        </a:p>
      </dsp:txBody>
      <dsp:txXfrm>
        <a:off x="156828" y="223936"/>
        <a:ext cx="1592966" cy="43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3EC3A47-02F1-CE0F-9886-DA7990DEE0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50D5E75-2266-9D40-681A-174A55C9AE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81CFFD-FE69-8D4E-AB23-71EAA65413DA}" type="datetimeFigureOut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B6213BA-B40F-A3DF-6C25-40F07A3C78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2136172-5C2A-B6F9-9F70-4C68FF4573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7CF8694-D3E0-C74F-A5F8-FE4C255D7F0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0F2FAE2-F881-39DA-6106-160F9E4584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814B6C1-C394-413F-2357-CCAC82B20E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9A054F-3CCB-4443-995C-6B0F86A242A4}" type="datetimeFigureOut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D652ED8D-F75D-967B-3212-06A26E9E1C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51DCBCED-EB27-C2A3-0155-73C1F49084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DCB062-D5FA-23AE-F775-6A05BB1EC9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574CA2-3D7D-D231-0D6E-DEBAF1234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B884539-B320-4B4F-A69C-AD49CA6E66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3EDC1B-B3DC-2B1D-9009-9417CC75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DC4D5-A48A-8143-ACAC-080D8AC6C019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C68D07-D9B4-7E0D-D953-06098AA9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3F74E5-7BCE-9F41-3226-35DFF912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59B7C-A402-4B47-BFB3-DCC96F449B9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52991162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96020F-E301-20B8-FD25-19F013A2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52291-BCF9-C44E-8AD4-C8F82F57E226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86A32DF-172A-637A-3C8C-800CBE5A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FFF06C-D1E7-F38D-6BB2-A560A9F7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DC11E-619F-754F-8251-86337E025A6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8594197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3DC8E2-5CD0-6683-A861-81D3AFE3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65733-5F9A-5B4C-807E-AA57C4A325DC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0371FB-6740-25E6-44BD-2D02AEC6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0E9F27-E1B7-FF5F-501C-04ABE598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32057-FEF2-C748-9130-3584A6E266E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95064886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294BE4-8325-3C1D-6C11-85187D4EA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F454-BDF9-0540-AA3F-CCD8AA638CE5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11AB36-2DC1-79DC-2729-4251A268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2C4965C-560C-0BD1-D6FE-B763E994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AFA9-73F3-DB4C-AA8C-ECE8663CD28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43409556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5407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457200" y="2060575"/>
            <a:ext cx="8229600" cy="4321175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D5FCC1-E05B-2362-249F-C1E10C593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86550" y="6581775"/>
            <a:ext cx="2133600" cy="376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D7C4F-5DF2-974B-823E-BE24892EE7E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053414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A6CB02-64AA-BFBB-B429-93B23810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48BF9-7C58-F14C-BA96-DD45D8E3D6A5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F56D1C-5E92-F1CB-1D8D-6A574EC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6C7486-7238-5DC3-02D0-CC437F1A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3CB15-1CB9-0043-9FF9-538865BC796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35086078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171CA5B-60B7-2C1C-65F0-23B276E7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0D72-1982-174F-9725-034FA4ECD62C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537B49-EF94-D9DC-B49B-4A103D4B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F1FFA80-491E-7658-ADF9-2A675531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7F66C-645D-C946-BF18-C176F099811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16121453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FA100D89-B842-872D-FF10-E8AF24EF8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8B777-48CE-3845-A256-97250C5F8598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9B7920-AD2F-D358-4FFD-40BD38F4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F8646D8-2197-40E5-6EAB-95DA0ECC0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E0FC8-19B4-1145-AE96-255E5628A25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3227445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8B7E5581-3459-3A93-CA59-F5E36BF6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661F2-F3F5-EE4F-A9C7-A777073BD331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D706CEA6-5433-3B88-2748-777BF69C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658ED402-E575-551D-B604-2822F5D3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9D1C-839B-EA43-B894-5D4E2C7A394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6017150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2A66F60F-3336-D75D-1EFB-2072FE13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9AF5-3E5F-3342-A7DF-8D6CE03A58BC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E6BCE4D0-7469-D721-BC49-1B5E7E95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006B03B-E614-490E-61E4-B738D5B3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73065-7EA0-6342-9A93-893EFEA8C52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07099645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116A3D14-3E61-DBF7-C789-B8437807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53F9A-B6C3-4A44-9FAD-F768C914CD95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F096E5A-51AF-68FB-C5FD-1A0E7CE9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679B4E8-C23F-DD88-CB6A-BB2B9C0A3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D5076-B166-6440-A4C6-24CFDE3F95E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16686645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5CA540F4-C493-1BAD-AB86-BEB51C35F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D5CC-4FEA-814B-96B7-01BC8E2D5E13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484D2ED-69FE-51E4-7E69-43C77E574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009F79E0-0A06-AA0C-760F-EF02201F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D7F23-0D44-7D43-AE84-EF54BA3D85A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08253373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BE9F74CB-E344-0948-9A87-08DD683CB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CB745-6F3B-DC4B-9CA3-E36D0D936DD2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69BB9AA0-8CD7-04CD-5022-31350A01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28D375D2-4351-ADE2-0AD4-E1EA6112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D40EC-0620-C442-820A-FA2DAB91D7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12250268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F3A660D6-77AA-A3D9-B098-B0AD1680EB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A722D278-7955-2821-6B02-59FB0E1883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7F49F7-9A82-90F2-358F-73F7EE0F4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61E9CB-EF78-1A47-BA0C-DDA4F148F8F0}" type="datetime1">
              <a:rPr lang="pl-PL"/>
              <a:pPr>
                <a:defRPr/>
              </a:pPr>
              <a:t>11.12.2023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3A92D7-C82B-CAE7-69C6-A42B75F28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AE37C6-FF9D-8B4D-D08A-B891031EC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FE2EA50-C102-1F45-9806-1E1A06BFEF8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transition spd="med">
    <p:pull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img.naszemiasto.pl/grafika2/nowy/15/e7/4c6cb395c1e83_o.jpg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>
            <a:extLst>
              <a:ext uri="{FF2B5EF4-FFF2-40B4-BE49-F238E27FC236}">
                <a16:creationId xmlns:a16="http://schemas.microsoft.com/office/drawing/2014/main" id="{62574AC7-3F5A-8F25-B0A1-C37636E5A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10525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pl-PL" i="1" dirty="0"/>
              <a:t>Strategia dystrybucji </a:t>
            </a:r>
            <a:br>
              <a:rPr lang="pl-PL" i="1" dirty="0"/>
            </a:br>
            <a:endParaRPr lang="pl-PL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826241-2FEA-CBD1-5E40-9FE2B0C93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888" y="3500438"/>
            <a:ext cx="6400800" cy="24018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7411" name="Symbol zastępczy numeru slajdu 5">
            <a:extLst>
              <a:ext uri="{FF2B5EF4-FFF2-40B4-BE49-F238E27FC236}">
                <a16:creationId xmlns:a16="http://schemas.microsoft.com/office/drawing/2014/main" id="{D8F2EFB9-C1B3-4640-96D3-B6F419E85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32B055-EF59-1849-BD10-DC845754467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CB1C2AC-EA8B-64E3-16EB-BC8D4559A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>
                <a:solidFill>
                  <a:schemeClr val="tx2">
                    <a:satMod val="130000"/>
                  </a:schemeClr>
                </a:solidFill>
              </a:rPr>
              <a:t>Rodzaje strategii dystrybucji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E7ADF288-6765-7740-7D50-1569033BD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196975"/>
            <a:ext cx="7386638" cy="5327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altLang="pl-PL" sz="2800" u="sng"/>
              <a:t>Polityka szerokiego zbytu</a:t>
            </a:r>
            <a:r>
              <a:rPr lang="pl-PL" altLang="pl-PL" sz="2800"/>
              <a:t> z dużą liczbą pośredników,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l-PL" altLang="pl-PL" sz="2800"/>
          </a:p>
          <a:p>
            <a:pPr>
              <a:lnSpc>
                <a:spcPct val="90000"/>
              </a:lnSpc>
            </a:pPr>
            <a:r>
              <a:rPr lang="pl-PL" altLang="pl-PL" sz="2800" u="sng"/>
              <a:t>Polityka selektywnego zbytu</a:t>
            </a:r>
            <a:r>
              <a:rPr lang="pl-PL" altLang="pl-PL" sz="2800"/>
              <a:t> z celowo dobieraną średnią liczbą punktów zbytu (punkt sprzedaży silnie uzależniony od producenta np. Umowa </a:t>
            </a:r>
            <a:r>
              <a:rPr lang="en-US" altLang="pl-PL" sz="2800"/>
              <a:t>franchising</a:t>
            </a:r>
            <a:r>
              <a:rPr lang="pl-PL" altLang="pl-PL" sz="2800"/>
              <a:t>owa</a:t>
            </a:r>
            <a:r>
              <a:rPr lang="en-US" altLang="pl-PL" sz="2800"/>
              <a:t>)</a:t>
            </a:r>
            <a:r>
              <a:rPr lang="pl-PL" altLang="pl-PL" sz="2800"/>
              <a:t>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pl-PL" altLang="pl-PL" sz="2800"/>
          </a:p>
          <a:p>
            <a:pPr>
              <a:lnSpc>
                <a:spcPct val="90000"/>
              </a:lnSpc>
            </a:pPr>
            <a:r>
              <a:rPr lang="pl-PL" altLang="pl-PL" sz="2800" u="sng"/>
              <a:t>Polityka ekskluzywnego zbytu</a:t>
            </a:r>
            <a:r>
              <a:rPr lang="pl-PL" altLang="pl-PL" sz="2800"/>
              <a:t> z niewielką liczbą bardzo starannie wybranych punktów sprzedaży, najczęściej opartych na zasadzie wyłączności.</a:t>
            </a:r>
            <a:endParaRPr lang="en-US" altLang="pl-PL" sz="2800"/>
          </a:p>
        </p:txBody>
      </p:sp>
      <p:sp>
        <p:nvSpPr>
          <p:cNvPr id="26627" name="Symbol zastępczy numeru slajdu 5">
            <a:extLst>
              <a:ext uri="{FF2B5EF4-FFF2-40B4-BE49-F238E27FC236}">
                <a16:creationId xmlns:a16="http://schemas.microsoft.com/office/drawing/2014/main" id="{9C97CC83-5511-3134-C14A-55ECA7E6A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1CCC2E-6A73-784C-9258-22FBDBD7793F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40DD3FE-A3D8-ABD1-68ED-A29C88B7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Gdzie dokonujemy zakupów?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CC1DDD39-2F80-0C61-DF04-A56465710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852988"/>
          </a:xfrm>
        </p:spPr>
        <p:txBody>
          <a:bodyPr/>
          <a:lstStyle/>
          <a:p>
            <a:pPr eaLnBrk="1" hangingPunct="1"/>
            <a:r>
              <a:rPr lang="pl-PL" altLang="pl-PL"/>
              <a:t>Sklepy specjalistyczne – branżowe – mięsne – rybne – warzywne – odzieżowe;</a:t>
            </a:r>
          </a:p>
          <a:p>
            <a:pPr eaLnBrk="1" hangingPunct="1"/>
            <a:r>
              <a:rPr lang="pl-PL" altLang="pl-PL"/>
              <a:t>Sklepy – supermarkety</a:t>
            </a:r>
          </a:p>
          <a:p>
            <a:pPr eaLnBrk="1" hangingPunct="1"/>
            <a:r>
              <a:rPr lang="pl-PL" altLang="pl-PL"/>
              <a:t>Sklepy – hipermarkety</a:t>
            </a:r>
          </a:p>
          <a:p>
            <a:pPr eaLnBrk="1" hangingPunct="1"/>
            <a:r>
              <a:rPr lang="pl-PL" altLang="pl-PL"/>
              <a:t>Sklepy dyskontowe </a:t>
            </a:r>
          </a:p>
          <a:p>
            <a:pPr eaLnBrk="1" hangingPunct="1"/>
            <a:r>
              <a:rPr lang="pl-PL" altLang="pl-PL"/>
              <a:t>Sklepy convenience store – sklepy wygody </a:t>
            </a:r>
          </a:p>
          <a:p>
            <a:pPr eaLnBrk="1" hangingPunct="1"/>
            <a:r>
              <a:rPr lang="pl-PL" altLang="pl-PL"/>
              <a:t>Outlety – sklepy z odzieżą stosujące strategie niskich cen</a:t>
            </a:r>
          </a:p>
        </p:txBody>
      </p:sp>
      <p:sp>
        <p:nvSpPr>
          <p:cNvPr id="27651" name="Line 4">
            <a:extLst>
              <a:ext uri="{FF2B5EF4-FFF2-40B4-BE49-F238E27FC236}">
                <a16:creationId xmlns:a16="http://schemas.microsoft.com/office/drawing/2014/main" id="{7572A1CB-1242-382D-8811-AAD2D3DB9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2852738"/>
            <a:ext cx="4318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2" name="Line 5">
            <a:extLst>
              <a:ext uri="{FF2B5EF4-FFF2-40B4-BE49-F238E27FC236}">
                <a16:creationId xmlns:a16="http://schemas.microsoft.com/office/drawing/2014/main" id="{9E1A06C9-D21E-18E0-340C-2ABB455190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35600" y="3573463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7653" name="Text Box 6">
            <a:extLst>
              <a:ext uri="{FF2B5EF4-FFF2-40B4-BE49-F238E27FC236}">
                <a16:creationId xmlns:a16="http://schemas.microsoft.com/office/drawing/2014/main" id="{2669922A-CCF3-EE41-B47A-129958D6D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357563"/>
            <a:ext cx="2592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1800"/>
              <a:t>Sklepy wielobranżowe</a:t>
            </a:r>
          </a:p>
        </p:txBody>
      </p:sp>
      <p:sp>
        <p:nvSpPr>
          <p:cNvPr id="27654" name="Symbol zastępczy numeru slajdu 6">
            <a:extLst>
              <a:ext uri="{FF2B5EF4-FFF2-40B4-BE49-F238E27FC236}">
                <a16:creationId xmlns:a16="http://schemas.microsoft.com/office/drawing/2014/main" id="{8D9C8F36-BB1E-12D9-AC7A-5051263015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9E0470-2B59-6040-972F-3F31C1D91FD5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AEDE8978-96DC-9376-13F9-23D439B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Supermarket delikatesowy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24ABABE6-AB7A-6562-1EB1-B42354004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pl-PL" sz="2800" b="1"/>
              <a:t>W zależności od wielkości, z reguły supermarkety są znacznie większe niż minimalne 400 m2. 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 b="1"/>
              <a:t>Głównymi zaletami supermarketów jest szeroki i wyszukany asortyment,  obsługa na wysokim poziomie, staranny wystrój wnętrza, wysoka jakość towaru, wydłużone godziny otwarcia.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 b="1"/>
              <a:t>Przyjmuje się strategię wysokiej ceny – jest to warunek pokrycia wysokich kosztów prowadzonej działalności.</a:t>
            </a:r>
          </a:p>
        </p:txBody>
      </p:sp>
      <p:sp>
        <p:nvSpPr>
          <p:cNvPr id="28675" name="Symbol zastępczy numeru slajdu 3">
            <a:extLst>
              <a:ext uri="{FF2B5EF4-FFF2-40B4-BE49-F238E27FC236}">
                <a16:creationId xmlns:a16="http://schemas.microsoft.com/office/drawing/2014/main" id="{36A58468-1653-2CE5-70FE-80FD5C557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200791-41C4-464C-8D9A-B4D745068FAC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ytuł 1">
            <a:extLst>
              <a:ext uri="{FF2B5EF4-FFF2-40B4-BE49-F238E27FC236}">
                <a16:creationId xmlns:a16="http://schemas.microsoft.com/office/drawing/2014/main" id="{6A447DA3-0325-1109-56D5-0B0A5AC0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Supermarket dyskontowy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D8666D-42CE-BC2D-76D0-9D7D8CF9E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Masowa sprzedaż sieciowa np. „Intermarche”, „</a:t>
            </a:r>
            <a:r>
              <a:rPr lang="pl-PL" dirty="0" err="1"/>
              <a:t>Lidl</a:t>
            </a:r>
            <a:r>
              <a:rPr lang="pl-PL" dirty="0"/>
              <a:t>” pozwala na łączenie dużej powierzchni samoobsługowej z niską ceną.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Wiele sieci od 2007 roku poprawia jakość oferowanych towarów nawiązując umowy z dostawcami o renomowanej pozycji na rynku, np. Wedel – Cadbury,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Stąd też powstaje supermarket o cechach dyskonta i supermarketu.</a:t>
            </a:r>
          </a:p>
        </p:txBody>
      </p:sp>
      <p:sp>
        <p:nvSpPr>
          <p:cNvPr id="29699" name="Symbol zastępczy numeru slajdu 3">
            <a:extLst>
              <a:ext uri="{FF2B5EF4-FFF2-40B4-BE49-F238E27FC236}">
                <a16:creationId xmlns:a16="http://schemas.microsoft.com/office/drawing/2014/main" id="{66ECE2C4-E65B-0345-B477-A68F27A74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F7623E-9F45-634F-9C19-E462D8267162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454A9972-55C1-7CDD-0710-60C751B9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Supermarket delikatesowy</a:t>
            </a:r>
          </a:p>
        </p:txBody>
      </p:sp>
      <p:graphicFrame>
        <p:nvGraphicFramePr>
          <p:cNvPr id="69635" name="Object 3">
            <a:extLst>
              <a:ext uri="{FF2B5EF4-FFF2-40B4-BE49-F238E27FC236}">
                <a16:creationId xmlns:a16="http://schemas.microsoft.com/office/drawing/2014/main" id="{6C729B31-F9CE-DE11-4490-91A98CCC01F2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971550" y="1600200"/>
          <a:ext cx="7056438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2" imgW="4064000" imgH="3048000" progId="MSPhotoEd.3">
                  <p:embed/>
                </p:oleObj>
              </mc:Choice>
              <mc:Fallback>
                <p:oleObj name="Fotografia Photo Editor" r:id="rId2" imgW="4064000" imgH="30480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600200"/>
                        <a:ext cx="7056438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26C0EE59-7B3F-CAFB-C90A-FB0C671ADF1A}"/>
              </a:ext>
            </a:extLst>
          </p:cNvPr>
          <p:cNvCxnSpPr/>
          <p:nvPr/>
        </p:nvCxnSpPr>
        <p:spPr>
          <a:xfrm rot="10800000" flipV="1">
            <a:off x="6227763" y="4365625"/>
            <a:ext cx="21605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Symbol zastępczy numeru slajdu 5">
            <a:extLst>
              <a:ext uri="{FF2B5EF4-FFF2-40B4-BE49-F238E27FC236}">
                <a16:creationId xmlns:a16="http://schemas.microsoft.com/office/drawing/2014/main" id="{1EF82DE8-3909-D1A1-6217-A631D0B55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7CDBC0-6B33-EE40-A06D-568367B1BA54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902046A-37EF-2F20-3C66-0FFA6F1D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Typy sklepów detalicznych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300F053-D85A-6879-1A09-5483455FE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69900" eaLnBrk="1" hangingPunct="1">
              <a:buFont typeface="Wingdings" pitchFamily="2" charset="2"/>
              <a:buNone/>
            </a:pPr>
            <a:r>
              <a:rPr lang="pl-PL" altLang="pl-PL"/>
              <a:t>HIPERMARKET - duży sklep samoobsługowy z artykułami żywnościowymi i nieżywnościowymi o minimalnej powierzchni 2500 m2. Wysoka atrakcyjność hipermarketu wynika z ich agresywnej polityki cenowej, dużej dostępności komunikacyjnej dla klientów zmotoryzowanych oraz sprawnej organizacji procesu sprzedaży. </a:t>
            </a:r>
          </a:p>
        </p:txBody>
      </p:sp>
      <p:sp>
        <p:nvSpPr>
          <p:cNvPr id="31747" name="Symbol zastępczy numeru slajdu 3">
            <a:extLst>
              <a:ext uri="{FF2B5EF4-FFF2-40B4-BE49-F238E27FC236}">
                <a16:creationId xmlns:a16="http://schemas.microsoft.com/office/drawing/2014/main" id="{9463EC0C-100F-E001-C182-95B8EE1E22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3E6334-3603-A34D-ABA9-3E1FD60B09FB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BCFF5892-57BB-915D-4461-7F10E234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Przykład hipermarketu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23569462-10B0-17F8-1D8B-BD8DF1600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ymbol zastępczy numeru slajdu 3">
            <a:extLst>
              <a:ext uri="{FF2B5EF4-FFF2-40B4-BE49-F238E27FC236}">
                <a16:creationId xmlns:a16="http://schemas.microsoft.com/office/drawing/2014/main" id="{10CAFCDC-A651-EAF9-7044-A91B9AC658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C5D60E-F77A-774B-AEB9-519D2F25EE5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ymbol zastępczy numeru slajdu 2">
            <a:extLst>
              <a:ext uri="{FF2B5EF4-FFF2-40B4-BE49-F238E27FC236}">
                <a16:creationId xmlns:a16="http://schemas.microsoft.com/office/drawing/2014/main" id="{77F1ACD9-9155-2BFB-140D-A2276AF82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B6B3E699-DDA1-6148-89EC-F6EEA06DEA14}" type="slidenum">
              <a:rPr lang="en-US" altLang="pl-PL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17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55FFEFB-63DD-D207-8589-CC05F8C7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8050"/>
            <a:ext cx="9144000" cy="576263"/>
          </a:xfrm>
        </p:spPr>
        <p:txBody>
          <a:bodyPr/>
          <a:lstStyle/>
          <a:p>
            <a:pPr eaLnBrk="1" hangingPunct="1"/>
            <a:r>
              <a:rPr lang="pl-PL" altLang="pl-PL" sz="2900">
                <a:latin typeface="Times New Roman" panose="02020603050405020304" pitchFamily="18" charset="0"/>
                <a:cs typeface="Times New Roman" panose="02020603050405020304" pitchFamily="18" charset="0"/>
              </a:rPr>
              <a:t>Przykładowy hipermarket przed świętami</a:t>
            </a:r>
          </a:p>
        </p:txBody>
      </p:sp>
      <p:pic>
        <p:nvPicPr>
          <p:cNvPr id="34820" name="Picture 4" descr="plac promocyjny">
            <a:extLst>
              <a:ext uri="{FF2B5EF4-FFF2-40B4-BE49-F238E27FC236}">
                <a16:creationId xmlns:a16="http://schemas.microsoft.com/office/drawing/2014/main" id="{BC7A5CA9-9B4F-F347-A24D-37FEB52E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335713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90DD133-AFDC-217E-EAD9-05D8873D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Typy sklepów detalicznych</a:t>
            </a: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DC8358FA-4EF0-530E-9ED5-84ABFE9CB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69900" eaLnBrk="1" hangingPunct="1"/>
            <a:r>
              <a:rPr lang="pl-PL" altLang="pl-PL"/>
              <a:t>Sklep dyskontowy – sprzedaje standardowe artykuły po obniżonych cenach, z niższą marżą. Cechą sklepu jest duża rotacja obrotu towarowego, ograniczony poziom obsługi, b. niskie ceny i wąski asortyment towarowy. Sklep dyskontowy stosuje czasami opakowania zbiorcze, wymuszając większe jednorazowe zakupy.  </a:t>
            </a:r>
          </a:p>
        </p:txBody>
      </p:sp>
      <p:sp>
        <p:nvSpPr>
          <p:cNvPr id="34819" name="Symbol zastępczy numeru slajdu 3">
            <a:extLst>
              <a:ext uri="{FF2B5EF4-FFF2-40B4-BE49-F238E27FC236}">
                <a16:creationId xmlns:a16="http://schemas.microsoft.com/office/drawing/2014/main" id="{D5AE6E27-E2CB-D580-7133-85923CB8D1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B2585D-FCEF-6849-A8C7-86F489C7D5C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D387F592-DC76-D68C-D06D-A522CE6C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Biedronka – sklep dyskontowy</a:t>
            </a:r>
          </a:p>
        </p:txBody>
      </p:sp>
      <p:graphicFrame>
        <p:nvGraphicFramePr>
          <p:cNvPr id="93187" name="Object 3">
            <a:extLst>
              <a:ext uri="{FF2B5EF4-FFF2-40B4-BE49-F238E27FC236}">
                <a16:creationId xmlns:a16="http://schemas.microsoft.com/office/drawing/2014/main" id="{EF56163C-6A13-9ECB-E182-F87AEDB59ACC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827088" y="1557338"/>
          <a:ext cx="7129462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2" imgW="2603500" imgH="1670050" progId="MSPhotoEd.3">
                  <p:embed/>
                </p:oleObj>
              </mc:Choice>
              <mc:Fallback>
                <p:oleObj name="Fotografia Photo Editor" r:id="rId2" imgW="2603500" imgH="167005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557338"/>
                        <a:ext cx="7129462" cy="403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Symbol zastępczy numeru slajdu 3">
            <a:extLst>
              <a:ext uri="{FF2B5EF4-FFF2-40B4-BE49-F238E27FC236}">
                <a16:creationId xmlns:a16="http://schemas.microsoft.com/office/drawing/2014/main" id="{23DB1F27-9B5B-3716-EFFA-DDA32B8303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34E883-1B68-D54B-B08D-C906EBF4752B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99C530-23AC-9A5B-A85C-C21E026984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443663" cy="11255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DYSTRYBUCJA</a:t>
            </a:r>
            <a:r>
              <a:rPr lang="pl-PL" dirty="0">
                <a:solidFill>
                  <a:schemeClr val="tx2">
                    <a:satMod val="130000"/>
                  </a:schemeClr>
                </a:solidFill>
              </a:rPr>
              <a:t>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15929F9-8C63-6930-69B6-10000FC068B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565400"/>
            <a:ext cx="6977063" cy="3600450"/>
          </a:xfrm>
        </p:spPr>
        <p:txBody>
          <a:bodyPr>
            <a:normAutofit/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chemeClr val="accent4"/>
                </a:solidFill>
              </a:rPr>
              <a:t>1. DEFINICJA I MIEJSCE DYSTRYBUCJI W MARKETINGU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chemeClr val="accent4"/>
                </a:solidFill>
              </a:rPr>
              <a:t>2. FUNKCJE DYSTRYBUCJI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chemeClr val="accent4"/>
                </a:solidFill>
              </a:rPr>
              <a:t>3. RODZAJE KANAŁÓW DYSTRYBUCJI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chemeClr val="accent4"/>
                </a:solidFill>
              </a:rPr>
              <a:t>3.1 WYZNACZNIKI KONSTRUKCJI KANAŁÓW DYSTRYBUCJI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en-US" sz="2800" b="1" dirty="0">
                <a:solidFill>
                  <a:schemeClr val="accent4"/>
                </a:solidFill>
              </a:rPr>
              <a:t>4. POŚREDNICY W KANAŁACH DYSTRYBUCJI</a:t>
            </a:r>
            <a:endParaRPr lang="pl-PL" sz="2800" b="1" dirty="0">
              <a:solidFill>
                <a:schemeClr val="accent4"/>
              </a:solidFill>
            </a:endParaRPr>
          </a:p>
        </p:txBody>
      </p:sp>
      <p:sp>
        <p:nvSpPr>
          <p:cNvPr id="18435" name="Rectangle 41">
            <a:extLst>
              <a:ext uri="{FF2B5EF4-FFF2-40B4-BE49-F238E27FC236}">
                <a16:creationId xmlns:a16="http://schemas.microsoft.com/office/drawing/2014/main" id="{BE7FCB25-C7D8-68CD-AB8D-FBECDFBCC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071A5-068D-F348-9477-18397FFE2E02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D5973D3C-E5F1-8267-3816-F3E67BE6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0"/>
            <a:ext cx="31924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>
            <a:extLst>
              <a:ext uri="{FF2B5EF4-FFF2-40B4-BE49-F238E27FC236}">
                <a16:creationId xmlns:a16="http://schemas.microsoft.com/office/drawing/2014/main" id="{1AED1B94-126F-3591-3DDE-B987078D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Biedronka – sklep dyskontowy</a:t>
            </a:r>
          </a:p>
        </p:txBody>
      </p:sp>
      <p:pic>
        <p:nvPicPr>
          <p:cNvPr id="97285" name="Picture 5" descr="irwik01">
            <a:extLst>
              <a:ext uri="{FF2B5EF4-FFF2-40B4-BE49-F238E27FC236}">
                <a16:creationId xmlns:a16="http://schemas.microsoft.com/office/drawing/2014/main" id="{09EDA54B-3121-DEC4-4B65-81C656321A2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00213"/>
            <a:ext cx="6767512" cy="4249737"/>
          </a:xfrm>
          <a:noFill/>
        </p:spPr>
      </p:pic>
      <p:sp>
        <p:nvSpPr>
          <p:cNvPr id="36867" name="Symbol zastępczy numeru slajdu 3">
            <a:extLst>
              <a:ext uri="{FF2B5EF4-FFF2-40B4-BE49-F238E27FC236}">
                <a16:creationId xmlns:a16="http://schemas.microsoft.com/office/drawing/2014/main" id="{3EDF14B3-85DF-907E-582A-AEC1842CA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DEEEB6-1C36-7949-B555-1ADBD5A9408B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162BF72E-61EE-D998-59CF-5CEA8ABB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Sklepy specjalistyczne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1A666EB5-ED1F-3FA1-8BA8-4C6FBD940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To sklepy, w których znajduje się wąski, ale głęboki asortyment, np. wędliny asortyment – wędliny wieprzowe, wołowe, drobiowe oraz mięso: drób, wołowina, wieprzowina, ryby i owoce morza.</a:t>
            </a:r>
          </a:p>
          <a:p>
            <a:pPr eaLnBrk="1" hangingPunct="1"/>
            <a:r>
              <a:rPr lang="pl-PL" altLang="pl-PL"/>
              <a:t>Wysoki poziom obsługi, szeroka wiedza o produkcie, dobrze przygotowany i przeszkolony personel – wyższa cena.   </a:t>
            </a:r>
          </a:p>
        </p:txBody>
      </p:sp>
      <p:sp>
        <p:nvSpPr>
          <p:cNvPr id="37891" name="Symbol zastępczy numeru slajdu 3">
            <a:extLst>
              <a:ext uri="{FF2B5EF4-FFF2-40B4-BE49-F238E27FC236}">
                <a16:creationId xmlns:a16="http://schemas.microsoft.com/office/drawing/2014/main" id="{38DEB2A6-C813-F323-0AB4-0C50190B8E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B1F4F4-987A-194C-8DBE-F2C6F9D36923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ytuł 4">
            <a:extLst>
              <a:ext uri="{FF2B5EF4-FFF2-40B4-BE49-F238E27FC236}">
                <a16:creationId xmlns:a16="http://schemas.microsoft.com/office/drawing/2014/main" id="{4B44BA45-E569-C14F-CBAE-9366310E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Sklep specjalistyczny – galeria whisky Bydgoszcz</a:t>
            </a:r>
          </a:p>
        </p:txBody>
      </p:sp>
      <p:sp>
        <p:nvSpPr>
          <p:cNvPr id="38914" name="Symbol zastępczy numeru slajdu 3">
            <a:extLst>
              <a:ext uri="{FF2B5EF4-FFF2-40B4-BE49-F238E27FC236}">
                <a16:creationId xmlns:a16="http://schemas.microsoft.com/office/drawing/2014/main" id="{BA8E12AF-86C6-FF91-1531-B5086E479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A947A8-2B71-4444-A111-DA0F1455DC8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38915" name="Obraz 5">
            <a:extLst>
              <a:ext uri="{FF2B5EF4-FFF2-40B4-BE49-F238E27FC236}">
                <a16:creationId xmlns:a16="http://schemas.microsoft.com/office/drawing/2014/main" id="{B5560F50-A2C5-CB1A-9DF8-12DB2AF1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524000"/>
            <a:ext cx="8526462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CABA0FF1-F506-38B0-CB71-F164DF59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Typy sklepów detalicznych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CE3A6308-70D5-5009-DA09-01FA07D0F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69900" eaLnBrk="1" hangingPunct="1"/>
            <a:r>
              <a:rPr lang="pl-PL" altLang="pl-PL"/>
              <a:t>Convenience store – odmiana sklepu ogólnospożywczego – cechy: sprzedaż artykułów częstego zakupu, dogodna lokalizacja dla mieszkańców, stanowi uzupełnienie sklepów o dużych powierzchniach, długi czas otwarcia, udziela kredytu kupieckiego (zakupy na zeszyt).</a:t>
            </a:r>
          </a:p>
        </p:txBody>
      </p:sp>
      <p:sp>
        <p:nvSpPr>
          <p:cNvPr id="39939" name="Symbol zastępczy numeru slajdu 3">
            <a:extLst>
              <a:ext uri="{FF2B5EF4-FFF2-40B4-BE49-F238E27FC236}">
                <a16:creationId xmlns:a16="http://schemas.microsoft.com/office/drawing/2014/main" id="{37A5666A-1CA2-EBC0-6FED-5A10CD23B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A2E814-7AF8-2244-8D9C-B1482B40730B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2B202B5A-F32C-B10D-358F-4B867A1E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Typy sklepów detalicznych: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14B4FF4F-9532-9367-C71B-EB60B4545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69900" eaLnBrk="1" hangingPunct="1"/>
            <a:r>
              <a:rPr lang="pl-PL" altLang="pl-PL" sz="2800"/>
              <a:t>Boutique – odmiana sklepu specjalistycznego – cechy: mała powierzchnia, atrakcyjna ekspozycja towarów i dekoracja sklepu,</a:t>
            </a:r>
          </a:p>
          <a:p>
            <a:pPr marL="469900" indent="-469900" eaLnBrk="1" hangingPunct="1">
              <a:buFont typeface="Wingdings" pitchFamily="2" charset="2"/>
              <a:buNone/>
            </a:pPr>
            <a:r>
              <a:rPr lang="pl-PL" altLang="pl-PL" sz="2800"/>
              <a:t>   -  towary modne i ekstrawaganckie,</a:t>
            </a:r>
          </a:p>
          <a:p>
            <a:pPr marL="469900" indent="-469900" eaLnBrk="1" hangingPunct="1">
              <a:buFont typeface="Wingdings" pitchFamily="2" charset="2"/>
              <a:buNone/>
            </a:pPr>
            <a:r>
              <a:rPr lang="pl-PL" altLang="pl-PL" sz="2800"/>
              <a:t>   -  wysokie i b. wysokie ceny,</a:t>
            </a:r>
          </a:p>
          <a:p>
            <a:pPr marL="469900" indent="-469900" eaLnBrk="1" hangingPunct="1">
              <a:buFont typeface="Wingdings" pitchFamily="2" charset="2"/>
              <a:buNone/>
            </a:pPr>
            <a:r>
              <a:rPr lang="pl-PL" altLang="pl-PL" sz="2800"/>
              <a:t>   -  branże: odzieżowe, wyposażenie mieszkań, antyki,</a:t>
            </a:r>
          </a:p>
          <a:p>
            <a:pPr marL="469900" indent="-469900" eaLnBrk="1" hangingPunct="1">
              <a:buFont typeface="Wingdings" pitchFamily="2" charset="2"/>
              <a:buNone/>
            </a:pPr>
            <a:r>
              <a:rPr lang="pl-PL" altLang="pl-PL" sz="2800"/>
              <a:t>   - organizacja – odrębny sklep lub w pasażu handlowym. </a:t>
            </a:r>
          </a:p>
        </p:txBody>
      </p:sp>
      <p:sp>
        <p:nvSpPr>
          <p:cNvPr id="40963" name="Symbol zastępczy numeru slajdu 3">
            <a:extLst>
              <a:ext uri="{FF2B5EF4-FFF2-40B4-BE49-F238E27FC236}">
                <a16:creationId xmlns:a16="http://schemas.microsoft.com/office/drawing/2014/main" id="{5EB53837-6A12-DFAA-BA41-9555FF0D8D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FC0FF9-B43F-D444-AA01-8EF5FE474D6C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ECF89988-9F97-684C-99CB-009993E685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/>
              <a:t>Outlety</a:t>
            </a:r>
            <a:br>
              <a:rPr lang="pl-PL" b="1"/>
            </a:br>
            <a:endParaRPr lang="pl-PL" b="1"/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6C2D0D47-7397-DB6B-048C-2A23616C6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pl-PL" altLang="pl-PL" sz="2800"/>
              <a:t>W outlecie można kupić markową odzież, buty i artykuły sportowe, których nie udało się sprzedać w firmowych sklepach. Są to końcówki serii, nietypowe rozmiary, niepopularne wzory. Ceny obniżone są od 30 do 70 proc. </a:t>
            </a:r>
            <a:br>
              <a:rPr lang="pl-PL" altLang="pl-PL" sz="2800"/>
            </a:br>
            <a:r>
              <a:rPr lang="pl-PL" altLang="pl-PL" sz="2800"/>
              <a:t>Tego typu centra sklepów fabrycznych są popularne w USA (jest ich ponad 600) i w Europie - głównie ze względu na duży wybór różnych artykułów, odzieży i obuwia, oraz niższe.</a:t>
            </a:r>
          </a:p>
        </p:txBody>
      </p:sp>
      <p:sp>
        <p:nvSpPr>
          <p:cNvPr id="41987" name="Symbol zastępczy numeru slajdu 3">
            <a:extLst>
              <a:ext uri="{FF2B5EF4-FFF2-40B4-BE49-F238E27FC236}">
                <a16:creationId xmlns:a16="http://schemas.microsoft.com/office/drawing/2014/main" id="{F89CCE71-0D72-3FD4-01B7-DB7F2825C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F9923A-D1FB-4B4A-A5B5-CCFDF41D0593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ytuł 1">
            <a:extLst>
              <a:ext uri="{FF2B5EF4-FFF2-40B4-BE49-F238E27FC236}">
                <a16:creationId xmlns:a16="http://schemas.microsoft.com/office/drawing/2014/main" id="{48E98927-40A5-F9B9-9995-A44B2498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700213"/>
            <a:ext cx="8229600" cy="1143000"/>
          </a:xfrm>
        </p:spPr>
        <p:txBody>
          <a:bodyPr/>
          <a:lstStyle/>
          <a:p>
            <a:r>
              <a:rPr lang="pl-PL" altLang="pl-PL"/>
              <a:t>Zagospodarowanie powierzchni handlowej</a:t>
            </a:r>
          </a:p>
        </p:txBody>
      </p:sp>
      <p:sp>
        <p:nvSpPr>
          <p:cNvPr id="71682" name="Symbol zastępczy numeru slajdu 3">
            <a:extLst>
              <a:ext uri="{FF2B5EF4-FFF2-40B4-BE49-F238E27FC236}">
                <a16:creationId xmlns:a16="http://schemas.microsoft.com/office/drawing/2014/main" id="{A3965BF2-9156-9727-E82D-6C781FBC0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94B7AA-6810-9645-B96A-C2B13A265BB7}" type="slidenum">
              <a:rPr lang="pl-PL" altLang="pl-PL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26</a:t>
            </a:fld>
            <a:endParaRPr lang="pl-PL" altLang="pl-PL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0AD3C1F-FE38-E09A-31EC-A73E26A3B8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9810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/>
              <a:t>Opis </a:t>
            </a:r>
            <a:br>
              <a:rPr lang="pl-PL" sz="4000" b="1"/>
            </a:br>
            <a:r>
              <a:rPr lang="pl-PL" sz="4000" b="1"/>
              <a:t>zagospodarowania </a:t>
            </a:r>
            <a:br>
              <a:rPr lang="pl-PL" sz="4000" b="1"/>
            </a:br>
            <a:r>
              <a:rPr lang="pl-PL" sz="4000" b="1"/>
              <a:t>przestrzeni </a:t>
            </a:r>
            <a:br>
              <a:rPr lang="pl-PL" sz="4000" b="1"/>
            </a:br>
            <a:r>
              <a:rPr lang="pl-PL" sz="4000" b="1"/>
              <a:t>sprzedażowej</a:t>
            </a: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D1922188-EA35-6B8E-C5AB-942C9187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700"/>
            <a:ext cx="526097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Symbol zastępczy numeru slajdu 3">
            <a:extLst>
              <a:ext uri="{FF2B5EF4-FFF2-40B4-BE49-F238E27FC236}">
                <a16:creationId xmlns:a16="http://schemas.microsoft.com/office/drawing/2014/main" id="{FB079143-546C-0D4D-CFF1-11DB927AD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A5EAD8-397B-BB47-9B59-CFA9C062910E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>
            <a:extLst>
              <a:ext uri="{FF2B5EF4-FFF2-40B4-BE49-F238E27FC236}">
                <a16:creationId xmlns:a16="http://schemas.microsoft.com/office/drawing/2014/main" id="{7B77B0EF-EAAF-1410-DE12-1FA4DC3CB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4000"/>
              <a:t>PODZIAŁ HALI SPRZEDAŻOWEJ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79A07BB1-F31A-C38B-69A6-7D1E8E290C4C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l-PL" altLang="pl-PL" b="1"/>
              <a:t>    FOOD </a:t>
            </a:r>
          </a:p>
          <a:p>
            <a:pPr eaLnBrk="1" hangingPunct="1"/>
            <a:r>
              <a:rPr lang="pl-PL" altLang="pl-PL"/>
              <a:t>piekarnia,</a:t>
            </a:r>
          </a:p>
          <a:p>
            <a:pPr eaLnBrk="1" hangingPunct="1"/>
            <a:r>
              <a:rPr lang="pl-PL" altLang="pl-PL"/>
              <a:t>mięso/wędliny,</a:t>
            </a:r>
          </a:p>
          <a:p>
            <a:pPr eaLnBrk="1" hangingPunct="1"/>
            <a:r>
              <a:rPr lang="pl-PL" altLang="pl-PL"/>
              <a:t>świeże/mrożone, </a:t>
            </a:r>
          </a:p>
          <a:p>
            <a:pPr eaLnBrk="1" hangingPunct="1"/>
            <a:r>
              <a:rPr lang="pl-PL" altLang="pl-PL"/>
              <a:t>suche/napoje, </a:t>
            </a:r>
          </a:p>
          <a:p>
            <a:pPr eaLnBrk="1" hangingPunct="1"/>
            <a:r>
              <a:rPr lang="pl-PL" altLang="pl-PL"/>
              <a:t>owoce/warzywa.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A4D4BE67-F84D-3B70-6B17-470B16074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6100" y="1600200"/>
            <a:ext cx="446405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altLang="pl-PL" b="1"/>
              <a:t>   NONFOOD </a:t>
            </a:r>
          </a:p>
          <a:p>
            <a:pPr eaLnBrk="1" hangingPunct="1"/>
            <a:r>
              <a:rPr lang="pl-PL" altLang="pl-PL"/>
              <a:t>tekstylia/obuwie, </a:t>
            </a:r>
          </a:p>
          <a:p>
            <a:pPr eaLnBrk="1" hangingPunct="1"/>
            <a:r>
              <a:rPr lang="pl-PL" altLang="pl-PL"/>
              <a:t>sport/zabawki, </a:t>
            </a:r>
          </a:p>
          <a:p>
            <a:pPr eaLnBrk="1" hangingPunct="1"/>
            <a:r>
              <a:rPr lang="pl-PL" altLang="pl-PL"/>
              <a:t>elektro/media,</a:t>
            </a:r>
          </a:p>
          <a:p>
            <a:pPr eaLnBrk="1" hangingPunct="1"/>
            <a:r>
              <a:rPr lang="pl-PL" altLang="pl-PL"/>
              <a:t>AGD (artykuły gospodarstwa domowego)</a:t>
            </a:r>
          </a:p>
          <a:p>
            <a:pPr eaLnBrk="1" hangingPunct="1"/>
            <a:r>
              <a:rPr lang="pl-PL" altLang="pl-PL"/>
              <a:t>ZTS (zrób to sam),</a:t>
            </a:r>
          </a:p>
          <a:p>
            <a:pPr eaLnBrk="1" hangingPunct="1"/>
            <a:r>
              <a:rPr lang="pl-PL" altLang="pl-PL"/>
              <a:t>drogeria/chemia. </a:t>
            </a:r>
          </a:p>
          <a:p>
            <a:pPr eaLnBrk="1" hangingPunct="1"/>
            <a:endParaRPr lang="pl-PL" altLang="pl-PL"/>
          </a:p>
          <a:p>
            <a:pPr eaLnBrk="1" hangingPunct="1"/>
            <a:endParaRPr lang="pl-PL" altLang="pl-PL"/>
          </a:p>
        </p:txBody>
      </p:sp>
      <p:sp>
        <p:nvSpPr>
          <p:cNvPr id="44036" name="Symbol zastępczy numeru slajdu 4">
            <a:extLst>
              <a:ext uri="{FF2B5EF4-FFF2-40B4-BE49-F238E27FC236}">
                <a16:creationId xmlns:a16="http://schemas.microsoft.com/office/drawing/2014/main" id="{8185AABE-81BE-B983-255A-4BD72380A0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3A3BA5-18EA-FA41-96CE-D139780157BC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50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0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0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>
            <a:extLst>
              <a:ext uri="{FF2B5EF4-FFF2-40B4-BE49-F238E27FC236}">
                <a16:creationId xmlns:a16="http://schemas.microsoft.com/office/drawing/2014/main" id="{1CA2EFF7-297D-5153-9A44-5CD5E64E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9" t="19481" r="24426" b="34268"/>
          <a:stretch>
            <a:fillRect/>
          </a:stretch>
        </p:blipFill>
        <p:spPr bwMode="auto">
          <a:xfrm>
            <a:off x="4067175" y="1412875"/>
            <a:ext cx="430688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42E0B2C9-56D1-F41B-D1F4-12EC7E9721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6334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/>
              <a:t>Typy zachowań konsumentów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DE54AEB-3C17-DFC1-6996-BBDD31F41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4140200" cy="2549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b="1"/>
              <a:t>TYPY KLIENTÓW: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l-PL" sz="2800" b="1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b="1"/>
              <a:t>stali bywalcy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pl-PL" b="1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b="1"/>
              <a:t>„łowcy promocji”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pl-PL" b="1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l-PL" b="1"/>
              <a:t>klienci weekendowi</a:t>
            </a:r>
            <a:r>
              <a:rPr lang="pl-PL"/>
              <a:t> </a:t>
            </a:r>
          </a:p>
        </p:txBody>
      </p:sp>
      <p:sp>
        <p:nvSpPr>
          <p:cNvPr id="45060" name="Symbol zastępczy numeru slajdu 4">
            <a:extLst>
              <a:ext uri="{FF2B5EF4-FFF2-40B4-BE49-F238E27FC236}">
                <a16:creationId xmlns:a16="http://schemas.microsoft.com/office/drawing/2014/main" id="{5E8DAFFA-2DBB-0A6D-698E-E913FD2A19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557DCAF-808B-DC4D-B428-9F43DC455FB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8CF9734-3098-CF43-3925-534452483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6000" b="1">
                <a:solidFill>
                  <a:schemeClr val="tx2">
                    <a:satMod val="130000"/>
                  </a:schemeClr>
                </a:solidFill>
              </a:rPr>
              <a:t>Dystrybucja</a:t>
            </a:r>
            <a:endParaRPr lang="pl-PL" sz="6000" b="1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0CAB544-6545-453B-ABC1-D40DC763B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57338"/>
            <a:ext cx="8229600" cy="1871662"/>
          </a:xfrm>
        </p:spPr>
        <p:txBody>
          <a:bodyPr/>
          <a:lstStyle/>
          <a:p>
            <a:r>
              <a:rPr lang="en-US" altLang="pl-PL" b="1"/>
              <a:t>Dystrybucja</a:t>
            </a:r>
            <a:r>
              <a:rPr lang="en-US" altLang="pl-PL"/>
              <a:t> - to wszelkie działania i czynności związane z dostarczeniem produktów</a:t>
            </a:r>
            <a:r>
              <a:rPr lang="pl-PL" altLang="pl-PL"/>
              <a:t> i usług</a:t>
            </a:r>
            <a:r>
              <a:rPr lang="en-US" altLang="pl-PL"/>
              <a:t> finalnemu nabywcy. </a:t>
            </a:r>
            <a:endParaRPr lang="pl-PL" altLang="pl-PL"/>
          </a:p>
        </p:txBody>
      </p:sp>
      <p:sp>
        <p:nvSpPr>
          <p:cNvPr id="19459" name="Symbol zastępczy numeru slajdu 5">
            <a:extLst>
              <a:ext uri="{FF2B5EF4-FFF2-40B4-BE49-F238E27FC236}">
                <a16:creationId xmlns:a16="http://schemas.microsoft.com/office/drawing/2014/main" id="{236C21EA-12D5-269B-C896-91B6F64CA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38AE0A-1D35-9342-B184-290F3842B82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sp>
        <p:nvSpPr>
          <p:cNvPr id="19460" name="AutoShape 2" descr="data:image/jpeg;base64,/9j/4AAQSkZJRgABAQAAAQABAAD/2wCEAAkGBhQSERQUERQWFRQVFBcVFRcUFRUYGBQZFRUVFBQXFxcXHCYfFx4jGRcVHy8gIycpLCwsFR4xNTAqNScrLSkBCQoKDgwOGg8PGioiHyUsMCwsLC8vLCksLjU1LCwtLCwsLCwsLCwsLCosLC0sKSksLCwpLCwpKSksLCwpLCwpLP/AABEIAIAAwAMBIgACEQEDEQH/xAAbAAABBQEBAAAAAAAAAAAAAAAFAgMEBgcBAP/EAEMQAAIAAwUEBwUGAwYHAAAAAAECAAMRBAUSITETQVFhBgcicYGRoRQyscHRI0JSYnKCFpLxFTNDorLhNFNjc4PC8P/EABoBAAIDAQEAAAAAAAAAAAAAAAEFAgMEBgD/xAArEQABBAEDBAAGAgMAAAAAAAABAAIDEQQSEyEFMUFRImFxkaGxFIEVMsH/2gAMAwEAAhEDEQA/ACi3rDgvDnACPAnjD7ZC58TlWD26Oi8IBLOaFbcxHaUt5HRb477fALbR7bGPbIXt5HfbY97fAPbmFC0cYBhR3ijXtsK9tgKJ0cafENoI7yOLbIkyrVFZ9qI104mCdhsk6YKy0ZhyitzGjuVYyW+yNi0Rw2kQJns8psMxSppWh4cY57XWKxH6V24ixnCE+0CBJtdIS1riYiUd1F2nAwwZ0DPbI6bZB2kN0IntI4Ggctph1J0e26R3AVNZBDTSRCROju0iNI2E08gREnyImu8NUrFjeFW7lC8A4RzYD+sP7KOiTGnUselRjI/+EJ2cTRIMecAAlsgBUk8BrAL6R0WoQlx3ZROsEiY6g7HM72mCWvLKjucuQ8IJrds6mklB/wBuZM9Zjgf5YodkgK4Y58lV6xyzNfBKBdt4Gi82bQQYsfRSa5FSAN5zI8NK+FRD+ISxR7aJY4I1mkjyVaxDn3vYB/eWxpn/AJ57+iGkZ3ZDz2Vox2eUfk9DZQ99mPoPhAHpBcbyZ0tZIaZtDilqsuuIKPtJbTDkDhGIGo1iEb8uqvuhzxMl29XBi3dAL1kPZjLkuMSzHdpYBGzV5jbMAHdSmmQJjNIXuHJK0NgjdxSpN7zfZJyHZv2lwTZVGONScO/IMQVI0zBiBZb12blGMxSrVWtH7JzU9luB3HcYunSGxtOl2sKxBYOFIOYK+4Rv1AjKkuG0rZ1nGXjllQxaUalc6HEuuRrmIUwuY8nWfNc/hMJOm7daeeLWmrZXnyWZEZ3QhSZnZY88T6jzgFarTNkYfaJWAMwUGpJBOKmIFR+HdxEEblvZ1sE18TbTYg4SugEuYyvqOySoz1BFKawElSXvG7Fmh2ExTNRAadoI2KXj17QNQGroY0Ys7oYuT5/6jm4+/JUY5pES5I74RiIj1y2klNnPUiZKCpMruOHIhhkQQCa98ELRYCBUdpeI3d43Q0xeoxynQ7g/tY83pUsAD2/E39fVD2FdIQBEgyeEeC8YaWkqQsPyzCVSHBEHKYToaFhoaBhQMVkK4FLxQqVrDJhYiBHCmDyijz0bUDyhlrOh0yiKCYVj5RjBI7FbKB7hN3hapchC8xwqjUn0HMnhGfX/ANYJbKSKJlUsoqSDWlDoNIO9O702cjsgF2YKhYA4Cci4roQNDzjP590BxNdVeYMQVMySBmcTUFTUU/mg6nLwYwcqZO6xbU2W3mAcFOH/AEgQKtPSeY/vO7fqZm/1GJk7ocRJ2uIghcRRhmKcGGXgRAhbGvDzMRGoqdRheN7HcD6D4CEf2ma51/mMTpVgTgPGJEtEB9xeGgj1O9oa2eAh9mvbCwOzDcix+Izi+9Fr+e65qz5spitokZYa5DJ+ypYVzw1J8IqaWYGaoVQKZ5CmmnrF16ysKzJMmn/D2VEPJioZvLKI1zTipauLAVmuzpqkxDRWxMykEgEEs1QNa5nlDtx2Yy5c2RUkDGVJGiuuIZjShrFCuybhEvnPkDwDisaXKl0tJpliUZ81JHwMIMyMQmm9jyukwZN5rnO7hQms3tEgFaY2lsBXD9+Uy5ltO1TNc8st8J6L3A1jsyWd2BbG7gg6Bs891Yn3ZIEhgtTgJJWtOzWuJe4HOIfSO39qz2iVMV5GLA+EgqQ7EK4YZZMKeJiDPix3NB8ovFZTSfIUm3XKjnER2sOEMpoyipIIPEZ07yN8RrgtroWlT82Q4S4GTAiqtTmN0F0zFRvG/fES9bAWRiuRZcNRkcs1PIg/ExjjeexW/g/CUxef2boQg2b5ErubdXkRlyI5xKW7w4jlgnmYMGGoKYqcc6OKagrkf6QRuy7CpOFsa1FV0YA6MONPkRD7FzpRTXcj2kWZ0yHlw4PpCZ12Fd0RjZaRZ7dIZM9V48O8boH7VTrDYZDvKQHGag5s5jqSIM7NYjOlDkIP8i0P41KC1nO6FS5fGJuMEaQyabojvWpCCk095SRvp3w017StzDzER2ulm1I9IZboxXXD5RzX+egHtNBgyFVPrAtIm7FVzGNiadw4REu+9pcpMBRicRJPZUZnL3jXQDdEzpL0XpMlqrgFg2oNBTuz/pAQdGA1aWhVI1wo3Gm8iGsWbFJEHg91Q7ElBukSt98yXkuqsQxWlCOe86RVdnwp/MBFtmdXqy6F7UMRzKiVXXPOjQqx9DULgNPOHlLoa7tSRSLW5bNNhY3OjD9Dni/SqSDmB+4n/wBconSnlmhDE+B+kHP4Fs5tZlB5j7NazCSvvE0VRReFSYsVm6v7KhBIduILmhGuigZRlf1SJho39k2b0mVwsV91U7ishmTjskaY+TBVUtUKcRFBxIpSOdJrfNmznmTxs2btEEBSak50J7I5co2m6pMuzXfWTLRGYFaqoBJJOp1OXGK2l2iYwfCrbM/eUHIZkZjjSKpuota9vF2LV8PTSY3c1RWZ2AysS4STMMxAox11cVoKxsTmk9fHTvj0+wqkgOqIpNoWmBVWmEEVFBlnXyhubN+2QYa0rpuqcqxgzMjc0mqTLBx9kO5u07aZBYLTVJ8s0O9S4DgjgVJh3pRYQ8t0AHuZd65gfCEXdPxzHH/Up/K1flEm+7TRvX1p8IoZJWO8+iF6Rp/ksHyQ655uKVgbPKh5gikOWWfhqkztUNBXeNCCd9PhEOyPhY8mp+1tD4RPnyVNK7yAeR3HuIEZWygphI0Bx+a9QpR0yeWwYc/9iIs9jmJOCTpeR3jv95W56eQitWftOEB7QOCh+8D7tfGnnEy77BOllmkn72anQ76EH47s4bYkhbwRYS7Mja8cmnfsKxWggKSxoACSeAGsVfZyrQGazMCV1Ugr3EA6A8dO6LBedGs74xQFRiB3VIqMoqdzXeZNrUrmpJUkEZK2VGG41p5Q81LjsiSRkrWgWPKhzr0Etir1VhqDl/WGJ9+S9cVDBrptcYnMhrSg+dYq7dDl3tCnJ6vDjyGNw5Cax4j5G2Ev+KZQ1OffD9nv+S1aN6wMboNL/FC5PQxFNQxjMevQeAp/wJFaDbZW/wCUINukb2A8ImvddnOqp5/7wxMuCyn7ieDH6xw4MYPOpN9T/kqlfKrMtC4DVVl50qc2YgegMQFuCXLmM+JiSAaZ0BrqBTUfKHemdmWSs0SKrWUtSrHczb6xT7xw+zKwerMq4SHJcvi7YIrmMOfIiO4wIRJjtLSR4WafK2HNa5t+Vf1vwiitLRgNCSTXXMgjgT9Ybl32SVlqih37GIIQSXyqSBQanPIRl8qRQrtnw/lLHEczTIMaeMLn2qWGYShuPadg3f2SaDxEOBFxyVzkmIx0heCa9cfulp1yWUK0x9C8xmqd+ZC665VPjBwzK5DPLwjCnnsWqxqeJK+naMXPq4nfaTRxVfTEfpCrJ6e0NdKXLpIuoOcWxhteFpzzzs1WuS1I8TCruSkktvY5Djv+giMZTOVVa1anxg5d1nBaWNyLjPPh8oUMa6Z4/oBNZ3tij/KidKSJUiQjEAAksSQBUAVJJ5sYGTZ9Zksg1BGooa5nQjWJXTZFnzFkuuJMPaGlcTV1/aIjy7sEuVREYLL2KpQVoMTV38TGjLZqlLWXx+gFXjPLIml/m/yuoMMzHnQzCPIKw9CfKFXtNLOGGlCD+6pB9IXOcmQThI+3Whoc/s6E/KIjMsxXUHNWRRTTNWY+IIHnEtusd/zAKp3dWQwn5hLl0x56Mo9YXWow8Rh8Rmh8xSI1nIKg8Oz5jXzjslGLA4smoO5gCa+OXlCdoN14TV49p+S5wtPAzUo3mPky/wCeLkFo+NTkwGIeoI8/UxVLqs2MzVr78tzQcRhJB8z5RYronYrPKP5AD+3s/KOj6YLFH6/ZIupE/bj7hLveztNkTZaHCzowVvwtSqnzAjMOjvSK0tapMiaavtUVxhAZdnXFWmtBiqTyjSrXbxLIqMiCTSlRu0MMy7RJxlyqq5GblAGIpWhaldKamHT2k0QVzkkWtwINUot+T81BanfA0SW4/OCd8WqWuEkjCRkdRAsbJvcan6Gp6Rw3WGOOU40a90uhxCBGBaUUhOUIeQ/3Zlf1fURGZZo95Aw/K/yIhQGX5WslR0nTj/iN/KI9NSfumn+RfrEmXaJH/MHk0T7NaJBPvE+Bjuxhsd3Z+Fzgkd7VKvZZrEhZiFgBi2iGgBzA7Op1isWh5q547IOYBHrSNfvuw2Z1GHKY1ASN1BhBI8R5xmV7dHAjMm3k5NSuOlKHQgkEGNLGMjOkccLYMm2gEWqyxmE+9ZeXu557qiDt13fM2ZZjdrlzpMmLtEAriyXJa78WeUMPcQGH7eWacC3GuWcGU6B0Zgtqs5qNQ5zrQ0i5z26e6rbbncBPWG6JrkLLl3W3GkzTfnnSJk+7bdKfFLlXegOVZTzMORz38ocsHQJxLLGbIIr+M1Og/DF6uXo1LMiXKmMDQEmg31rUcRGd0Yc0MBu+Va15aS4iqQ+5Mfs8x2nyRNw7MbNGbAzA/javE6aCDvRVK2dHbtMyqK0IDYRSoU6AtioIBGwqJzys8C4SCKoThVlrlyPqYtV0yMMlFA92ooN2Zy8PlFcDGibS0cNCnPITEHHu79LNutnpG1nm/Z5PhULTUUFSR5iM7uzrHtSzBjeYyEjGjPUMOFGyrw0zgt06mTLZeU1JILFSQAOWX0EUu+bveXTaIUYZENrGqONtEnyq5pnWG3w0ALXrb00wWSaTZbUAKMGaUAgIBpiOPQ5RS7P1rMqYTZZS5g/ZEyxkSSSKGpNdYuPRK3YruUzKuDKYHFmMq615RJuCdZ2kMbNLRlWjVVVAxLTFSvLWFmuNrXRllgcLboeS2QOpUuy9aNKj2dzU1ymVpnu7GeWUT26yUocVmmAVrTaJXfXKg3Vi8XVMMtwQtAH4j3WehypuFIxe9HM158zWrs5PCrtgp5QcfHxpwTor+17IyZ4nD47/AKV7u3rakSZiTGkTsJFcjLNagq9Kkfep5QUurrhskpWQyrRTaMy0WWaK1DT3+NYx+z2ZWahBNEB1OuRy84kYSdIZxYzIq0BL5cl8t6lso65LvObJPH6pKmlf3GOTetG63NaTAdP7hhu0yMZAkk4WJ3DEa8B/WJEu6Wmts1piOCmLIVcE5nujRqWbTa068+smx4RsJg7IoVmI61G6hIz3xEsfS6y2k0KiulR9dYgXD1dS1Qe2IruMhhckU8AOcWSw3JZ5J+xkIp4hanz1jM+ibK0Ma4J0XXlWU7L+4keRqISZNqXRlccx9IIlH+9RR+Y09NfSObRRxY88l8tTGZ+NC/8A2aFdqI7FVSzXVLXWbL82PyiY9rkSx/fDwQ/MxWpd2WgjJG8Yam9GbS+oAHMxv+L2l4HpEJ9/AN2HJFQSxUcanKvCI1+2izTCzynmYnarKUBA4kEMN/xiEOiE0azAO4GOTOjeEdqY3oPrENLb1XyiGFIlXbMcBkRmANK4d9a01NIfN0uoLPRAfxI41OWezp6xC/ie0Wb7OSVaXuDS1JB58e+OWrptPmoUdUzKklVKk4TVd8XcHsiLHdWC57rViQJ0kUzqWI5b0EXu9LfLWUoW0SwcIU0da0IFNG4AecYub83EwKtN5BmJr3ZRW5mrz9FYHUKr6rdrktlmlYg1plkDe81BiCiuHXecI84yfpl0kmTLdaRKtEzZNOZgiTn2faALUAIBFd9M4ry3go1z7onWfpjNlIUlO6qc6AgAdxpUeERhiEd2bJ7r0khfQAoBWrq/vBZTzyaBmVFWpz7TZ5nTWBPS9G9nDTTVmtEzDXXDl6VAgHZ7yZ8TFyHY1JOdTzhy8rXOtRVSTMYCgoPOLVXRtXq5r2l2e77Ms1wu2ltRSPeqxXyFPWJvR222axgKs1VQ0Yhn3uKN4ZCKdZ+g9snhBMbCqLhQMa4RWtABpnWDtj6ngR25rsfyqAPMxiOOwEm+5tbt9xaBXYUi/wDH1hl5vMxlQQFRS1TQ0IOmtIoFltyexTh/iOVFOABZq18aRepXUxJ1d3A5sPpBKxdXN3ySCcUwjcWLD6ROKNkQpqrkc+Q25ZXdfR61TyGkS2AoAWY0BpFhHQK8WGHaSwDkQP8AZY1SXOlSxSXLAA4/QR571bcQo/KKRYXlREYWaXd1QWoKweaiKwocjXWu+kWW5uryz2d9pMnvNcU0GWQoMu6Dky1E6knvhszoiXFSDApbTUGi1/UfkIQbY244RwUAfCIjTobabEVZSfebDTTIaLwmsepetX15Uvh5CIc6yyzuMILmOgxKlWoc65JbboH2jogjb4sAI3mOieog0ULVMmdW6MfeiPN6qwRk1Iv6WivuqT3COtMbTIeNT5LWJXShwswndUWv2lIFzeqIb59PCsa5Nk/iYjvovxz9IiO0kfmPIFvVqD0gakQAstldUcqvanzG5KoH1glJ6obPvEzvZwIvb3jTJFp3n5LQRFmWyYfvU/SAPhnAso0FXbN1TWRM3Bp+ZmI9SBByx3PY5ApLUftHzFPjDTneczxOcNl4BtGkT/tFV9yWBzNPl9YZmXm5+9T9OXrrEEsYTWApUnnn11z784QZhhFY5igWpUl4oSXhsvHMUeRSy8JLQmPUj1IWvVj0epHoKC9HRHQIQzQCUQF//9k=">
            <a:extLst>
              <a:ext uri="{FF2B5EF4-FFF2-40B4-BE49-F238E27FC236}">
                <a16:creationId xmlns:a16="http://schemas.microsoft.com/office/drawing/2014/main" id="{9B6394C6-B475-9301-249E-A149D2AFF6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9461" name="AutoShape 4" descr="data:image/jpeg;base64,/9j/4AAQSkZJRgABAQAAAQABAAD/2wCEAAkGBhQSERQUERQWFRQVFBcVFRcUFRUYGBQZFRUVFBQXFxcXHCYfFx4jGRcVHy8gIycpLCwsFR4xNTAqNScrLSkBCQoKDgwOGg8PGioiHyUsMCwsLC8vLCksLjU1LCwtLCwsLCwsLCwsLCosLC0sKSksLCwpLCwpKSksLCwpLCwpLP/AABEIAIAAwAMBIgACEQEDEQH/xAAbAAABBQEBAAAAAAAAAAAAAAAFAgMEBgcBAP/EAEMQAAIAAwUEBwUGAwYHAAAAAAECAAMRBAUSITETQVFhBgcicYGRoRQyscHRI0JSYnKCFpLxFTNDorLhNFNjc4PC8P/EABoBAAIDAQEAAAAAAAAAAAAAAAEFAgMEBgD/xAArEQABBAEDBAAGAgMAAAAAAAABAAIDEQQSEyEFMUFRImFxkaGxFIEVMsH/2gAMAwEAAhEDEQA/ACi3rDgvDnACPAnjD7ZC58TlWD26Oi8IBLOaFbcxHaUt5HRb477fALbR7bGPbIXt5HfbY97fAPbmFC0cYBhR3ijXtsK9tgKJ0cafENoI7yOLbIkyrVFZ9qI104mCdhsk6YKy0ZhyitzGjuVYyW+yNi0Rw2kQJns8psMxSppWh4cY57XWKxH6V24ixnCE+0CBJtdIS1riYiUd1F2nAwwZ0DPbI6bZB2kN0IntI4Ggctph1J0e26R3AVNZBDTSRCROju0iNI2E08gREnyImu8NUrFjeFW7lC8A4RzYD+sP7KOiTGnUselRjI/+EJ2cTRIMecAAlsgBUk8BrAL6R0WoQlx3ZROsEiY6g7HM72mCWvLKjucuQ8IJrds6mklB/wBuZM9Zjgf5YodkgK4Y58lV6xyzNfBKBdt4Gi82bQQYsfRSa5FSAN5zI8NK+FRD+ISxR7aJY4I1mkjyVaxDn3vYB/eWxpn/AJ57+iGkZ3ZDz2Vox2eUfk9DZQ99mPoPhAHpBcbyZ0tZIaZtDilqsuuIKPtJbTDkDhGIGo1iEb8uqvuhzxMl29XBi3dAL1kPZjLkuMSzHdpYBGzV5jbMAHdSmmQJjNIXuHJK0NgjdxSpN7zfZJyHZv2lwTZVGONScO/IMQVI0zBiBZb12blGMxSrVWtH7JzU9luB3HcYunSGxtOl2sKxBYOFIOYK+4Rv1AjKkuG0rZ1nGXjllQxaUalc6HEuuRrmIUwuY8nWfNc/hMJOm7daeeLWmrZXnyWZEZ3QhSZnZY88T6jzgFarTNkYfaJWAMwUGpJBOKmIFR+HdxEEblvZ1sE18TbTYg4SugEuYyvqOySoz1BFKawElSXvG7Fmh2ExTNRAadoI2KXj17QNQGroY0Ys7oYuT5/6jm4+/JUY5pES5I74RiIj1y2klNnPUiZKCpMruOHIhhkQQCa98ELRYCBUdpeI3d43Q0xeoxynQ7g/tY83pUsAD2/E39fVD2FdIQBEgyeEeC8YaWkqQsPyzCVSHBEHKYToaFhoaBhQMVkK4FLxQqVrDJhYiBHCmDyijz0bUDyhlrOh0yiKCYVj5RjBI7FbKB7hN3hapchC8xwqjUn0HMnhGfX/ANYJbKSKJlUsoqSDWlDoNIO9O702cjsgF2YKhYA4Cci4roQNDzjP590BxNdVeYMQVMySBmcTUFTUU/mg6nLwYwcqZO6xbU2W3mAcFOH/AEgQKtPSeY/vO7fqZm/1GJk7ocRJ2uIghcRRhmKcGGXgRAhbGvDzMRGoqdRheN7HcD6D4CEf2ma51/mMTpVgTgPGJEtEB9xeGgj1O9oa2eAh9mvbCwOzDcix+Izi+9Fr+e65qz5spitokZYa5DJ+ypYVzw1J8IqaWYGaoVQKZ5CmmnrF16ysKzJMmn/D2VEPJioZvLKI1zTipauLAVmuzpqkxDRWxMykEgEEs1QNa5nlDtx2Yy5c2RUkDGVJGiuuIZjShrFCuybhEvnPkDwDisaXKl0tJpliUZ81JHwMIMyMQmm9jyukwZN5rnO7hQms3tEgFaY2lsBXD9+Uy5ltO1TNc8st8J6L3A1jsyWd2BbG7gg6Bs891Yn3ZIEhgtTgJJWtOzWuJe4HOIfSO39qz2iVMV5GLA+EgqQ7EK4YZZMKeJiDPix3NB8ovFZTSfIUm3XKjnER2sOEMpoyipIIPEZ07yN8RrgtroWlT82Q4S4GTAiqtTmN0F0zFRvG/fES9bAWRiuRZcNRkcs1PIg/ExjjeexW/g/CUxef2boQg2b5ErubdXkRlyI5xKW7w4jlgnmYMGGoKYqcc6OKagrkf6QRuy7CpOFsa1FV0YA6MONPkRD7FzpRTXcj2kWZ0yHlw4PpCZ12Fd0RjZaRZ7dIZM9V48O8boH7VTrDYZDvKQHGag5s5jqSIM7NYjOlDkIP8i0P41KC1nO6FS5fGJuMEaQyabojvWpCCk095SRvp3w017StzDzER2ulm1I9IZboxXXD5RzX+egHtNBgyFVPrAtIm7FVzGNiadw4REu+9pcpMBRicRJPZUZnL3jXQDdEzpL0XpMlqrgFg2oNBTuz/pAQdGA1aWhVI1wo3Gm8iGsWbFJEHg91Q7ElBukSt98yXkuqsQxWlCOe86RVdnwp/MBFtmdXqy6F7UMRzKiVXXPOjQqx9DULgNPOHlLoa7tSRSLW5bNNhY3OjD9Dni/SqSDmB+4n/wBconSnlmhDE+B+kHP4Fs5tZlB5j7NazCSvvE0VRReFSYsVm6v7KhBIduILmhGuigZRlf1SJho39k2b0mVwsV91U7ishmTjskaY+TBVUtUKcRFBxIpSOdJrfNmznmTxs2btEEBSak50J7I5co2m6pMuzXfWTLRGYFaqoBJJOp1OXGK2l2iYwfCrbM/eUHIZkZjjSKpuota9vF2LV8PTSY3c1RWZ2AysS4STMMxAox11cVoKxsTmk9fHTvj0+wqkgOqIpNoWmBVWmEEVFBlnXyhubN+2QYa0rpuqcqxgzMjc0mqTLBx9kO5u07aZBYLTVJ8s0O9S4DgjgVJh3pRYQ8t0AHuZd65gfCEXdPxzHH/Up/K1flEm+7TRvX1p8IoZJWO8+iF6Rp/ksHyQ655uKVgbPKh5gikOWWfhqkztUNBXeNCCd9PhEOyPhY8mp+1tD4RPnyVNK7yAeR3HuIEZWygphI0Bx+a9QpR0yeWwYc/9iIs9jmJOCTpeR3jv95W56eQitWftOEB7QOCh+8D7tfGnnEy77BOllmkn72anQ76EH47s4bYkhbwRYS7Mja8cmnfsKxWggKSxoACSeAGsVfZyrQGazMCV1Ugr3EA6A8dO6LBedGs74xQFRiB3VIqMoqdzXeZNrUrmpJUkEZK2VGG41p5Q81LjsiSRkrWgWPKhzr0Etir1VhqDl/WGJ9+S9cVDBrptcYnMhrSg+dYq7dDl3tCnJ6vDjyGNw5Cax4j5G2Ev+KZQ1OffD9nv+S1aN6wMboNL/FC5PQxFNQxjMevQeAp/wJFaDbZW/wCUINukb2A8ImvddnOqp5/7wxMuCyn7ieDH6xw4MYPOpN9T/kqlfKrMtC4DVVl50qc2YgegMQFuCXLmM+JiSAaZ0BrqBTUfKHemdmWSs0SKrWUtSrHczb6xT7xw+zKwerMq4SHJcvi7YIrmMOfIiO4wIRJjtLSR4WafK2HNa5t+Vf1vwiitLRgNCSTXXMgjgT9Ybl32SVlqih37GIIQSXyqSBQanPIRl8qRQrtnw/lLHEczTIMaeMLn2qWGYShuPadg3f2SaDxEOBFxyVzkmIx0heCa9cfulp1yWUK0x9C8xmqd+ZC665VPjBwzK5DPLwjCnnsWqxqeJK+naMXPq4nfaTRxVfTEfpCrJ6e0NdKXLpIuoOcWxhteFpzzzs1WuS1I8TCruSkktvY5Djv+giMZTOVVa1anxg5d1nBaWNyLjPPh8oUMa6Z4/oBNZ3tij/KidKSJUiQjEAAksSQBUAVJJ5sYGTZ9Zksg1BGooa5nQjWJXTZFnzFkuuJMPaGlcTV1/aIjy7sEuVREYLL2KpQVoMTV38TGjLZqlLWXx+gFXjPLIml/m/yuoMMzHnQzCPIKw9CfKFXtNLOGGlCD+6pB9IXOcmQThI+3Whoc/s6E/KIjMsxXUHNWRRTTNWY+IIHnEtusd/zAKp3dWQwn5hLl0x56Mo9YXWow8Rh8Rmh8xSI1nIKg8Oz5jXzjslGLA4smoO5gCa+OXlCdoN14TV49p+S5wtPAzUo3mPky/wCeLkFo+NTkwGIeoI8/UxVLqs2MzVr78tzQcRhJB8z5RYronYrPKP5AD+3s/KOj6YLFH6/ZIupE/bj7hLveztNkTZaHCzowVvwtSqnzAjMOjvSK0tapMiaavtUVxhAZdnXFWmtBiqTyjSrXbxLIqMiCTSlRu0MMy7RJxlyqq5GblAGIpWhaldKamHT2k0QVzkkWtwINUot+T81BanfA0SW4/OCd8WqWuEkjCRkdRAsbJvcan6Gp6Rw3WGOOU40a90uhxCBGBaUUhOUIeQ/3Zlf1fURGZZo95Aw/K/yIhQGX5WslR0nTj/iN/KI9NSfumn+RfrEmXaJH/MHk0T7NaJBPvE+Bjuxhsd3Z+Fzgkd7VKvZZrEhZiFgBi2iGgBzA7Op1isWh5q547IOYBHrSNfvuw2Z1GHKY1ASN1BhBI8R5xmV7dHAjMm3k5NSuOlKHQgkEGNLGMjOkccLYMm2gEWqyxmE+9ZeXu557qiDt13fM2ZZjdrlzpMmLtEAriyXJa78WeUMPcQGH7eWacC3GuWcGU6B0Zgtqs5qNQ5zrQ0i5z26e6rbbncBPWG6JrkLLl3W3GkzTfnnSJk+7bdKfFLlXegOVZTzMORz38ocsHQJxLLGbIIr+M1Og/DF6uXo1LMiXKmMDQEmg31rUcRGd0Yc0MBu+Va15aS4iqQ+5Mfs8x2nyRNw7MbNGbAzA/javE6aCDvRVK2dHbtMyqK0IDYRSoU6AtioIBGwqJzys8C4SCKoThVlrlyPqYtV0yMMlFA92ooN2Zy8PlFcDGibS0cNCnPITEHHu79LNutnpG1nm/Z5PhULTUUFSR5iM7uzrHtSzBjeYyEjGjPUMOFGyrw0zgt06mTLZeU1JILFSQAOWX0EUu+bveXTaIUYZENrGqONtEnyq5pnWG3w0ALXrb00wWSaTZbUAKMGaUAgIBpiOPQ5RS7P1rMqYTZZS5g/ZEyxkSSSKGpNdYuPRK3YruUzKuDKYHFmMq615RJuCdZ2kMbNLRlWjVVVAxLTFSvLWFmuNrXRllgcLboeS2QOpUuy9aNKj2dzU1ymVpnu7GeWUT26yUocVmmAVrTaJXfXKg3Vi8XVMMtwQtAH4j3WehypuFIxe9HM158zWrs5PCrtgp5QcfHxpwTor+17IyZ4nD47/AKV7u3rakSZiTGkTsJFcjLNagq9Kkfep5QUurrhskpWQyrRTaMy0WWaK1DT3+NYx+z2ZWahBNEB1OuRy84kYSdIZxYzIq0BL5cl8t6lso65LvObJPH6pKmlf3GOTetG63NaTAdP7hhu0yMZAkk4WJ3DEa8B/WJEu6Wmts1piOCmLIVcE5nujRqWbTa068+smx4RsJg7IoVmI61G6hIz3xEsfS6y2k0KiulR9dYgXD1dS1Qe2IruMhhckU8AOcWSw3JZ5J+xkIp4hanz1jM+ibK0Ma4J0XXlWU7L+4keRqISZNqXRlccx9IIlH+9RR+Y09NfSObRRxY88l8tTGZ+NC/8A2aFdqI7FVSzXVLXWbL82PyiY9rkSx/fDwQ/MxWpd2WgjJG8Yam9GbS+oAHMxv+L2l4HpEJ9/AN2HJFQSxUcanKvCI1+2izTCzynmYnarKUBA4kEMN/xiEOiE0azAO4GOTOjeEdqY3oPrENLb1XyiGFIlXbMcBkRmANK4d9a01NIfN0uoLPRAfxI41OWezp6xC/ie0Wb7OSVaXuDS1JB58e+OWrptPmoUdUzKklVKk4TVd8XcHsiLHdWC57rViQJ0kUzqWI5b0EXu9LfLWUoW0SwcIU0da0IFNG4AecYub83EwKtN5BmJr3ZRW5mrz9FYHUKr6rdrktlmlYg1plkDe81BiCiuHXecI84yfpl0kmTLdaRKtEzZNOZgiTn2faALUAIBFd9M4ry3go1z7onWfpjNlIUlO6qc6AgAdxpUeERhiEd2bJ7r0khfQAoBWrq/vBZTzyaBmVFWpz7TZ5nTWBPS9G9nDTTVmtEzDXXDl6VAgHZ7yZ8TFyHY1JOdTzhy8rXOtRVSTMYCgoPOLVXRtXq5r2l2e77Ms1wu2ltRSPeqxXyFPWJvR222axgKs1VQ0Yhn3uKN4ZCKdZ+g9snhBMbCqLhQMa4RWtABpnWDtj6ngR25rsfyqAPMxiOOwEm+5tbt9xaBXYUi/wDH1hl5vMxlQQFRS1TQ0IOmtIoFltyexTh/iOVFOABZq18aRepXUxJ1d3A5sPpBKxdXN3ySCcUwjcWLD6ROKNkQpqrkc+Q25ZXdfR61TyGkS2AoAWY0BpFhHQK8WGHaSwDkQP8AZY1SXOlSxSXLAA4/QR571bcQo/KKRYXlREYWaXd1QWoKweaiKwocjXWu+kWW5uryz2d9pMnvNcU0GWQoMu6Dky1E6knvhszoiXFSDApbTUGi1/UfkIQbY244RwUAfCIjTobabEVZSfebDTTIaLwmsepetX15Uvh5CIc6yyzuMILmOgxKlWoc65JbboH2jogjb4sAI3mOieog0ULVMmdW6MfeiPN6qwRk1Iv6WivuqT3COtMbTIeNT5LWJXShwswndUWv2lIFzeqIb59PCsa5Nk/iYjvovxz9IiO0kfmPIFvVqD0gakQAstldUcqvanzG5KoH1glJ6obPvEzvZwIvb3jTJFp3n5LQRFmWyYfvU/SAPhnAso0FXbN1TWRM3Bp+ZmI9SBByx3PY5ApLUftHzFPjDTneczxOcNl4BtGkT/tFV9yWBzNPl9YZmXm5+9T9OXrrEEsYTWApUnnn11z784QZhhFY5igWpUl4oSXhsvHMUeRSy8JLQmPUj1IWvVj0epHoKC9HRHQIQzQCUQF//9k=">
            <a:extLst>
              <a:ext uri="{FF2B5EF4-FFF2-40B4-BE49-F238E27FC236}">
                <a16:creationId xmlns:a16="http://schemas.microsoft.com/office/drawing/2014/main" id="{56C25099-2DEC-8465-AD6E-619D364D3C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80901" name="Picture 5">
            <a:extLst>
              <a:ext uri="{FF2B5EF4-FFF2-40B4-BE49-F238E27FC236}">
                <a16:creationId xmlns:a16="http://schemas.microsoft.com/office/drawing/2014/main" id="{AC96FC55-DC8C-854D-57B4-6690905E7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50641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>
            <a:extLst>
              <a:ext uri="{FF2B5EF4-FFF2-40B4-BE49-F238E27FC236}">
                <a16:creationId xmlns:a16="http://schemas.microsoft.com/office/drawing/2014/main" id="{F8D62727-7010-47D9-68FF-0687BBC8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81300"/>
            <a:ext cx="15843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24EB68FF-BB02-0828-EC79-D9EFC6C8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Atmosfera sklepu </a:t>
            </a:r>
          </a:p>
        </p:txBody>
      </p:sp>
      <p:pic>
        <p:nvPicPr>
          <p:cNvPr id="41988" name="Picture 4" descr="REAL18">
            <a:extLst>
              <a:ext uri="{FF2B5EF4-FFF2-40B4-BE49-F238E27FC236}">
                <a16:creationId xmlns:a16="http://schemas.microsoft.com/office/drawing/2014/main" id="{29BCBB94-7B13-5B06-4D1E-DB88B284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5759450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REAL21">
            <a:extLst>
              <a:ext uri="{FF2B5EF4-FFF2-40B4-BE49-F238E27FC236}">
                <a16:creationId xmlns:a16="http://schemas.microsoft.com/office/drawing/2014/main" id="{926CA51C-B312-110C-4FE6-C1807356C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6" b="9087"/>
          <a:stretch>
            <a:fillRect/>
          </a:stretch>
        </p:blipFill>
        <p:spPr bwMode="auto">
          <a:xfrm>
            <a:off x="3276600" y="1452563"/>
            <a:ext cx="5327650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REAL25">
            <a:extLst>
              <a:ext uri="{FF2B5EF4-FFF2-40B4-BE49-F238E27FC236}">
                <a16:creationId xmlns:a16="http://schemas.microsoft.com/office/drawing/2014/main" id="{CB965FFD-17D9-E389-BC72-AE9544AB6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133600"/>
            <a:ext cx="612775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REAL28">
            <a:extLst>
              <a:ext uri="{FF2B5EF4-FFF2-40B4-BE49-F238E27FC236}">
                <a16:creationId xmlns:a16="http://schemas.microsoft.com/office/drawing/2014/main" id="{5F815487-3550-4E22-1BFD-262F6F208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00213"/>
            <a:ext cx="61563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3">
            <a:extLst>
              <a:ext uri="{FF2B5EF4-FFF2-40B4-BE49-F238E27FC236}">
                <a16:creationId xmlns:a16="http://schemas.microsoft.com/office/drawing/2014/main" id="{A3777FCA-F903-1BF9-6CE9-B7EF31A3F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1557338"/>
            <a:ext cx="8229600" cy="4525962"/>
          </a:xfrm>
        </p:spPr>
        <p:txBody>
          <a:bodyPr/>
          <a:lstStyle/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Oświetlenie</a:t>
            </a:r>
          </a:p>
          <a:p>
            <a:pPr eaLnBrk="1" hangingPunct="1"/>
            <a:r>
              <a:rPr lang="pl-PL" altLang="pl-PL"/>
              <a:t>Muzyka</a:t>
            </a:r>
          </a:p>
          <a:p>
            <a:pPr eaLnBrk="1" hangingPunct="1"/>
            <a:r>
              <a:rPr lang="pl-PL" altLang="pl-PL"/>
              <a:t>Kolorystyka</a:t>
            </a:r>
          </a:p>
          <a:p>
            <a:pPr eaLnBrk="1" hangingPunct="1"/>
            <a:r>
              <a:rPr lang="pl-PL" altLang="pl-PL"/>
              <a:t>Zapach</a:t>
            </a:r>
          </a:p>
          <a:p>
            <a:pPr eaLnBrk="1" hangingPunct="1"/>
            <a:r>
              <a:rPr lang="pl-PL" altLang="pl-PL"/>
              <a:t>Pracownicy</a:t>
            </a:r>
            <a:br>
              <a:rPr lang="pl-PL" altLang="pl-PL"/>
            </a:br>
            <a:endParaRPr lang="pl-PL" altLang="pl-PL"/>
          </a:p>
        </p:txBody>
      </p:sp>
      <p:sp>
        <p:nvSpPr>
          <p:cNvPr id="46087" name="Symbol zastępczy numeru slajdu 7">
            <a:extLst>
              <a:ext uri="{FF2B5EF4-FFF2-40B4-BE49-F238E27FC236}">
                <a16:creationId xmlns:a16="http://schemas.microsoft.com/office/drawing/2014/main" id="{6D43084E-BC64-C3BA-F2D5-50171B5909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19D37A-D159-B947-831C-C9E68D631FD1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ymbol zastępczy numeru slajdu 2">
            <a:extLst>
              <a:ext uri="{FF2B5EF4-FFF2-40B4-BE49-F238E27FC236}">
                <a16:creationId xmlns:a16="http://schemas.microsoft.com/office/drawing/2014/main" id="{30CB9405-E754-3275-A803-F19D97F98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EAD53AE-F59D-DB49-A8D5-BB7F5CFD05FC}" type="slidenum">
              <a:rPr lang="en-US" altLang="pl-PL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31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2FAB7B0-9CFA-A58C-1FFC-7CA3D044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854075"/>
          </a:xfrm>
        </p:spPr>
        <p:txBody>
          <a:bodyPr/>
          <a:lstStyle/>
          <a:p>
            <a:pPr eaLnBrk="1" hangingPunct="1"/>
            <a:r>
              <a:rPr lang="pl-PL" altLang="pl-PL">
                <a:latin typeface="Times New Roman" panose="02020603050405020304" pitchFamily="18" charset="0"/>
                <a:cs typeface="Times New Roman" panose="02020603050405020304" pitchFamily="18" charset="0"/>
              </a:rPr>
              <a:t>Trasa przejścia klientów</a:t>
            </a:r>
          </a:p>
        </p:txBody>
      </p:sp>
      <p:pic>
        <p:nvPicPr>
          <p:cNvPr id="22531" name="Picture 3" descr="mapka hali">
            <a:extLst>
              <a:ext uri="{FF2B5EF4-FFF2-40B4-BE49-F238E27FC236}">
                <a16:creationId xmlns:a16="http://schemas.microsoft.com/office/drawing/2014/main" id="{6CB3FC5C-9B32-E73B-A692-209AC34A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24000"/>
            <a:ext cx="93249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2">
            <a:extLst>
              <a:ext uri="{FF2B5EF4-FFF2-40B4-BE49-F238E27FC236}">
                <a16:creationId xmlns:a16="http://schemas.microsoft.com/office/drawing/2014/main" id="{647E87BB-8CA3-D62C-963C-03D6ADF3A07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773238"/>
            <a:ext cx="6408738" cy="4319587"/>
            <a:chOff x="476" y="1117"/>
            <a:chExt cx="4037" cy="2721"/>
          </a:xfrm>
        </p:grpSpPr>
        <p:sp>
          <p:nvSpPr>
            <p:cNvPr id="47146" name="Line 4">
              <a:extLst>
                <a:ext uri="{FF2B5EF4-FFF2-40B4-BE49-F238E27FC236}">
                  <a16:creationId xmlns:a16="http://schemas.microsoft.com/office/drawing/2014/main" id="{72DF3151-AACE-9054-BACF-18BB113886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1" y="1389"/>
              <a:ext cx="272" cy="244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7" name="Line 5">
              <a:extLst>
                <a:ext uri="{FF2B5EF4-FFF2-40B4-BE49-F238E27FC236}">
                  <a16:creationId xmlns:a16="http://schemas.microsoft.com/office/drawing/2014/main" id="{8E91BF98-D89D-18E9-2C56-8F8FC2A5A5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79" y="1389"/>
              <a:ext cx="113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8" name="Line 6">
              <a:extLst>
                <a:ext uri="{FF2B5EF4-FFF2-40B4-BE49-F238E27FC236}">
                  <a16:creationId xmlns:a16="http://schemas.microsoft.com/office/drawing/2014/main" id="{AAA97FC0-8348-E9AC-C9D4-64CEFA5E48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26" y="1389"/>
              <a:ext cx="953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9" name="Line 7">
              <a:extLst>
                <a:ext uri="{FF2B5EF4-FFF2-40B4-BE49-F238E27FC236}">
                  <a16:creationId xmlns:a16="http://schemas.microsoft.com/office/drawing/2014/main" id="{78EAAC79-40C9-FAC1-EE25-DD1613BB62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1" y="1389"/>
              <a:ext cx="45" cy="49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0" name="Line 8">
              <a:extLst>
                <a:ext uri="{FF2B5EF4-FFF2-40B4-BE49-F238E27FC236}">
                  <a16:creationId xmlns:a16="http://schemas.microsoft.com/office/drawing/2014/main" id="{450AF346-FA76-0CB7-A82A-434CE61C8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1" y="1888"/>
              <a:ext cx="0" cy="113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1" name="Line 9">
              <a:extLst>
                <a:ext uri="{FF2B5EF4-FFF2-40B4-BE49-F238E27FC236}">
                  <a16:creationId xmlns:a16="http://schemas.microsoft.com/office/drawing/2014/main" id="{FF9B9CD8-6A9D-1E49-A23E-46D265B177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1" y="3022"/>
              <a:ext cx="59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2" name="Line 10">
              <a:extLst>
                <a:ext uri="{FF2B5EF4-FFF2-40B4-BE49-F238E27FC236}">
                  <a16:creationId xmlns:a16="http://schemas.microsoft.com/office/drawing/2014/main" id="{51AE586B-8FC6-C7BF-E674-EF5AB9F184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9" y="3022"/>
              <a:ext cx="36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3" name="Line 11">
              <a:extLst>
                <a:ext uri="{FF2B5EF4-FFF2-40B4-BE49-F238E27FC236}">
                  <a16:creationId xmlns:a16="http://schemas.microsoft.com/office/drawing/2014/main" id="{9FFF759D-EC4D-A4A3-C5C8-52FB2CBAF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9" y="2432"/>
              <a:ext cx="90" cy="59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4" name="Line 12">
              <a:extLst>
                <a:ext uri="{FF2B5EF4-FFF2-40B4-BE49-F238E27FC236}">
                  <a16:creationId xmlns:a16="http://schemas.microsoft.com/office/drawing/2014/main" id="{69F2DEAE-BB08-07D2-F9C6-7C026D116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2432"/>
              <a:ext cx="2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5" name="Line 13">
              <a:extLst>
                <a:ext uri="{FF2B5EF4-FFF2-40B4-BE49-F238E27FC236}">
                  <a16:creationId xmlns:a16="http://schemas.microsoft.com/office/drawing/2014/main" id="{F7DA4A4B-D40C-5FD7-CCD5-A584714F67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7" y="1888"/>
              <a:ext cx="45" cy="5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6" name="Line 14">
              <a:extLst>
                <a:ext uri="{FF2B5EF4-FFF2-40B4-BE49-F238E27FC236}">
                  <a16:creationId xmlns:a16="http://schemas.microsoft.com/office/drawing/2014/main" id="{507A69D8-C2BA-7F5D-8425-94521B458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1" y="1888"/>
              <a:ext cx="18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7" name="Line 15">
              <a:extLst>
                <a:ext uri="{FF2B5EF4-FFF2-40B4-BE49-F238E27FC236}">
                  <a16:creationId xmlns:a16="http://schemas.microsoft.com/office/drawing/2014/main" id="{4DF56AEF-EFB0-0C93-EF57-86CA97D09E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4" y="1888"/>
              <a:ext cx="227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8" name="Line 16">
              <a:extLst>
                <a:ext uri="{FF2B5EF4-FFF2-40B4-BE49-F238E27FC236}">
                  <a16:creationId xmlns:a16="http://schemas.microsoft.com/office/drawing/2014/main" id="{1A7259AF-F412-FE13-7D59-F6BC6BE2C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2" y="1888"/>
              <a:ext cx="2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59" name="Line 17">
              <a:extLst>
                <a:ext uri="{FF2B5EF4-FFF2-40B4-BE49-F238E27FC236}">
                  <a16:creationId xmlns:a16="http://schemas.microsoft.com/office/drawing/2014/main" id="{819DD1AE-72E3-F041-C18E-2F88675A6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2" y="1162"/>
              <a:ext cx="136" cy="7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60" name="Line 18">
              <a:extLst>
                <a:ext uri="{FF2B5EF4-FFF2-40B4-BE49-F238E27FC236}">
                  <a16:creationId xmlns:a16="http://schemas.microsoft.com/office/drawing/2014/main" id="{B75B7C90-F3A9-7D86-3589-F20F4A05E8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117"/>
              <a:ext cx="181" cy="204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61" name="Line 19">
              <a:extLst>
                <a:ext uri="{FF2B5EF4-FFF2-40B4-BE49-F238E27FC236}">
                  <a16:creationId xmlns:a16="http://schemas.microsoft.com/office/drawing/2014/main" id="{8B8C641A-5A0D-A2A5-3733-1EF8AD636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" y="3158"/>
              <a:ext cx="0" cy="63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15">
            <a:extLst>
              <a:ext uri="{FF2B5EF4-FFF2-40B4-BE49-F238E27FC236}">
                <a16:creationId xmlns:a16="http://schemas.microsoft.com/office/drawing/2014/main" id="{93F61F07-E4AF-B9CC-4AC4-8FC66652B1E4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773238"/>
            <a:ext cx="6192838" cy="4392612"/>
            <a:chOff x="476" y="1117"/>
            <a:chExt cx="3901" cy="2767"/>
          </a:xfrm>
        </p:grpSpPr>
        <p:sp>
          <p:nvSpPr>
            <p:cNvPr id="47124" name="Line 93">
              <a:extLst>
                <a:ext uri="{FF2B5EF4-FFF2-40B4-BE49-F238E27FC236}">
                  <a16:creationId xmlns:a16="http://schemas.microsoft.com/office/drawing/2014/main" id="{A844AEAF-00EB-539B-2390-A52DD77C74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91" y="3158"/>
              <a:ext cx="46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25" name="Line 94">
              <a:extLst>
                <a:ext uri="{FF2B5EF4-FFF2-40B4-BE49-F238E27FC236}">
                  <a16:creationId xmlns:a16="http://schemas.microsoft.com/office/drawing/2014/main" id="{22E94231-F071-FEE8-B7E9-9F113F09B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29" y="3158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26" name="Line 95">
              <a:extLst>
                <a:ext uri="{FF2B5EF4-FFF2-40B4-BE49-F238E27FC236}">
                  <a16:creationId xmlns:a16="http://schemas.microsoft.com/office/drawing/2014/main" id="{C4BAA0B3-8C40-062D-42DA-830D374F6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9" y="2432"/>
              <a:ext cx="136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27" name="Line 96">
              <a:extLst>
                <a:ext uri="{FF2B5EF4-FFF2-40B4-BE49-F238E27FC236}">
                  <a16:creationId xmlns:a16="http://schemas.microsoft.com/office/drawing/2014/main" id="{390B1DF0-011D-01B8-3F99-5282C97DA0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2432"/>
              <a:ext cx="59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28" name="Line 97">
              <a:extLst>
                <a:ext uri="{FF2B5EF4-FFF2-40B4-BE49-F238E27FC236}">
                  <a16:creationId xmlns:a16="http://schemas.microsoft.com/office/drawing/2014/main" id="{F80C9103-461D-3AC9-9EE8-46972EECA0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5" y="1661"/>
              <a:ext cx="181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29" name="Line 98">
              <a:extLst>
                <a:ext uri="{FF2B5EF4-FFF2-40B4-BE49-F238E27FC236}">
                  <a16:creationId xmlns:a16="http://schemas.microsoft.com/office/drawing/2014/main" id="{3C44BE61-3EDA-26FB-79FD-EB5D48E16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6" y="1661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0" name="Line 99">
              <a:extLst>
                <a:ext uri="{FF2B5EF4-FFF2-40B4-BE49-F238E27FC236}">
                  <a16:creationId xmlns:a16="http://schemas.microsoft.com/office/drawing/2014/main" id="{A9F894A6-CC18-BC3C-3541-4DA9642B0F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2" y="1117"/>
              <a:ext cx="0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1" name="Line 100">
              <a:extLst>
                <a:ext uri="{FF2B5EF4-FFF2-40B4-BE49-F238E27FC236}">
                  <a16:creationId xmlns:a16="http://schemas.microsoft.com/office/drawing/2014/main" id="{90659B1B-732A-75AA-C936-0CEA91A426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6" y="1117"/>
              <a:ext cx="816" cy="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2" name="Line 101">
              <a:extLst>
                <a:ext uri="{FF2B5EF4-FFF2-40B4-BE49-F238E27FC236}">
                  <a16:creationId xmlns:a16="http://schemas.microsoft.com/office/drawing/2014/main" id="{6E344597-AC8C-3C74-06B5-25B81C9FE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1797"/>
              <a:ext cx="317" cy="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3" name="Line 102">
              <a:extLst>
                <a:ext uri="{FF2B5EF4-FFF2-40B4-BE49-F238E27FC236}">
                  <a16:creationId xmlns:a16="http://schemas.microsoft.com/office/drawing/2014/main" id="{270ECCA0-DDB1-818B-8A38-B02B3131F6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7" y="1797"/>
              <a:ext cx="226" cy="11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4" name="Line 103">
              <a:extLst>
                <a:ext uri="{FF2B5EF4-FFF2-40B4-BE49-F238E27FC236}">
                  <a16:creationId xmlns:a16="http://schemas.microsoft.com/office/drawing/2014/main" id="{327C98B4-87DD-85C4-D2A6-D7B2D75ACE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" y="2931"/>
              <a:ext cx="46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5" name="Line 104">
              <a:extLst>
                <a:ext uri="{FF2B5EF4-FFF2-40B4-BE49-F238E27FC236}">
                  <a16:creationId xmlns:a16="http://schemas.microsoft.com/office/drawing/2014/main" id="{3016B3D1-BA3B-A623-A7A1-D4DB1C2E9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" y="3657"/>
              <a:ext cx="18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6" name="Line 105">
              <a:extLst>
                <a:ext uri="{FF2B5EF4-FFF2-40B4-BE49-F238E27FC236}">
                  <a16:creationId xmlns:a16="http://schemas.microsoft.com/office/drawing/2014/main" id="{5BB203B9-7F47-0394-6636-9A121B2AAB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2886"/>
              <a:ext cx="136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7" name="Line 106">
              <a:extLst>
                <a:ext uri="{FF2B5EF4-FFF2-40B4-BE49-F238E27FC236}">
                  <a16:creationId xmlns:a16="http://schemas.microsoft.com/office/drawing/2014/main" id="{4FDBF4B9-132E-7F55-A566-2BC53D0C51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" y="1842"/>
              <a:ext cx="0" cy="10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8" name="Line 107">
              <a:extLst>
                <a:ext uri="{FF2B5EF4-FFF2-40B4-BE49-F238E27FC236}">
                  <a16:creationId xmlns:a16="http://schemas.microsoft.com/office/drawing/2014/main" id="{C5F7AEB4-55A6-FA6A-9444-7FA103F17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7" y="1434"/>
              <a:ext cx="91" cy="4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39" name="Line 108">
              <a:extLst>
                <a:ext uri="{FF2B5EF4-FFF2-40B4-BE49-F238E27FC236}">
                  <a16:creationId xmlns:a16="http://schemas.microsoft.com/office/drawing/2014/main" id="{9A7C387A-00AE-B004-822A-1995DCE28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1434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0" name="Line 109">
              <a:extLst>
                <a:ext uri="{FF2B5EF4-FFF2-40B4-BE49-F238E27FC236}">
                  <a16:creationId xmlns:a16="http://schemas.microsoft.com/office/drawing/2014/main" id="{271AC0A5-6FE6-5990-5EE9-D5E401EE1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5" y="1434"/>
              <a:ext cx="8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1" name="Line 110">
              <a:extLst>
                <a:ext uri="{FF2B5EF4-FFF2-40B4-BE49-F238E27FC236}">
                  <a16:creationId xmlns:a16="http://schemas.microsoft.com/office/drawing/2014/main" id="{537AB1D1-76DF-1356-5EC2-AF6FA45177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2" y="1434"/>
              <a:ext cx="45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2" name="Line 111">
              <a:extLst>
                <a:ext uri="{FF2B5EF4-FFF2-40B4-BE49-F238E27FC236}">
                  <a16:creationId xmlns:a16="http://schemas.microsoft.com/office/drawing/2014/main" id="{753F1F79-BBE4-23A9-C765-510740F4B0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0" y="1933"/>
              <a:ext cx="182" cy="1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3" name="Line 112">
              <a:extLst>
                <a:ext uri="{FF2B5EF4-FFF2-40B4-BE49-F238E27FC236}">
                  <a16:creationId xmlns:a16="http://schemas.microsoft.com/office/drawing/2014/main" id="{48652F2C-7C71-E0D4-DCD6-1929EF1816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05" y="3203"/>
              <a:ext cx="45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4" name="Line 113">
              <a:extLst>
                <a:ext uri="{FF2B5EF4-FFF2-40B4-BE49-F238E27FC236}">
                  <a16:creationId xmlns:a16="http://schemas.microsoft.com/office/drawing/2014/main" id="{CED673E4-DC5F-436F-E78C-7A3851004D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4" y="3702"/>
              <a:ext cx="7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145" name="Line 114">
              <a:extLst>
                <a:ext uri="{FF2B5EF4-FFF2-40B4-BE49-F238E27FC236}">
                  <a16:creationId xmlns:a16="http://schemas.microsoft.com/office/drawing/2014/main" id="{388069D2-96D0-35A2-54BE-462B5EBB57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3" y="3702"/>
              <a:ext cx="91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128">
            <a:extLst>
              <a:ext uri="{FF2B5EF4-FFF2-40B4-BE49-F238E27FC236}">
                <a16:creationId xmlns:a16="http://schemas.microsoft.com/office/drawing/2014/main" id="{0EAA3DD4-601E-A6C7-B2CB-EB5E958758E2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2636838"/>
            <a:ext cx="4738688" cy="3073400"/>
            <a:chOff x="748" y="1661"/>
            <a:chExt cx="2985" cy="1936"/>
          </a:xfrm>
        </p:grpSpPr>
        <p:pic>
          <p:nvPicPr>
            <p:cNvPr id="47118" name="Picture 117" descr="68210_1">
              <a:extLst>
                <a:ext uri="{FF2B5EF4-FFF2-40B4-BE49-F238E27FC236}">
                  <a16:creationId xmlns:a16="http://schemas.microsoft.com/office/drawing/2014/main" id="{A30671F9-B2A7-283A-CA55-33870E43E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568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19" descr="68210_1">
              <a:extLst>
                <a:ext uri="{FF2B5EF4-FFF2-40B4-BE49-F238E27FC236}">
                  <a16:creationId xmlns:a16="http://schemas.microsoft.com/office/drawing/2014/main" id="{5B579D5D-CBEB-324B-2A15-FD82F1DFB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614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20" descr="68210_1">
              <a:extLst>
                <a:ext uri="{FF2B5EF4-FFF2-40B4-BE49-F238E27FC236}">
                  <a16:creationId xmlns:a16="http://schemas.microsoft.com/office/drawing/2014/main" id="{D5DEB7C3-1AFF-B926-BA41-0221ED63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1797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1" name="Picture 121" descr="68210_1">
              <a:extLst>
                <a:ext uri="{FF2B5EF4-FFF2-40B4-BE49-F238E27FC236}">
                  <a16:creationId xmlns:a16="http://schemas.microsoft.com/office/drawing/2014/main" id="{BA12E5CF-5F7F-0FFB-796F-D0F9BC90A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1661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2" name="Picture 122" descr="68210_1">
              <a:extLst>
                <a:ext uri="{FF2B5EF4-FFF2-40B4-BE49-F238E27FC236}">
                  <a16:creationId xmlns:a16="http://schemas.microsoft.com/office/drawing/2014/main" id="{DF342D9C-C02C-AA0E-A0DD-79615681E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750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3" name="Picture 123" descr="68210_1">
              <a:extLst>
                <a:ext uri="{FF2B5EF4-FFF2-40B4-BE49-F238E27FC236}">
                  <a16:creationId xmlns:a16="http://schemas.microsoft.com/office/drawing/2014/main" id="{4D17253E-2A56-5680-32D5-9C95F5A83D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3249"/>
              <a:ext cx="354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81">
            <a:extLst>
              <a:ext uri="{FF2B5EF4-FFF2-40B4-BE49-F238E27FC236}">
                <a16:creationId xmlns:a16="http://schemas.microsoft.com/office/drawing/2014/main" id="{DD5D1A53-3D2C-7DBE-C0FA-6E4F804007E1}"/>
              </a:ext>
            </a:extLst>
          </p:cNvPr>
          <p:cNvGrpSpPr>
            <a:grpSpLocks/>
          </p:cNvGrpSpPr>
          <p:nvPr/>
        </p:nvGrpSpPr>
        <p:grpSpPr bwMode="auto">
          <a:xfrm>
            <a:off x="0" y="2133600"/>
            <a:ext cx="8777288" cy="3360738"/>
            <a:chOff x="0" y="1344"/>
            <a:chExt cx="5529" cy="2117"/>
          </a:xfrm>
        </p:grpSpPr>
        <p:pic>
          <p:nvPicPr>
            <p:cNvPr id="47114" name="Picture 118" descr="68209_1">
              <a:extLst>
                <a:ext uri="{FF2B5EF4-FFF2-40B4-BE49-F238E27FC236}">
                  <a16:creationId xmlns:a16="http://schemas.microsoft.com/office/drawing/2014/main" id="{D814E31F-F373-14EE-EDD7-F68BA4778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3113"/>
              <a:ext cx="336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25" descr="68209_1">
              <a:extLst>
                <a:ext uri="{FF2B5EF4-FFF2-40B4-BE49-F238E27FC236}">
                  <a16:creationId xmlns:a16="http://schemas.microsoft.com/office/drawing/2014/main" id="{3EFB756C-6BB3-8FF0-04C8-A3CE5DB99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" y="1344"/>
              <a:ext cx="336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6" descr="68209_1">
              <a:extLst>
                <a:ext uri="{FF2B5EF4-FFF2-40B4-BE49-F238E27FC236}">
                  <a16:creationId xmlns:a16="http://schemas.microsoft.com/office/drawing/2014/main" id="{CA78B81C-3572-5CC7-CF96-2F4636A6B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389"/>
              <a:ext cx="336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27" descr="68209_1">
              <a:extLst>
                <a:ext uri="{FF2B5EF4-FFF2-40B4-BE49-F238E27FC236}">
                  <a16:creationId xmlns:a16="http://schemas.microsoft.com/office/drawing/2014/main" id="{EC9A9941-EB84-34E4-4CB8-B975D8049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04"/>
              <a:ext cx="336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710" name="Text Box 182">
            <a:extLst>
              <a:ext uri="{FF2B5EF4-FFF2-40B4-BE49-F238E27FC236}">
                <a16:creationId xmlns:a16="http://schemas.microsoft.com/office/drawing/2014/main" id="{CD12486E-6E31-4264-EA92-25A46E26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284538"/>
            <a:ext cx="2790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0:20 – 1:30</a:t>
            </a:r>
          </a:p>
        </p:txBody>
      </p:sp>
      <p:sp>
        <p:nvSpPr>
          <p:cNvPr id="58" name="Prostokąt zaokrąglony 57">
            <a:extLst>
              <a:ext uri="{FF2B5EF4-FFF2-40B4-BE49-F238E27FC236}">
                <a16:creationId xmlns:a16="http://schemas.microsoft.com/office/drawing/2014/main" id="{4C81FEC1-F0CF-4F03-C6FA-08D4BA762383}"/>
              </a:ext>
            </a:extLst>
          </p:cNvPr>
          <p:cNvSpPr/>
          <p:nvPr/>
        </p:nvSpPr>
        <p:spPr>
          <a:xfrm>
            <a:off x="8027988" y="5949950"/>
            <a:ext cx="64770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7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ymbol zastępczy numeru slajdu 2">
            <a:extLst>
              <a:ext uri="{FF2B5EF4-FFF2-40B4-BE49-F238E27FC236}">
                <a16:creationId xmlns:a16="http://schemas.microsoft.com/office/drawing/2014/main" id="{75E6C02C-5C67-6130-CF9E-0DEAABAE0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3D1E5591-1329-1548-AE4C-471765236509}" type="slidenum">
              <a:rPr lang="en-US" altLang="pl-PL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32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E6488CF7-C9F4-B080-F54E-0B7FFF7A9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638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Opis zagospodarowania przestrzeni sprzedażowej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F290D915-A2D4-35FD-6542-9B0D5D1B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88913"/>
            <a:ext cx="351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Powierzchnia - 11.300 m2</a:t>
            </a:r>
          </a:p>
        </p:txBody>
      </p:sp>
      <p:pic>
        <p:nvPicPr>
          <p:cNvPr id="23557" name="Picture 5" descr="mapka hali">
            <a:extLst>
              <a:ext uri="{FF2B5EF4-FFF2-40B4-BE49-F238E27FC236}">
                <a16:creationId xmlns:a16="http://schemas.microsoft.com/office/drawing/2014/main" id="{87B64404-6F55-52DA-4092-7A8793E4D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24000"/>
            <a:ext cx="93249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Oval 7">
            <a:extLst>
              <a:ext uri="{FF2B5EF4-FFF2-40B4-BE49-F238E27FC236}">
                <a16:creationId xmlns:a16="http://schemas.microsoft.com/office/drawing/2014/main" id="{D8FD9928-65CA-7EC0-3A3C-7DDF8A134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412875"/>
            <a:ext cx="4932362" cy="5256213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560" name="Oval 8">
            <a:extLst>
              <a:ext uri="{FF2B5EF4-FFF2-40B4-BE49-F238E27FC236}">
                <a16:creationId xmlns:a16="http://schemas.microsoft.com/office/drawing/2014/main" id="{8881BE7B-DA32-AD7C-9FA9-06207322E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4932363" cy="5256213"/>
          </a:xfrm>
          <a:prstGeom prst="ellips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561" name="Oval 9">
            <a:extLst>
              <a:ext uri="{FF2B5EF4-FFF2-40B4-BE49-F238E27FC236}">
                <a16:creationId xmlns:a16="http://schemas.microsoft.com/office/drawing/2014/main" id="{C427CF88-B651-B08A-CEE7-B46BF76FE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092825"/>
            <a:ext cx="1223963" cy="76517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562" name="Oval 10">
            <a:extLst>
              <a:ext uri="{FF2B5EF4-FFF2-40B4-BE49-F238E27FC236}">
                <a16:creationId xmlns:a16="http://schemas.microsoft.com/office/drawing/2014/main" id="{669369BD-E80D-B48E-5DF5-0B96F02BD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6092825"/>
            <a:ext cx="1223962" cy="76517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15C879B4-AB63-6D8C-4CCF-33ADD5A37040}"/>
              </a:ext>
            </a:extLst>
          </p:cNvPr>
          <p:cNvSpPr>
            <a:spLocks noChangeArrowheads="1"/>
          </p:cNvSpPr>
          <p:nvPr/>
        </p:nvSpPr>
        <p:spPr bwMode="auto">
          <a:xfrm rot="434870">
            <a:off x="6299200" y="2122488"/>
            <a:ext cx="793750" cy="374332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F7774A06-FA50-9BD5-B581-EC2F51B99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050" y="5734050"/>
            <a:ext cx="2087563" cy="935038"/>
          </a:xfrm>
          <a:prstGeom prst="ellipse">
            <a:avLst/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id="{D1ACC5D8-B636-581A-4E90-44634B129DB5}"/>
              </a:ext>
            </a:extLst>
          </p:cNvPr>
          <p:cNvSpPr/>
          <p:nvPr/>
        </p:nvSpPr>
        <p:spPr>
          <a:xfrm>
            <a:off x="7885113" y="6021388"/>
            <a:ext cx="790575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/>
      <p:bldP spid="23559" grpId="0" animBg="1"/>
      <p:bldP spid="23559" grpId="1" animBg="1"/>
      <p:bldP spid="23560" grpId="0" animBg="1"/>
      <p:bldP spid="23560" grpId="1" animBg="1"/>
      <p:bldP spid="23561" grpId="0" animBg="1"/>
      <p:bldP spid="23561" grpId="1" animBg="1"/>
      <p:bldP spid="23562" grpId="0" animBg="1"/>
      <p:bldP spid="23562" grpId="1" animBg="1"/>
      <p:bldP spid="23564" grpId="0" animBg="1"/>
      <p:bldP spid="23564" grpId="1" animBg="1"/>
      <p:bldP spid="235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ymbol zastępczy numeru slajdu 3">
            <a:extLst>
              <a:ext uri="{FF2B5EF4-FFF2-40B4-BE49-F238E27FC236}">
                <a16:creationId xmlns:a16="http://schemas.microsoft.com/office/drawing/2014/main" id="{042926DB-1E4E-8AE6-6CD0-5D37AC0BFD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7D1271-6B8C-304C-978F-138244A9A1F2}" type="slidenum">
              <a:rPr lang="en-US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A787094-6124-C07C-07E0-B9CFA2DDCF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854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>
                <a:latin typeface="Times New Roman" pitchFamily="18" charset="0"/>
                <a:cs typeface="Times New Roman" pitchFamily="18" charset="0"/>
              </a:rPr>
              <a:t>Średnia wartość zakupów na klienta</a:t>
            </a:r>
          </a:p>
        </p:txBody>
      </p:sp>
      <p:graphicFrame>
        <p:nvGraphicFramePr>
          <p:cNvPr id="15365" name="Object 2">
            <a:extLst>
              <a:ext uri="{FF2B5EF4-FFF2-40B4-BE49-F238E27FC236}">
                <a16:creationId xmlns:a16="http://schemas.microsoft.com/office/drawing/2014/main" id="{A8552754-95DB-BE60-EB3F-CAB8B0FBEDA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179388" y="1700213"/>
          <a:ext cx="8461375" cy="481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ykres" r:id="rId2" imgW="8509000" imgH="4851400" progId="MSGraph.Chart.8">
                  <p:embed followColorScheme="full"/>
                </p:oleObj>
              </mc:Choice>
              <mc:Fallback>
                <p:oleObj name="Wykres" r:id="rId2" imgW="8509000" imgH="485140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00213"/>
                        <a:ext cx="8461375" cy="481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OleChart spid="153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ytuł 3">
            <a:extLst>
              <a:ext uri="{FF2B5EF4-FFF2-40B4-BE49-F238E27FC236}">
                <a16:creationId xmlns:a16="http://schemas.microsoft.com/office/drawing/2014/main" id="{DD1AB618-7122-F1B1-0E47-5746FB937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Techniki manipulacji zachowaniami klientów w sklepie</a:t>
            </a:r>
          </a:p>
        </p:txBody>
      </p:sp>
      <p:sp>
        <p:nvSpPr>
          <p:cNvPr id="50178" name="Symbol zastępczy numeru slajdu 2">
            <a:extLst>
              <a:ext uri="{FF2B5EF4-FFF2-40B4-BE49-F238E27FC236}">
                <a16:creationId xmlns:a16="http://schemas.microsoft.com/office/drawing/2014/main" id="{AFA7A297-73FC-A3D2-C307-501C8E865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ACE74B-EF77-914F-924C-3114F1163442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10ACB177-246A-6AB6-09C9-4F6692C8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2500" b="1"/>
              <a:t>MERCHANDISINGOWE  ZASADY UZYSKANIA LEPSZYCH WYNIKÓW SPRZEDAŻY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245719FD-D0A3-ADE2-02BD-0ECAB26F5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pl-PL" altLang="pl-PL"/>
              <a:t>artykuły o wysokiej jakości i drogie znajdują się na wyższych półkach</a:t>
            </a:r>
          </a:p>
          <a:p>
            <a:pPr marL="609600" indent="-609600" eaLnBrk="1" hangingPunct="1"/>
            <a:r>
              <a:rPr lang="pl-PL" altLang="pl-PL"/>
              <a:t>artykuły tanie oraz o niższej jakości umieszcza się na najniższych półkach regału</a:t>
            </a:r>
          </a:p>
          <a:p>
            <a:pPr marL="609600" indent="-609600" eaLnBrk="1" hangingPunct="1"/>
            <a:r>
              <a:rPr lang="pl-PL" altLang="pl-PL"/>
              <a:t>towary „magnesy" oraz artykuły pierwszej potrzeby umieszcza się niżej</a:t>
            </a:r>
          </a:p>
        </p:txBody>
      </p:sp>
      <p:sp>
        <p:nvSpPr>
          <p:cNvPr id="51203" name="Symbol zastępczy numeru slajdu 3">
            <a:extLst>
              <a:ext uri="{FF2B5EF4-FFF2-40B4-BE49-F238E27FC236}">
                <a16:creationId xmlns:a16="http://schemas.microsoft.com/office/drawing/2014/main" id="{0481AC3D-14DD-4135-C567-EC8F6A0A5F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285C06-0DDA-5944-BE78-807E42A8F472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2DB7071-D0A0-3BC1-E85C-302193D2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2500" b="1"/>
              <a:t>MERCHANDISINGOWE  ZASADY UZYSKANIA LEPSZYCH WYNIKÓW SPRZEDAŻY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4DAD246C-4546-EA90-1172-C48F28160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/>
            <a:r>
              <a:rPr lang="pl-PL" altLang="pl-PL"/>
              <a:t>obok liderów rynkowych umieszcza się towary, które sprzedają się gorzej;</a:t>
            </a:r>
          </a:p>
          <a:p>
            <a:pPr marL="609600" indent="-609600" eaLnBrk="1" hangingPunct="1"/>
            <a:r>
              <a:rPr lang="pl-PL" altLang="pl-PL"/>
              <a:t>Towary z dłuższą datą ważności powinny być umieszczone w głębi regału;</a:t>
            </a:r>
          </a:p>
          <a:p>
            <a:pPr marL="609600" indent="-609600" eaLnBrk="1" hangingPunct="1"/>
            <a:r>
              <a:rPr lang="pl-PL" altLang="pl-PL"/>
              <a:t>towary o dużej rotacji, takie jak: cukier, pieczywo, mleko, są rozmieszczone w różnych miejscach w sklepie; </a:t>
            </a:r>
          </a:p>
        </p:txBody>
      </p:sp>
      <p:sp>
        <p:nvSpPr>
          <p:cNvPr id="52227" name="Symbol zastępczy numeru slajdu 3">
            <a:extLst>
              <a:ext uri="{FF2B5EF4-FFF2-40B4-BE49-F238E27FC236}">
                <a16:creationId xmlns:a16="http://schemas.microsoft.com/office/drawing/2014/main" id="{5DA4DDBD-0953-C87B-8829-719F486F0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1DA8EE-2FB6-7E48-86F9-040BD5135E22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D36FCC5-5E16-8F05-B10B-83D8FBF0C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800"/>
              <a:t> Miejscami dla ekspozycji promocyjnych są: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C478A07D-C62E-C87C-21EB-945BD629A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9900" indent="-469900" eaLnBrk="1" hangingPunct="1"/>
            <a:endParaRPr lang="pl-PL" altLang="pl-PL"/>
          </a:p>
          <a:p>
            <a:pPr marL="469900" indent="-469900" eaLnBrk="1" hangingPunct="1"/>
            <a:r>
              <a:rPr lang="pl-PL" altLang="pl-PL"/>
              <a:t>szczyty regałów</a:t>
            </a:r>
          </a:p>
          <a:p>
            <a:pPr marL="469900" indent="-469900" eaLnBrk="1" hangingPunct="1"/>
            <a:r>
              <a:rPr lang="pl-PL" altLang="pl-PL"/>
              <a:t>miejsca w pobliżu stoisk z obsługą tradycyjną </a:t>
            </a:r>
          </a:p>
          <a:p>
            <a:pPr marL="469900" indent="-469900" eaLnBrk="1" hangingPunct="1"/>
            <a:r>
              <a:rPr lang="pl-PL" altLang="pl-PL"/>
              <a:t>wydzielone w sklepie miejsca do przeprowadzania promocji</a:t>
            </a:r>
          </a:p>
          <a:p>
            <a:pPr marL="469900" indent="-469900" eaLnBrk="1" hangingPunct="1"/>
            <a:r>
              <a:rPr lang="pl-PL" altLang="pl-PL"/>
              <a:t>miejsca w pobliżu kas</a:t>
            </a:r>
          </a:p>
        </p:txBody>
      </p:sp>
      <p:sp>
        <p:nvSpPr>
          <p:cNvPr id="53251" name="Symbol zastępczy numeru slajdu 3">
            <a:extLst>
              <a:ext uri="{FF2B5EF4-FFF2-40B4-BE49-F238E27FC236}">
                <a16:creationId xmlns:a16="http://schemas.microsoft.com/office/drawing/2014/main" id="{2DC5C921-C61B-2774-5561-BA146C56C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F53AA6-ABBF-654A-9CF9-569423C07E1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>
            <a:extLst>
              <a:ext uri="{FF2B5EF4-FFF2-40B4-BE49-F238E27FC236}">
                <a16:creationId xmlns:a16="http://schemas.microsoft.com/office/drawing/2014/main" id="{14867041-578B-6281-CC6E-88795863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800"/>
              <a:t>Strefy postrzegania towaru na półce</a:t>
            </a:r>
          </a:p>
        </p:txBody>
      </p:sp>
      <p:graphicFrame>
        <p:nvGraphicFramePr>
          <p:cNvPr id="67587" name="Object 3">
            <a:extLst>
              <a:ext uri="{FF2B5EF4-FFF2-40B4-BE49-F238E27FC236}">
                <a16:creationId xmlns:a16="http://schemas.microsoft.com/office/drawing/2014/main" id="{ED3DDFA8-4244-4338-49FB-A67E18F73FAF}"/>
              </a:ext>
            </a:extLst>
          </p:cNvPr>
          <p:cNvGraphicFramePr>
            <a:graphicFrameLocks noChangeAspect="1"/>
          </p:cNvGraphicFramePr>
          <p:nvPr>
            <p:ph idx="1"/>
          </p:nvPr>
        </p:nvGraphicFramePr>
        <p:xfrm>
          <a:off x="827088" y="1708150"/>
          <a:ext cx="7345362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Photo Editor" r:id="rId2" imgW="2832100" imgH="1885950" progId="MSPhotoEd.3">
                  <p:embed/>
                </p:oleObj>
              </mc:Choice>
              <mc:Fallback>
                <p:oleObj name="Fotografia Photo Editor" r:id="rId2" imgW="2832100" imgH="188595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08150"/>
                        <a:ext cx="7345362" cy="445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A290A0-5387-5338-0886-0C49FDB5C19F}"/>
              </a:ext>
            </a:extLst>
          </p:cNvPr>
          <p:cNvGraphicFramePr/>
          <p:nvPr/>
        </p:nvGraphicFramePr>
        <p:xfrm>
          <a:off x="3635896" y="2492896"/>
          <a:ext cx="1944216" cy="87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trzałka w prawo 4">
            <a:extLst>
              <a:ext uri="{FF2B5EF4-FFF2-40B4-BE49-F238E27FC236}">
                <a16:creationId xmlns:a16="http://schemas.microsoft.com/office/drawing/2014/main" id="{2F175137-9CF9-1F80-BF1F-5FEABC525F9D}"/>
              </a:ext>
            </a:extLst>
          </p:cNvPr>
          <p:cNvSpPr/>
          <p:nvPr/>
        </p:nvSpPr>
        <p:spPr>
          <a:xfrm rot="20544507">
            <a:off x="3419475" y="3716338"/>
            <a:ext cx="1944688" cy="936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/>
              <a:t>Strefa zasięgu ręki</a:t>
            </a:r>
          </a:p>
        </p:txBody>
      </p:sp>
      <p:sp>
        <p:nvSpPr>
          <p:cNvPr id="54277" name="Symbol zastępczy numeru slajdu 5">
            <a:extLst>
              <a:ext uri="{FF2B5EF4-FFF2-40B4-BE49-F238E27FC236}">
                <a16:creationId xmlns:a16="http://schemas.microsoft.com/office/drawing/2014/main" id="{8DECE5DC-3C1B-1566-1A0F-DB58D3805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278A5D-C9DC-C341-A4DC-11FBDEED2A26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90CF6491-68C3-78BE-52D8-1CCB4C826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Strefy w obrębie regału</a:t>
            </a:r>
          </a:p>
        </p:txBody>
      </p:sp>
      <p:graphicFrame>
        <p:nvGraphicFramePr>
          <p:cNvPr id="103457" name="Group 33">
            <a:extLst>
              <a:ext uri="{FF2B5EF4-FFF2-40B4-BE49-F238E27FC236}">
                <a16:creationId xmlns:a16="http://schemas.microsoft.com/office/drawing/2014/main" id="{86B5D6F6-F7AA-4DEB-BA52-41747AE930BC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30725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3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Powyżej 160 cm strefy nieefektywne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Strefy zasięgu wzroku – 100 % skuteczności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120 cm  - 160 cm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Strefa zasięgu ręki – 75 % skuteczności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80 cm – 120 cm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Poniżej 80 cm  strefy nieefektywne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5310" name="Symbol zastępczy numeru slajdu 3">
            <a:extLst>
              <a:ext uri="{FF2B5EF4-FFF2-40B4-BE49-F238E27FC236}">
                <a16:creationId xmlns:a16="http://schemas.microsoft.com/office/drawing/2014/main" id="{1A7325C0-45D6-C947-0BFA-6A068AC46C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01AE25-D01F-1C4B-B578-CA845E38AA0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3191CF1-9AF6-9D4C-2960-88E74E630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dirty="0">
                <a:solidFill>
                  <a:schemeClr val="tx2">
                    <a:satMod val="130000"/>
                  </a:schemeClr>
                </a:solidFill>
              </a:rPr>
              <a:t>FUNKCJE DYSTRYBUCJI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C11D33E3-4809-663C-D671-FF581832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6975"/>
            <a:ext cx="8229600" cy="4032250"/>
          </a:xfrm>
        </p:spPr>
        <p:txBody>
          <a:bodyPr/>
          <a:lstStyle/>
          <a:p>
            <a:r>
              <a:rPr lang="en-US" altLang="pl-PL"/>
              <a:t>Zadaniem dystrybucji jest rozmieszczenie produktów na rynku w taki sposób aby konsument mógł  je nabyć w dogodnych warunkach: </a:t>
            </a:r>
          </a:p>
          <a:p>
            <a:r>
              <a:rPr lang="en-US" altLang="pl-PL"/>
              <a:t>odpowiadającym im miejscu, </a:t>
            </a:r>
          </a:p>
          <a:p>
            <a:r>
              <a:rPr lang="en-US" altLang="pl-PL"/>
              <a:t>czasie,</a:t>
            </a:r>
          </a:p>
          <a:p>
            <a:r>
              <a:rPr lang="en-US" altLang="pl-PL"/>
              <a:t> cenie możliwej do zaakceptowania. </a:t>
            </a:r>
            <a:endParaRPr lang="pl-PL" altLang="pl-PL"/>
          </a:p>
        </p:txBody>
      </p:sp>
      <p:sp>
        <p:nvSpPr>
          <p:cNvPr id="20483" name="Symbol zastępczy numeru slajdu 5">
            <a:extLst>
              <a:ext uri="{FF2B5EF4-FFF2-40B4-BE49-F238E27FC236}">
                <a16:creationId xmlns:a16="http://schemas.microsoft.com/office/drawing/2014/main" id="{AA757EE8-B98B-AF2D-B5A2-B2A5FB00DD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505F3C-8682-344C-9FD4-4C342A1B6EB0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79874" name="Picture 2">
            <a:extLst>
              <a:ext uri="{FF2B5EF4-FFF2-40B4-BE49-F238E27FC236}">
                <a16:creationId xmlns:a16="http://schemas.microsoft.com/office/drawing/2014/main" id="{0D46972E-5A16-12C8-01AE-E6C07BAF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5013325"/>
            <a:ext cx="32623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ymbol zastępczy numeru slajdu 3">
            <a:extLst>
              <a:ext uri="{FF2B5EF4-FFF2-40B4-BE49-F238E27FC236}">
                <a16:creationId xmlns:a16="http://schemas.microsoft.com/office/drawing/2014/main" id="{314CC9DC-B070-D0D0-2442-8BCD96CF7C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3124200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6F84107-0355-BA48-869C-04F8CDF01D8E}" type="slidenum">
              <a:rPr lang="en-US" altLang="pl-PL" sz="1200" smtClean="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40</a:t>
            </a:fld>
            <a:endParaRPr lang="en-US" altLang="pl-PL" sz="1200">
              <a:solidFill>
                <a:srgbClr val="898989"/>
              </a:solidFill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C63F280-A488-ABA0-47A4-6360A5208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052513"/>
            <a:ext cx="8229600" cy="854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>
                <a:latin typeface="Times New Roman" pitchFamily="18" charset="0"/>
                <a:cs typeface="Times New Roman" pitchFamily="18" charset="0"/>
              </a:rPr>
              <a:t>Wpływ promocji przy jednoczesnej zmianie ekspozycji towaru na półce na wzrost sprzedaży Nutelli (600ml)</a:t>
            </a:r>
          </a:p>
        </p:txBody>
      </p:sp>
      <p:graphicFrame>
        <p:nvGraphicFramePr>
          <p:cNvPr id="20543" name="Group 63">
            <a:extLst>
              <a:ext uri="{FF2B5EF4-FFF2-40B4-BE49-F238E27FC236}">
                <a16:creationId xmlns:a16="http://schemas.microsoft.com/office/drawing/2014/main" id="{754F6A66-ACFA-2034-855C-706F578A69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2636838"/>
          <a:ext cx="4895850" cy="2447925"/>
        </p:xfrm>
        <a:graphic>
          <a:graphicData uri="http://schemas.openxmlformats.org/drawingml/2006/table">
            <a:tbl>
              <a:tblPr/>
              <a:tblGrid>
                <a:gridCol w="244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334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Miesiąc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Wielkość sprzedaży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(w szt.)</a:t>
                      </a:r>
                      <a:endParaRPr kumimoji="0" lang="pl-PL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Październik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Listopad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66">
            <a:extLst>
              <a:ext uri="{FF2B5EF4-FFF2-40B4-BE49-F238E27FC236}">
                <a16:creationId xmlns:a16="http://schemas.microsoft.com/office/drawing/2014/main" id="{93D718DF-4B70-BD12-1017-4FE0EC533BE2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5516563"/>
            <a:ext cx="1152525" cy="719137"/>
            <a:chOff x="2381" y="3339"/>
            <a:chExt cx="726" cy="453"/>
          </a:xfrm>
        </p:grpSpPr>
        <p:sp>
          <p:nvSpPr>
            <p:cNvPr id="56339" name="Line 64">
              <a:extLst>
                <a:ext uri="{FF2B5EF4-FFF2-40B4-BE49-F238E27FC236}">
                  <a16:creationId xmlns:a16="http://schemas.microsoft.com/office/drawing/2014/main" id="{B0B77D2C-1C4E-D978-31FD-BF7398F483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1" y="3339"/>
              <a:ext cx="726" cy="45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6340" name="Text Box 65">
              <a:extLst>
                <a:ext uri="{FF2B5EF4-FFF2-40B4-BE49-F238E27FC236}">
                  <a16:creationId xmlns:a16="http://schemas.microsoft.com/office/drawing/2014/main" id="{77F28F45-5FAD-E9F9-F774-30494E72F2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339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55%</a:t>
              </a:r>
            </a:p>
          </p:txBody>
        </p:sp>
      </p:grpSp>
      <p:pic>
        <p:nvPicPr>
          <p:cNvPr id="20547" name="Picture 67" descr="untitled">
            <a:extLst>
              <a:ext uri="{FF2B5EF4-FFF2-40B4-BE49-F238E27FC236}">
                <a16:creationId xmlns:a16="http://schemas.microsoft.com/office/drawing/2014/main" id="{FB37F814-69C7-002D-9E62-52447CBE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08275"/>
            <a:ext cx="3124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ytuł 1">
            <a:extLst>
              <a:ext uri="{FF2B5EF4-FFF2-40B4-BE49-F238E27FC236}">
                <a16:creationId xmlns:a16="http://schemas.microsoft.com/office/drawing/2014/main" id="{8E135A18-70AF-490C-491B-926324251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Zachowania zakupowe Polaków</a:t>
            </a:r>
          </a:p>
        </p:txBody>
      </p:sp>
      <p:sp>
        <p:nvSpPr>
          <p:cNvPr id="57346" name="Symbol zastępczy numeru slajdu 3">
            <a:extLst>
              <a:ext uri="{FF2B5EF4-FFF2-40B4-BE49-F238E27FC236}">
                <a16:creationId xmlns:a16="http://schemas.microsoft.com/office/drawing/2014/main" id="{AC9A27AB-C05B-5566-6738-8DFE5AB9F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A94319-3040-4440-BE22-04B2F385C94F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57347" name="Obraz 5">
            <a:extLst>
              <a:ext uri="{FF2B5EF4-FFF2-40B4-BE49-F238E27FC236}">
                <a16:creationId xmlns:a16="http://schemas.microsoft.com/office/drawing/2014/main" id="{FC8048DF-A3AB-85A7-8934-7BCEDB27C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17638"/>
            <a:ext cx="8458200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ytuł 1">
            <a:extLst>
              <a:ext uri="{FF2B5EF4-FFF2-40B4-BE49-F238E27FC236}">
                <a16:creationId xmlns:a16="http://schemas.microsoft.com/office/drawing/2014/main" id="{9572EFC5-E81B-A5A7-5300-B345D0A75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Gdzie kupujemy (2019r.)</a:t>
            </a:r>
          </a:p>
        </p:txBody>
      </p:sp>
      <p:sp>
        <p:nvSpPr>
          <p:cNvPr id="58370" name="Symbol zastępczy numeru slajdu 3">
            <a:extLst>
              <a:ext uri="{FF2B5EF4-FFF2-40B4-BE49-F238E27FC236}">
                <a16:creationId xmlns:a16="http://schemas.microsoft.com/office/drawing/2014/main" id="{40138CFC-0B8B-27DA-2519-CE31C73BB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D97E1D-0434-3D4D-A99A-C031B89E79E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58371" name="Obraz 5">
            <a:extLst>
              <a:ext uri="{FF2B5EF4-FFF2-40B4-BE49-F238E27FC236}">
                <a16:creationId xmlns:a16="http://schemas.microsoft.com/office/drawing/2014/main" id="{4F12770F-D011-C724-0988-C3555161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063"/>
            <a:ext cx="82296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ymbol zastępczy numeru slajdu 3">
            <a:extLst>
              <a:ext uri="{FF2B5EF4-FFF2-40B4-BE49-F238E27FC236}">
                <a16:creationId xmlns:a16="http://schemas.microsoft.com/office/drawing/2014/main" id="{BC43D7EB-B41A-3FF1-16AD-5413A6EA1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340DE8-39A8-684F-ACFF-BCD860CF5506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59394" name="Obraz 8">
            <a:extLst>
              <a:ext uri="{FF2B5EF4-FFF2-40B4-BE49-F238E27FC236}">
                <a16:creationId xmlns:a16="http://schemas.microsoft.com/office/drawing/2014/main" id="{86EA5E23-5E9C-CAC2-354A-73ACB9FE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0"/>
            <a:ext cx="8483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ytuł 1">
            <a:extLst>
              <a:ext uri="{FF2B5EF4-FFF2-40B4-BE49-F238E27FC236}">
                <a16:creationId xmlns:a16="http://schemas.microsoft.com/office/drawing/2014/main" id="{CA1D87D5-5332-0836-622C-92173248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Zakupy budowlane</a:t>
            </a:r>
          </a:p>
        </p:txBody>
      </p:sp>
      <p:sp>
        <p:nvSpPr>
          <p:cNvPr id="60418" name="Symbol zastępczy numeru slajdu 3">
            <a:extLst>
              <a:ext uri="{FF2B5EF4-FFF2-40B4-BE49-F238E27FC236}">
                <a16:creationId xmlns:a16="http://schemas.microsoft.com/office/drawing/2014/main" id="{669B88C7-4C29-0580-A524-B7A5A3650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CDF129-597C-8E4A-AB83-431E3B310B07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60419" name="Obraz 5">
            <a:extLst>
              <a:ext uri="{FF2B5EF4-FFF2-40B4-BE49-F238E27FC236}">
                <a16:creationId xmlns:a16="http://schemas.microsoft.com/office/drawing/2014/main" id="{BF85DC76-0FE0-A936-6FB6-C9B534E7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968500"/>
            <a:ext cx="71501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ytuł 1">
            <a:extLst>
              <a:ext uri="{FF2B5EF4-FFF2-40B4-BE49-F238E27FC236}">
                <a16:creationId xmlns:a16="http://schemas.microsoft.com/office/drawing/2014/main" id="{B624B642-87CE-CCC7-D98B-ABF9331C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Zakupy kosmetyczne</a:t>
            </a:r>
          </a:p>
        </p:txBody>
      </p:sp>
      <p:sp>
        <p:nvSpPr>
          <p:cNvPr id="61442" name="Symbol zastępczy numeru slajdu 3">
            <a:extLst>
              <a:ext uri="{FF2B5EF4-FFF2-40B4-BE49-F238E27FC236}">
                <a16:creationId xmlns:a16="http://schemas.microsoft.com/office/drawing/2014/main" id="{29DFC8C2-4DDA-E50D-572F-214B71CE0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778091-EFAC-2747-A276-416BBD426F1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61443" name="Obraz 5">
            <a:extLst>
              <a:ext uri="{FF2B5EF4-FFF2-40B4-BE49-F238E27FC236}">
                <a16:creationId xmlns:a16="http://schemas.microsoft.com/office/drawing/2014/main" id="{E758CF62-1243-7AE0-807B-0DBF65E0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051050"/>
            <a:ext cx="75438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ytuł 1">
            <a:extLst>
              <a:ext uri="{FF2B5EF4-FFF2-40B4-BE49-F238E27FC236}">
                <a16:creationId xmlns:a16="http://schemas.microsoft.com/office/drawing/2014/main" id="{4EB649CF-AB8F-0026-A8BB-BBBDB9862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Zakupy meblowe</a:t>
            </a:r>
          </a:p>
        </p:txBody>
      </p:sp>
      <p:sp>
        <p:nvSpPr>
          <p:cNvPr id="62466" name="Symbol zastępczy numeru slajdu 3">
            <a:extLst>
              <a:ext uri="{FF2B5EF4-FFF2-40B4-BE49-F238E27FC236}">
                <a16:creationId xmlns:a16="http://schemas.microsoft.com/office/drawing/2014/main" id="{BCBBA0C0-BB24-D969-9D7B-CD5B787F0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4CE308-2F7E-DE4B-8496-9E36F34B564C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62467" name="Obraz 7">
            <a:extLst>
              <a:ext uri="{FF2B5EF4-FFF2-40B4-BE49-F238E27FC236}">
                <a16:creationId xmlns:a16="http://schemas.microsoft.com/office/drawing/2014/main" id="{EA569EA3-9535-C405-2E1C-10299702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765300"/>
            <a:ext cx="72517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ytuł 1">
            <a:extLst>
              <a:ext uri="{FF2B5EF4-FFF2-40B4-BE49-F238E27FC236}">
                <a16:creationId xmlns:a16="http://schemas.microsoft.com/office/drawing/2014/main" id="{CC3FFE65-6B1C-7ABB-F4DF-3FCDFDBF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Zakupy elektroniczne </a:t>
            </a:r>
          </a:p>
        </p:txBody>
      </p:sp>
      <p:sp>
        <p:nvSpPr>
          <p:cNvPr id="63490" name="Symbol zastępczy numeru slajdu 3">
            <a:extLst>
              <a:ext uri="{FF2B5EF4-FFF2-40B4-BE49-F238E27FC236}">
                <a16:creationId xmlns:a16="http://schemas.microsoft.com/office/drawing/2014/main" id="{47277743-9258-A1FE-07E9-6869F104DD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90C11E-7FD2-AC49-A5E0-3E35509054DA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63491" name="Obraz 5">
            <a:extLst>
              <a:ext uri="{FF2B5EF4-FFF2-40B4-BE49-F238E27FC236}">
                <a16:creationId xmlns:a16="http://schemas.microsoft.com/office/drawing/2014/main" id="{2743F253-0A4E-DAF4-9D29-ACFDF22A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955800"/>
            <a:ext cx="7569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ytuł 1">
            <a:extLst>
              <a:ext uri="{FF2B5EF4-FFF2-40B4-BE49-F238E27FC236}">
                <a16:creationId xmlns:a16="http://schemas.microsoft.com/office/drawing/2014/main" id="{0B56ED8B-911A-8C71-3B67-F4595A1C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Wnioski</a:t>
            </a:r>
          </a:p>
        </p:txBody>
      </p:sp>
      <p:sp>
        <p:nvSpPr>
          <p:cNvPr id="64514" name="Symbol zastępczy zawartości 2">
            <a:extLst>
              <a:ext uri="{FF2B5EF4-FFF2-40B4-BE49-F238E27FC236}">
                <a16:creationId xmlns:a16="http://schemas.microsoft.com/office/drawing/2014/main" id="{D8078F36-E9D7-069C-0F67-81D02D7C9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Polacy dokonują zakupów w sklepach sieciowych,</a:t>
            </a:r>
          </a:p>
          <a:p>
            <a:r>
              <a:rPr lang="pl-PL" altLang="pl-PL"/>
              <a:t>Zmieniła się struktura handlu z rozdrobionego na globalny,</a:t>
            </a:r>
          </a:p>
          <a:p>
            <a:r>
              <a:rPr lang="pl-PL" altLang="pl-PL"/>
              <a:t>Wzmacnia się potencjał handlu sieciowego, </a:t>
            </a:r>
          </a:p>
          <a:p>
            <a:r>
              <a:rPr lang="pl-PL" altLang="pl-PL"/>
              <a:t>Tracą na znaczeniu małe, lokalne sklepy. </a:t>
            </a:r>
          </a:p>
          <a:p>
            <a:endParaRPr lang="pl-PL" altLang="pl-PL"/>
          </a:p>
        </p:txBody>
      </p:sp>
      <p:sp>
        <p:nvSpPr>
          <p:cNvPr id="64515" name="Symbol zastępczy numeru slajdu 3">
            <a:extLst>
              <a:ext uri="{FF2B5EF4-FFF2-40B4-BE49-F238E27FC236}">
                <a16:creationId xmlns:a16="http://schemas.microsoft.com/office/drawing/2014/main" id="{B0AD23A5-100F-2934-B919-9C7C902A5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36D62F-C3A4-1042-AA99-A2381490ACBF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ytuł 1">
            <a:extLst>
              <a:ext uri="{FF2B5EF4-FFF2-40B4-BE49-F238E27FC236}">
                <a16:creationId xmlns:a16="http://schemas.microsoft.com/office/drawing/2014/main" id="{CDFDC602-5696-A2C8-AB95-9C34FD09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7338"/>
            <a:ext cx="8229600" cy="1143000"/>
          </a:xfrm>
        </p:spPr>
        <p:txBody>
          <a:bodyPr/>
          <a:lstStyle/>
          <a:p>
            <a:r>
              <a:rPr lang="pl-PL" altLang="pl-PL"/>
              <a:t>Działania zapobiegające dominacji sieciowych sklepów</a:t>
            </a:r>
          </a:p>
        </p:txBody>
      </p:sp>
      <p:sp>
        <p:nvSpPr>
          <p:cNvPr id="65538" name="Symbol zastępczy numeru slajdu 3">
            <a:extLst>
              <a:ext uri="{FF2B5EF4-FFF2-40B4-BE49-F238E27FC236}">
                <a16:creationId xmlns:a16="http://schemas.microsoft.com/office/drawing/2014/main" id="{C11352E2-46F0-5920-EA4C-AC82BB784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AD9C27-B78E-0945-9AA0-FCA680A6D110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A763075-DC25-0081-8D40-8BC220D61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92950" cy="98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>
                    <a:satMod val="130000"/>
                  </a:schemeClr>
                </a:solidFill>
              </a:rPr>
              <a:t>Kanał</a:t>
            </a:r>
            <a:r>
              <a:rPr lang="en-US" b="1" dirty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satMod val="130000"/>
                  </a:schemeClr>
                </a:solidFill>
              </a:rPr>
              <a:t>dystrybucyjny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pl-PL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E28D2298-1718-3B03-DB70-5DDC58031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2513"/>
            <a:ext cx="8229600" cy="3125787"/>
          </a:xfrm>
        </p:spPr>
        <p:txBody>
          <a:bodyPr/>
          <a:lstStyle/>
          <a:p>
            <a:r>
              <a:rPr lang="en-US" altLang="pl-PL"/>
              <a:t>Podmioty uczestniczące w sposób bezpośredni lub pośredni w  procesie dystrybucji nazywa się </a:t>
            </a:r>
            <a:r>
              <a:rPr lang="pl-PL" altLang="pl-PL" b="1"/>
              <a:t>ogniw</a:t>
            </a:r>
            <a:r>
              <a:rPr lang="en-US" altLang="pl-PL" b="1"/>
              <a:t>ami dystrybucyjnymi</a:t>
            </a:r>
            <a:r>
              <a:rPr lang="en-US" altLang="pl-PL"/>
              <a:t>. </a:t>
            </a:r>
            <a:endParaRPr lang="en-US" altLang="pl-PL" b="1"/>
          </a:p>
          <a:p>
            <a:r>
              <a:rPr lang="en-US" altLang="pl-PL" b="1"/>
              <a:t>Kanał dystrybucyjny </a:t>
            </a:r>
            <a:r>
              <a:rPr lang="en-US" altLang="pl-PL"/>
              <a:t>- to droga, którą jest przesuwany towar od producenta do konsumenta. </a:t>
            </a:r>
            <a:endParaRPr lang="pl-PL" altLang="pl-PL"/>
          </a:p>
        </p:txBody>
      </p:sp>
      <p:sp>
        <p:nvSpPr>
          <p:cNvPr id="21507" name="Symbol zastępczy numeru slajdu 5">
            <a:extLst>
              <a:ext uri="{FF2B5EF4-FFF2-40B4-BE49-F238E27FC236}">
                <a16:creationId xmlns:a16="http://schemas.microsoft.com/office/drawing/2014/main" id="{FC89F2D6-1079-F643-8054-B2164AA05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1572F2-62F7-8542-979A-05D0E7D5A0AD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pl-PL" altLang="pl-PL" sz="1200">
              <a:solidFill>
                <a:srgbClr val="898989"/>
              </a:solidFill>
            </a:endParaRPr>
          </a:p>
        </p:txBody>
      </p:sp>
      <p:pic>
        <p:nvPicPr>
          <p:cNvPr id="78852" name="Picture 4">
            <a:extLst>
              <a:ext uri="{FF2B5EF4-FFF2-40B4-BE49-F238E27FC236}">
                <a16:creationId xmlns:a16="http://schemas.microsoft.com/office/drawing/2014/main" id="{366D0A44-8485-FFC5-6633-C30356B6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9363"/>
            <a:ext cx="62277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trzałka w prawo 6">
            <a:extLst>
              <a:ext uri="{FF2B5EF4-FFF2-40B4-BE49-F238E27FC236}">
                <a16:creationId xmlns:a16="http://schemas.microsoft.com/office/drawing/2014/main" id="{7C17E58C-EDF1-ED2D-BFCE-371DC5210F6F}"/>
              </a:ext>
            </a:extLst>
          </p:cNvPr>
          <p:cNvSpPr/>
          <p:nvPr/>
        </p:nvSpPr>
        <p:spPr>
          <a:xfrm>
            <a:off x="0" y="4797425"/>
            <a:ext cx="3132138" cy="122396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>
                <a:solidFill>
                  <a:schemeClr val="tx1"/>
                </a:solidFill>
              </a:rPr>
              <a:t>Rodzaje kanałów</a:t>
            </a:r>
          </a:p>
        </p:txBody>
      </p:sp>
    </p:spTree>
  </p:cSld>
  <p:clrMapOvr>
    <a:masterClrMapping/>
  </p:clrMapOvr>
  <p:transition spd="med" advClick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ytuł 3">
            <a:extLst>
              <a:ext uri="{FF2B5EF4-FFF2-40B4-BE49-F238E27FC236}">
                <a16:creationId xmlns:a16="http://schemas.microsoft.com/office/drawing/2014/main" id="{D1AB97D7-A1AA-E310-BAC3-570C6D17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eaLnBrk="1" hangingPunct="1"/>
            <a:r>
              <a:rPr lang="pl-PL" altLang="pl-PL" sz="3200" b="1"/>
              <a:t>Ogólnokrajowa akcja społeczna  wspierająca małe sklepy zorganizowana przez  MakroCash &amp; Carry Polska sp z o.o.</a:t>
            </a:r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44A93967-278A-0B75-93F7-0C9EBDDD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25"/>
            <a:ext cx="849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Symbol zastępczy numeru slajdu 3">
            <a:extLst>
              <a:ext uri="{FF2B5EF4-FFF2-40B4-BE49-F238E27FC236}">
                <a16:creationId xmlns:a16="http://schemas.microsoft.com/office/drawing/2014/main" id="{B95C0EC5-B02A-E907-42AF-98694A6CF2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BF0AD-8169-A044-866B-8E2FEAD21B63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>
            <a:hlinkClick r:id="rId2" tooltip="Małe sklepiki w zastraszającym tempie znikają z handlowej mapy Polski (© fot. ADAM WOJNAR&#13;&#10;&#13;&#10;)"/>
            <a:extLst>
              <a:ext uri="{FF2B5EF4-FFF2-40B4-BE49-F238E27FC236}">
                <a16:creationId xmlns:a16="http://schemas.microsoft.com/office/drawing/2014/main" id="{80614FBA-6E0F-C859-970C-256033D3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54006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pole tekstowe 4">
            <a:extLst>
              <a:ext uri="{FF2B5EF4-FFF2-40B4-BE49-F238E27FC236}">
                <a16:creationId xmlns:a16="http://schemas.microsoft.com/office/drawing/2014/main" id="{D1E6BDAD-51FF-8EB2-B4AB-59D62036E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9107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Małe sklepiki w zastraszającym tempie znikają z handlowej mapy Polski (© fot. ADAM WOJNAR </a:t>
            </a:r>
          </a:p>
        </p:txBody>
      </p:sp>
      <p:sp>
        <p:nvSpPr>
          <p:cNvPr id="67587" name="pole tekstowe 5">
            <a:extLst>
              <a:ext uri="{FF2B5EF4-FFF2-40B4-BE49-F238E27FC236}">
                <a16:creationId xmlns:a16="http://schemas.microsoft.com/office/drawing/2014/main" id="{73843883-E7DE-AFFB-2183-625532993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8113"/>
            <a:ext cx="886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http://gdynia.naszemiasto.pl/serwisy/tu_mieszkam_tu_kupuje/538352,ratujmy-male-sklepiki</a:t>
            </a:r>
          </a:p>
        </p:txBody>
      </p:sp>
      <p:sp>
        <p:nvSpPr>
          <p:cNvPr id="67588" name="Symbol zastępczy numeru slajdu 4">
            <a:extLst>
              <a:ext uri="{FF2B5EF4-FFF2-40B4-BE49-F238E27FC236}">
                <a16:creationId xmlns:a16="http://schemas.microsoft.com/office/drawing/2014/main" id="{6868C07D-DDF0-3F6C-78CD-A509A2666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A30474-459B-E949-8917-29943897862F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733D6BB8-029C-AC79-2C4D-90B6FB93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Uwagi końcowe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B790C79E-EC9C-2BA5-617B-8AD5E6AA5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l-PL" altLang="pl-PL"/>
              <a:t>Zanim udasz się po zakupy zastanów się: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ile możesz wydać pieniędzy (w przypadku korzystanie z karty płatniczej),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co jest Twojej Rodzinie faktycznie potrzebne,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Zjedz posiłek,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Sprawdź ceny w innych sklepach,</a:t>
            </a:r>
          </a:p>
          <a:p>
            <a:pPr eaLnBrk="1" hangingPunct="1">
              <a:buFont typeface="Wingdings" pitchFamily="2" charset="2"/>
              <a:buChar char="Ø"/>
            </a:pPr>
            <a:endParaRPr lang="pl-PL" altLang="pl-PL"/>
          </a:p>
          <a:p>
            <a:pPr eaLnBrk="1" hangingPunct="1"/>
            <a:endParaRPr lang="pl-PL" altLang="pl-PL"/>
          </a:p>
        </p:txBody>
      </p:sp>
      <p:sp>
        <p:nvSpPr>
          <p:cNvPr id="68611" name="Symbol zastępczy numeru slajdu 3">
            <a:extLst>
              <a:ext uri="{FF2B5EF4-FFF2-40B4-BE49-F238E27FC236}">
                <a16:creationId xmlns:a16="http://schemas.microsoft.com/office/drawing/2014/main" id="{454C46C3-A420-8C33-9D84-4F532083D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F30978-7C46-064F-A6F0-C1EC9416EDD1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5509C991-6724-E6B2-5513-924DFDDD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Uwagi końcowe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976111B9-6331-F330-5BDA-F3CF9CB7C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W sklepie pamiętaj, że: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Należy kontrolować daty przydatności do spożycia towaru,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Należy się kontrolować i izolować od atmosfery w sklepie (muzyka, zapachy (aromamarketing), ustawione przy wejściu „promocje towaru”,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l-PL" altLang="pl-PL"/>
              <a:t>Należy kupować produkty planowane</a:t>
            </a:r>
          </a:p>
          <a:p>
            <a:pPr eaLnBrk="1" hangingPunct="1">
              <a:buFont typeface="Wingdings" pitchFamily="2" charset="2"/>
              <a:buChar char="Ø"/>
            </a:pPr>
            <a:endParaRPr lang="pl-PL" altLang="pl-PL"/>
          </a:p>
        </p:txBody>
      </p:sp>
      <p:sp>
        <p:nvSpPr>
          <p:cNvPr id="69635" name="Symbol zastępczy numeru slajdu 3">
            <a:extLst>
              <a:ext uri="{FF2B5EF4-FFF2-40B4-BE49-F238E27FC236}">
                <a16:creationId xmlns:a16="http://schemas.microsoft.com/office/drawing/2014/main" id="{014A5DE3-A637-7B58-2A7D-8C551948E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3E0570-8871-BA49-B6E8-773EA0FF80F1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DAB444F2-14A7-7B40-42BE-9147611D6A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>
                <a:solidFill>
                  <a:schemeClr val="tx2">
                    <a:satMod val="130000"/>
                  </a:schemeClr>
                </a:solidFill>
              </a:rPr>
              <a:t>Kanał dystrybucji obejmuje wiele czynności:</a:t>
            </a:r>
            <a:r>
              <a:rPr lang="en-US" sz="4000">
                <a:solidFill>
                  <a:schemeClr val="tx2">
                    <a:satMod val="130000"/>
                  </a:schemeClr>
                </a:solidFill>
              </a:rPr>
              <a:t> </a:t>
            </a:r>
            <a:endParaRPr lang="pl-PL" sz="400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6AC1D657-3FB8-9012-03D3-16231562A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en-US" altLang="pl-PL"/>
              <a:t>przemieszczanie fizyczne towaru,</a:t>
            </a:r>
          </a:p>
          <a:p>
            <a:pPr marL="609600" indent="-609600"/>
            <a:r>
              <a:rPr lang="en-US" altLang="pl-PL"/>
              <a:t>przekazywanie prawa własności towaru lub jego użytkowania,</a:t>
            </a:r>
          </a:p>
          <a:p>
            <a:pPr marL="609600" indent="-609600"/>
            <a:r>
              <a:rPr lang="en-US" altLang="pl-PL"/>
              <a:t>zamawianie towaru</a:t>
            </a:r>
            <a:r>
              <a:rPr lang="pl-PL" altLang="pl-PL"/>
              <a:t> lub usługi</a:t>
            </a:r>
            <a:r>
              <a:rPr lang="en-US" altLang="pl-PL"/>
              <a:t>,</a:t>
            </a:r>
          </a:p>
          <a:p>
            <a:pPr marL="609600" indent="-609600"/>
            <a:r>
              <a:rPr lang="en-US" altLang="pl-PL"/>
              <a:t>przekazywanie należności,</a:t>
            </a:r>
          </a:p>
          <a:p>
            <a:pPr marL="609600" indent="-609600"/>
            <a:r>
              <a:rPr lang="en-US" altLang="pl-PL"/>
              <a:t>podejmowanie ryzyka. </a:t>
            </a:r>
            <a:endParaRPr lang="pl-PL" altLang="pl-PL"/>
          </a:p>
        </p:txBody>
      </p:sp>
      <p:sp>
        <p:nvSpPr>
          <p:cNvPr id="22531" name="Symbol zastępczy numeru slajdu 5">
            <a:extLst>
              <a:ext uri="{FF2B5EF4-FFF2-40B4-BE49-F238E27FC236}">
                <a16:creationId xmlns:a16="http://schemas.microsoft.com/office/drawing/2014/main" id="{73394D77-BF67-BFB2-053B-D871C4B2C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851003-A308-A94B-8E0B-9A7733F3C2A7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3F7EAEE-FC8D-62CE-2A4C-2D90E5D5D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>
                <a:solidFill>
                  <a:schemeClr val="tx2">
                    <a:satMod val="130000"/>
                  </a:schemeClr>
                </a:solidFill>
              </a:rPr>
              <a:t>STRATEGIA DYSTRYBUCJI PRODUCENTA OKREŚLA: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4922540-A6CC-C2AA-074A-E76B5C5E8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21125"/>
          </a:xfrm>
        </p:spPr>
        <p:txBody>
          <a:bodyPr/>
          <a:lstStyle/>
          <a:p>
            <a:r>
              <a:rPr lang="pl-PL" altLang="pl-PL"/>
              <a:t>Jaki jest łańcuch przebiegu towaru</a:t>
            </a:r>
          </a:p>
          <a:p>
            <a:r>
              <a:rPr lang="pl-PL" altLang="pl-PL"/>
              <a:t>Ile ogniw jest w nim zaangażowanych</a:t>
            </a:r>
          </a:p>
          <a:p>
            <a:r>
              <a:rPr lang="pl-PL" altLang="pl-PL"/>
              <a:t>Jak są zlokalizowane </a:t>
            </a:r>
          </a:p>
          <a:p>
            <a:r>
              <a:rPr lang="pl-PL" altLang="pl-PL"/>
              <a:t>Jakie funkcje wykonuje każde z tych ogniw</a:t>
            </a:r>
          </a:p>
        </p:txBody>
      </p:sp>
      <p:sp>
        <p:nvSpPr>
          <p:cNvPr id="23555" name="Symbol zastępczy numeru slajdu 5">
            <a:extLst>
              <a:ext uri="{FF2B5EF4-FFF2-40B4-BE49-F238E27FC236}">
                <a16:creationId xmlns:a16="http://schemas.microsoft.com/office/drawing/2014/main" id="{35909485-5542-6BF7-3F74-7BDBAB86D2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522295-240B-7249-A1BC-75E12FCA4553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841B3EE-7435-C633-E863-3892A76A5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3100" b="1">
                <a:solidFill>
                  <a:schemeClr val="tx2">
                    <a:satMod val="130000"/>
                  </a:schemeClr>
                </a:solidFill>
              </a:rPr>
              <a:t>Na wybór kanału dystrybucji wpływ ma charakter towaru: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7A86C33-A61B-C752-963F-442B75F37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268413"/>
            <a:ext cx="7386638" cy="5589587"/>
          </a:xfrm>
        </p:spPr>
        <p:txBody>
          <a:bodyPr/>
          <a:lstStyle/>
          <a:p>
            <a:pPr marL="609600" indent="-609600">
              <a:buFontTx/>
              <a:buAutoNum type="alphaUcPeriod"/>
            </a:pPr>
            <a:r>
              <a:rPr lang="pl-PL" altLang="pl-PL" sz="2800"/>
              <a:t>– towary standardowe częstego zakupu i codziennego zapotrzebowania (art. Żywnościowe, papierosy, gazety, artykuły higieny osobistej)</a:t>
            </a:r>
          </a:p>
          <a:p>
            <a:pPr marL="609600" indent="-609600">
              <a:buFontTx/>
              <a:buAutoNum type="alphaUcPeriod"/>
            </a:pPr>
            <a:r>
              <a:rPr lang="pl-PL" altLang="pl-PL" sz="2800"/>
              <a:t>- artykuły powszechnego użytku o średniej trwałości (obuwie, materiały tekstylne, artykuły sportowe, wypoczynkowe).</a:t>
            </a:r>
          </a:p>
          <a:p>
            <a:pPr marL="609600" indent="-609600">
              <a:buFontTx/>
              <a:buAutoNum type="alphaUcPeriod"/>
            </a:pPr>
            <a:r>
              <a:rPr lang="pl-PL" altLang="pl-PL" sz="2800"/>
              <a:t>Artykuły złożone technicznie o wysokiej cenie jednostkowej (biżuteria, drogie meble, sprzęt techniczny, dzieła sztuki, samochody) </a:t>
            </a:r>
          </a:p>
        </p:txBody>
      </p:sp>
      <p:sp>
        <p:nvSpPr>
          <p:cNvPr id="24579" name="Symbol zastępczy numeru slajdu 5">
            <a:extLst>
              <a:ext uri="{FF2B5EF4-FFF2-40B4-BE49-F238E27FC236}">
                <a16:creationId xmlns:a16="http://schemas.microsoft.com/office/drawing/2014/main" id="{92D94B26-E25A-91C9-03F1-9EB15494CC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A5A536-E114-CF4E-B240-529BC1C93A79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C791CB5-932A-AE58-B529-2CB7A27EB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>
                <a:solidFill>
                  <a:schemeClr val="tx2">
                    <a:satMod val="130000"/>
                  </a:schemeClr>
                </a:solidFill>
              </a:rPr>
              <a:t>Dobór kanału dystrybucji dla poszczególnych grup towarów: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677F0FDE-DC12-27B7-917E-DA0AD321D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341438"/>
            <a:ext cx="7386638" cy="5516562"/>
          </a:xfrm>
        </p:spPr>
        <p:txBody>
          <a:bodyPr/>
          <a:lstStyle/>
          <a:p>
            <a:r>
              <a:rPr lang="pl-PL" altLang="pl-PL" sz="2800"/>
              <a:t>Towary z grupy A wymagają licznej sieci o charakterze powszechnym a także w wielkich domach i ośrodkach handlowych</a:t>
            </a:r>
          </a:p>
          <a:p>
            <a:r>
              <a:rPr lang="pl-PL" altLang="pl-PL" sz="2800"/>
              <a:t>Towary z grupy B są rozprowadzane przez sklepy branżowe, wyspecjalizowane działy domów towarowych, sklepów typu </a:t>
            </a:r>
            <a:r>
              <a:rPr lang="en-US" altLang="pl-PL" sz="2800" i="1"/>
              <a:t>catalog show rooms </a:t>
            </a:r>
            <a:endParaRPr lang="pl-PL" altLang="pl-PL" sz="2800" i="1"/>
          </a:p>
          <a:p>
            <a:r>
              <a:rPr lang="pl-PL" altLang="pl-PL" sz="2800" i="1"/>
              <a:t>Towary z gr C  posiadają nieliczne punkty sprzedaży, którym stawia się wysokie wymagania reprezentacyjności (położenie, wyposażenie, wystrój)  i wysokie kwalifikacje personelu.</a:t>
            </a:r>
            <a:endParaRPr lang="en-US" altLang="pl-PL" sz="2800" i="1"/>
          </a:p>
        </p:txBody>
      </p:sp>
      <p:sp>
        <p:nvSpPr>
          <p:cNvPr id="25603" name="Symbol zastępczy numeru slajdu 5">
            <a:extLst>
              <a:ext uri="{FF2B5EF4-FFF2-40B4-BE49-F238E27FC236}">
                <a16:creationId xmlns:a16="http://schemas.microsoft.com/office/drawing/2014/main" id="{205EE716-BF11-CF93-E798-7D0068116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98E110-97F3-8F46-8B6D-7D14EEF63161}" type="slidenum">
              <a:rPr lang="pl-PL" altLang="pl-PL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pl-PL" altLang="pl-PL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1425</Words>
  <Application>Microsoft Macintosh PowerPoint</Application>
  <PresentationFormat>Pokaz na ekranie (4:3)</PresentationFormat>
  <Paragraphs>231</Paragraphs>
  <Slides>53</Slides>
  <Notes>0</Notes>
  <HiddenSlides>1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53</vt:i4>
      </vt:variant>
    </vt:vector>
  </HeadingPairs>
  <TitlesOfParts>
    <vt:vector size="62" baseType="lpstr">
      <vt:lpstr>Arial</vt:lpstr>
      <vt:lpstr>Calibri</vt:lpstr>
      <vt:lpstr>Wingdings 2</vt:lpstr>
      <vt:lpstr>Wingdings</vt:lpstr>
      <vt:lpstr>Times New Roman</vt:lpstr>
      <vt:lpstr>Tahoma</vt:lpstr>
      <vt:lpstr>Motyw pakietu Office</vt:lpstr>
      <vt:lpstr>Fotografia Microsoft Photo Editor 3.0</vt:lpstr>
      <vt:lpstr>Wykres programu Microsoft Graph</vt:lpstr>
      <vt:lpstr>Strategia dystrybucji  </vt:lpstr>
      <vt:lpstr> DYSTRYBUCJA </vt:lpstr>
      <vt:lpstr>Dystrybucja</vt:lpstr>
      <vt:lpstr>FUNKCJE DYSTRYBUCJI</vt:lpstr>
      <vt:lpstr>Kanał dystrybucyjny </vt:lpstr>
      <vt:lpstr>Kanał dystrybucji obejmuje wiele czynności: </vt:lpstr>
      <vt:lpstr>STRATEGIA DYSTRYBUCJI PRODUCENTA OKREŚLA:</vt:lpstr>
      <vt:lpstr>Na wybór kanału dystrybucji wpływ ma charakter towaru:</vt:lpstr>
      <vt:lpstr>Dobór kanału dystrybucji dla poszczególnych grup towarów:</vt:lpstr>
      <vt:lpstr>Rodzaje strategii dystrybucji</vt:lpstr>
      <vt:lpstr>Gdzie dokonujemy zakupów?</vt:lpstr>
      <vt:lpstr>Supermarket delikatesowy</vt:lpstr>
      <vt:lpstr>Supermarket dyskontowy</vt:lpstr>
      <vt:lpstr>Supermarket delikatesowy</vt:lpstr>
      <vt:lpstr>Typy sklepów detalicznych</vt:lpstr>
      <vt:lpstr>Przykład hipermarketu</vt:lpstr>
      <vt:lpstr>Przykładowy hipermarket przed świętami</vt:lpstr>
      <vt:lpstr>Typy sklepów detalicznych</vt:lpstr>
      <vt:lpstr>Biedronka – sklep dyskontowy</vt:lpstr>
      <vt:lpstr>Biedronka – sklep dyskontowy</vt:lpstr>
      <vt:lpstr>Sklepy specjalistyczne</vt:lpstr>
      <vt:lpstr>Sklep specjalistyczny – galeria whisky Bydgoszcz</vt:lpstr>
      <vt:lpstr>Typy sklepów detalicznych</vt:lpstr>
      <vt:lpstr>Typy sklepów detalicznych:</vt:lpstr>
      <vt:lpstr>Outlety </vt:lpstr>
      <vt:lpstr>Zagospodarowanie powierzchni handlowej</vt:lpstr>
      <vt:lpstr>Opis  zagospodarowania  przestrzeni  sprzedażowej</vt:lpstr>
      <vt:lpstr>PODZIAŁ HALI SPRZEDAŻOWEJ</vt:lpstr>
      <vt:lpstr>Typy zachowań konsumentów</vt:lpstr>
      <vt:lpstr>Atmosfera sklepu </vt:lpstr>
      <vt:lpstr>Trasa przejścia klientów</vt:lpstr>
      <vt:lpstr>Opis zagospodarowania przestrzeni sprzedażowej</vt:lpstr>
      <vt:lpstr>Średnia wartość zakupów na klienta</vt:lpstr>
      <vt:lpstr>Techniki manipulacji zachowaniami klientów w sklepie</vt:lpstr>
      <vt:lpstr>MERCHANDISINGOWE  ZASADY UZYSKANIA LEPSZYCH WYNIKÓW SPRZEDAŻY</vt:lpstr>
      <vt:lpstr>MERCHANDISINGOWE  ZASADY UZYSKANIA LEPSZYCH WYNIKÓW SPRZEDAŻY</vt:lpstr>
      <vt:lpstr> Miejscami dla ekspozycji promocyjnych są:</vt:lpstr>
      <vt:lpstr>Strefy postrzegania towaru na półce</vt:lpstr>
      <vt:lpstr>Strefy w obrębie regału</vt:lpstr>
      <vt:lpstr>Wpływ promocji przy jednoczesnej zmianie ekspozycji towaru na półce na wzrost sprzedaży Nutelli (600ml)</vt:lpstr>
      <vt:lpstr>Zachowania zakupowe Polaków</vt:lpstr>
      <vt:lpstr>Gdzie kupujemy (2019r.)</vt:lpstr>
      <vt:lpstr>Prezentacja programu PowerPoint</vt:lpstr>
      <vt:lpstr>Zakupy budowlane</vt:lpstr>
      <vt:lpstr>Zakupy kosmetyczne</vt:lpstr>
      <vt:lpstr>Zakupy meblowe</vt:lpstr>
      <vt:lpstr>Zakupy elektroniczne </vt:lpstr>
      <vt:lpstr>Wnioski</vt:lpstr>
      <vt:lpstr>Działania zapobiegające dominacji sieciowych sklepów</vt:lpstr>
      <vt:lpstr>Ogólnokrajowa akcja społeczna  wspierająca małe sklepy zorganizowana przez  MakroCash &amp; Carry Polska sp z o.o.</vt:lpstr>
      <vt:lpstr>Prezentacja programu PowerPoint</vt:lpstr>
      <vt:lpstr>Uwagi końcowe</vt:lpstr>
      <vt:lpstr>Uwagi końcowe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Windows User</dc:creator>
  <cp:lastModifiedBy>Katarzyna Szalonka</cp:lastModifiedBy>
  <cp:revision>74</cp:revision>
  <dcterms:created xsi:type="dcterms:W3CDTF">2010-09-13T11:35:48Z</dcterms:created>
  <dcterms:modified xsi:type="dcterms:W3CDTF">2023-12-11T10:08:02Z</dcterms:modified>
</cp:coreProperties>
</file>