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31" y="-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4F706D-5E36-467B-9CCA-208B726B171F}" type="datetimeFigureOut">
              <a:rPr lang="pl-PL" smtClean="0"/>
              <a:t>2015-04-23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704FE83-613B-4E04-A026-4AAAF1EF8D12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Art. 82- 88 KC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Wady oświadczenia woli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7928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Pozorność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Pozorne mogą być tylko </a:t>
            </a:r>
            <a:r>
              <a:rPr lang="pl-PL" b="1" dirty="0" smtClean="0"/>
              <a:t>umowy</a:t>
            </a:r>
            <a:r>
              <a:rPr lang="pl-PL" dirty="0"/>
              <a:t> </a:t>
            </a:r>
            <a:r>
              <a:rPr lang="pl-PL" dirty="0" smtClean="0"/>
              <a:t>lub </a:t>
            </a:r>
            <a:r>
              <a:rPr lang="pl-PL" b="1" dirty="0" smtClean="0"/>
              <a:t>oświadczenia woli składane jednostronnie innej osobie,</a:t>
            </a:r>
          </a:p>
          <a:p>
            <a:r>
              <a:rPr lang="pl-PL" dirty="0" smtClean="0"/>
              <a:t>Obok umowy potajemnej, powodującej nieważność strony mogą dokonać innej tzw. ukrytej (</a:t>
            </a:r>
            <a:r>
              <a:rPr lang="pl-PL" b="1" dirty="0" err="1" smtClean="0"/>
              <a:t>dyssymulowanej</a:t>
            </a:r>
            <a:r>
              <a:rPr lang="pl-PL" dirty="0" smtClean="0"/>
              <a:t>) czynności prawnej, która zgodnie z zamiarem ma wywołać określone w niej skutki prawne. Nie jest ona nieważna tylko ze względu, że pozostaje ukryta wobec osób trzecich. </a:t>
            </a:r>
          </a:p>
          <a:p>
            <a:r>
              <a:rPr lang="pl-PL" dirty="0" smtClean="0"/>
              <a:t>Czynność prawna ukryta musi odpowiadać nie tylko przesłankom ważności przewidzianym dla wszystkich czynności prawnych, ale również takim jakie prawo wskazuje dla czynności tego rodzaju do którego należy ukryta czynność prawna.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230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Skutki pozorności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Pozorność może być przedmiotem dowodu między stronami, ze świadków albo z przesłuchania stron, chociaż umowa miała postać pisemną, </a:t>
            </a:r>
          </a:p>
          <a:p>
            <a:r>
              <a:rPr lang="pl-PL" dirty="0" smtClean="0"/>
              <a:t>Mimo, że pozorne oświadczenie woli jest bezwzględnie nieważne ma ono doniosłość prawną względem </a:t>
            </a:r>
            <a:r>
              <a:rPr lang="pl-PL" b="1" dirty="0" smtClean="0"/>
              <a:t>osób trzecich, które odpłatnie nabyły prawo lub zwolniły się z obowiązku, działając w zaufaniu</a:t>
            </a:r>
            <a:r>
              <a:rPr lang="pl-PL" dirty="0" smtClean="0"/>
              <a:t>, że oświadczenie woli nie zostało złożone dla pozoru.</a:t>
            </a:r>
            <a:r>
              <a:rPr lang="pl-PL" b="1" dirty="0" smtClean="0"/>
              <a:t> 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455148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Pozorność, a czynności prawne nie na serio i zastrzeżenie </a:t>
            </a:r>
            <a:r>
              <a:rPr lang="pl-PL" dirty="0" err="1" smtClean="0"/>
              <a:t>potajmene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Należy odróżniać od siebie obie kategorie czynności,</a:t>
            </a:r>
          </a:p>
          <a:p>
            <a:r>
              <a:rPr lang="pl-PL" dirty="0" smtClean="0"/>
              <a:t>Oświadczenie woli nie na serio ma nie wywołać skutków prawnych, co wynika z samego kontekstu sytuacyjnego,</a:t>
            </a:r>
          </a:p>
          <a:p>
            <a:r>
              <a:rPr lang="pl-PL" dirty="0" smtClean="0"/>
              <a:t>Zastrzeżenie potajemne </a:t>
            </a:r>
            <a:r>
              <a:rPr lang="pl-PL" i="1" dirty="0" smtClean="0"/>
              <a:t>(</a:t>
            </a:r>
            <a:r>
              <a:rPr lang="pl-PL" i="1" dirty="0" err="1" smtClean="0"/>
              <a:t>reservatio</a:t>
            </a:r>
            <a:r>
              <a:rPr lang="pl-PL" i="1" dirty="0" smtClean="0"/>
              <a:t> </a:t>
            </a:r>
            <a:r>
              <a:rPr lang="pl-PL" i="1" dirty="0" err="1" smtClean="0"/>
              <a:t>mentalis</a:t>
            </a:r>
            <a:r>
              <a:rPr lang="pl-PL" i="1" dirty="0" smtClean="0"/>
              <a:t>)</a:t>
            </a:r>
            <a:r>
              <a:rPr lang="pl-PL" dirty="0" smtClean="0"/>
              <a:t> polega na wewnętrznym, niezakomunikowanym nikomu zastrzeżeniu, że czynność prawna nie wywoła żadnych skutków – jest ono pozbawione doniosłości prawnej.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2996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Błąd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Przez błąd rozumie się niezgodność między obiektywną rzeczywistością i jej odbiciem w świadomości człowieka,</a:t>
            </a:r>
          </a:p>
          <a:p>
            <a:r>
              <a:rPr lang="pl-PL" dirty="0" smtClean="0"/>
              <a:t>Ma doniosłość prawną </a:t>
            </a:r>
            <a:r>
              <a:rPr lang="pl-PL" b="1" dirty="0" smtClean="0"/>
              <a:t>tylko wtedy </a:t>
            </a:r>
            <a:r>
              <a:rPr lang="pl-PL" dirty="0" smtClean="0"/>
              <a:t>gdy dotyczy czynności prawnej i jest istotny – art. 84 §</a:t>
            </a:r>
            <a:r>
              <a:rPr lang="pl-PL" dirty="0" smtClean="0">
                <a:latin typeface="Constantia"/>
              </a:rPr>
              <a:t> </a:t>
            </a:r>
            <a:r>
              <a:rPr lang="pl-PL" dirty="0" smtClean="0"/>
              <a:t>2</a:t>
            </a:r>
            <a:r>
              <a:rPr lang="pl-PL" dirty="0" smtClean="0">
                <a:latin typeface="Constantia"/>
              </a:rPr>
              <a:t> </a:t>
            </a:r>
            <a:r>
              <a:rPr lang="pl-PL" dirty="0" smtClean="0"/>
              <a:t>KC.</a:t>
            </a:r>
          </a:p>
          <a:p>
            <a:r>
              <a:rPr lang="pl-PL" dirty="0" smtClean="0"/>
              <a:t>Strona działa pod wpływem </a:t>
            </a:r>
            <a:r>
              <a:rPr lang="pl-PL" b="1" dirty="0" smtClean="0"/>
              <a:t>błędu co do treści czynności prawnej </a:t>
            </a:r>
            <a:r>
              <a:rPr lang="pl-PL" dirty="0" smtClean="0"/>
              <a:t>wtedy gdy ustalony ostatecznie w drodze wykładni sens czynności prawnej nie odpowiada wyobrażeniom żywionym przez nią w tym względzie.</a:t>
            </a:r>
          </a:p>
          <a:p>
            <a:r>
              <a:rPr lang="pl-PL" dirty="0" smtClean="0"/>
              <a:t>Nie ma charakteru błędu co do treści czynności niezgodne z rzeczywistością wyobrażenie dotyczące okoliczności nieuregulowanych w czynności, chociażby miały wpływ na jej dokonanie.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06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Istotność błędu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Jest drugą konieczną cechą doniosłości prawnej błędu,</a:t>
            </a:r>
          </a:p>
          <a:p>
            <a:r>
              <a:rPr lang="pl-PL" dirty="0" smtClean="0"/>
              <a:t>Kryterium </a:t>
            </a:r>
            <a:r>
              <a:rPr lang="pl-PL" dirty="0"/>
              <a:t>subiektywno – obiektywne – odniesienie zarówno do szczególnych okoliczności, indywidualnie dotyczących składającego oświadczenie woli jak i do wzoru „osoby rozsądnej”</a:t>
            </a:r>
          </a:p>
          <a:p>
            <a:r>
              <a:rPr lang="pl-PL" dirty="0" smtClean="0"/>
              <a:t>Chodzi o błąd uzasadniający przypuszczenie, że gdyby składający nie działał pod wpływem błędu, nie złożyłby oświadczenia woli tej treści.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3873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Przypadki szczególne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Odnoszą się do ochrony interesów adresatów oświadczeń woli wtedy gdy:</a:t>
            </a:r>
          </a:p>
          <a:p>
            <a:pPr lvl="1"/>
            <a:r>
              <a:rPr lang="pl-PL" dirty="0" smtClean="0"/>
              <a:t>Oświadczenie woli składane jest innej osobie,</a:t>
            </a:r>
          </a:p>
          <a:p>
            <a:pPr lvl="1"/>
            <a:r>
              <a:rPr lang="pl-PL" dirty="0" smtClean="0"/>
              <a:t>Dotyczą odpłatnych czynności prawnych.</a:t>
            </a:r>
          </a:p>
          <a:p>
            <a:pPr marL="320040" lvl="1" indent="0">
              <a:buNone/>
            </a:pPr>
            <a:r>
              <a:rPr lang="pl-PL" dirty="0" smtClean="0"/>
              <a:t>Na błąd dotyczący treści czynności prawnej można się powołać w tylko wtedy gdy jest istotny a ponadto adresat oświadczenia woli:</a:t>
            </a:r>
          </a:p>
          <a:p>
            <a:pPr lvl="2"/>
            <a:r>
              <a:rPr lang="pl-PL" dirty="0" smtClean="0"/>
              <a:t>albo błąd wywołał, chociażby nie ze swej winy,</a:t>
            </a:r>
          </a:p>
          <a:p>
            <a:pPr lvl="2"/>
            <a:r>
              <a:rPr lang="pl-PL" dirty="0"/>
              <a:t>a</a:t>
            </a:r>
            <a:r>
              <a:rPr lang="pl-PL" dirty="0" smtClean="0"/>
              <a:t>lbo wiedział o błędzie,</a:t>
            </a:r>
          </a:p>
          <a:p>
            <a:pPr lvl="2"/>
            <a:r>
              <a:rPr lang="pl-PL" dirty="0" smtClean="0"/>
              <a:t>albo mógł z łatwością błąd zauważyć (art. 84 par. 1 </a:t>
            </a:r>
            <a:r>
              <a:rPr lang="pl-PL" dirty="0" err="1" smtClean="0"/>
              <a:t>zd</a:t>
            </a:r>
            <a:r>
              <a:rPr lang="pl-PL" dirty="0" smtClean="0"/>
              <a:t>. 2 KC) 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8565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Oświadczenie woli zniekształcone przez posłańca i inne wypadki regulowane przepisami szczególnymi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Posłańcem jest osoba niebędąca stroną czynności prawnej,</a:t>
            </a:r>
          </a:p>
          <a:p>
            <a:r>
              <a:rPr lang="pl-PL" dirty="0" smtClean="0"/>
              <a:t>Należy stosować przepisy o błędzie (art. 85 KC) – należy ocenić czy zniekształcenie ma charakter istotny i czy adresat oświadczenia woli o nim wiedział lub mógł je z łatwością zauważyć </a:t>
            </a:r>
          </a:p>
          <a:p>
            <a:endParaRPr lang="pl-PL" dirty="0"/>
          </a:p>
          <a:p>
            <a:r>
              <a:rPr lang="pl-PL" dirty="0" smtClean="0"/>
              <a:t>W odniesieniu do niektórych rodzajów czynności przepisy szczególne modyfikują ogólne zasady dotyczące błędu: art. 918, 945, 1045 KC.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9317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Skutki błędu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b="1" dirty="0" smtClean="0"/>
          </a:p>
          <a:p>
            <a:endParaRPr lang="pl-PL" b="1" dirty="0"/>
          </a:p>
          <a:p>
            <a:r>
              <a:rPr lang="pl-PL" b="1" dirty="0" smtClean="0"/>
              <a:t>NIE POWODUJE NIEWAŻNOŚCI CZYNNOŚCI PRAWNEJ</a:t>
            </a:r>
          </a:p>
          <a:p>
            <a:endParaRPr lang="pl-PL" b="1" dirty="0"/>
          </a:p>
          <a:p>
            <a:r>
              <a:rPr lang="pl-PL" dirty="0" smtClean="0"/>
              <a:t>Stanowi podstawę </a:t>
            </a:r>
            <a:r>
              <a:rPr lang="pl-PL" b="1" dirty="0" smtClean="0"/>
              <a:t>uchylenia się </a:t>
            </a:r>
            <a:r>
              <a:rPr lang="pl-PL" dirty="0" smtClean="0"/>
              <a:t>od jej skutków</a:t>
            </a:r>
          </a:p>
          <a:p>
            <a:endParaRPr lang="pl-PL" b="1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9424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Podstęp – błąd wywołany podstępnie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Art. 86 – odrębna wada oświadczenia woli,</a:t>
            </a:r>
          </a:p>
          <a:p>
            <a:r>
              <a:rPr lang="pl-PL" dirty="0" smtClean="0"/>
              <a:t>Podstępne działanie polega na świadomym wprowadzeniu jakiejś osoby w błąd lub na umocnieniu jej błędnego mniemania i to w celu skłonienia tej osoby do złożenia oświadczenia woli określonej treści.</a:t>
            </a:r>
          </a:p>
          <a:p>
            <a:r>
              <a:rPr lang="pl-PL" dirty="0" smtClean="0"/>
              <a:t>Za podstęp uważa się także świadome przemilczenie pewnych informacji, ale tylko wtedy gdy </a:t>
            </a:r>
            <a:r>
              <a:rPr lang="pl-PL" u="sng" dirty="0" smtClean="0"/>
              <a:t>istniał obowiązek ich ujawnienia.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0840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Składający oświadczenie woli pod wpływem podstępu może się powołać na błąd nawet wtedy gdy nie był on istotny lub gdy nie dotyczył treści czynności prawnej, </a:t>
            </a:r>
          </a:p>
          <a:p>
            <a:r>
              <a:rPr lang="pl-PL" dirty="0" smtClean="0"/>
              <a:t>Konieczne jest wykazanie związku między podstępnym działaniem wywołującym mylne wyobrażenie o rzeczywistości a złożeniem oświadczenia woli określonej treści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050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Koncepcja wad oświadczenia woli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Zespół instytucji uregulowanych w dziale IV księgi I wskazujących w jakich okolicznościach pewne stany psychiki lub wiedzy człowieka towarzyszące składaniu oświadczeń woli uwzględnia system prawny, określając ich wpływ na ważność czynności prawnej.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6263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Skutki podstępu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Wada ta, podobnie jak błąd, uzasadnia </a:t>
            </a:r>
            <a:r>
              <a:rPr lang="pl-PL" b="1" dirty="0" smtClean="0"/>
              <a:t>uchylenie się </a:t>
            </a:r>
            <a:r>
              <a:rPr lang="pl-PL" dirty="0" smtClean="0"/>
              <a:t>od skutków złożonego oświadczenia woli,</a:t>
            </a:r>
          </a:p>
          <a:p>
            <a:r>
              <a:rPr lang="pl-PL" dirty="0" smtClean="0"/>
              <a:t>Zwykle podstępu dopuszcza się strona czynności prawnej, ale ze względu na dużą szkodliwość społeczną tej wady dopuszcza w dwóch przypadkach możliwość powołania się na </a:t>
            </a:r>
            <a:r>
              <a:rPr lang="pl-PL" b="1" dirty="0" smtClean="0"/>
              <a:t>podstęp osoby trzeciej</a:t>
            </a:r>
            <a:r>
              <a:rPr lang="pl-PL" dirty="0" smtClean="0"/>
              <a:t>:</a:t>
            </a:r>
          </a:p>
          <a:p>
            <a:pPr lvl="1"/>
            <a:r>
              <a:rPr lang="pl-PL" dirty="0" smtClean="0"/>
              <a:t>Gdy czynność prawna jest nieodpłatna,</a:t>
            </a:r>
          </a:p>
          <a:p>
            <a:pPr lvl="1"/>
            <a:r>
              <a:rPr lang="pl-PL" dirty="0" smtClean="0"/>
              <a:t>Gdy druga strona (adresat oświadczenia woli) wiedziała o podstępie osoby trzeciej i nie zawiadomiła o nim składającego oświadczenie woli.</a:t>
            </a:r>
          </a:p>
        </p:txBody>
      </p:sp>
    </p:spTree>
    <p:extLst>
      <p:ext uri="{BB962C8B-B14F-4D97-AF65-F5344CB8AC3E}">
        <p14:creationId xmlns:p14="http://schemas.microsoft.com/office/powerpoint/2010/main" val="1864483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Groźba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Zapowiedź wyrządzenia komuś jakiegoś zła w razie gdyby nie dokonał on żądanej czynności prawnej,</a:t>
            </a:r>
          </a:p>
          <a:p>
            <a:r>
              <a:rPr lang="pl-PL" dirty="0" smtClean="0"/>
              <a:t>Sytuacja przymusowa (</a:t>
            </a:r>
            <a:r>
              <a:rPr lang="pl-PL" b="1" dirty="0" smtClean="0"/>
              <a:t>tzw. przymus psychiczny</a:t>
            </a:r>
            <a:r>
              <a:rPr lang="pl-PL" dirty="0" smtClean="0"/>
              <a:t>)</a:t>
            </a:r>
          </a:p>
          <a:p>
            <a:r>
              <a:rPr lang="pl-PL" dirty="0" smtClean="0"/>
              <a:t>Osoba zagrożona stoi przed alternatywą: albo dokonać żądanej czynności prawnej, albo narazić się na realizację stanu rzeczy określonego w groźbie – nie jest ona jednak pozbawiona możliwości wyboru (gdyby tak było zachowanie to kwalifikowane byłoby z art. 82 KC i z mocy prawa w ogóle nie miałoby cech czynności prawnej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0071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Cechy groźby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Generalnie system prawny nie chroni osób, które dokonują czynności prawnych pod wypływem obawy, że spotka je jakieś zło,</a:t>
            </a:r>
          </a:p>
          <a:p>
            <a:r>
              <a:rPr lang="pl-PL" dirty="0" smtClean="0"/>
              <a:t>Jedynie w sytuacji, gdy sytuacja ta powstała wskutek </a:t>
            </a:r>
            <a:r>
              <a:rPr lang="pl-PL" b="1" dirty="0" smtClean="0"/>
              <a:t>celowego i bezprawnego działania innej osoby</a:t>
            </a:r>
            <a:r>
              <a:rPr lang="pl-PL" dirty="0"/>
              <a:t> </a:t>
            </a:r>
            <a:r>
              <a:rPr lang="pl-PL" dirty="0" smtClean="0"/>
              <a:t>– art. 87 KC. </a:t>
            </a:r>
          </a:p>
          <a:p>
            <a:r>
              <a:rPr lang="pl-PL" dirty="0" smtClean="0"/>
              <a:t>Bezprawność groźby:</a:t>
            </a:r>
          </a:p>
          <a:p>
            <a:pPr lvl="1"/>
            <a:r>
              <a:rPr lang="pl-PL" dirty="0" smtClean="0"/>
              <a:t>Zapowiedź dokonania czynu bezwzględnie zabronionego przez system prawny,</a:t>
            </a:r>
          </a:p>
          <a:p>
            <a:pPr lvl="1"/>
            <a:r>
              <a:rPr lang="pl-PL" dirty="0" smtClean="0"/>
              <a:t>Zapowiedź podjęcia działań wprawdzie dozwolonych, lecz nie w tym celu aby skłonić kogoś do złożenia oświadczenia woli określonej treści.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0093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Cechy groźby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Znaczenie prawne groźby uzależnione jest nie tylko od tego czy jest bezprawna, ale też czy jest </a:t>
            </a:r>
            <a:r>
              <a:rPr lang="pl-PL" b="1" dirty="0" smtClean="0"/>
              <a:t>poważna </a:t>
            </a:r>
            <a:r>
              <a:rPr lang="pl-PL" dirty="0" smtClean="0"/>
              <a:t>tzn. powodująca poważne niebezpieczeństwo dla osobistych lub majątkowych dóbr niekoniecznie składającego oświadczenie woli, ale też innej osoby. </a:t>
            </a:r>
          </a:p>
          <a:p>
            <a:r>
              <a:rPr lang="pl-PL" dirty="0" smtClean="0"/>
              <a:t>Zgodnie z treścią art. 87 KC takie same konsekwencje ma groźba pochodząca od </a:t>
            </a:r>
            <a:r>
              <a:rPr lang="pl-PL" b="1" dirty="0" smtClean="0"/>
              <a:t>strony</a:t>
            </a:r>
            <a:r>
              <a:rPr lang="pl-PL" dirty="0" smtClean="0"/>
              <a:t>, której złożone zostało oświadczenie woli jak i od jakiejkolwiek osoby trzeciej., chociażby strona nie wiedziała o groźbie osoby trzeciej. </a:t>
            </a:r>
          </a:p>
          <a:p>
            <a:r>
              <a:rPr lang="pl-PL" dirty="0" smtClean="0"/>
              <a:t>Skutek: uchylenie się do skutków prawnych </a:t>
            </a:r>
            <a:r>
              <a:rPr lang="pl-PL" dirty="0" err="1" smtClean="0"/>
              <a:t>ośw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4694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Uchylenie się od skutków prawnych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Dotyczy: oświadczenia złożonego pod wpływem:</a:t>
            </a:r>
          </a:p>
          <a:p>
            <a:pPr lvl="1"/>
            <a:r>
              <a:rPr lang="pl-PL" dirty="0" smtClean="0"/>
              <a:t>Błędu,</a:t>
            </a:r>
          </a:p>
          <a:p>
            <a:pPr lvl="1"/>
            <a:r>
              <a:rPr lang="pl-PL" dirty="0" smtClean="0"/>
              <a:t>Podstępu,</a:t>
            </a:r>
          </a:p>
          <a:p>
            <a:pPr lvl="1"/>
            <a:r>
              <a:rPr lang="pl-PL" dirty="0" smtClean="0"/>
              <a:t>Groźby </a:t>
            </a:r>
            <a:endParaRPr lang="pl-PL" dirty="0"/>
          </a:p>
          <a:p>
            <a:pPr lvl="1"/>
            <a:endParaRPr lang="pl-PL" dirty="0" smtClean="0"/>
          </a:p>
          <a:p>
            <a:pPr marL="320040" lvl="1" indent="0">
              <a:buNone/>
            </a:pPr>
            <a:r>
              <a:rPr lang="pl-PL" dirty="0" smtClean="0"/>
              <a:t>Jest to </a:t>
            </a:r>
            <a:r>
              <a:rPr lang="pl-PL" b="1" dirty="0" smtClean="0"/>
              <a:t>prawo podmiotowe kształtujące </a:t>
            </a:r>
            <a:r>
              <a:rPr lang="pl-PL" dirty="0" smtClean="0"/>
              <a:t>do uchylenia się od skutków prawnych złożonego oświadczenia.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02337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Warunki uchylenia się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Poprzez </a:t>
            </a:r>
            <a:r>
              <a:rPr lang="pl-PL" b="1" dirty="0" smtClean="0"/>
              <a:t>kolejne oświadczenie woli, </a:t>
            </a:r>
          </a:p>
          <a:p>
            <a:r>
              <a:rPr lang="pl-PL" dirty="0" smtClean="0"/>
              <a:t>Wymaga </a:t>
            </a:r>
            <a:r>
              <a:rPr lang="pl-PL" b="1" dirty="0" smtClean="0"/>
              <a:t>formy pisemnej </a:t>
            </a:r>
            <a:r>
              <a:rPr lang="pl-PL" dirty="0" smtClean="0"/>
              <a:t>(dla celów dowodowych – </a:t>
            </a:r>
            <a:r>
              <a:rPr lang="pl-PL" i="1" dirty="0" smtClean="0"/>
              <a:t>ad probationem)</a:t>
            </a:r>
            <a:r>
              <a:rPr lang="pl-PL" b="1" dirty="0" smtClean="0"/>
              <a:t>, </a:t>
            </a:r>
          </a:p>
          <a:p>
            <a:r>
              <a:rPr lang="pl-PL" dirty="0" smtClean="0"/>
              <a:t>Złożone drugiej stronie czynności prawnej, a jeżeli jej nie ma, osobie zainteresowanej w skutkach czynności prawnej,</a:t>
            </a:r>
          </a:p>
          <a:p>
            <a:r>
              <a:rPr lang="pl-PL" dirty="0" smtClean="0"/>
              <a:t>Bez udziału organu orzekającego,</a:t>
            </a:r>
          </a:p>
          <a:p>
            <a:r>
              <a:rPr lang="pl-PL" dirty="0" smtClean="0"/>
              <a:t>Sąd rozstrzyga spory co do tego czy zaistniały przesłanki uchylenia się – wyrok deklaratoryjny</a:t>
            </a:r>
          </a:p>
          <a:p>
            <a:r>
              <a:rPr lang="pl-PL" dirty="0" smtClean="0"/>
              <a:t>Termin – </a:t>
            </a:r>
            <a:r>
              <a:rPr lang="pl-PL" b="1" dirty="0" smtClean="0"/>
              <a:t>rok </a:t>
            </a:r>
            <a:r>
              <a:rPr lang="pl-PL" dirty="0" smtClean="0"/>
              <a:t>– od dnia </a:t>
            </a:r>
            <a:r>
              <a:rPr lang="pl-PL" b="1" dirty="0" smtClean="0"/>
              <a:t>wykrycia</a:t>
            </a:r>
            <a:r>
              <a:rPr lang="pl-PL" dirty="0" smtClean="0"/>
              <a:t> błędu lub podstępu albo </a:t>
            </a:r>
            <a:r>
              <a:rPr lang="pl-PL" b="1" dirty="0" smtClean="0"/>
              <a:t>ustania stanu obawy</a:t>
            </a:r>
            <a:r>
              <a:rPr lang="pl-PL" dirty="0" smtClean="0"/>
              <a:t> w przypadku groźby.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13664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Skutki uchylenia się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Zagaśnięcie wszelkich związanych z oświadczeniem woli konsekwencji prawnych, </a:t>
            </a:r>
          </a:p>
          <a:p>
            <a:r>
              <a:rPr lang="pl-PL" dirty="0" smtClean="0"/>
              <a:t>Od chwili jego złożenia (</a:t>
            </a:r>
            <a:r>
              <a:rPr lang="pl-PL" i="1" dirty="0" smtClean="0"/>
              <a:t>ex </a:t>
            </a:r>
            <a:r>
              <a:rPr lang="pl-PL" i="1" dirty="0" err="1" smtClean="0"/>
              <a:t>tunc</a:t>
            </a:r>
            <a:r>
              <a:rPr lang="pl-PL" i="1" dirty="0" smtClean="0"/>
              <a:t>),</a:t>
            </a:r>
          </a:p>
          <a:p>
            <a:r>
              <a:rPr lang="pl-PL" dirty="0" smtClean="0"/>
              <a:t>Brak możliwości zmiany treści wadliwej czynności prawnej.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419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Wady oświadczenia woli w koncepcji teorii woli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Zgodnie z założeniami tej teorii, instytucja wad oświadczenia woli miała prowadzić do uchylenia wszelkich konsekwencji prawnych, które nie odpowiadały treści rzeczywiście przeżywanego przez działający podmiot „aktu woli” podjętego zarazem w sposób świadomy i wolny.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718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Katalog wad oświadczenia woli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Stan wyłączający świadome albo swobodne powzięcie decyzji i wyrażenie woli,</a:t>
            </a:r>
          </a:p>
          <a:p>
            <a:r>
              <a:rPr lang="pl-PL" dirty="0" smtClean="0"/>
              <a:t>Pozorność,</a:t>
            </a:r>
          </a:p>
          <a:p>
            <a:r>
              <a:rPr lang="pl-PL" dirty="0" smtClean="0"/>
              <a:t>Błąd,</a:t>
            </a:r>
          </a:p>
          <a:p>
            <a:r>
              <a:rPr lang="pl-PL" dirty="0" smtClean="0"/>
              <a:t>Podstęp,</a:t>
            </a:r>
          </a:p>
          <a:p>
            <a:r>
              <a:rPr lang="pl-PL" dirty="0" smtClean="0"/>
              <a:t>Groźba.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402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Brak świadomości lub swobody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Dotyczy stanu psychicznego, który pozwala odpowiedzialnie podjąć i wyrazić decyzję o wywołaniu skutków prawnych,</a:t>
            </a:r>
          </a:p>
          <a:p>
            <a:r>
              <a:rPr lang="pl-PL" dirty="0" smtClean="0"/>
              <a:t>Art. 82 KC stanowi, że nieważne jest każde oświadczenie woli złożone przez </a:t>
            </a:r>
            <a:r>
              <a:rPr lang="pl-PL" dirty="0" err="1" smtClean="0"/>
              <a:t>przez</a:t>
            </a:r>
            <a:r>
              <a:rPr lang="pl-PL" dirty="0" smtClean="0"/>
              <a:t> osobę, która z jakichkolwiek powodów znajdowała się w stanie wyłączającym </a:t>
            </a:r>
            <a:r>
              <a:rPr lang="pl-PL" b="1" dirty="0" smtClean="0"/>
              <a:t>świadome</a:t>
            </a:r>
            <a:r>
              <a:rPr lang="pl-PL" dirty="0" smtClean="0"/>
              <a:t> albo </a:t>
            </a:r>
            <a:r>
              <a:rPr lang="pl-PL" b="1" dirty="0" smtClean="0"/>
              <a:t>swobodne</a:t>
            </a:r>
            <a:r>
              <a:rPr lang="pl-PL" dirty="0" smtClean="0"/>
              <a:t> powzięcie decyzji i wyrażenie woli, </a:t>
            </a:r>
          </a:p>
          <a:p>
            <a:r>
              <a:rPr lang="pl-PL" dirty="0" smtClean="0"/>
              <a:t>Przepis dotyczy nawet przemijających zaburzeń psychicznych jeśli </a:t>
            </a:r>
            <a:r>
              <a:rPr lang="pl-PL" b="1" dirty="0" smtClean="0"/>
              <a:t>w chwili </a:t>
            </a:r>
            <a:r>
              <a:rPr lang="pl-PL" dirty="0" smtClean="0"/>
              <a:t>dokonywania czynności prawnych wyłączały świadome albo swobodne powzięcie decyzji lub wyrażenie woli,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5714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Ciężar dowodu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Ciężar dowodu wskazanych okoliczności spoczywa na osobie, która powołuje się z tego względu na nieważność czynności prawnej – art. 6 KC. – zwykle będzie to osoba składająca oświadczenie woli, </a:t>
            </a:r>
          </a:p>
          <a:p>
            <a:r>
              <a:rPr lang="pl-PL" dirty="0" smtClean="0"/>
              <a:t>Często dowód ten jest trudny do przeprowadzenia, w dogodniejszej sytuacji z tego punktu widzenia znajdują się osoby ubezwłasnowolnione – ich brak zdolności do czynności prawnych tych osób powodujący nieważność czynności udokumentowany jest orzeczeniem sądowym.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347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Przymus fizyczny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Art. 82 KC odnosi się nie tylko do stanów patologicznych ale i fizjologicznych człowieka, w których układ nerwowy nie osiągnął odpowiedniego poziomu aktywności umożliwiającej  mu odbierania i przetwarzanie informacji, ale także do przypadków podlegania przemocy czyli tzw. przymusowi fizycznemu – w przypadku, którego ruchy człowieka nie są sterowane przez jego układ nerwowy, lecz poddane zewnętrznemu naciskowi.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0532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podmiotowy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Ochroną określoną w art. 82 KC objęte są wyłącznie osoby, co do których można sądzić, że składają oświadczenie woli,</a:t>
            </a:r>
          </a:p>
          <a:p>
            <a:r>
              <a:rPr lang="pl-PL" dirty="0" smtClean="0"/>
              <a:t>Przepis ten nie odnosi się do interesów innych osób np. kontrahenta działającego w dobrej wierze,</a:t>
            </a:r>
          </a:p>
          <a:p>
            <a:r>
              <a:rPr lang="pl-PL" dirty="0" smtClean="0"/>
              <a:t>Nie obejmuje także sytuacji zewnętrznej, w jakiej osoba składająca oświadczenie woli została postawiona – zwłaszcza presji ekonomicznej oddziałującej na jego decyzję.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2751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Pozorność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Nieważne jest oświadczenie woli złożone drugiej stronie </a:t>
            </a:r>
            <a:r>
              <a:rPr lang="pl-PL" b="1" dirty="0" smtClean="0"/>
              <a:t>za jej zgodą</a:t>
            </a:r>
            <a:r>
              <a:rPr lang="pl-PL" dirty="0" smtClean="0"/>
              <a:t> dla pozoru – Art. 83 § 1 KC,</a:t>
            </a:r>
          </a:p>
          <a:p>
            <a:r>
              <a:rPr lang="pl-PL" dirty="0" smtClean="0"/>
              <a:t>Przepis ten dotyczy sytuacji, w której strony umawiają się </a:t>
            </a:r>
            <a:r>
              <a:rPr lang="pl-PL" b="1" dirty="0" smtClean="0"/>
              <a:t>potajemnie, </a:t>
            </a:r>
            <a:r>
              <a:rPr lang="pl-PL" dirty="0" smtClean="0"/>
              <a:t>że ujawnione wobec osoby trzeciej oświadczenie woli nie wywoła skutków prawnych,</a:t>
            </a:r>
          </a:p>
          <a:p>
            <a:r>
              <a:rPr lang="pl-PL" dirty="0" smtClean="0"/>
              <a:t>Nie chodzi w tym przypadku o sprzeczność z wolą i jej przejawem, ponieważ ta potajemna umowa również dochodzi do skutku poprzez przejaw woli, tyle że wyłącznie między jej stronami, a nie już wobec osób trzecich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2073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456</TotalTime>
  <Words>1569</Words>
  <Application>Microsoft Office PowerPoint</Application>
  <PresentationFormat>Pokaz na ekranie (4:3)</PresentationFormat>
  <Paragraphs>119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Kapitał</vt:lpstr>
      <vt:lpstr>Wady oświadczenia woli</vt:lpstr>
      <vt:lpstr>Koncepcja wad oświadczenia woli</vt:lpstr>
      <vt:lpstr>Wady oświadczenia woli w koncepcji teorii woli</vt:lpstr>
      <vt:lpstr>Katalog wad oświadczenia woli</vt:lpstr>
      <vt:lpstr>Brak świadomości lub swobody</vt:lpstr>
      <vt:lpstr>Ciężar dowodu </vt:lpstr>
      <vt:lpstr>Przymus fizyczny </vt:lpstr>
      <vt:lpstr>Zakres podmiotowy</vt:lpstr>
      <vt:lpstr>Pozorność</vt:lpstr>
      <vt:lpstr>Pozorność</vt:lpstr>
      <vt:lpstr>Skutki pozorności </vt:lpstr>
      <vt:lpstr>Pozorność, a czynności prawne nie na serio i zastrzeżenie potajmene</vt:lpstr>
      <vt:lpstr>Błąd</vt:lpstr>
      <vt:lpstr>Istotność błędu</vt:lpstr>
      <vt:lpstr>Przypadki szczególne</vt:lpstr>
      <vt:lpstr>Oświadczenie woli zniekształcone przez posłańca i inne wypadki regulowane przepisami szczególnymi</vt:lpstr>
      <vt:lpstr>Skutki błędu </vt:lpstr>
      <vt:lpstr>Podstęp – błąd wywołany podstępnie</vt:lpstr>
      <vt:lpstr>Podstęp</vt:lpstr>
      <vt:lpstr>Skutki podstępu </vt:lpstr>
      <vt:lpstr>Groźba</vt:lpstr>
      <vt:lpstr>Cechy groźby</vt:lpstr>
      <vt:lpstr>Cechy groźby</vt:lpstr>
      <vt:lpstr>Uchylenie się od skutków prawnych</vt:lpstr>
      <vt:lpstr>Warunki uchylenia się</vt:lpstr>
      <vt:lpstr>Skutki uchylenia się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Wady oświadczenia woli</dc:title>
  <dc:creator>Laptop</dc:creator>
  <cp:lastModifiedBy>Laptop</cp:lastModifiedBy>
  <cp:revision>14</cp:revision>
  <dcterms:created xsi:type="dcterms:W3CDTF">2015-04-23T12:24:17Z</dcterms:created>
  <dcterms:modified xsi:type="dcterms:W3CDTF">2015-04-23T20:00:43Z</dcterms:modified>
</cp:coreProperties>
</file>