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3" r:id="rId3"/>
    <p:sldId id="28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1091538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103459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9412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1886965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4747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2660559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1593150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401266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550526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4F706D-5E36-467B-9CCA-208B726B171F}" type="datetimeFigureOut">
              <a:rPr lang="pl-PL" smtClean="0"/>
              <a:t>09.04.2017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343919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pl-PL"/>
              <a:t>Kliknij, aby edytować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14F706D-5E36-467B-9CCA-208B726B171F}" type="datetimeFigureOut">
              <a:rPr lang="pl-PL" smtClean="0"/>
              <a:t>09.04.2017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199919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14F706D-5E36-467B-9CCA-208B726B171F}" type="datetimeFigureOut">
              <a:rPr lang="pl-PL" smtClean="0"/>
              <a:t>09.04.2017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122513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A14F706D-5E36-467B-9CCA-208B726B171F}" type="datetimeFigureOut">
              <a:rPr lang="pl-PL" smtClean="0"/>
              <a:t>09.04.2017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291842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F706D-5E36-467B-9CCA-208B726B171F}" type="datetimeFigureOut">
              <a:rPr lang="pl-PL" smtClean="0"/>
              <a:t>09.04.2017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220534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Date Placeholder 4"/>
          <p:cNvSpPr>
            <a:spLocks noGrp="1"/>
          </p:cNvSpPr>
          <p:nvPr>
            <p:ph type="dt" sz="half" idx="10"/>
          </p:nvPr>
        </p:nvSpPr>
        <p:spPr/>
        <p:txBody>
          <a:bodyPr/>
          <a:lstStyle/>
          <a:p>
            <a:fld id="{A14F706D-5E36-467B-9CCA-208B726B171F}" type="datetimeFigureOut">
              <a:rPr lang="pl-PL" smtClean="0"/>
              <a:t>09.04.2017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3340623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14F706D-5E36-467B-9CCA-208B726B171F}" type="datetimeFigureOut">
              <a:rPr lang="pl-PL" smtClean="0"/>
              <a:t>09.04.2017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704FE83-613B-4E04-A026-4AAAF1EF8D12}" type="slidenum">
              <a:rPr lang="pl-PL" smtClean="0"/>
              <a:t>‹#›</a:t>
            </a:fld>
            <a:endParaRPr lang="pl-PL"/>
          </a:p>
        </p:txBody>
      </p:sp>
    </p:spTree>
    <p:extLst>
      <p:ext uri="{BB962C8B-B14F-4D97-AF65-F5344CB8AC3E}">
        <p14:creationId xmlns:p14="http://schemas.microsoft.com/office/powerpoint/2010/main" val="283429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4F706D-5E36-467B-9CCA-208B726B171F}" type="datetimeFigureOut">
              <a:rPr lang="pl-PL" smtClean="0"/>
              <a:t>09.04.2017</a:t>
            </a:fld>
            <a:endParaRPr lang="pl-P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704FE83-613B-4E04-A026-4AAAF1EF8D12}" type="slidenum">
              <a:rPr lang="pl-PL" smtClean="0"/>
              <a:t>‹#›</a:t>
            </a:fld>
            <a:endParaRPr lang="pl-PL"/>
          </a:p>
        </p:txBody>
      </p:sp>
    </p:spTree>
    <p:extLst>
      <p:ext uri="{BB962C8B-B14F-4D97-AF65-F5344CB8AC3E}">
        <p14:creationId xmlns:p14="http://schemas.microsoft.com/office/powerpoint/2010/main" val="154944449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Wady oświadczenia woli</a:t>
            </a:r>
          </a:p>
        </p:txBody>
      </p:sp>
      <p:sp>
        <p:nvSpPr>
          <p:cNvPr id="3" name="Podtytuł 2"/>
          <p:cNvSpPr>
            <a:spLocks noGrp="1"/>
          </p:cNvSpPr>
          <p:nvPr>
            <p:ph type="subTitle" idx="1"/>
          </p:nvPr>
        </p:nvSpPr>
        <p:spPr/>
        <p:txBody>
          <a:bodyPr/>
          <a:lstStyle/>
          <a:p>
            <a:r>
              <a:rPr lang="pl-PL" dirty="0"/>
              <a:t>Art. 82- 88 KC</a:t>
            </a:r>
          </a:p>
        </p:txBody>
      </p:sp>
    </p:spTree>
    <p:extLst>
      <p:ext uri="{BB962C8B-B14F-4D97-AF65-F5344CB8AC3E}">
        <p14:creationId xmlns:p14="http://schemas.microsoft.com/office/powerpoint/2010/main" val="4047928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Zakres podmiotowy</a:t>
            </a:r>
          </a:p>
        </p:txBody>
      </p:sp>
      <p:sp>
        <p:nvSpPr>
          <p:cNvPr id="3" name="Symbol zastępczy zawartości 2"/>
          <p:cNvSpPr>
            <a:spLocks noGrp="1"/>
          </p:cNvSpPr>
          <p:nvPr>
            <p:ph idx="1"/>
          </p:nvPr>
        </p:nvSpPr>
        <p:spPr/>
        <p:txBody>
          <a:bodyPr/>
          <a:lstStyle/>
          <a:p>
            <a:r>
              <a:rPr lang="pl-PL" dirty="0"/>
              <a:t>Ochroną określoną w art. 82 KC objęte są wyłącznie osoby, co do których można sądzić, że składają oświadczenie woli,</a:t>
            </a:r>
          </a:p>
          <a:p>
            <a:r>
              <a:rPr lang="pl-PL" dirty="0"/>
              <a:t>Przepis ten </a:t>
            </a:r>
            <a:r>
              <a:rPr lang="pl-PL" b="1" dirty="0"/>
              <a:t>nie</a:t>
            </a:r>
            <a:r>
              <a:rPr lang="pl-PL" dirty="0"/>
              <a:t> odnosi się do interesów innych osób np. kontrahenta działającego w dobrej wierze,</a:t>
            </a:r>
          </a:p>
          <a:p>
            <a:r>
              <a:rPr lang="pl-PL" dirty="0"/>
              <a:t>Nie obejmuje także sytuacji zewnętrznej, w jakiej osoba składająca oświadczenie woli została postawiona – zwłaszcza presji ekonomicznej oddziałującej na jego decyzję. </a:t>
            </a:r>
          </a:p>
        </p:txBody>
      </p:sp>
    </p:spTree>
    <p:extLst>
      <p:ext uri="{BB962C8B-B14F-4D97-AF65-F5344CB8AC3E}">
        <p14:creationId xmlns:p14="http://schemas.microsoft.com/office/powerpoint/2010/main" val="3432751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Pozorność</a:t>
            </a:r>
          </a:p>
        </p:txBody>
      </p:sp>
      <p:sp>
        <p:nvSpPr>
          <p:cNvPr id="3" name="Symbol zastępczy zawartości 2"/>
          <p:cNvSpPr>
            <a:spLocks noGrp="1"/>
          </p:cNvSpPr>
          <p:nvPr>
            <p:ph idx="1"/>
          </p:nvPr>
        </p:nvSpPr>
        <p:spPr/>
        <p:txBody>
          <a:bodyPr>
            <a:normAutofit/>
          </a:bodyPr>
          <a:lstStyle/>
          <a:p>
            <a:r>
              <a:rPr lang="pl-PL" dirty="0"/>
              <a:t>Nieważne jest oświadczenie woli złożone drugiej stronie </a:t>
            </a:r>
            <a:r>
              <a:rPr lang="pl-PL" b="1" dirty="0"/>
              <a:t>za jej zgodą</a:t>
            </a:r>
            <a:r>
              <a:rPr lang="pl-PL" dirty="0"/>
              <a:t> dla pozoru – Art. 83 § 1 KC,</a:t>
            </a:r>
          </a:p>
          <a:p>
            <a:r>
              <a:rPr lang="pl-PL" dirty="0"/>
              <a:t>Przepis ten dotyczy sytuacji, w której strony umawiają się </a:t>
            </a:r>
            <a:r>
              <a:rPr lang="pl-PL" b="1" dirty="0"/>
              <a:t>potajemnie, </a:t>
            </a:r>
            <a:r>
              <a:rPr lang="pl-PL" dirty="0"/>
              <a:t>że ujawnione wobec osoby trzeciej oświadczenie woli nie wywoła skutków prawnych,</a:t>
            </a:r>
          </a:p>
          <a:p>
            <a:r>
              <a:rPr lang="pl-PL" dirty="0"/>
              <a:t>Nie chodzi w tym przypadku o sprzeczność z wolą i jej przejawem, ponieważ ta potajemna umowa również dochodzi do skutku poprzez przejaw woli, tyle że wyłącznie między jej stronami, a nie już wobec osób trzecich </a:t>
            </a:r>
          </a:p>
        </p:txBody>
      </p:sp>
    </p:spTree>
    <p:extLst>
      <p:ext uri="{BB962C8B-B14F-4D97-AF65-F5344CB8AC3E}">
        <p14:creationId xmlns:p14="http://schemas.microsoft.com/office/powerpoint/2010/main" val="1802073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Pozorność</a:t>
            </a:r>
          </a:p>
        </p:txBody>
      </p:sp>
      <p:sp>
        <p:nvSpPr>
          <p:cNvPr id="3" name="Symbol zastępczy zawartości 2"/>
          <p:cNvSpPr>
            <a:spLocks noGrp="1"/>
          </p:cNvSpPr>
          <p:nvPr>
            <p:ph idx="1"/>
          </p:nvPr>
        </p:nvSpPr>
        <p:spPr/>
        <p:txBody>
          <a:bodyPr>
            <a:normAutofit lnSpcReduction="10000"/>
          </a:bodyPr>
          <a:lstStyle/>
          <a:p>
            <a:r>
              <a:rPr lang="pl-PL" dirty="0"/>
              <a:t>Pozorne mogą być tylko </a:t>
            </a:r>
            <a:r>
              <a:rPr lang="pl-PL" b="1" dirty="0"/>
              <a:t>umowy</a:t>
            </a:r>
            <a:r>
              <a:rPr lang="pl-PL" dirty="0"/>
              <a:t> lub </a:t>
            </a:r>
            <a:r>
              <a:rPr lang="pl-PL" b="1" dirty="0"/>
              <a:t>oświadczenia woli składane jednostronnie innej osobie,</a:t>
            </a:r>
          </a:p>
          <a:p>
            <a:r>
              <a:rPr lang="pl-PL" dirty="0"/>
              <a:t>Obok umowy potajemnej, powodującej nieważność strony mogą dokonać innej tzw. ukrytej (</a:t>
            </a:r>
            <a:r>
              <a:rPr lang="pl-PL" b="1" dirty="0" err="1"/>
              <a:t>dyssymulowanej</a:t>
            </a:r>
            <a:r>
              <a:rPr lang="pl-PL" dirty="0"/>
              <a:t>) czynności prawnej, która zgodnie z zamiarem ma wywołać określone w niej skutki prawne. Nie jest ona nieważna tylko ze względu na to, że pozostaje ukryta wobec osób trzecich. </a:t>
            </a:r>
          </a:p>
          <a:p>
            <a:r>
              <a:rPr lang="pl-PL" dirty="0"/>
              <a:t>Czynność prawna ukryta musi odpowiadać nie tylko przesłankom ważności przewidzianym dla wszystkich czynności prawnych, ale również takim jakie prawo wskazuje dla czynności tego rodzaju do którego należy ukryta czynność prawna.  </a:t>
            </a:r>
          </a:p>
        </p:txBody>
      </p:sp>
    </p:spTree>
    <p:extLst>
      <p:ext uri="{BB962C8B-B14F-4D97-AF65-F5344CB8AC3E}">
        <p14:creationId xmlns:p14="http://schemas.microsoft.com/office/powerpoint/2010/main" val="93230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Skutki pozorności </a:t>
            </a:r>
          </a:p>
        </p:txBody>
      </p:sp>
      <p:sp>
        <p:nvSpPr>
          <p:cNvPr id="3" name="Symbol zastępczy zawartości 2"/>
          <p:cNvSpPr>
            <a:spLocks noGrp="1"/>
          </p:cNvSpPr>
          <p:nvPr>
            <p:ph idx="1"/>
          </p:nvPr>
        </p:nvSpPr>
        <p:spPr/>
        <p:txBody>
          <a:bodyPr/>
          <a:lstStyle/>
          <a:p>
            <a:r>
              <a:rPr lang="pl-PL" dirty="0"/>
              <a:t>Pozorność może być przedmiotem dowodu między stronami, ze świadków albo z przesłuchania stron, chociaż umowa miała postać pisemną, </a:t>
            </a:r>
          </a:p>
          <a:p>
            <a:r>
              <a:rPr lang="pl-PL" dirty="0"/>
              <a:t>Mimo, że pozorne oświadczenie woli jest bezwzględnie nieważne ma ono doniosłość prawną względem </a:t>
            </a:r>
            <a:r>
              <a:rPr lang="pl-PL" b="1" dirty="0"/>
              <a:t>osób trzecich, które odpłatnie nabyły prawo lub zwolniły się z obowiązku, działając w zaufaniu</a:t>
            </a:r>
            <a:r>
              <a:rPr lang="pl-PL" dirty="0"/>
              <a:t>, że oświadczenie woli nie zostało złożone dla pozoru.</a:t>
            </a:r>
            <a:r>
              <a:rPr lang="pl-PL" b="1" dirty="0"/>
              <a:t>  </a:t>
            </a:r>
          </a:p>
        </p:txBody>
      </p:sp>
    </p:spTree>
    <p:extLst>
      <p:ext uri="{BB962C8B-B14F-4D97-AF65-F5344CB8AC3E}">
        <p14:creationId xmlns:p14="http://schemas.microsoft.com/office/powerpoint/2010/main" val="345514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Pozorność, a czynności prawne nie na serio i zastrzeżenie potajemne</a:t>
            </a:r>
          </a:p>
        </p:txBody>
      </p:sp>
      <p:sp>
        <p:nvSpPr>
          <p:cNvPr id="3" name="Symbol zastępczy zawartości 2"/>
          <p:cNvSpPr>
            <a:spLocks noGrp="1"/>
          </p:cNvSpPr>
          <p:nvPr>
            <p:ph idx="1"/>
          </p:nvPr>
        </p:nvSpPr>
        <p:spPr/>
        <p:txBody>
          <a:bodyPr/>
          <a:lstStyle/>
          <a:p>
            <a:r>
              <a:rPr lang="pl-PL" dirty="0"/>
              <a:t>Należy odróżniać od siebie obie kategorie czynności,</a:t>
            </a:r>
          </a:p>
          <a:p>
            <a:r>
              <a:rPr lang="pl-PL" dirty="0"/>
              <a:t>Oświadczenie woli nie na serio ma nie wywołać skutków prawnych, co wynika z samego kontekstu sytuacyjnego,</a:t>
            </a:r>
          </a:p>
          <a:p>
            <a:r>
              <a:rPr lang="pl-PL" dirty="0"/>
              <a:t>Zastrzeżenie potajemne </a:t>
            </a:r>
            <a:r>
              <a:rPr lang="pl-PL" i="1" dirty="0"/>
              <a:t>(</a:t>
            </a:r>
            <a:r>
              <a:rPr lang="pl-PL" i="1" dirty="0" err="1"/>
              <a:t>reservatio</a:t>
            </a:r>
            <a:r>
              <a:rPr lang="pl-PL" i="1" dirty="0"/>
              <a:t> </a:t>
            </a:r>
            <a:r>
              <a:rPr lang="pl-PL" i="1" dirty="0" err="1"/>
              <a:t>mentalis</a:t>
            </a:r>
            <a:r>
              <a:rPr lang="pl-PL" i="1" dirty="0"/>
              <a:t>)</a:t>
            </a:r>
            <a:r>
              <a:rPr lang="pl-PL" dirty="0"/>
              <a:t> polega na wewnętrznym, niezakomunikowanym nikomu zastrzeżeniu, że czynność prawna nie wywoła żadnych skutków – jest ono pozbawione doniosłości prawnej.</a:t>
            </a:r>
          </a:p>
        </p:txBody>
      </p:sp>
    </p:spTree>
    <p:extLst>
      <p:ext uri="{BB962C8B-B14F-4D97-AF65-F5344CB8AC3E}">
        <p14:creationId xmlns:p14="http://schemas.microsoft.com/office/powerpoint/2010/main" val="154299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Błąd</a:t>
            </a:r>
          </a:p>
        </p:txBody>
      </p:sp>
      <p:sp>
        <p:nvSpPr>
          <p:cNvPr id="3" name="Symbol zastępczy zawartości 2"/>
          <p:cNvSpPr>
            <a:spLocks noGrp="1"/>
          </p:cNvSpPr>
          <p:nvPr>
            <p:ph idx="1"/>
          </p:nvPr>
        </p:nvSpPr>
        <p:spPr/>
        <p:txBody>
          <a:bodyPr>
            <a:normAutofit lnSpcReduction="10000"/>
          </a:bodyPr>
          <a:lstStyle/>
          <a:p>
            <a:r>
              <a:rPr lang="pl-PL" dirty="0"/>
              <a:t>Przez błąd rozumie się niezgodność między obiektywną rzeczywistością i jej odbiciem w świadomości człowieka,</a:t>
            </a:r>
          </a:p>
          <a:p>
            <a:r>
              <a:rPr lang="pl-PL" dirty="0"/>
              <a:t>Ma doniosłość prawną </a:t>
            </a:r>
            <a:r>
              <a:rPr lang="pl-PL" b="1" dirty="0"/>
              <a:t>tylko wtedy </a:t>
            </a:r>
            <a:r>
              <a:rPr lang="pl-PL" dirty="0"/>
              <a:t>gdy dotyczy czynności prawnej i jest istotny – art. 84 §</a:t>
            </a:r>
            <a:r>
              <a:rPr lang="pl-PL" dirty="0">
                <a:latin typeface="Constantia"/>
              </a:rPr>
              <a:t> </a:t>
            </a:r>
            <a:r>
              <a:rPr lang="pl-PL" dirty="0"/>
              <a:t>2</a:t>
            </a:r>
            <a:r>
              <a:rPr lang="pl-PL" dirty="0">
                <a:latin typeface="Constantia"/>
              </a:rPr>
              <a:t> </a:t>
            </a:r>
            <a:r>
              <a:rPr lang="pl-PL" dirty="0"/>
              <a:t>KC.</a:t>
            </a:r>
          </a:p>
          <a:p>
            <a:r>
              <a:rPr lang="pl-PL" dirty="0"/>
              <a:t>Strona działa pod wpływem </a:t>
            </a:r>
            <a:r>
              <a:rPr lang="pl-PL" b="1" dirty="0"/>
              <a:t>błędu co do treści czynności prawnej </a:t>
            </a:r>
            <a:r>
              <a:rPr lang="pl-PL" dirty="0"/>
              <a:t>wtedy gdy ustalony ostatecznie w drodze wykładni sens czynności prawnej nie odpowiada wyobrażeniom żywionym przez nią w tym względzie.</a:t>
            </a:r>
          </a:p>
          <a:p>
            <a:r>
              <a:rPr lang="pl-PL" dirty="0"/>
              <a:t>Nie ma charakteru błędu co do treści czynności, niezgodne z rzeczywistością wyobrażenie dotyczące okoliczności nieuregulowanych w czynności, chociażby miały wpływ na jej dokonanie.</a:t>
            </a:r>
          </a:p>
        </p:txBody>
      </p:sp>
    </p:spTree>
    <p:extLst>
      <p:ext uri="{BB962C8B-B14F-4D97-AF65-F5344CB8AC3E}">
        <p14:creationId xmlns:p14="http://schemas.microsoft.com/office/powerpoint/2010/main" val="421068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Istotność błędu</a:t>
            </a:r>
          </a:p>
        </p:txBody>
      </p:sp>
      <p:sp>
        <p:nvSpPr>
          <p:cNvPr id="3" name="Symbol zastępczy zawartości 2"/>
          <p:cNvSpPr>
            <a:spLocks noGrp="1"/>
          </p:cNvSpPr>
          <p:nvPr>
            <p:ph idx="1"/>
          </p:nvPr>
        </p:nvSpPr>
        <p:spPr/>
        <p:txBody>
          <a:bodyPr/>
          <a:lstStyle/>
          <a:p>
            <a:r>
              <a:rPr lang="pl-PL" dirty="0"/>
              <a:t>Jest drugą konieczną cechą doniosłości prawnej błędu,</a:t>
            </a:r>
          </a:p>
          <a:p>
            <a:r>
              <a:rPr lang="pl-PL" dirty="0"/>
              <a:t>Kryterium subiektywno – obiektywne – odniesienie zarówno do szczególnych okoliczności, indywidualnie dotyczących składającego oświadczenie woli jak i do wzoru „osoby rozsądnej”</a:t>
            </a:r>
          </a:p>
          <a:p>
            <a:r>
              <a:rPr lang="pl-PL" dirty="0"/>
              <a:t>Chodzi o błąd uzasadniający przypuszczenie, że gdyby składający nie działał pod wpływem błędu, nie złożyłby oświadczenia woli tej treści. </a:t>
            </a:r>
          </a:p>
        </p:txBody>
      </p:sp>
    </p:spTree>
    <p:extLst>
      <p:ext uri="{BB962C8B-B14F-4D97-AF65-F5344CB8AC3E}">
        <p14:creationId xmlns:p14="http://schemas.microsoft.com/office/powerpoint/2010/main" val="4263873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Przypadki szczególne</a:t>
            </a:r>
          </a:p>
        </p:txBody>
      </p:sp>
      <p:sp>
        <p:nvSpPr>
          <p:cNvPr id="3" name="Symbol zastępczy zawartości 2"/>
          <p:cNvSpPr>
            <a:spLocks noGrp="1"/>
          </p:cNvSpPr>
          <p:nvPr>
            <p:ph idx="1"/>
          </p:nvPr>
        </p:nvSpPr>
        <p:spPr/>
        <p:txBody>
          <a:bodyPr/>
          <a:lstStyle/>
          <a:p>
            <a:r>
              <a:rPr lang="pl-PL" dirty="0"/>
              <a:t>Odnoszą się do ochrony interesów adresatów oświadczeń woli wtedy gdy:</a:t>
            </a:r>
          </a:p>
          <a:p>
            <a:pPr lvl="1"/>
            <a:r>
              <a:rPr lang="pl-PL" dirty="0"/>
              <a:t>Oświadczenie woli składane jest innej osobie,</a:t>
            </a:r>
          </a:p>
          <a:p>
            <a:pPr lvl="1"/>
            <a:r>
              <a:rPr lang="pl-PL" dirty="0"/>
              <a:t>Dotyczą odpłatnych czynności prawnych.</a:t>
            </a:r>
          </a:p>
          <a:p>
            <a:pPr marL="457200" lvl="1" indent="0">
              <a:buNone/>
            </a:pPr>
            <a:endParaRPr lang="pl-PL" dirty="0"/>
          </a:p>
          <a:p>
            <a:pPr marL="320040" lvl="1" indent="0">
              <a:buNone/>
            </a:pPr>
            <a:r>
              <a:rPr lang="pl-PL" dirty="0"/>
              <a:t>Na błąd dotyczący treści czynności prawnej można się powołać tylko wtedy gdy jest istotny, a ponadto adresat oświadczenia woli:</a:t>
            </a:r>
          </a:p>
          <a:p>
            <a:pPr lvl="2"/>
            <a:r>
              <a:rPr lang="pl-PL" dirty="0"/>
              <a:t>albo błąd wywołał, chociażby nie ze swej winy,</a:t>
            </a:r>
          </a:p>
          <a:p>
            <a:pPr lvl="2"/>
            <a:r>
              <a:rPr lang="pl-PL" dirty="0"/>
              <a:t>albo wiedział o błędzie,</a:t>
            </a:r>
          </a:p>
          <a:p>
            <a:pPr lvl="2"/>
            <a:r>
              <a:rPr lang="pl-PL" dirty="0"/>
              <a:t>albo mógł z łatwością błąd zauważyć (art. 84 par. 1 </a:t>
            </a:r>
            <a:r>
              <a:rPr lang="pl-PL" dirty="0" err="1"/>
              <a:t>zd</a:t>
            </a:r>
            <a:r>
              <a:rPr lang="pl-PL" dirty="0"/>
              <a:t>. 2 KC) </a:t>
            </a:r>
          </a:p>
          <a:p>
            <a:pPr lvl="1"/>
            <a:endParaRPr lang="pl-PL" dirty="0"/>
          </a:p>
        </p:txBody>
      </p:sp>
    </p:spTree>
    <p:extLst>
      <p:ext uri="{BB962C8B-B14F-4D97-AF65-F5344CB8AC3E}">
        <p14:creationId xmlns:p14="http://schemas.microsoft.com/office/powerpoint/2010/main" val="3528565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Oświadczenie woli zniekształcone przez posłańca i inne wypadki regulowane przepisami szczególnymi</a:t>
            </a:r>
          </a:p>
        </p:txBody>
      </p:sp>
      <p:sp>
        <p:nvSpPr>
          <p:cNvPr id="3" name="Symbol zastępczy zawartości 2"/>
          <p:cNvSpPr>
            <a:spLocks noGrp="1"/>
          </p:cNvSpPr>
          <p:nvPr>
            <p:ph idx="1"/>
          </p:nvPr>
        </p:nvSpPr>
        <p:spPr/>
        <p:txBody>
          <a:bodyPr>
            <a:normAutofit lnSpcReduction="10000"/>
          </a:bodyPr>
          <a:lstStyle/>
          <a:p>
            <a:endParaRPr lang="pl-PL" dirty="0"/>
          </a:p>
          <a:p>
            <a:r>
              <a:rPr lang="pl-PL" dirty="0"/>
              <a:t>Posłańcem jest osoba niebędąca stroną czynności prawnej – przenosi cudze oświadczenie woli,</a:t>
            </a:r>
          </a:p>
          <a:p>
            <a:r>
              <a:rPr lang="pl-PL" dirty="0"/>
              <a:t>Należy stosować przepisy o błędzie (art. 85 KC) – należy ocenić czy zniekształcenie ma charakter istotny i czy adresat oświadczenia woli o nim wiedział lub mógł je z łatwością zauważyć </a:t>
            </a:r>
          </a:p>
          <a:p>
            <a:r>
              <a:rPr lang="pl-PL" dirty="0"/>
              <a:t>Zniekształcenie ma takie same skutki jak błąd,</a:t>
            </a:r>
          </a:p>
          <a:p>
            <a:endParaRPr lang="pl-PL" dirty="0"/>
          </a:p>
          <a:p>
            <a:r>
              <a:rPr lang="pl-PL" dirty="0"/>
              <a:t>W odniesieniu do niektórych rodzajów czynności przepisy szczególne modyfikują ogólne zasady dotyczące błędu: art. 918, 945, 1045 KC.</a:t>
            </a:r>
          </a:p>
        </p:txBody>
      </p:sp>
    </p:spTree>
    <p:extLst>
      <p:ext uri="{BB962C8B-B14F-4D97-AF65-F5344CB8AC3E}">
        <p14:creationId xmlns:p14="http://schemas.microsoft.com/office/powerpoint/2010/main" val="3869317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Skutki błędu </a:t>
            </a:r>
          </a:p>
        </p:txBody>
      </p:sp>
      <p:sp>
        <p:nvSpPr>
          <p:cNvPr id="3" name="Symbol zastępczy zawartości 2"/>
          <p:cNvSpPr>
            <a:spLocks noGrp="1"/>
          </p:cNvSpPr>
          <p:nvPr>
            <p:ph idx="1"/>
          </p:nvPr>
        </p:nvSpPr>
        <p:spPr/>
        <p:txBody>
          <a:bodyPr/>
          <a:lstStyle/>
          <a:p>
            <a:endParaRPr lang="pl-PL" b="1" dirty="0"/>
          </a:p>
          <a:p>
            <a:endParaRPr lang="pl-PL" b="1" dirty="0"/>
          </a:p>
          <a:p>
            <a:r>
              <a:rPr lang="pl-PL" b="1" dirty="0"/>
              <a:t>NIE POWODUJE NIEWAŻNOŚCI CZYNNOŚCI PRAWNEJ</a:t>
            </a:r>
          </a:p>
          <a:p>
            <a:endParaRPr lang="pl-PL" b="1" dirty="0"/>
          </a:p>
          <a:p>
            <a:r>
              <a:rPr lang="pl-PL" dirty="0"/>
              <a:t>Stanowi podstawę </a:t>
            </a:r>
            <a:r>
              <a:rPr lang="pl-PL" b="1" dirty="0"/>
              <a:t>uchylenia się </a:t>
            </a:r>
            <a:r>
              <a:rPr lang="pl-PL" dirty="0"/>
              <a:t>od jej skutków</a:t>
            </a:r>
          </a:p>
          <a:p>
            <a:endParaRPr lang="pl-PL" b="1" dirty="0"/>
          </a:p>
          <a:p>
            <a:pPr lvl="1"/>
            <a:endParaRPr lang="pl-PL" dirty="0"/>
          </a:p>
        </p:txBody>
      </p:sp>
    </p:spTree>
    <p:extLst>
      <p:ext uri="{BB962C8B-B14F-4D97-AF65-F5344CB8AC3E}">
        <p14:creationId xmlns:p14="http://schemas.microsoft.com/office/powerpoint/2010/main" val="1509424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Oświadczenie woli </a:t>
            </a:r>
          </a:p>
        </p:txBody>
      </p:sp>
      <p:sp>
        <p:nvSpPr>
          <p:cNvPr id="3" name="Symbol zastępczy zawartości 2"/>
          <p:cNvSpPr>
            <a:spLocks noGrp="1"/>
          </p:cNvSpPr>
          <p:nvPr>
            <p:ph idx="1"/>
          </p:nvPr>
        </p:nvSpPr>
        <p:spPr/>
        <p:txBody>
          <a:bodyPr>
            <a:normAutofit fontScale="92500" lnSpcReduction="10000"/>
          </a:bodyPr>
          <a:lstStyle/>
          <a:p>
            <a:r>
              <a:rPr lang="pl-PL" dirty="0"/>
              <a:t>Każde zachowanie osoby, które w sposób dostateczny ujawnia jej wolę,</a:t>
            </a:r>
          </a:p>
          <a:p>
            <a:r>
              <a:rPr lang="pl-PL" b="1" dirty="0"/>
              <a:t>Niezbędny składnik każdej czynności prawnej,</a:t>
            </a:r>
          </a:p>
          <a:p>
            <a:r>
              <a:rPr lang="pl-PL" dirty="0"/>
              <a:t>Czynności prawne zawsze łączone były z aktem woli:</a:t>
            </a:r>
          </a:p>
          <a:p>
            <a:r>
              <a:rPr lang="pl-PL" b="1" dirty="0"/>
              <a:t>Teoria woli</a:t>
            </a:r>
            <a:endParaRPr lang="pl-PL" dirty="0"/>
          </a:p>
          <a:p>
            <a:pPr lvl="1"/>
            <a:r>
              <a:rPr lang="pl-PL" dirty="0"/>
              <a:t>Wola wewnętrzna, „przeżycie psychiczne”</a:t>
            </a:r>
          </a:p>
          <a:p>
            <a:r>
              <a:rPr lang="pl-PL" b="1" dirty="0"/>
              <a:t>Teoria oświadczenia</a:t>
            </a:r>
          </a:p>
          <a:p>
            <a:pPr lvl="1"/>
            <a:r>
              <a:rPr lang="pl-PL" dirty="0"/>
              <a:t>Treść złożonego oświadczenia</a:t>
            </a:r>
          </a:p>
          <a:p>
            <a:r>
              <a:rPr lang="pl-PL" b="1" dirty="0"/>
              <a:t>Teoria zaufania</a:t>
            </a:r>
          </a:p>
          <a:p>
            <a:pPr lvl="1"/>
            <a:r>
              <a:rPr lang="pl-PL" dirty="0"/>
              <a:t>w razie niezgodności między wolą wewnętrzną, a jej przejawem (oświadczeniem), decyduje oświadczenie gdy wymaga tego zaufanie jego odbiorcy</a:t>
            </a:r>
          </a:p>
        </p:txBody>
      </p:sp>
    </p:spTree>
    <p:extLst>
      <p:ext uri="{BB962C8B-B14F-4D97-AF65-F5344CB8AC3E}">
        <p14:creationId xmlns:p14="http://schemas.microsoft.com/office/powerpoint/2010/main" val="415030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Podstęp – błąd wywołany podstępnie</a:t>
            </a:r>
          </a:p>
        </p:txBody>
      </p:sp>
      <p:sp>
        <p:nvSpPr>
          <p:cNvPr id="3" name="Symbol zastępczy zawartości 2"/>
          <p:cNvSpPr>
            <a:spLocks noGrp="1"/>
          </p:cNvSpPr>
          <p:nvPr>
            <p:ph idx="1"/>
          </p:nvPr>
        </p:nvSpPr>
        <p:spPr/>
        <p:txBody>
          <a:bodyPr/>
          <a:lstStyle/>
          <a:p>
            <a:r>
              <a:rPr lang="pl-PL" dirty="0"/>
              <a:t>Art. 86 – odrębna wada oświadczenia woli,</a:t>
            </a:r>
          </a:p>
          <a:p>
            <a:r>
              <a:rPr lang="pl-PL" dirty="0"/>
              <a:t>Podstępne działanie polega na świadomym wprowadzeniu jakiejś osoby w błąd lub na umocnieniu jej błędnego mniemania i to w celu skłonienia tej osoby do złożenia oświadczenia woli określonej treści.</a:t>
            </a:r>
          </a:p>
          <a:p>
            <a:r>
              <a:rPr lang="pl-PL" dirty="0"/>
              <a:t>Za podstęp uważa się także świadome przemilczenie pewnych informacji, ale tylko wtedy gdy </a:t>
            </a:r>
            <a:r>
              <a:rPr lang="pl-PL" u="sng" dirty="0"/>
              <a:t>istniał obowiązek ich ujawnienia. </a:t>
            </a:r>
            <a:endParaRPr lang="pl-PL" dirty="0"/>
          </a:p>
        </p:txBody>
      </p:sp>
    </p:spTree>
    <p:extLst>
      <p:ext uri="{BB962C8B-B14F-4D97-AF65-F5344CB8AC3E}">
        <p14:creationId xmlns:p14="http://schemas.microsoft.com/office/powerpoint/2010/main" val="3720840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Podstęp</a:t>
            </a:r>
          </a:p>
        </p:txBody>
      </p:sp>
      <p:sp>
        <p:nvSpPr>
          <p:cNvPr id="3" name="Symbol zastępczy zawartości 2"/>
          <p:cNvSpPr>
            <a:spLocks noGrp="1"/>
          </p:cNvSpPr>
          <p:nvPr>
            <p:ph idx="1"/>
          </p:nvPr>
        </p:nvSpPr>
        <p:spPr/>
        <p:txBody>
          <a:bodyPr/>
          <a:lstStyle/>
          <a:p>
            <a:r>
              <a:rPr lang="pl-PL" dirty="0"/>
              <a:t>Składający oświadczenie woli pod wpływem podstępu może się powołać na błąd nawet wtedy gdy nie był on istotny lub gdy nie dotyczył treści czynności prawnej, </a:t>
            </a:r>
          </a:p>
          <a:p>
            <a:r>
              <a:rPr lang="pl-PL" dirty="0"/>
              <a:t>Konieczne jest wykazanie związku między podstępnym działaniem wywołującym mylne wyobrażenie o rzeczywistości a złożeniem oświadczenia woli określonej treści</a:t>
            </a:r>
          </a:p>
        </p:txBody>
      </p:sp>
    </p:spTree>
    <p:extLst>
      <p:ext uri="{BB962C8B-B14F-4D97-AF65-F5344CB8AC3E}">
        <p14:creationId xmlns:p14="http://schemas.microsoft.com/office/powerpoint/2010/main" val="530508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Skutki podstępu </a:t>
            </a:r>
          </a:p>
        </p:txBody>
      </p:sp>
      <p:sp>
        <p:nvSpPr>
          <p:cNvPr id="3" name="Symbol zastępczy zawartości 2"/>
          <p:cNvSpPr>
            <a:spLocks noGrp="1"/>
          </p:cNvSpPr>
          <p:nvPr>
            <p:ph idx="1"/>
          </p:nvPr>
        </p:nvSpPr>
        <p:spPr/>
        <p:txBody>
          <a:bodyPr/>
          <a:lstStyle/>
          <a:p>
            <a:r>
              <a:rPr lang="pl-PL" dirty="0"/>
              <a:t>Wada ta, podobnie jak błąd, uzasadnia </a:t>
            </a:r>
            <a:r>
              <a:rPr lang="pl-PL" b="1" dirty="0"/>
              <a:t>uchylenie się </a:t>
            </a:r>
            <a:r>
              <a:rPr lang="pl-PL" dirty="0"/>
              <a:t>od skutków złożonego oświadczenia woli,</a:t>
            </a:r>
          </a:p>
          <a:p>
            <a:r>
              <a:rPr lang="pl-PL" dirty="0"/>
              <a:t>Zwykle podstępu dopuszcza się strona czynności prawnej, ale ze względu na dużą szkodliwość społeczną tej wady dopuszcza w dwóch przypadkach możliwość powołania się na </a:t>
            </a:r>
            <a:r>
              <a:rPr lang="pl-PL" b="1" dirty="0"/>
              <a:t>podstęp osoby trzeciej</a:t>
            </a:r>
            <a:r>
              <a:rPr lang="pl-PL" dirty="0"/>
              <a:t>:</a:t>
            </a:r>
          </a:p>
          <a:p>
            <a:pPr lvl="1"/>
            <a:r>
              <a:rPr lang="pl-PL" dirty="0"/>
              <a:t>Gdy czynność prawna jest nieodpłatna,</a:t>
            </a:r>
          </a:p>
          <a:p>
            <a:pPr lvl="1"/>
            <a:r>
              <a:rPr lang="pl-PL" dirty="0"/>
              <a:t>Gdy druga strona (adresat oświadczenia woli) wiedziała o podstępie osoby trzeciej i nie zawiadomiła o nim składającego oświadczenie woli.</a:t>
            </a:r>
          </a:p>
        </p:txBody>
      </p:sp>
    </p:spTree>
    <p:extLst>
      <p:ext uri="{BB962C8B-B14F-4D97-AF65-F5344CB8AC3E}">
        <p14:creationId xmlns:p14="http://schemas.microsoft.com/office/powerpoint/2010/main" val="1864483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Groźba</a:t>
            </a:r>
          </a:p>
        </p:txBody>
      </p:sp>
      <p:sp>
        <p:nvSpPr>
          <p:cNvPr id="3" name="Symbol zastępczy zawartości 2"/>
          <p:cNvSpPr>
            <a:spLocks noGrp="1"/>
          </p:cNvSpPr>
          <p:nvPr>
            <p:ph idx="1"/>
          </p:nvPr>
        </p:nvSpPr>
        <p:spPr/>
        <p:txBody>
          <a:bodyPr>
            <a:normAutofit/>
          </a:bodyPr>
          <a:lstStyle/>
          <a:p>
            <a:r>
              <a:rPr lang="pl-PL" dirty="0"/>
              <a:t>Zapowiedź wyrządzenia komuś jakiegoś zła w razie gdyby nie dokonał on żądanej czynności prawnej,</a:t>
            </a:r>
          </a:p>
          <a:p>
            <a:r>
              <a:rPr lang="pl-PL" dirty="0"/>
              <a:t>Sytuacja przymusowa (</a:t>
            </a:r>
            <a:r>
              <a:rPr lang="pl-PL" b="1" dirty="0"/>
              <a:t>tzw. przymus psychiczny</a:t>
            </a:r>
            <a:r>
              <a:rPr lang="pl-PL" dirty="0"/>
              <a:t>)</a:t>
            </a:r>
          </a:p>
          <a:p>
            <a:r>
              <a:rPr lang="pl-PL" dirty="0"/>
              <a:t>Osoba zagrożona stoi przed alternatywą: albo dokonać żądanej czynności prawnej, albo narazić się na realizację stanu rzeczy określonego w groźbie – nie jest ona jednak pozbawiona możliwości wyboru (gdyby tak było zachowanie to kwalifikowane byłoby z art. 82 KC i z mocy prawa w ogóle nie miałoby cech czynności prawnej</a:t>
            </a:r>
          </a:p>
        </p:txBody>
      </p:sp>
    </p:spTree>
    <p:extLst>
      <p:ext uri="{BB962C8B-B14F-4D97-AF65-F5344CB8AC3E}">
        <p14:creationId xmlns:p14="http://schemas.microsoft.com/office/powerpoint/2010/main" val="2720071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Cechy groźby</a:t>
            </a:r>
          </a:p>
        </p:txBody>
      </p:sp>
      <p:sp>
        <p:nvSpPr>
          <p:cNvPr id="3" name="Symbol zastępczy zawartości 2"/>
          <p:cNvSpPr>
            <a:spLocks noGrp="1"/>
          </p:cNvSpPr>
          <p:nvPr>
            <p:ph idx="1"/>
          </p:nvPr>
        </p:nvSpPr>
        <p:spPr/>
        <p:txBody>
          <a:bodyPr>
            <a:normAutofit/>
          </a:bodyPr>
          <a:lstStyle/>
          <a:p>
            <a:r>
              <a:rPr lang="pl-PL" dirty="0"/>
              <a:t>Generalnie system prawny nie chroni osób, które dokonują czynności prawnych pod wypływem obawy, że spotka je jakieś zło,</a:t>
            </a:r>
          </a:p>
          <a:p>
            <a:r>
              <a:rPr lang="pl-PL" dirty="0"/>
              <a:t>Jedynie w sytuacji, gdy sytuacja ta powstała wskutek </a:t>
            </a:r>
            <a:r>
              <a:rPr lang="pl-PL" b="1" dirty="0"/>
              <a:t>celowego i bezprawnego działania innej osoby</a:t>
            </a:r>
            <a:r>
              <a:rPr lang="pl-PL" dirty="0"/>
              <a:t> – art. 87 KC. </a:t>
            </a:r>
          </a:p>
          <a:p>
            <a:r>
              <a:rPr lang="pl-PL" dirty="0"/>
              <a:t>Bezprawność groźby:</a:t>
            </a:r>
          </a:p>
          <a:p>
            <a:pPr lvl="1"/>
            <a:r>
              <a:rPr lang="pl-PL" dirty="0"/>
              <a:t>Zapowiedź dokonania czynu bezwzględnie zabronionego przez system prawny,</a:t>
            </a:r>
          </a:p>
          <a:p>
            <a:pPr lvl="1"/>
            <a:r>
              <a:rPr lang="pl-PL" dirty="0"/>
              <a:t>Zapowiedź podjęcia działań wprawdzie dozwolonych, lecz nie w tym celu aby skłonić kogoś do złożenia oświadczenia woli określonej treści.</a:t>
            </a:r>
          </a:p>
          <a:p>
            <a:endParaRPr lang="pl-PL" dirty="0"/>
          </a:p>
        </p:txBody>
      </p:sp>
    </p:spTree>
    <p:extLst>
      <p:ext uri="{BB962C8B-B14F-4D97-AF65-F5344CB8AC3E}">
        <p14:creationId xmlns:p14="http://schemas.microsoft.com/office/powerpoint/2010/main" val="1840093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Cechy groźby</a:t>
            </a:r>
          </a:p>
        </p:txBody>
      </p:sp>
      <p:sp>
        <p:nvSpPr>
          <p:cNvPr id="3" name="Symbol zastępczy zawartości 2"/>
          <p:cNvSpPr>
            <a:spLocks noGrp="1"/>
          </p:cNvSpPr>
          <p:nvPr>
            <p:ph idx="1"/>
          </p:nvPr>
        </p:nvSpPr>
        <p:spPr/>
        <p:txBody>
          <a:bodyPr>
            <a:normAutofit/>
          </a:bodyPr>
          <a:lstStyle/>
          <a:p>
            <a:r>
              <a:rPr lang="pl-PL" dirty="0"/>
              <a:t>Znaczenie prawne groźby uzależnione jest nie tylko od tego czy jest bezprawna, ale też czy jest </a:t>
            </a:r>
            <a:r>
              <a:rPr lang="pl-PL" b="1" dirty="0"/>
              <a:t>poważna </a:t>
            </a:r>
            <a:r>
              <a:rPr lang="pl-PL" dirty="0"/>
              <a:t>tzn. powodująca poważne niebezpieczeństwo dla osobistych lub majątkowych dóbr niekoniecznie składającego oświadczenie woli, ale też innej osoby. </a:t>
            </a:r>
          </a:p>
          <a:p>
            <a:r>
              <a:rPr lang="pl-PL" dirty="0"/>
              <a:t>Zgodnie z treścią art. 87 KC takie same konsekwencje ma groźba pochodząca od </a:t>
            </a:r>
            <a:r>
              <a:rPr lang="pl-PL" b="1" dirty="0"/>
              <a:t>strony</a:t>
            </a:r>
            <a:r>
              <a:rPr lang="pl-PL" dirty="0"/>
              <a:t>, której złożone zostało oświadczenie woli jak i od jakiejkolwiek osoby trzeciej., chociażby strona nie wiedziała o groźbie osoby trzeciej. </a:t>
            </a:r>
          </a:p>
          <a:p>
            <a:r>
              <a:rPr lang="pl-PL" dirty="0"/>
              <a:t>Skutek: uchylenie się do skutków prawnych oświadczenia woli,</a:t>
            </a:r>
          </a:p>
        </p:txBody>
      </p:sp>
    </p:spTree>
    <p:extLst>
      <p:ext uri="{BB962C8B-B14F-4D97-AF65-F5344CB8AC3E}">
        <p14:creationId xmlns:p14="http://schemas.microsoft.com/office/powerpoint/2010/main" val="3564694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Uchylenie się od skutków prawnych</a:t>
            </a:r>
          </a:p>
        </p:txBody>
      </p:sp>
      <p:sp>
        <p:nvSpPr>
          <p:cNvPr id="3" name="Symbol zastępczy zawartości 2"/>
          <p:cNvSpPr>
            <a:spLocks noGrp="1"/>
          </p:cNvSpPr>
          <p:nvPr>
            <p:ph idx="1"/>
          </p:nvPr>
        </p:nvSpPr>
        <p:spPr/>
        <p:txBody>
          <a:bodyPr/>
          <a:lstStyle/>
          <a:p>
            <a:r>
              <a:rPr lang="pl-PL" dirty="0"/>
              <a:t>Dotyczy: oświadczenia złożonego pod wpływem:</a:t>
            </a:r>
          </a:p>
          <a:p>
            <a:pPr lvl="1"/>
            <a:r>
              <a:rPr lang="pl-PL" dirty="0"/>
              <a:t>Błędu,</a:t>
            </a:r>
          </a:p>
          <a:p>
            <a:pPr lvl="1"/>
            <a:r>
              <a:rPr lang="pl-PL" dirty="0"/>
              <a:t>Podstępu,</a:t>
            </a:r>
          </a:p>
          <a:p>
            <a:pPr lvl="1"/>
            <a:r>
              <a:rPr lang="pl-PL" dirty="0"/>
              <a:t>Groźby </a:t>
            </a:r>
          </a:p>
          <a:p>
            <a:pPr lvl="1"/>
            <a:endParaRPr lang="pl-PL" dirty="0"/>
          </a:p>
          <a:p>
            <a:pPr marL="320040" lvl="1" indent="0">
              <a:buNone/>
            </a:pPr>
            <a:r>
              <a:rPr lang="pl-PL" dirty="0"/>
              <a:t>Jest to </a:t>
            </a:r>
            <a:r>
              <a:rPr lang="pl-PL" b="1" dirty="0"/>
              <a:t>prawo podmiotowe kształtujące </a:t>
            </a:r>
            <a:r>
              <a:rPr lang="pl-PL" dirty="0"/>
              <a:t>do uchylenia się od skutków prawnych złożonego oświadczenia. </a:t>
            </a:r>
          </a:p>
        </p:txBody>
      </p:sp>
    </p:spTree>
    <p:extLst>
      <p:ext uri="{BB962C8B-B14F-4D97-AF65-F5344CB8AC3E}">
        <p14:creationId xmlns:p14="http://schemas.microsoft.com/office/powerpoint/2010/main" val="3740233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uchylenia się</a:t>
            </a:r>
          </a:p>
        </p:txBody>
      </p:sp>
      <p:sp>
        <p:nvSpPr>
          <p:cNvPr id="3" name="Symbol zastępczy zawartości 2"/>
          <p:cNvSpPr>
            <a:spLocks noGrp="1"/>
          </p:cNvSpPr>
          <p:nvPr>
            <p:ph idx="1"/>
          </p:nvPr>
        </p:nvSpPr>
        <p:spPr/>
        <p:txBody>
          <a:bodyPr>
            <a:normAutofit/>
          </a:bodyPr>
          <a:lstStyle/>
          <a:p>
            <a:r>
              <a:rPr lang="pl-PL" dirty="0"/>
              <a:t>Poprzez </a:t>
            </a:r>
            <a:r>
              <a:rPr lang="pl-PL" b="1" dirty="0"/>
              <a:t>kolejne oświadczenie woli, </a:t>
            </a:r>
          </a:p>
          <a:p>
            <a:r>
              <a:rPr lang="pl-PL" dirty="0"/>
              <a:t>Wymaga </a:t>
            </a:r>
            <a:r>
              <a:rPr lang="pl-PL" b="1" dirty="0"/>
              <a:t>formy pisemnej </a:t>
            </a:r>
            <a:r>
              <a:rPr lang="pl-PL" dirty="0"/>
              <a:t>(dla celów dowodowych – </a:t>
            </a:r>
            <a:r>
              <a:rPr lang="pl-PL" i="1" dirty="0"/>
              <a:t>ad probationem)</a:t>
            </a:r>
            <a:r>
              <a:rPr lang="pl-PL" b="1" dirty="0"/>
              <a:t>, </a:t>
            </a:r>
          </a:p>
          <a:p>
            <a:r>
              <a:rPr lang="pl-PL" dirty="0"/>
              <a:t>Złożone drugiej stronie czynności prawnej, a jeżeli jej nie ma, osobie zainteresowanej w skutkach czynności prawnej,</a:t>
            </a:r>
          </a:p>
          <a:p>
            <a:r>
              <a:rPr lang="pl-PL" dirty="0"/>
              <a:t>Bez udziału organu orzekającego,</a:t>
            </a:r>
          </a:p>
          <a:p>
            <a:r>
              <a:rPr lang="pl-PL" dirty="0"/>
              <a:t>Sąd rozstrzyga spory co do tego czy zaistniały przesłanki uchylenia się – wyrok deklaratoryjny</a:t>
            </a:r>
          </a:p>
          <a:p>
            <a:r>
              <a:rPr lang="pl-PL" dirty="0"/>
              <a:t>Termin – </a:t>
            </a:r>
            <a:r>
              <a:rPr lang="pl-PL" b="1" dirty="0"/>
              <a:t>rok </a:t>
            </a:r>
            <a:r>
              <a:rPr lang="pl-PL" dirty="0"/>
              <a:t>– od dnia </a:t>
            </a:r>
            <a:r>
              <a:rPr lang="pl-PL" b="1" dirty="0"/>
              <a:t>wykrycia</a:t>
            </a:r>
            <a:r>
              <a:rPr lang="pl-PL" dirty="0"/>
              <a:t> błędu lub podstępu albo </a:t>
            </a:r>
            <a:r>
              <a:rPr lang="pl-PL" b="1" dirty="0"/>
              <a:t>ustania stanu obawy</a:t>
            </a:r>
            <a:r>
              <a:rPr lang="pl-PL" dirty="0"/>
              <a:t> w przypadku groźby.</a:t>
            </a:r>
          </a:p>
        </p:txBody>
      </p:sp>
    </p:spTree>
    <p:extLst>
      <p:ext uri="{BB962C8B-B14F-4D97-AF65-F5344CB8AC3E}">
        <p14:creationId xmlns:p14="http://schemas.microsoft.com/office/powerpoint/2010/main" val="4201366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Skutki uchylenia się</a:t>
            </a:r>
          </a:p>
        </p:txBody>
      </p:sp>
      <p:sp>
        <p:nvSpPr>
          <p:cNvPr id="3" name="Symbol zastępczy zawartości 2"/>
          <p:cNvSpPr>
            <a:spLocks noGrp="1"/>
          </p:cNvSpPr>
          <p:nvPr>
            <p:ph idx="1"/>
          </p:nvPr>
        </p:nvSpPr>
        <p:spPr/>
        <p:txBody>
          <a:bodyPr/>
          <a:lstStyle/>
          <a:p>
            <a:endParaRPr lang="pl-PL" dirty="0"/>
          </a:p>
          <a:p>
            <a:endParaRPr lang="pl-PL" dirty="0"/>
          </a:p>
          <a:p>
            <a:r>
              <a:rPr lang="pl-PL" dirty="0"/>
              <a:t>Zagaśnięcie wszelkich związanych z oświadczeniem woli konsekwencji prawnych, </a:t>
            </a:r>
          </a:p>
          <a:p>
            <a:r>
              <a:rPr lang="pl-PL" dirty="0"/>
              <a:t>Od chwili jego złożenia (</a:t>
            </a:r>
            <a:r>
              <a:rPr lang="pl-PL" i="1" dirty="0"/>
              <a:t>ex </a:t>
            </a:r>
            <a:r>
              <a:rPr lang="pl-PL" i="1" dirty="0" err="1"/>
              <a:t>tunc</a:t>
            </a:r>
            <a:r>
              <a:rPr lang="pl-PL" i="1" dirty="0"/>
              <a:t>),</a:t>
            </a:r>
          </a:p>
          <a:p>
            <a:r>
              <a:rPr lang="pl-PL" dirty="0"/>
              <a:t>Brak możliwości zmiany treści wadliwej czynności prawnej. </a:t>
            </a:r>
          </a:p>
        </p:txBody>
      </p:sp>
    </p:spTree>
    <p:extLst>
      <p:ext uri="{BB962C8B-B14F-4D97-AF65-F5344CB8AC3E}">
        <p14:creationId xmlns:p14="http://schemas.microsoft.com/office/powerpoint/2010/main" val="213419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7384"/>
            <a:ext cx="9036496" cy="6624736"/>
          </a:xfrm>
        </p:spPr>
        <p:txBody>
          <a:bodyPr>
            <a:normAutofit fontScale="92500" lnSpcReduction="20000"/>
          </a:bodyPr>
          <a:lstStyle/>
          <a:p>
            <a:pPr marL="0" indent="0">
              <a:buNone/>
            </a:pPr>
            <a:r>
              <a:rPr lang="pl-PL" dirty="0"/>
              <a:t>Jolanta była bardzo smutna, miała poczucie bezsensu i pustki w życiu. Obowiązki w pracy wykonywała bez zaangażowania i nie podejmowała żadnych dodatkowych aktywności. Czas po pracy spędzała samotnie w domu. Gdy odebrała wezwanie do opłacenia składki OC za samochód za kolejny rok, uznała, że powinna się go pozbyć. Do pracy jeździła tramwajem, dalszych wyjazdów nie planowała. Uznała, że samochód nie będzie jej potrzebny. </a:t>
            </a:r>
          </a:p>
          <a:p>
            <a:pPr marL="0" indent="0">
              <a:buNone/>
            </a:pPr>
            <a:r>
              <a:rPr lang="pl-PL" dirty="0"/>
              <a:t>W dniu 10 listopada 2014 roku zadzwoniła do swej przyjaciółki Marii, która ostatnio mówiła, że bardzo przydałby jej się samochód, ale nie może pozwolić sobie na jego zakup. Zaprosiła ją do siebie i wręczyła do podpisu umowę darowizny przenoszącą własność samochodu, którą wcześniej przygotowała. Stwierdziła, że jej nie będzie potrzebny, generuje tylko koszty a poza tym stoi i niszczeje. Maria na początku oponowała, nie wiedziała jak się odwdzięczyć koleżance, ale ostatecznie podpisała umowę, odebrała od Jolanty dokumenty i dwa komplety kluczyków. Zabrała auto, korzystała z niego na co dzień, zarejestrowała i zawarła umowę ubezpieczenia.</a:t>
            </a:r>
          </a:p>
          <a:p>
            <a:pPr marL="0" indent="0">
              <a:buNone/>
            </a:pPr>
            <a:r>
              <a:rPr lang="pl-PL" dirty="0"/>
              <a:t>Zaniepokojona złym stanem Jolanty ciotka, wysłała ją do lekarza. Po serii badań okazało się, że cierpi ona na depresję i wymaga leczenia farmakologicznego. Ciotka powiedziała Jolancie, że powinna odebrać samochód Marii, gdyż darowała będąc pod wpływem depresyjnych myśli i umowa jest nieważna ze względu na wadę oświadczenia woli. Jolanta zadzwoniła do Marii 20 listopada 2015 r. z prośbą o zwrot samochodu twierdząc, że gdyby nie jej kiepski stan psychiki darowizny nie dokonałaby. Maria twierdząc, że to nieuczciwe ze strony Jolanty odmówiła zwrotu. Stwierdziła, że w dniu podpisywania umowy Jolanta znajdowała się w jak najlepszym stanie psychicznym, była miła i wesoła i o żadnej wadzie oświadczenia woli nie może być mowy. Poza tym słyszała, że świadczenie woli można unieważnić tylko w ciągu roku od jego złożenia, a tu rok już minął i Jolanta nie może już nic z tym zrobić. </a:t>
            </a:r>
          </a:p>
          <a:p>
            <a:pPr marL="514350" indent="-514350">
              <a:buAutoNum type="arabicPeriod"/>
            </a:pPr>
            <a:r>
              <a:rPr lang="pl-PL" dirty="0"/>
              <a:t>Na jaką wadę powołuje się Jolanta?</a:t>
            </a:r>
          </a:p>
          <a:p>
            <a:pPr marL="514350" indent="-514350">
              <a:buAutoNum type="arabicPeriod"/>
            </a:pPr>
            <a:r>
              <a:rPr lang="pl-PL" dirty="0"/>
              <a:t>Czy Maria </a:t>
            </a:r>
            <a:r>
              <a:rPr lang="pl-PL"/>
              <a:t>ma rację?</a:t>
            </a:r>
            <a:endParaRPr lang="pl-PL" dirty="0"/>
          </a:p>
        </p:txBody>
      </p:sp>
    </p:spTree>
    <p:extLst>
      <p:ext uri="{BB962C8B-B14F-4D97-AF65-F5344CB8AC3E}">
        <p14:creationId xmlns:p14="http://schemas.microsoft.com/office/powerpoint/2010/main" val="42868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052736"/>
            <a:ext cx="7498080" cy="4800600"/>
          </a:xfrm>
        </p:spPr>
        <p:txBody>
          <a:bodyPr>
            <a:normAutofit/>
          </a:bodyPr>
          <a:lstStyle/>
          <a:p>
            <a:r>
              <a:rPr lang="pl-PL" dirty="0"/>
              <a:t>sposób wyrażenia oświadczenia woli </a:t>
            </a:r>
          </a:p>
          <a:p>
            <a:r>
              <a:rPr lang="pl-PL" dirty="0"/>
              <a:t>art. 60 k.c. – oświadczenie woli musi zostać ujawnione na zewnątrz; sposób tego ujawnienia jest co do zasady dowolny </a:t>
            </a:r>
          </a:p>
          <a:p>
            <a:r>
              <a:rPr lang="pl-PL" dirty="0"/>
              <a:t>oświadczenie woli można złożyć: </a:t>
            </a:r>
          </a:p>
          <a:p>
            <a:pPr lvl="1"/>
            <a:r>
              <a:rPr lang="pl-PL" dirty="0"/>
              <a:t>wyraźnie – poprzez takie zachowanie, które „z mocy przepisu prawa, ustalonych zwyczajów lub porozumienia stron jest traktowane jako oświadczenie woli</a:t>
            </a:r>
          </a:p>
          <a:p>
            <a:pPr lvl="1"/>
            <a:r>
              <a:rPr lang="pl-PL" dirty="0"/>
              <a:t>w sposób dorozumiany (per facta </a:t>
            </a:r>
            <a:r>
              <a:rPr lang="pl-PL" dirty="0" err="1"/>
              <a:t>concludentia</a:t>
            </a:r>
            <a:r>
              <a:rPr lang="pl-PL" dirty="0"/>
              <a:t>) – złożone przez inne środki przejawu woli, stosownie do okoliczności danego przypadku</a:t>
            </a:r>
          </a:p>
          <a:p>
            <a:r>
              <a:rPr lang="pl-PL" dirty="0"/>
              <a:t> zasada swobody formy</a:t>
            </a:r>
          </a:p>
          <a:p>
            <a:pPr lvl="1"/>
            <a:r>
              <a:rPr lang="pl-PL" dirty="0"/>
              <a:t>forma językowa – ustalenie znaczenia na podstawie ogólnych reguł języka</a:t>
            </a:r>
          </a:p>
          <a:p>
            <a:pPr lvl="1"/>
            <a:r>
              <a:rPr lang="pl-PL" dirty="0"/>
              <a:t>forma pozajęzykowa – ustalenie znaczenia wymaga uwzględnienia kontekstu</a:t>
            </a:r>
          </a:p>
        </p:txBody>
      </p:sp>
    </p:spTree>
    <p:extLst>
      <p:ext uri="{BB962C8B-B14F-4D97-AF65-F5344CB8AC3E}">
        <p14:creationId xmlns:p14="http://schemas.microsoft.com/office/powerpoint/2010/main" val="46758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Koncepcja wad oświadczenia woli</a:t>
            </a:r>
          </a:p>
        </p:txBody>
      </p:sp>
      <p:sp>
        <p:nvSpPr>
          <p:cNvPr id="3" name="Symbol zastępczy zawartości 2"/>
          <p:cNvSpPr>
            <a:spLocks noGrp="1"/>
          </p:cNvSpPr>
          <p:nvPr>
            <p:ph idx="1"/>
          </p:nvPr>
        </p:nvSpPr>
        <p:spPr/>
        <p:txBody>
          <a:bodyPr/>
          <a:lstStyle/>
          <a:p>
            <a:endParaRPr lang="pl-PL" dirty="0"/>
          </a:p>
          <a:p>
            <a:endParaRPr lang="pl-PL" dirty="0"/>
          </a:p>
          <a:p>
            <a:r>
              <a:rPr lang="pl-PL" dirty="0"/>
              <a:t>Zespół instytucji uregulowanych w dziale IV księgi I wskazujących w jakich okolicznościach pewne </a:t>
            </a:r>
            <a:r>
              <a:rPr lang="pl-PL" b="1" u="sng" dirty="0"/>
              <a:t>stany psychiki lub wiedzy człowieka </a:t>
            </a:r>
            <a:r>
              <a:rPr lang="pl-PL" dirty="0"/>
              <a:t>towarzyszące składaniu oświadczeń woli uwzględnia system prawny, określając ich wpływ na ważność czynności prawnej.</a:t>
            </a:r>
          </a:p>
          <a:p>
            <a:pPr marL="0" indent="0">
              <a:buNone/>
            </a:pPr>
            <a:endParaRPr lang="pl-PL" dirty="0"/>
          </a:p>
        </p:txBody>
      </p:sp>
    </p:spTree>
    <p:extLst>
      <p:ext uri="{BB962C8B-B14F-4D97-AF65-F5344CB8AC3E}">
        <p14:creationId xmlns:p14="http://schemas.microsoft.com/office/powerpoint/2010/main" val="230626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Wady oświadczenia woli w koncepcji teorii woli</a:t>
            </a:r>
          </a:p>
        </p:txBody>
      </p:sp>
      <p:sp>
        <p:nvSpPr>
          <p:cNvPr id="3" name="Symbol zastępczy zawartości 2"/>
          <p:cNvSpPr>
            <a:spLocks noGrp="1"/>
          </p:cNvSpPr>
          <p:nvPr>
            <p:ph idx="1"/>
          </p:nvPr>
        </p:nvSpPr>
        <p:spPr/>
        <p:txBody>
          <a:bodyPr/>
          <a:lstStyle/>
          <a:p>
            <a:endParaRPr lang="pl-PL" dirty="0"/>
          </a:p>
          <a:p>
            <a:endParaRPr lang="pl-PL" dirty="0"/>
          </a:p>
          <a:p>
            <a:r>
              <a:rPr lang="pl-PL" dirty="0"/>
              <a:t>Zgodnie z założeniami tej teorii, instytucja wad oświadczenia woli miała prowadzić do uchylenia wszelkich konsekwencji prawnych, które nie odpowiadały treści </a:t>
            </a:r>
            <a:r>
              <a:rPr lang="pl-PL" b="1" dirty="0"/>
              <a:t>rzeczywiście przeżywanego przez działający podmiot „aktu woli” </a:t>
            </a:r>
            <a:r>
              <a:rPr lang="pl-PL" dirty="0"/>
              <a:t>podjętego zarazem w sposób świadomy i wolny. </a:t>
            </a:r>
          </a:p>
        </p:txBody>
      </p:sp>
    </p:spTree>
    <p:extLst>
      <p:ext uri="{BB962C8B-B14F-4D97-AF65-F5344CB8AC3E}">
        <p14:creationId xmlns:p14="http://schemas.microsoft.com/office/powerpoint/2010/main" val="349718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Katalog wad oświadczenia woli</a:t>
            </a:r>
          </a:p>
        </p:txBody>
      </p:sp>
      <p:sp>
        <p:nvSpPr>
          <p:cNvPr id="3" name="Symbol zastępczy zawartości 2"/>
          <p:cNvSpPr>
            <a:spLocks noGrp="1"/>
          </p:cNvSpPr>
          <p:nvPr>
            <p:ph idx="1"/>
          </p:nvPr>
        </p:nvSpPr>
        <p:spPr/>
        <p:txBody>
          <a:bodyPr/>
          <a:lstStyle/>
          <a:p>
            <a:endParaRPr lang="pl-PL" dirty="0"/>
          </a:p>
          <a:p>
            <a:r>
              <a:rPr lang="pl-PL" dirty="0"/>
              <a:t>Stan wyłączający świadome albo swobodne powzięcie decyzji i wyrażenie woli,</a:t>
            </a:r>
          </a:p>
          <a:p>
            <a:r>
              <a:rPr lang="pl-PL" dirty="0"/>
              <a:t>Pozorność,</a:t>
            </a:r>
          </a:p>
          <a:p>
            <a:r>
              <a:rPr lang="pl-PL" dirty="0"/>
              <a:t>Błąd,</a:t>
            </a:r>
          </a:p>
          <a:p>
            <a:r>
              <a:rPr lang="pl-PL" dirty="0"/>
              <a:t>Podstęp,</a:t>
            </a:r>
          </a:p>
          <a:p>
            <a:r>
              <a:rPr lang="pl-PL" dirty="0"/>
              <a:t>Groźba.</a:t>
            </a:r>
          </a:p>
          <a:p>
            <a:pPr marL="0" indent="0">
              <a:buNone/>
            </a:pPr>
            <a:endParaRPr lang="pl-PL" dirty="0"/>
          </a:p>
        </p:txBody>
      </p:sp>
    </p:spTree>
    <p:extLst>
      <p:ext uri="{BB962C8B-B14F-4D97-AF65-F5344CB8AC3E}">
        <p14:creationId xmlns:p14="http://schemas.microsoft.com/office/powerpoint/2010/main" val="71402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Brak świadomości lub swobody</a:t>
            </a:r>
          </a:p>
        </p:txBody>
      </p:sp>
      <p:sp>
        <p:nvSpPr>
          <p:cNvPr id="3" name="Symbol zastępczy zawartości 2"/>
          <p:cNvSpPr>
            <a:spLocks noGrp="1"/>
          </p:cNvSpPr>
          <p:nvPr>
            <p:ph idx="1"/>
          </p:nvPr>
        </p:nvSpPr>
        <p:spPr/>
        <p:txBody>
          <a:bodyPr>
            <a:normAutofit fontScale="92500"/>
          </a:bodyPr>
          <a:lstStyle/>
          <a:p>
            <a:r>
              <a:rPr lang="pl-PL" dirty="0"/>
              <a:t>Dotyczy stanu psychicznego, który pozwala odpowiedzialnie podjąć i wyrazić decyzję o wywołaniu skutków prawnych,</a:t>
            </a:r>
          </a:p>
          <a:p>
            <a:r>
              <a:rPr lang="pl-PL" dirty="0"/>
              <a:t>Art. 82 KC stanowi, że nieważne jest każde oświadczenie woli złożone przez osobę, która z jakichkolwiek powodów znajdowała się w stanie wyłączającym </a:t>
            </a:r>
            <a:r>
              <a:rPr lang="pl-PL" b="1" dirty="0"/>
              <a:t>świadome</a:t>
            </a:r>
            <a:r>
              <a:rPr lang="pl-PL" dirty="0"/>
              <a:t> albo </a:t>
            </a:r>
            <a:r>
              <a:rPr lang="pl-PL" b="1" dirty="0"/>
              <a:t>swobodne</a:t>
            </a:r>
            <a:r>
              <a:rPr lang="pl-PL" dirty="0"/>
              <a:t> powzięcie decyzji i wyrażenie woli, </a:t>
            </a:r>
          </a:p>
          <a:p>
            <a:r>
              <a:rPr lang="pl-PL" dirty="0"/>
              <a:t>Przepis </a:t>
            </a:r>
            <a:r>
              <a:rPr lang="pl-PL" u="sng" dirty="0"/>
              <a:t>dotyczy nawet przemijających zaburzeń </a:t>
            </a:r>
            <a:r>
              <a:rPr lang="pl-PL" dirty="0"/>
              <a:t>psychicznych jeśli </a:t>
            </a:r>
            <a:r>
              <a:rPr lang="pl-PL" b="1" dirty="0"/>
              <a:t>w chwili </a:t>
            </a:r>
            <a:r>
              <a:rPr lang="pl-PL" dirty="0"/>
              <a:t>dokonywania czynności prawnych wyłączały świadome albo swobodne powzięcie decyzji lub wyrażenie woli,</a:t>
            </a:r>
          </a:p>
          <a:p>
            <a:r>
              <a:rPr lang="pl-PL" dirty="0"/>
              <a:t>Stosowanie tej regulacji do osób ubezwłasnowolnionych oraz częściowo ubezwłasnowolnionych, </a:t>
            </a:r>
          </a:p>
        </p:txBody>
      </p:sp>
    </p:spTree>
    <p:extLst>
      <p:ext uri="{BB962C8B-B14F-4D97-AF65-F5344CB8AC3E}">
        <p14:creationId xmlns:p14="http://schemas.microsoft.com/office/powerpoint/2010/main" val="87571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Ciężar dowodu </a:t>
            </a:r>
          </a:p>
        </p:txBody>
      </p:sp>
      <p:sp>
        <p:nvSpPr>
          <p:cNvPr id="3" name="Symbol zastępczy zawartości 2"/>
          <p:cNvSpPr>
            <a:spLocks noGrp="1"/>
          </p:cNvSpPr>
          <p:nvPr>
            <p:ph idx="1"/>
          </p:nvPr>
        </p:nvSpPr>
        <p:spPr/>
        <p:txBody>
          <a:bodyPr>
            <a:normAutofit/>
          </a:bodyPr>
          <a:lstStyle/>
          <a:p>
            <a:r>
              <a:rPr lang="pl-PL" dirty="0"/>
              <a:t>Ciężar dowodu wskazanych okoliczności spoczywa na osobie, która powołuje się z tego względu na nieważność czynności prawnej – art. 6 KC. – zwykle będzie to osoba składająca oświadczenie woli, </a:t>
            </a:r>
          </a:p>
          <a:p>
            <a:r>
              <a:rPr lang="pl-PL" dirty="0"/>
              <a:t>Często dowód ten jest trudny do przeprowadzenia, w dogodniejszej sytuacji z tego punktu widzenia znajdują się osoby ubezwłasnowolnione – ich brak zdolności do czynności prawnych tych osób powodujący nieważność czynności udokumentowany jest orzeczeniem sądowym.  </a:t>
            </a:r>
          </a:p>
        </p:txBody>
      </p:sp>
    </p:spTree>
    <p:extLst>
      <p:ext uri="{BB962C8B-B14F-4D97-AF65-F5344CB8AC3E}">
        <p14:creationId xmlns:p14="http://schemas.microsoft.com/office/powerpoint/2010/main" val="8634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Przymus fizyczny </a:t>
            </a:r>
          </a:p>
        </p:txBody>
      </p:sp>
      <p:sp>
        <p:nvSpPr>
          <p:cNvPr id="3" name="Symbol zastępczy zawartości 2"/>
          <p:cNvSpPr>
            <a:spLocks noGrp="1"/>
          </p:cNvSpPr>
          <p:nvPr>
            <p:ph idx="1"/>
          </p:nvPr>
        </p:nvSpPr>
        <p:spPr/>
        <p:txBody>
          <a:bodyPr/>
          <a:lstStyle/>
          <a:p>
            <a:r>
              <a:rPr lang="pl-PL" dirty="0"/>
              <a:t>Art. 82 KC odnosi się nie tylko do stanów patologicznych ale i fizjologicznych człowieka, w których układ nerwowy nie osiągnął odpowiedniego poziomu aktywności umożliwiającej  mu odbierania i przetwarzanie informacji, ale także do przypadków podlegania przemocy czyli tzw. przymusowi fizycznemu – w przypadku, którego ruchy człowieka nie są sterowane przez jego układ nerwowy, lecz poddane zewnętrznemu naciskowi.</a:t>
            </a:r>
          </a:p>
        </p:txBody>
      </p:sp>
    </p:spTree>
    <p:extLst>
      <p:ext uri="{BB962C8B-B14F-4D97-AF65-F5344CB8AC3E}">
        <p14:creationId xmlns:p14="http://schemas.microsoft.com/office/powerpoint/2010/main" val="3300532319"/>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598</TotalTime>
  <Words>2113</Words>
  <Application>Microsoft Office PowerPoint</Application>
  <PresentationFormat>Pokaz na ekranie (4:3)</PresentationFormat>
  <Paragraphs>146</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Constantia</vt:lpstr>
      <vt:lpstr>Trebuchet MS</vt:lpstr>
      <vt:lpstr>Wingdings 3</vt:lpstr>
      <vt:lpstr>Faseta</vt:lpstr>
      <vt:lpstr>Wady oświadczenia woli</vt:lpstr>
      <vt:lpstr>Oświadczenie woli </vt:lpstr>
      <vt:lpstr>Prezentacja programu PowerPoint</vt:lpstr>
      <vt:lpstr>Koncepcja wad oświadczenia woli</vt:lpstr>
      <vt:lpstr>Wady oświadczenia woli w koncepcji teorii woli</vt:lpstr>
      <vt:lpstr>Katalog wad oświadczenia woli</vt:lpstr>
      <vt:lpstr>Brak świadomości lub swobody</vt:lpstr>
      <vt:lpstr>Ciężar dowodu </vt:lpstr>
      <vt:lpstr>Przymus fizyczny </vt:lpstr>
      <vt:lpstr>Zakres podmiotowy</vt:lpstr>
      <vt:lpstr>Pozorność</vt:lpstr>
      <vt:lpstr>Pozorność</vt:lpstr>
      <vt:lpstr>Skutki pozorności </vt:lpstr>
      <vt:lpstr>Pozorność, a czynności prawne nie na serio i zastrzeżenie potajemne</vt:lpstr>
      <vt:lpstr>Błąd</vt:lpstr>
      <vt:lpstr>Istotność błędu</vt:lpstr>
      <vt:lpstr>Przypadki szczególne</vt:lpstr>
      <vt:lpstr>Oświadczenie woli zniekształcone przez posłańca i inne wypadki regulowane przepisami szczególnymi</vt:lpstr>
      <vt:lpstr>Skutki błędu </vt:lpstr>
      <vt:lpstr>Podstęp – błąd wywołany podstępnie</vt:lpstr>
      <vt:lpstr>Podstęp</vt:lpstr>
      <vt:lpstr>Skutki podstępu </vt:lpstr>
      <vt:lpstr>Groźba</vt:lpstr>
      <vt:lpstr>Cechy groźby</vt:lpstr>
      <vt:lpstr>Cechy groźby</vt:lpstr>
      <vt:lpstr>Uchylenie się od skutków prawnych</vt:lpstr>
      <vt:lpstr>Warunki uchylenia się</vt:lpstr>
      <vt:lpstr>Skutki uchylenia się</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Wady oświadczenia woli</dc:title>
  <dc:creator>Laptop</dc:creator>
  <cp:lastModifiedBy>Agnieszka Agnieszka</cp:lastModifiedBy>
  <cp:revision>23</cp:revision>
  <dcterms:created xsi:type="dcterms:W3CDTF">2015-04-23T12:24:17Z</dcterms:created>
  <dcterms:modified xsi:type="dcterms:W3CDTF">2017-04-09T10:14:35Z</dcterms:modified>
</cp:coreProperties>
</file>