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317" r:id="rId4"/>
    <p:sldId id="257" r:id="rId5"/>
    <p:sldId id="289" r:id="rId6"/>
    <p:sldId id="290" r:id="rId7"/>
    <p:sldId id="307" r:id="rId8"/>
    <p:sldId id="308" r:id="rId9"/>
    <p:sldId id="306" r:id="rId10"/>
    <p:sldId id="291" r:id="rId11"/>
    <p:sldId id="292" r:id="rId12"/>
    <p:sldId id="293" r:id="rId13"/>
    <p:sldId id="294" r:id="rId14"/>
    <p:sldId id="287" r:id="rId15"/>
    <p:sldId id="295" r:id="rId16"/>
    <p:sldId id="309" r:id="rId17"/>
    <p:sldId id="296" r:id="rId18"/>
    <p:sldId id="297" r:id="rId19"/>
    <p:sldId id="311" r:id="rId20"/>
    <p:sldId id="298" r:id="rId21"/>
    <p:sldId id="312" r:id="rId22"/>
    <p:sldId id="313" r:id="rId23"/>
    <p:sldId id="299" r:id="rId24"/>
    <p:sldId id="316" r:id="rId25"/>
    <p:sldId id="315" r:id="rId26"/>
    <p:sldId id="301" r:id="rId27"/>
    <p:sldId id="302" r:id="rId28"/>
    <p:sldId id="314" r:id="rId29"/>
    <p:sldId id="310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89EFA-40B4-4D16-AEC7-64955BFEB86D}" type="doc">
      <dgm:prSet loTypeId="urn:microsoft.com/office/officeart/2005/8/layout/venn2" loCatId="relationship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pl-PL"/>
        </a:p>
      </dgm:t>
    </dgm:pt>
    <dgm:pt modelId="{320109C7-C4CA-47E4-A56E-AC89EC343302}">
      <dgm:prSet phldrT="[Tekst]" custT="1"/>
      <dgm:spPr/>
      <dgm:t>
        <a:bodyPr/>
        <a:lstStyle/>
        <a:p>
          <a:endParaRPr lang="pl-PL" sz="1600" dirty="0"/>
        </a:p>
      </dgm:t>
    </dgm:pt>
    <dgm:pt modelId="{C9B94F54-1B81-436B-BE0E-A72D5D8C8B47}" type="parTrans" cxnId="{1634AC8A-948D-4403-B5F7-5BC3C420AFA7}">
      <dgm:prSet/>
      <dgm:spPr/>
      <dgm:t>
        <a:bodyPr/>
        <a:lstStyle/>
        <a:p>
          <a:endParaRPr lang="pl-PL"/>
        </a:p>
      </dgm:t>
    </dgm:pt>
    <dgm:pt modelId="{C67C4F99-C16A-43E6-B071-F4DF59E0DBB9}" type="sibTrans" cxnId="{1634AC8A-948D-4403-B5F7-5BC3C420AFA7}">
      <dgm:prSet/>
      <dgm:spPr/>
      <dgm:t>
        <a:bodyPr/>
        <a:lstStyle/>
        <a:p>
          <a:endParaRPr lang="pl-PL"/>
        </a:p>
      </dgm:t>
    </dgm:pt>
    <dgm:pt modelId="{BF6073AD-0A72-475A-AF98-2382E3DBF9C9}">
      <dgm:prSet phldrT="[Tekst]"/>
      <dgm:spPr/>
      <dgm:t>
        <a:bodyPr/>
        <a:lstStyle/>
        <a:p>
          <a:r>
            <a:rPr lang="pl-PL" dirty="0"/>
            <a:t>przesłanki procesowe</a:t>
          </a:r>
        </a:p>
      </dgm:t>
    </dgm:pt>
    <dgm:pt modelId="{9F545565-9E6B-430A-9681-81BD8E702A34}" type="parTrans" cxnId="{777B76D9-D18D-4B2D-8B26-3A0A23E24D0B}">
      <dgm:prSet/>
      <dgm:spPr/>
      <dgm:t>
        <a:bodyPr/>
        <a:lstStyle/>
        <a:p>
          <a:endParaRPr lang="pl-PL"/>
        </a:p>
      </dgm:t>
    </dgm:pt>
    <dgm:pt modelId="{262114B7-E697-4AFF-B063-58BD00759D8E}" type="sibTrans" cxnId="{777B76D9-D18D-4B2D-8B26-3A0A23E24D0B}">
      <dgm:prSet/>
      <dgm:spPr/>
      <dgm:t>
        <a:bodyPr/>
        <a:lstStyle/>
        <a:p>
          <a:endParaRPr lang="pl-PL"/>
        </a:p>
      </dgm:t>
    </dgm:pt>
    <dgm:pt modelId="{84B96F7F-01E4-49F6-840B-50168AD6A45A}" type="pres">
      <dgm:prSet presAssocID="{FF689EFA-40B4-4D16-AEC7-64955BFEB86D}" presName="Name0" presStyleCnt="0">
        <dgm:presLayoutVars>
          <dgm:chMax val="7"/>
          <dgm:resizeHandles val="exact"/>
        </dgm:presLayoutVars>
      </dgm:prSet>
      <dgm:spPr/>
    </dgm:pt>
    <dgm:pt modelId="{09CB28D6-9B39-476A-AE01-0BEBC3019044}" type="pres">
      <dgm:prSet presAssocID="{FF689EFA-40B4-4D16-AEC7-64955BFEB86D}" presName="comp1" presStyleCnt="0"/>
      <dgm:spPr/>
    </dgm:pt>
    <dgm:pt modelId="{CD0792C1-116B-4B10-A124-DD9282A1A386}" type="pres">
      <dgm:prSet presAssocID="{FF689EFA-40B4-4D16-AEC7-64955BFEB86D}" presName="circle1" presStyleLbl="node1" presStyleIdx="0" presStyleCnt="2" custLinFactNeighborX="-2552" custLinFactNeighborY="-638"/>
      <dgm:spPr/>
    </dgm:pt>
    <dgm:pt modelId="{4F4EAFAD-5DA4-4549-A3C0-0E011CF3E652}" type="pres">
      <dgm:prSet presAssocID="{FF689EFA-40B4-4D16-AEC7-64955BFEB86D}" presName="c1text" presStyleLbl="node1" presStyleIdx="0" presStyleCnt="2">
        <dgm:presLayoutVars>
          <dgm:bulletEnabled val="1"/>
        </dgm:presLayoutVars>
      </dgm:prSet>
      <dgm:spPr/>
    </dgm:pt>
    <dgm:pt modelId="{39E742E0-26D9-4380-9F42-54A0111D7CF3}" type="pres">
      <dgm:prSet presAssocID="{FF689EFA-40B4-4D16-AEC7-64955BFEB86D}" presName="comp2" presStyleCnt="0"/>
      <dgm:spPr/>
    </dgm:pt>
    <dgm:pt modelId="{C913A2A1-4191-4180-A991-F23BFFAC3B70}" type="pres">
      <dgm:prSet presAssocID="{FF689EFA-40B4-4D16-AEC7-64955BFEB86D}" presName="circle2" presStyleLbl="node1" presStyleIdx="1" presStyleCnt="2" custScaleX="88514" custScaleY="84108" custLinFactNeighborX="-2128" custLinFactNeighborY="6808"/>
      <dgm:spPr/>
    </dgm:pt>
    <dgm:pt modelId="{84FB19BF-A133-4836-A292-E312919A60AD}" type="pres">
      <dgm:prSet presAssocID="{FF689EFA-40B4-4D16-AEC7-64955BFEB86D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095AD0E-8A39-4086-AF3D-5DDF5858484B}" type="presOf" srcId="{320109C7-C4CA-47E4-A56E-AC89EC343302}" destId="{4F4EAFAD-5DA4-4549-A3C0-0E011CF3E652}" srcOrd="1" destOrd="0" presId="urn:microsoft.com/office/officeart/2005/8/layout/venn2"/>
    <dgm:cxn modelId="{60E48332-151A-43AA-B061-4D00DE06AD27}" type="presOf" srcId="{FF689EFA-40B4-4D16-AEC7-64955BFEB86D}" destId="{84B96F7F-01E4-49F6-840B-50168AD6A45A}" srcOrd="0" destOrd="0" presId="urn:microsoft.com/office/officeart/2005/8/layout/venn2"/>
    <dgm:cxn modelId="{1634AC8A-948D-4403-B5F7-5BC3C420AFA7}" srcId="{FF689EFA-40B4-4D16-AEC7-64955BFEB86D}" destId="{320109C7-C4CA-47E4-A56E-AC89EC343302}" srcOrd="0" destOrd="0" parTransId="{C9B94F54-1B81-436B-BE0E-A72D5D8C8B47}" sibTransId="{C67C4F99-C16A-43E6-B071-F4DF59E0DBB9}"/>
    <dgm:cxn modelId="{1DA28DB7-6B48-4E1A-8F41-304B20D14984}" type="presOf" srcId="{BF6073AD-0A72-475A-AF98-2382E3DBF9C9}" destId="{C913A2A1-4191-4180-A991-F23BFFAC3B70}" srcOrd="0" destOrd="0" presId="urn:microsoft.com/office/officeart/2005/8/layout/venn2"/>
    <dgm:cxn modelId="{5B8962D1-547B-4B50-936F-BF5641A56430}" type="presOf" srcId="{BF6073AD-0A72-475A-AF98-2382E3DBF9C9}" destId="{84FB19BF-A133-4836-A292-E312919A60AD}" srcOrd="1" destOrd="0" presId="urn:microsoft.com/office/officeart/2005/8/layout/venn2"/>
    <dgm:cxn modelId="{777B76D9-D18D-4B2D-8B26-3A0A23E24D0B}" srcId="{FF689EFA-40B4-4D16-AEC7-64955BFEB86D}" destId="{BF6073AD-0A72-475A-AF98-2382E3DBF9C9}" srcOrd="1" destOrd="0" parTransId="{9F545565-9E6B-430A-9681-81BD8E702A34}" sibTransId="{262114B7-E697-4AFF-B063-58BD00759D8E}"/>
    <dgm:cxn modelId="{79FBC6E8-520D-459E-AB85-CE3019C69A3F}" type="presOf" srcId="{320109C7-C4CA-47E4-A56E-AC89EC343302}" destId="{CD0792C1-116B-4B10-A124-DD9282A1A386}" srcOrd="0" destOrd="0" presId="urn:microsoft.com/office/officeart/2005/8/layout/venn2"/>
    <dgm:cxn modelId="{FD79172C-2AF2-4B6B-ACCF-061948CDA984}" type="presParOf" srcId="{84B96F7F-01E4-49F6-840B-50168AD6A45A}" destId="{09CB28D6-9B39-476A-AE01-0BEBC3019044}" srcOrd="0" destOrd="0" presId="urn:microsoft.com/office/officeart/2005/8/layout/venn2"/>
    <dgm:cxn modelId="{CC849CF1-325D-49AF-82C0-B6BC5FB7E865}" type="presParOf" srcId="{09CB28D6-9B39-476A-AE01-0BEBC3019044}" destId="{CD0792C1-116B-4B10-A124-DD9282A1A386}" srcOrd="0" destOrd="0" presId="urn:microsoft.com/office/officeart/2005/8/layout/venn2"/>
    <dgm:cxn modelId="{B746A758-CD43-4EAA-A6DC-89FFEB56A394}" type="presParOf" srcId="{09CB28D6-9B39-476A-AE01-0BEBC3019044}" destId="{4F4EAFAD-5DA4-4549-A3C0-0E011CF3E652}" srcOrd="1" destOrd="0" presId="urn:microsoft.com/office/officeart/2005/8/layout/venn2"/>
    <dgm:cxn modelId="{5D4454D9-7A80-47CE-BFD1-42F0CAE61869}" type="presParOf" srcId="{84B96F7F-01E4-49F6-840B-50168AD6A45A}" destId="{39E742E0-26D9-4380-9F42-54A0111D7CF3}" srcOrd="1" destOrd="0" presId="urn:microsoft.com/office/officeart/2005/8/layout/venn2"/>
    <dgm:cxn modelId="{CF338EC6-7748-4C66-8313-12AEADDBF11F}" type="presParOf" srcId="{39E742E0-26D9-4380-9F42-54A0111D7CF3}" destId="{C913A2A1-4191-4180-A991-F23BFFAC3B70}" srcOrd="0" destOrd="0" presId="urn:microsoft.com/office/officeart/2005/8/layout/venn2"/>
    <dgm:cxn modelId="{5B2E6A50-5217-434F-9C1B-8343A8303DBB}" type="presParOf" srcId="{39E742E0-26D9-4380-9F42-54A0111D7CF3}" destId="{84FB19BF-A133-4836-A292-E312919A60A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AAFB0-0F42-4360-B75F-75BC36694C5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5A247A1-5C10-458B-958F-BADF12AC2720}">
      <dgm:prSet phldrT="[Tekst]" custT="1"/>
      <dgm:spPr/>
      <dgm:t>
        <a:bodyPr/>
        <a:lstStyle/>
        <a:p>
          <a:r>
            <a:rPr lang="pl-PL" sz="1400" dirty="0"/>
            <a:t>Postać zamiaru</a:t>
          </a:r>
        </a:p>
      </dgm:t>
    </dgm:pt>
    <dgm:pt modelId="{258AF1A7-2B4E-42E8-8AFF-D807C446479F}" type="parTrans" cxnId="{F8DD7C47-6598-49CE-96F8-89C9213C81AE}">
      <dgm:prSet/>
      <dgm:spPr/>
      <dgm:t>
        <a:bodyPr/>
        <a:lstStyle/>
        <a:p>
          <a:endParaRPr lang="pl-PL"/>
        </a:p>
      </dgm:t>
    </dgm:pt>
    <dgm:pt modelId="{EC955C5B-1A40-4413-B147-7D6751778C4F}" type="sibTrans" cxnId="{F8DD7C47-6598-49CE-96F8-89C9213C81AE}">
      <dgm:prSet/>
      <dgm:spPr/>
      <dgm:t>
        <a:bodyPr/>
        <a:lstStyle/>
        <a:p>
          <a:endParaRPr lang="pl-PL"/>
        </a:p>
      </dgm:t>
    </dgm:pt>
    <dgm:pt modelId="{00562962-77D8-4F42-A0CA-306BAD60BFE8}">
      <dgm:prSet phldrT="[Tekst]" custT="1"/>
      <dgm:spPr/>
      <dgm:t>
        <a:bodyPr/>
        <a:lstStyle/>
        <a:p>
          <a:r>
            <a:rPr lang="pl-PL" sz="1050" dirty="0"/>
            <a:t>Waga naruszonych przez sprawcę </a:t>
          </a:r>
          <a:r>
            <a:rPr lang="pl-PL" sz="1050" dirty="0" err="1"/>
            <a:t>obowiażków</a:t>
          </a:r>
          <a:endParaRPr lang="pl-PL" sz="1050" dirty="0"/>
        </a:p>
      </dgm:t>
    </dgm:pt>
    <dgm:pt modelId="{B9C30ED2-10F4-4706-A868-FB489558555A}" type="parTrans" cxnId="{BEA861EC-70AC-4005-9AD4-E3B91282721B}">
      <dgm:prSet/>
      <dgm:spPr/>
      <dgm:t>
        <a:bodyPr/>
        <a:lstStyle/>
        <a:p>
          <a:endParaRPr lang="pl-PL"/>
        </a:p>
      </dgm:t>
    </dgm:pt>
    <dgm:pt modelId="{933811AC-32E3-43B4-B2FC-7FBA068B6D2F}" type="sibTrans" cxnId="{BEA861EC-70AC-4005-9AD4-E3B91282721B}">
      <dgm:prSet/>
      <dgm:spPr/>
      <dgm:t>
        <a:bodyPr/>
        <a:lstStyle/>
        <a:p>
          <a:endParaRPr lang="pl-PL"/>
        </a:p>
      </dgm:t>
    </dgm:pt>
    <dgm:pt modelId="{3A35C378-2CC2-489E-9400-E691E886B169}">
      <dgm:prSet phldrT="[Tekst]" custT="1"/>
      <dgm:spPr/>
      <dgm:t>
        <a:bodyPr/>
        <a:lstStyle/>
        <a:p>
          <a:r>
            <a:rPr lang="pl-PL" sz="1400" dirty="0"/>
            <a:t>Motywacja sprawcy</a:t>
          </a:r>
        </a:p>
      </dgm:t>
    </dgm:pt>
    <dgm:pt modelId="{9C81E9EB-B153-4BEA-8442-8412785BBE14}" type="parTrans" cxnId="{E74A9383-54FA-49FC-AD38-F308E41B46E8}">
      <dgm:prSet/>
      <dgm:spPr/>
      <dgm:t>
        <a:bodyPr/>
        <a:lstStyle/>
        <a:p>
          <a:endParaRPr lang="pl-PL"/>
        </a:p>
      </dgm:t>
    </dgm:pt>
    <dgm:pt modelId="{63FB1865-B7E1-4359-9156-155A5060C80A}" type="sibTrans" cxnId="{E74A9383-54FA-49FC-AD38-F308E41B46E8}">
      <dgm:prSet/>
      <dgm:spPr/>
      <dgm:t>
        <a:bodyPr/>
        <a:lstStyle/>
        <a:p>
          <a:endParaRPr lang="pl-PL"/>
        </a:p>
      </dgm:t>
    </dgm:pt>
    <dgm:pt modelId="{90CABF34-FC0A-42B8-BBDC-148AD2D275BA}">
      <dgm:prSet phldrT="[Tekst]" custT="1"/>
      <dgm:spPr/>
      <dgm:t>
        <a:bodyPr/>
        <a:lstStyle/>
        <a:p>
          <a:r>
            <a:rPr lang="pl-PL" sz="1200" dirty="0"/>
            <a:t>Rozmiary wyrządzonej lub grożącej szkody</a:t>
          </a:r>
        </a:p>
      </dgm:t>
    </dgm:pt>
    <dgm:pt modelId="{5E1D7E27-A56E-4373-B7AC-6CAB5143F266}" type="parTrans" cxnId="{12833BB1-73ED-4AC6-B954-44BA9E3173C9}">
      <dgm:prSet/>
      <dgm:spPr/>
      <dgm:t>
        <a:bodyPr/>
        <a:lstStyle/>
        <a:p>
          <a:endParaRPr lang="pl-PL"/>
        </a:p>
      </dgm:t>
    </dgm:pt>
    <dgm:pt modelId="{2574C68D-BED2-4798-ABDC-B95120A2A2AB}" type="sibTrans" cxnId="{12833BB1-73ED-4AC6-B954-44BA9E3173C9}">
      <dgm:prSet/>
      <dgm:spPr/>
      <dgm:t>
        <a:bodyPr/>
        <a:lstStyle/>
        <a:p>
          <a:endParaRPr lang="pl-PL"/>
        </a:p>
      </dgm:t>
    </dgm:pt>
    <dgm:pt modelId="{F2DF2841-66B4-4661-B608-CE76FE1E1719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pl-PL" sz="1200" dirty="0"/>
            <a:t>Rodzaj </a:t>
          </a:r>
        </a:p>
        <a:p>
          <a:pPr>
            <a:spcAft>
              <a:spcPct val="35000"/>
            </a:spcAft>
          </a:pPr>
          <a:r>
            <a:rPr lang="pl-PL" sz="1200" dirty="0"/>
            <a:t>i charakter naruszonego </a:t>
          </a:r>
          <a:r>
            <a:rPr lang="pl-PL" sz="1200" b="1" dirty="0">
              <a:solidFill>
                <a:srgbClr val="FFFF00"/>
              </a:solidFill>
            </a:rPr>
            <a:t>lub zagrożonego (od 1.10.23) </a:t>
          </a:r>
          <a:r>
            <a:rPr lang="pl-PL" sz="1200" dirty="0"/>
            <a:t>dobra</a:t>
          </a:r>
        </a:p>
      </dgm:t>
    </dgm:pt>
    <dgm:pt modelId="{BA401A0F-E5B0-4818-A999-7CF18EC15107}" type="parTrans" cxnId="{32BFC634-C50C-4B54-B84D-C6B43E0DB3A2}">
      <dgm:prSet/>
      <dgm:spPr/>
      <dgm:t>
        <a:bodyPr/>
        <a:lstStyle/>
        <a:p>
          <a:endParaRPr lang="pl-PL"/>
        </a:p>
      </dgm:t>
    </dgm:pt>
    <dgm:pt modelId="{AC19E08B-7C7A-4F80-9932-916FE2BA72C2}" type="sibTrans" cxnId="{32BFC634-C50C-4B54-B84D-C6B43E0DB3A2}">
      <dgm:prSet/>
      <dgm:spPr/>
      <dgm:t>
        <a:bodyPr/>
        <a:lstStyle/>
        <a:p>
          <a:endParaRPr lang="pl-PL"/>
        </a:p>
      </dgm:t>
    </dgm:pt>
    <dgm:pt modelId="{44D343F3-BB68-4A6C-908A-94BD316DC61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pl-PL" sz="1100" dirty="0"/>
            <a:t>Sposób </a:t>
          </a:r>
        </a:p>
        <a:p>
          <a:pPr>
            <a:spcAft>
              <a:spcPct val="35000"/>
            </a:spcAft>
          </a:pPr>
          <a:r>
            <a:rPr lang="pl-PL" sz="1100" dirty="0"/>
            <a:t>i okoliczności popełnienia czynu</a:t>
          </a:r>
        </a:p>
      </dgm:t>
    </dgm:pt>
    <dgm:pt modelId="{CE55B59B-4268-4932-B1D8-C7F8D50A92C7}" type="parTrans" cxnId="{3C817AFE-D09C-4E4B-A8DB-BC73F1130C11}">
      <dgm:prSet/>
      <dgm:spPr/>
      <dgm:t>
        <a:bodyPr/>
        <a:lstStyle/>
        <a:p>
          <a:endParaRPr lang="pl-PL"/>
        </a:p>
      </dgm:t>
    </dgm:pt>
    <dgm:pt modelId="{395D7557-6FC9-43D6-9318-F2EE91373283}" type="sibTrans" cxnId="{3C817AFE-D09C-4E4B-A8DB-BC73F1130C11}">
      <dgm:prSet/>
      <dgm:spPr/>
      <dgm:t>
        <a:bodyPr/>
        <a:lstStyle/>
        <a:p>
          <a:endParaRPr lang="pl-PL"/>
        </a:p>
      </dgm:t>
    </dgm:pt>
    <dgm:pt modelId="{AA22C806-33FB-44C7-98B3-C6F6BACA8AB1}">
      <dgm:prSet custT="1"/>
      <dgm:spPr/>
      <dgm:t>
        <a:bodyPr/>
        <a:lstStyle/>
        <a:p>
          <a:r>
            <a:rPr lang="pl-PL" sz="1000" dirty="0"/>
            <a:t>Rodzaj naruszonych reguł ostrożności i stopień ich naruszenia</a:t>
          </a:r>
        </a:p>
      </dgm:t>
    </dgm:pt>
    <dgm:pt modelId="{412A9123-3C05-407D-B0CD-0EF31EF365EE}" type="parTrans" cxnId="{E49D37CF-ECE1-43BF-B125-EAC333888720}">
      <dgm:prSet/>
      <dgm:spPr/>
      <dgm:t>
        <a:bodyPr/>
        <a:lstStyle/>
        <a:p>
          <a:endParaRPr lang="pl-PL"/>
        </a:p>
      </dgm:t>
    </dgm:pt>
    <dgm:pt modelId="{666079C6-EE16-4541-BB9B-0557B6F8A51D}" type="sibTrans" cxnId="{E49D37CF-ECE1-43BF-B125-EAC333888720}">
      <dgm:prSet/>
      <dgm:spPr/>
      <dgm:t>
        <a:bodyPr/>
        <a:lstStyle/>
        <a:p>
          <a:endParaRPr lang="pl-PL"/>
        </a:p>
      </dgm:t>
    </dgm:pt>
    <dgm:pt modelId="{AB40DC0F-B5F6-4C66-9C92-62452B7D3106}" type="pres">
      <dgm:prSet presAssocID="{76AAAFB0-0F42-4360-B75F-75BC36694C54}" presName="cycle" presStyleCnt="0">
        <dgm:presLayoutVars>
          <dgm:dir/>
          <dgm:resizeHandles val="exact"/>
        </dgm:presLayoutVars>
      </dgm:prSet>
      <dgm:spPr/>
    </dgm:pt>
    <dgm:pt modelId="{59132E45-157C-4879-97EC-462A1DF4E0E2}" type="pres">
      <dgm:prSet presAssocID="{D5A247A1-5C10-458B-958F-BADF12AC2720}" presName="node" presStyleLbl="node1" presStyleIdx="0" presStyleCnt="7">
        <dgm:presLayoutVars>
          <dgm:bulletEnabled val="1"/>
        </dgm:presLayoutVars>
      </dgm:prSet>
      <dgm:spPr/>
    </dgm:pt>
    <dgm:pt modelId="{3AED5311-1CEC-40E3-A36F-F0E1315760EC}" type="pres">
      <dgm:prSet presAssocID="{D5A247A1-5C10-458B-958F-BADF12AC2720}" presName="spNode" presStyleCnt="0"/>
      <dgm:spPr/>
    </dgm:pt>
    <dgm:pt modelId="{F737C061-AAD2-4CD2-A9D4-D094965EC55C}" type="pres">
      <dgm:prSet presAssocID="{EC955C5B-1A40-4413-B147-7D6751778C4F}" presName="sibTrans" presStyleLbl="sibTrans1D1" presStyleIdx="0" presStyleCnt="7"/>
      <dgm:spPr/>
    </dgm:pt>
    <dgm:pt modelId="{20A2A31F-EDED-40F1-A880-449F72B7812E}" type="pres">
      <dgm:prSet presAssocID="{00562962-77D8-4F42-A0CA-306BAD60BFE8}" presName="node" presStyleLbl="node1" presStyleIdx="1" presStyleCnt="7">
        <dgm:presLayoutVars>
          <dgm:bulletEnabled val="1"/>
        </dgm:presLayoutVars>
      </dgm:prSet>
      <dgm:spPr/>
    </dgm:pt>
    <dgm:pt modelId="{283462E7-2370-4EC6-9C05-FB462738B104}" type="pres">
      <dgm:prSet presAssocID="{00562962-77D8-4F42-A0CA-306BAD60BFE8}" presName="spNode" presStyleCnt="0"/>
      <dgm:spPr/>
    </dgm:pt>
    <dgm:pt modelId="{EB329723-99B7-49D6-87FE-3C3EB2BFCA0D}" type="pres">
      <dgm:prSet presAssocID="{933811AC-32E3-43B4-B2FC-7FBA068B6D2F}" presName="sibTrans" presStyleLbl="sibTrans1D1" presStyleIdx="1" presStyleCnt="7"/>
      <dgm:spPr/>
    </dgm:pt>
    <dgm:pt modelId="{E647402B-DA97-4681-8D54-78584951E673}" type="pres">
      <dgm:prSet presAssocID="{3A35C378-2CC2-489E-9400-E691E886B169}" presName="node" presStyleLbl="node1" presStyleIdx="2" presStyleCnt="7">
        <dgm:presLayoutVars>
          <dgm:bulletEnabled val="1"/>
        </dgm:presLayoutVars>
      </dgm:prSet>
      <dgm:spPr/>
    </dgm:pt>
    <dgm:pt modelId="{1D1DF43A-44A0-41AD-8B41-D2E05400E1BC}" type="pres">
      <dgm:prSet presAssocID="{3A35C378-2CC2-489E-9400-E691E886B169}" presName="spNode" presStyleCnt="0"/>
      <dgm:spPr/>
    </dgm:pt>
    <dgm:pt modelId="{FA249E1A-D6E1-401C-B80E-433C07DC0121}" type="pres">
      <dgm:prSet presAssocID="{63FB1865-B7E1-4359-9156-155A5060C80A}" presName="sibTrans" presStyleLbl="sibTrans1D1" presStyleIdx="2" presStyleCnt="7"/>
      <dgm:spPr/>
    </dgm:pt>
    <dgm:pt modelId="{87CC65C3-65B8-4629-A403-9A63536ED786}" type="pres">
      <dgm:prSet presAssocID="{AA22C806-33FB-44C7-98B3-C6F6BACA8AB1}" presName="node" presStyleLbl="node1" presStyleIdx="3" presStyleCnt="7">
        <dgm:presLayoutVars>
          <dgm:bulletEnabled val="1"/>
        </dgm:presLayoutVars>
      </dgm:prSet>
      <dgm:spPr/>
    </dgm:pt>
    <dgm:pt modelId="{B6457964-B646-41EF-A786-6AC45A9CD8E9}" type="pres">
      <dgm:prSet presAssocID="{AA22C806-33FB-44C7-98B3-C6F6BACA8AB1}" presName="spNode" presStyleCnt="0"/>
      <dgm:spPr/>
    </dgm:pt>
    <dgm:pt modelId="{9D3E4070-2A53-4710-B1FD-097C77F15637}" type="pres">
      <dgm:prSet presAssocID="{666079C6-EE16-4541-BB9B-0557B6F8A51D}" presName="sibTrans" presStyleLbl="sibTrans1D1" presStyleIdx="3" presStyleCnt="7"/>
      <dgm:spPr/>
    </dgm:pt>
    <dgm:pt modelId="{BBD4FE4E-AB8B-4563-96CB-B22B986B8AC4}" type="pres">
      <dgm:prSet presAssocID="{90CABF34-FC0A-42B8-BBDC-148AD2D275BA}" presName="node" presStyleLbl="node1" presStyleIdx="4" presStyleCnt="7">
        <dgm:presLayoutVars>
          <dgm:bulletEnabled val="1"/>
        </dgm:presLayoutVars>
      </dgm:prSet>
      <dgm:spPr/>
    </dgm:pt>
    <dgm:pt modelId="{16123144-96C1-4C37-90C1-D8A7A0A10C1F}" type="pres">
      <dgm:prSet presAssocID="{90CABF34-FC0A-42B8-BBDC-148AD2D275BA}" presName="spNode" presStyleCnt="0"/>
      <dgm:spPr/>
    </dgm:pt>
    <dgm:pt modelId="{CCD5EA42-8636-4285-8500-AF4A9482A74E}" type="pres">
      <dgm:prSet presAssocID="{2574C68D-BED2-4798-ABDC-B95120A2A2AB}" presName="sibTrans" presStyleLbl="sibTrans1D1" presStyleIdx="4" presStyleCnt="7"/>
      <dgm:spPr/>
    </dgm:pt>
    <dgm:pt modelId="{8E3BBB51-8BA3-4755-AE81-EC8D1FE3EA6B}" type="pres">
      <dgm:prSet presAssocID="{F2DF2841-66B4-4661-B608-CE76FE1E1719}" presName="node" presStyleLbl="node1" presStyleIdx="5" presStyleCnt="7" custScaleY="179133">
        <dgm:presLayoutVars>
          <dgm:bulletEnabled val="1"/>
        </dgm:presLayoutVars>
      </dgm:prSet>
      <dgm:spPr/>
    </dgm:pt>
    <dgm:pt modelId="{BA988594-F77C-4FD1-8F97-78A5072A8BA1}" type="pres">
      <dgm:prSet presAssocID="{F2DF2841-66B4-4661-B608-CE76FE1E1719}" presName="spNode" presStyleCnt="0"/>
      <dgm:spPr/>
    </dgm:pt>
    <dgm:pt modelId="{4933B742-013B-4168-9F55-E2683C999506}" type="pres">
      <dgm:prSet presAssocID="{AC19E08B-7C7A-4F80-9932-916FE2BA72C2}" presName="sibTrans" presStyleLbl="sibTrans1D1" presStyleIdx="5" presStyleCnt="7"/>
      <dgm:spPr/>
    </dgm:pt>
    <dgm:pt modelId="{5F3C2B07-E1E7-4CE7-84FA-EE8757DCC8B6}" type="pres">
      <dgm:prSet presAssocID="{44D343F3-BB68-4A6C-908A-94BD316DC610}" presName="node" presStyleLbl="node1" presStyleIdx="6" presStyleCnt="7">
        <dgm:presLayoutVars>
          <dgm:bulletEnabled val="1"/>
        </dgm:presLayoutVars>
      </dgm:prSet>
      <dgm:spPr/>
    </dgm:pt>
    <dgm:pt modelId="{696BE0F8-6B9A-4564-A807-5820AD42887F}" type="pres">
      <dgm:prSet presAssocID="{44D343F3-BB68-4A6C-908A-94BD316DC610}" presName="spNode" presStyleCnt="0"/>
      <dgm:spPr/>
    </dgm:pt>
    <dgm:pt modelId="{294A71F9-5E48-4DCB-A47F-99BC65BF1F46}" type="pres">
      <dgm:prSet presAssocID="{395D7557-6FC9-43D6-9318-F2EE91373283}" presName="sibTrans" presStyleLbl="sibTrans1D1" presStyleIdx="6" presStyleCnt="7"/>
      <dgm:spPr/>
    </dgm:pt>
  </dgm:ptLst>
  <dgm:cxnLst>
    <dgm:cxn modelId="{D391B50A-F88F-404C-AADD-049242291D78}" type="presOf" srcId="{2574C68D-BED2-4798-ABDC-B95120A2A2AB}" destId="{CCD5EA42-8636-4285-8500-AF4A9482A74E}" srcOrd="0" destOrd="0" presId="urn:microsoft.com/office/officeart/2005/8/layout/cycle6"/>
    <dgm:cxn modelId="{32BAE318-FC94-4D85-B3EB-2B2E176448AC}" type="presOf" srcId="{44D343F3-BB68-4A6C-908A-94BD316DC610}" destId="{5F3C2B07-E1E7-4CE7-84FA-EE8757DCC8B6}" srcOrd="0" destOrd="0" presId="urn:microsoft.com/office/officeart/2005/8/layout/cycle6"/>
    <dgm:cxn modelId="{33EC721E-844F-4B13-BE3D-70F0F28FA2A4}" type="presOf" srcId="{3A35C378-2CC2-489E-9400-E691E886B169}" destId="{E647402B-DA97-4681-8D54-78584951E673}" srcOrd="0" destOrd="0" presId="urn:microsoft.com/office/officeart/2005/8/layout/cycle6"/>
    <dgm:cxn modelId="{DE173424-4340-4BD3-92E3-A6747C8E36AF}" type="presOf" srcId="{63FB1865-B7E1-4359-9156-155A5060C80A}" destId="{FA249E1A-D6E1-401C-B80E-433C07DC0121}" srcOrd="0" destOrd="0" presId="urn:microsoft.com/office/officeart/2005/8/layout/cycle6"/>
    <dgm:cxn modelId="{80AF6328-32F4-4F36-95A5-7C611466A1CA}" type="presOf" srcId="{76AAAFB0-0F42-4360-B75F-75BC36694C54}" destId="{AB40DC0F-B5F6-4C66-9C92-62452B7D3106}" srcOrd="0" destOrd="0" presId="urn:microsoft.com/office/officeart/2005/8/layout/cycle6"/>
    <dgm:cxn modelId="{32BFC634-C50C-4B54-B84D-C6B43E0DB3A2}" srcId="{76AAAFB0-0F42-4360-B75F-75BC36694C54}" destId="{F2DF2841-66B4-4661-B608-CE76FE1E1719}" srcOrd="5" destOrd="0" parTransId="{BA401A0F-E5B0-4818-A999-7CF18EC15107}" sibTransId="{AC19E08B-7C7A-4F80-9932-916FE2BA72C2}"/>
    <dgm:cxn modelId="{263EF13D-2AD3-4E4E-A54A-329ED813FFAD}" type="presOf" srcId="{AC19E08B-7C7A-4F80-9932-916FE2BA72C2}" destId="{4933B742-013B-4168-9F55-E2683C999506}" srcOrd="0" destOrd="0" presId="urn:microsoft.com/office/officeart/2005/8/layout/cycle6"/>
    <dgm:cxn modelId="{74E3695C-3BA6-4A53-B2CB-3EC309F43EA5}" type="presOf" srcId="{EC955C5B-1A40-4413-B147-7D6751778C4F}" destId="{F737C061-AAD2-4CD2-A9D4-D094965EC55C}" srcOrd="0" destOrd="0" presId="urn:microsoft.com/office/officeart/2005/8/layout/cycle6"/>
    <dgm:cxn modelId="{F8DD7C47-6598-49CE-96F8-89C9213C81AE}" srcId="{76AAAFB0-0F42-4360-B75F-75BC36694C54}" destId="{D5A247A1-5C10-458B-958F-BADF12AC2720}" srcOrd="0" destOrd="0" parTransId="{258AF1A7-2B4E-42E8-8AFF-D807C446479F}" sibTransId="{EC955C5B-1A40-4413-B147-7D6751778C4F}"/>
    <dgm:cxn modelId="{E1340968-0777-4927-9CEA-B30B7C8233A8}" type="presOf" srcId="{933811AC-32E3-43B4-B2FC-7FBA068B6D2F}" destId="{EB329723-99B7-49D6-87FE-3C3EB2BFCA0D}" srcOrd="0" destOrd="0" presId="urn:microsoft.com/office/officeart/2005/8/layout/cycle6"/>
    <dgm:cxn modelId="{74F52F70-D8F5-4628-B2EA-67186C9276A9}" type="presOf" srcId="{666079C6-EE16-4541-BB9B-0557B6F8A51D}" destId="{9D3E4070-2A53-4710-B1FD-097C77F15637}" srcOrd="0" destOrd="0" presId="urn:microsoft.com/office/officeart/2005/8/layout/cycle6"/>
    <dgm:cxn modelId="{3E55FD50-2ABE-4E61-B7F0-70B7B3A61CE3}" type="presOf" srcId="{D5A247A1-5C10-458B-958F-BADF12AC2720}" destId="{59132E45-157C-4879-97EC-462A1DF4E0E2}" srcOrd="0" destOrd="0" presId="urn:microsoft.com/office/officeart/2005/8/layout/cycle6"/>
    <dgm:cxn modelId="{A6177683-FB8C-4FAE-95AF-94D41DE98A1B}" type="presOf" srcId="{395D7557-6FC9-43D6-9318-F2EE91373283}" destId="{294A71F9-5E48-4DCB-A47F-99BC65BF1F46}" srcOrd="0" destOrd="0" presId="urn:microsoft.com/office/officeart/2005/8/layout/cycle6"/>
    <dgm:cxn modelId="{E74A9383-54FA-49FC-AD38-F308E41B46E8}" srcId="{76AAAFB0-0F42-4360-B75F-75BC36694C54}" destId="{3A35C378-2CC2-489E-9400-E691E886B169}" srcOrd="2" destOrd="0" parTransId="{9C81E9EB-B153-4BEA-8442-8412785BBE14}" sibTransId="{63FB1865-B7E1-4359-9156-155A5060C80A}"/>
    <dgm:cxn modelId="{BA83A298-96D6-44D9-B171-350F074F48D5}" type="presOf" srcId="{00562962-77D8-4F42-A0CA-306BAD60BFE8}" destId="{20A2A31F-EDED-40F1-A880-449F72B7812E}" srcOrd="0" destOrd="0" presId="urn:microsoft.com/office/officeart/2005/8/layout/cycle6"/>
    <dgm:cxn modelId="{12833BB1-73ED-4AC6-B954-44BA9E3173C9}" srcId="{76AAAFB0-0F42-4360-B75F-75BC36694C54}" destId="{90CABF34-FC0A-42B8-BBDC-148AD2D275BA}" srcOrd="4" destOrd="0" parTransId="{5E1D7E27-A56E-4373-B7AC-6CAB5143F266}" sibTransId="{2574C68D-BED2-4798-ABDC-B95120A2A2AB}"/>
    <dgm:cxn modelId="{ECBDCBB2-812B-4468-AFCE-50CC7E5F8CCE}" type="presOf" srcId="{AA22C806-33FB-44C7-98B3-C6F6BACA8AB1}" destId="{87CC65C3-65B8-4629-A403-9A63536ED786}" srcOrd="0" destOrd="0" presId="urn:microsoft.com/office/officeart/2005/8/layout/cycle6"/>
    <dgm:cxn modelId="{153F11C2-97A9-49F7-8320-4D8369A6D9B9}" type="presOf" srcId="{F2DF2841-66B4-4661-B608-CE76FE1E1719}" destId="{8E3BBB51-8BA3-4755-AE81-EC8D1FE3EA6B}" srcOrd="0" destOrd="0" presId="urn:microsoft.com/office/officeart/2005/8/layout/cycle6"/>
    <dgm:cxn modelId="{6A31FBC9-82B8-4CF3-BE25-886F8CEAABDD}" type="presOf" srcId="{90CABF34-FC0A-42B8-BBDC-148AD2D275BA}" destId="{BBD4FE4E-AB8B-4563-96CB-B22B986B8AC4}" srcOrd="0" destOrd="0" presId="urn:microsoft.com/office/officeart/2005/8/layout/cycle6"/>
    <dgm:cxn modelId="{E49D37CF-ECE1-43BF-B125-EAC333888720}" srcId="{76AAAFB0-0F42-4360-B75F-75BC36694C54}" destId="{AA22C806-33FB-44C7-98B3-C6F6BACA8AB1}" srcOrd="3" destOrd="0" parTransId="{412A9123-3C05-407D-B0CD-0EF31EF365EE}" sibTransId="{666079C6-EE16-4541-BB9B-0557B6F8A51D}"/>
    <dgm:cxn modelId="{BEA861EC-70AC-4005-9AD4-E3B91282721B}" srcId="{76AAAFB0-0F42-4360-B75F-75BC36694C54}" destId="{00562962-77D8-4F42-A0CA-306BAD60BFE8}" srcOrd="1" destOrd="0" parTransId="{B9C30ED2-10F4-4706-A868-FB489558555A}" sibTransId="{933811AC-32E3-43B4-B2FC-7FBA068B6D2F}"/>
    <dgm:cxn modelId="{3C817AFE-D09C-4E4B-A8DB-BC73F1130C11}" srcId="{76AAAFB0-0F42-4360-B75F-75BC36694C54}" destId="{44D343F3-BB68-4A6C-908A-94BD316DC610}" srcOrd="6" destOrd="0" parTransId="{CE55B59B-4268-4932-B1D8-C7F8D50A92C7}" sibTransId="{395D7557-6FC9-43D6-9318-F2EE91373283}"/>
    <dgm:cxn modelId="{0CC89B1E-6876-4202-A379-891BE5602F73}" type="presParOf" srcId="{AB40DC0F-B5F6-4C66-9C92-62452B7D3106}" destId="{59132E45-157C-4879-97EC-462A1DF4E0E2}" srcOrd="0" destOrd="0" presId="urn:microsoft.com/office/officeart/2005/8/layout/cycle6"/>
    <dgm:cxn modelId="{8AAD3CF7-37C8-4F0F-910C-28CEA20ADB46}" type="presParOf" srcId="{AB40DC0F-B5F6-4C66-9C92-62452B7D3106}" destId="{3AED5311-1CEC-40E3-A36F-F0E1315760EC}" srcOrd="1" destOrd="0" presId="urn:microsoft.com/office/officeart/2005/8/layout/cycle6"/>
    <dgm:cxn modelId="{508CA23E-309C-4A0A-85C1-8944D7B93A21}" type="presParOf" srcId="{AB40DC0F-B5F6-4C66-9C92-62452B7D3106}" destId="{F737C061-AAD2-4CD2-A9D4-D094965EC55C}" srcOrd="2" destOrd="0" presId="urn:microsoft.com/office/officeart/2005/8/layout/cycle6"/>
    <dgm:cxn modelId="{75AE2DEA-41F9-417F-B455-78F54947D7F0}" type="presParOf" srcId="{AB40DC0F-B5F6-4C66-9C92-62452B7D3106}" destId="{20A2A31F-EDED-40F1-A880-449F72B7812E}" srcOrd="3" destOrd="0" presId="urn:microsoft.com/office/officeart/2005/8/layout/cycle6"/>
    <dgm:cxn modelId="{FABCC056-F827-4FD8-8917-AF3477575AF3}" type="presParOf" srcId="{AB40DC0F-B5F6-4C66-9C92-62452B7D3106}" destId="{283462E7-2370-4EC6-9C05-FB462738B104}" srcOrd="4" destOrd="0" presId="urn:microsoft.com/office/officeart/2005/8/layout/cycle6"/>
    <dgm:cxn modelId="{E456486B-E511-4A95-9EB2-498BB0FFA3E5}" type="presParOf" srcId="{AB40DC0F-B5F6-4C66-9C92-62452B7D3106}" destId="{EB329723-99B7-49D6-87FE-3C3EB2BFCA0D}" srcOrd="5" destOrd="0" presId="urn:microsoft.com/office/officeart/2005/8/layout/cycle6"/>
    <dgm:cxn modelId="{BED2FD1E-DCED-4ED9-8E19-4BF95C1F1147}" type="presParOf" srcId="{AB40DC0F-B5F6-4C66-9C92-62452B7D3106}" destId="{E647402B-DA97-4681-8D54-78584951E673}" srcOrd="6" destOrd="0" presId="urn:microsoft.com/office/officeart/2005/8/layout/cycle6"/>
    <dgm:cxn modelId="{D33E2B81-FB07-4C30-8612-E3570ECE9366}" type="presParOf" srcId="{AB40DC0F-B5F6-4C66-9C92-62452B7D3106}" destId="{1D1DF43A-44A0-41AD-8B41-D2E05400E1BC}" srcOrd="7" destOrd="0" presId="urn:microsoft.com/office/officeart/2005/8/layout/cycle6"/>
    <dgm:cxn modelId="{12422BAF-855E-40E8-9423-7B8E89FF5FAE}" type="presParOf" srcId="{AB40DC0F-B5F6-4C66-9C92-62452B7D3106}" destId="{FA249E1A-D6E1-401C-B80E-433C07DC0121}" srcOrd="8" destOrd="0" presId="urn:microsoft.com/office/officeart/2005/8/layout/cycle6"/>
    <dgm:cxn modelId="{B656B3A3-0550-4F3B-932A-F0CA502D227B}" type="presParOf" srcId="{AB40DC0F-B5F6-4C66-9C92-62452B7D3106}" destId="{87CC65C3-65B8-4629-A403-9A63536ED786}" srcOrd="9" destOrd="0" presId="urn:microsoft.com/office/officeart/2005/8/layout/cycle6"/>
    <dgm:cxn modelId="{8A68071C-751E-44A2-B6AD-B7BFF897A1CA}" type="presParOf" srcId="{AB40DC0F-B5F6-4C66-9C92-62452B7D3106}" destId="{B6457964-B646-41EF-A786-6AC45A9CD8E9}" srcOrd="10" destOrd="0" presId="urn:microsoft.com/office/officeart/2005/8/layout/cycle6"/>
    <dgm:cxn modelId="{E0CD46D2-4850-47C5-9D94-62DE40502B39}" type="presParOf" srcId="{AB40DC0F-B5F6-4C66-9C92-62452B7D3106}" destId="{9D3E4070-2A53-4710-B1FD-097C77F15637}" srcOrd="11" destOrd="0" presId="urn:microsoft.com/office/officeart/2005/8/layout/cycle6"/>
    <dgm:cxn modelId="{43328370-D8C4-4500-A2F9-9D57924D701D}" type="presParOf" srcId="{AB40DC0F-B5F6-4C66-9C92-62452B7D3106}" destId="{BBD4FE4E-AB8B-4563-96CB-B22B986B8AC4}" srcOrd="12" destOrd="0" presId="urn:microsoft.com/office/officeart/2005/8/layout/cycle6"/>
    <dgm:cxn modelId="{376EE396-A1BF-40DD-8EEB-D791E584DC7C}" type="presParOf" srcId="{AB40DC0F-B5F6-4C66-9C92-62452B7D3106}" destId="{16123144-96C1-4C37-90C1-D8A7A0A10C1F}" srcOrd="13" destOrd="0" presId="urn:microsoft.com/office/officeart/2005/8/layout/cycle6"/>
    <dgm:cxn modelId="{4BF065F7-2C33-4C6A-BA88-A6C53F7F11AF}" type="presParOf" srcId="{AB40DC0F-B5F6-4C66-9C92-62452B7D3106}" destId="{CCD5EA42-8636-4285-8500-AF4A9482A74E}" srcOrd="14" destOrd="0" presId="urn:microsoft.com/office/officeart/2005/8/layout/cycle6"/>
    <dgm:cxn modelId="{8D380B77-5F68-45CA-8A9F-6F5782840341}" type="presParOf" srcId="{AB40DC0F-B5F6-4C66-9C92-62452B7D3106}" destId="{8E3BBB51-8BA3-4755-AE81-EC8D1FE3EA6B}" srcOrd="15" destOrd="0" presId="urn:microsoft.com/office/officeart/2005/8/layout/cycle6"/>
    <dgm:cxn modelId="{4E0B76F6-50BE-4F2A-BDF1-FE5FDD7D9E1B}" type="presParOf" srcId="{AB40DC0F-B5F6-4C66-9C92-62452B7D3106}" destId="{BA988594-F77C-4FD1-8F97-78A5072A8BA1}" srcOrd="16" destOrd="0" presId="urn:microsoft.com/office/officeart/2005/8/layout/cycle6"/>
    <dgm:cxn modelId="{CD267DE4-CD81-431F-B99C-B52CDBC2F76C}" type="presParOf" srcId="{AB40DC0F-B5F6-4C66-9C92-62452B7D3106}" destId="{4933B742-013B-4168-9F55-E2683C999506}" srcOrd="17" destOrd="0" presId="urn:microsoft.com/office/officeart/2005/8/layout/cycle6"/>
    <dgm:cxn modelId="{1591EACD-8C4E-491C-AA8D-EE1C444596A6}" type="presParOf" srcId="{AB40DC0F-B5F6-4C66-9C92-62452B7D3106}" destId="{5F3C2B07-E1E7-4CE7-84FA-EE8757DCC8B6}" srcOrd="18" destOrd="0" presId="urn:microsoft.com/office/officeart/2005/8/layout/cycle6"/>
    <dgm:cxn modelId="{62D30428-1575-488D-98BA-67CCADFEC4EC}" type="presParOf" srcId="{AB40DC0F-B5F6-4C66-9C92-62452B7D3106}" destId="{696BE0F8-6B9A-4564-A807-5820AD42887F}" srcOrd="19" destOrd="0" presId="urn:microsoft.com/office/officeart/2005/8/layout/cycle6"/>
    <dgm:cxn modelId="{62A85579-AE00-4979-8270-3DFC4DA788C0}" type="presParOf" srcId="{AB40DC0F-B5F6-4C66-9C92-62452B7D3106}" destId="{294A71F9-5E48-4DCB-A47F-99BC65BF1F46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792C1-116B-4B10-A124-DD9282A1A386}">
      <dsp:nvSpPr>
        <dsp:cNvPr id="0" name=""/>
        <dsp:cNvSpPr/>
      </dsp:nvSpPr>
      <dsp:spPr>
        <a:xfrm>
          <a:off x="564393" y="0"/>
          <a:ext cx="2788664" cy="278866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 dirty="0"/>
        </a:p>
      </dsp:txBody>
      <dsp:txXfrm>
        <a:off x="1226700" y="209149"/>
        <a:ext cx="1464048" cy="474072"/>
      </dsp:txXfrm>
    </dsp:sp>
    <dsp:sp modelId="{C913A2A1-4191-4180-A991-F23BFFAC3B70}">
      <dsp:nvSpPr>
        <dsp:cNvPr id="0" name=""/>
        <dsp:cNvSpPr/>
      </dsp:nvSpPr>
      <dsp:spPr>
        <a:xfrm>
          <a:off x="1059750" y="1005745"/>
          <a:ext cx="1851268" cy="1759117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-531349"/>
                <a:satOff val="-25335"/>
                <a:lumOff val="32330"/>
                <a:alphaOff val="0"/>
                <a:shade val="85000"/>
                <a:satMod val="130000"/>
              </a:schemeClr>
            </a:gs>
            <a:gs pos="34000">
              <a:schemeClr val="accent1">
                <a:shade val="80000"/>
                <a:hueOff val="-531349"/>
                <a:satOff val="-25335"/>
                <a:lumOff val="32330"/>
                <a:alphaOff val="0"/>
                <a:shade val="87000"/>
                <a:satMod val="125000"/>
              </a:schemeClr>
            </a:gs>
            <a:gs pos="70000">
              <a:schemeClr val="accent1">
                <a:shade val="80000"/>
                <a:hueOff val="-531349"/>
                <a:satOff val="-25335"/>
                <a:lumOff val="3233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80000"/>
                <a:hueOff val="-531349"/>
                <a:satOff val="-25335"/>
                <a:lumOff val="3233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przesłanki procesowe</a:t>
          </a:r>
        </a:p>
      </dsp:txBody>
      <dsp:txXfrm>
        <a:off x="1330862" y="1445524"/>
        <a:ext cx="1309044" cy="879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32E45-157C-4879-97EC-462A1DF4E0E2}">
      <dsp:nvSpPr>
        <dsp:cNvPr id="0" name=""/>
        <dsp:cNvSpPr/>
      </dsp:nvSpPr>
      <dsp:spPr>
        <a:xfrm>
          <a:off x="2059566" y="1074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Postać zamiaru</a:t>
          </a:r>
        </a:p>
      </dsp:txBody>
      <dsp:txXfrm>
        <a:off x="2094711" y="36219"/>
        <a:ext cx="1037332" cy="649664"/>
      </dsp:txXfrm>
    </dsp:sp>
    <dsp:sp modelId="{F737C061-AAD2-4CD2-A9D4-D094965EC55C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2614264" y="78166"/>
              </a:moveTo>
              <a:arcTo wR="2053137" hR="2053137" stAng="17151651" swAng="125456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2A31F-EDED-40F1-A880-449F72B7812E}">
      <dsp:nvSpPr>
        <dsp:cNvPr id="0" name=""/>
        <dsp:cNvSpPr/>
      </dsp:nvSpPr>
      <dsp:spPr>
        <a:xfrm>
          <a:off x="3664773" y="774102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Waga naruszonych przez sprawcę </a:t>
          </a:r>
          <a:r>
            <a:rPr lang="pl-PL" sz="1050" kern="1200" dirty="0" err="1"/>
            <a:t>obowiażków</a:t>
          </a:r>
          <a:endParaRPr lang="pl-PL" sz="1050" kern="1200" dirty="0"/>
        </a:p>
      </dsp:txBody>
      <dsp:txXfrm>
        <a:off x="3699918" y="809247"/>
        <a:ext cx="1037332" cy="649664"/>
      </dsp:txXfrm>
    </dsp:sp>
    <dsp:sp modelId="{EB329723-99B7-49D6-87FE-3C3EB2BFCA0D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3893183" y="1142310"/>
              </a:moveTo>
              <a:arcTo wR="2053137" hR="2053137" stAng="20019867" swAng="172501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7402B-DA97-4681-8D54-78584951E673}">
      <dsp:nvSpPr>
        <dsp:cNvPr id="0" name=""/>
        <dsp:cNvSpPr/>
      </dsp:nvSpPr>
      <dsp:spPr>
        <a:xfrm>
          <a:off x="4061227" y="2511079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Motywacja sprawcy</a:t>
          </a:r>
        </a:p>
      </dsp:txBody>
      <dsp:txXfrm>
        <a:off x="4096372" y="2546224"/>
        <a:ext cx="1037332" cy="649664"/>
      </dsp:txXfrm>
    </dsp:sp>
    <dsp:sp modelId="{FA249E1A-D6E1-401C-B80E-433C07DC0121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3933506" y="2877510"/>
              </a:moveTo>
              <a:arcTo wR="2053137" hR="2053137" stAng="1420389" swAng="13571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C65C3-65B8-4629-A403-9A63536ED786}">
      <dsp:nvSpPr>
        <dsp:cNvPr id="0" name=""/>
        <dsp:cNvSpPr/>
      </dsp:nvSpPr>
      <dsp:spPr>
        <a:xfrm>
          <a:off x="2950389" y="3904026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Rodzaj naruszonych reguł ostrożności i stopień ich naruszenia</a:t>
          </a:r>
        </a:p>
      </dsp:txBody>
      <dsp:txXfrm>
        <a:off x="2985534" y="3939171"/>
        <a:ext cx="1037332" cy="649664"/>
      </dsp:txXfrm>
    </dsp:sp>
    <dsp:sp modelId="{9D3E4070-2A53-4710-B1FD-097C77F15637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2383498" y="4079523"/>
              </a:moveTo>
              <a:arcTo wR="2053137" hR="2053137" stAng="4844433" swAng="111113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4FE4E-AB8B-4563-96CB-B22B986B8AC4}">
      <dsp:nvSpPr>
        <dsp:cNvPr id="0" name=""/>
        <dsp:cNvSpPr/>
      </dsp:nvSpPr>
      <dsp:spPr>
        <a:xfrm>
          <a:off x="1168742" y="3904026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Rozmiary wyrządzonej lub grożącej szkody</a:t>
          </a:r>
        </a:p>
      </dsp:txBody>
      <dsp:txXfrm>
        <a:off x="1203887" y="3939171"/>
        <a:ext cx="1037332" cy="649664"/>
      </dsp:txXfrm>
    </dsp:sp>
    <dsp:sp modelId="{CCD5EA42-8636-4285-8500-AF4A9482A74E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636777" y="3539508"/>
              </a:moveTo>
              <a:arcTo wR="2053137" hR="2053137" stAng="8017101" swAng="82734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BBB51-8BA3-4755-AE81-EC8D1FE3EA6B}">
      <dsp:nvSpPr>
        <dsp:cNvPr id="0" name=""/>
        <dsp:cNvSpPr/>
      </dsp:nvSpPr>
      <dsp:spPr>
        <a:xfrm>
          <a:off x="57904" y="2226218"/>
          <a:ext cx="1107622" cy="1289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kern="1200" dirty="0"/>
            <a:t>Rodzaj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i charakter naruszonego </a:t>
          </a:r>
          <a:r>
            <a:rPr lang="pl-PL" sz="1200" b="1" kern="1200" dirty="0">
              <a:solidFill>
                <a:srgbClr val="FFFF00"/>
              </a:solidFill>
            </a:rPr>
            <a:t>lub zagrożonego (od 1.10.23) </a:t>
          </a:r>
          <a:r>
            <a:rPr lang="pl-PL" sz="1200" kern="1200" dirty="0"/>
            <a:t>dobra</a:t>
          </a:r>
        </a:p>
      </dsp:txBody>
      <dsp:txXfrm>
        <a:off x="111974" y="2280288"/>
        <a:ext cx="999482" cy="1181536"/>
      </dsp:txXfrm>
    </dsp:sp>
    <dsp:sp modelId="{4933B742-013B-4168-9F55-E2683C999506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9334" y="1857584"/>
              </a:moveTo>
              <a:arcTo wR="2053137" hR="2053137" stAng="11127929" swAng="125686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C2B07-E1E7-4CE7-84FA-EE8757DCC8B6}">
      <dsp:nvSpPr>
        <dsp:cNvPr id="0" name=""/>
        <dsp:cNvSpPr/>
      </dsp:nvSpPr>
      <dsp:spPr>
        <a:xfrm>
          <a:off x="454358" y="774102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100" kern="1200" dirty="0"/>
            <a:t>Sposób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i okoliczności popełnienia czynu</a:t>
          </a:r>
        </a:p>
      </dsp:txBody>
      <dsp:txXfrm>
        <a:off x="489503" y="809247"/>
        <a:ext cx="1037332" cy="649664"/>
      </dsp:txXfrm>
    </dsp:sp>
    <dsp:sp modelId="{294A71F9-5E48-4DCB-A47F-99BC65BF1F46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824111" y="408488"/>
              </a:moveTo>
              <a:arcTo wR="2053137" hR="2053137" stAng="13993781" swAng="125456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25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06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54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789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37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78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0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91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78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162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9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7A2530-C293-4A5A-B252-6337BE752EF4}" type="datetimeFigureOut">
              <a:rPr lang="pl-PL" smtClean="0"/>
              <a:t>03.12.2023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3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pl/url?sa=i&amp;rct=j&amp;q=&amp;esrc=s&amp;source=images&amp;cd=&amp;cad=rja&amp;uact=8&amp;ved=0ahUKEwis_4KRp7DXAhUFchQKHRcTBnQQjRwIBw&amp;url=https://www.istockphoto.com/pl/obrazy/domek-z-kart&amp;psig=AOvVaw1xcZccReJIOVIjgpfqegpW&amp;ust=151027611083527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domek z kart">
            <a:hlinkClick r:id="rId2"/>
            <a:extLst>
              <a:ext uri="{FF2B5EF4-FFF2-40B4-BE49-F238E27FC236}">
                <a16:creationId xmlns:a16="http://schemas.microsoft.com/office/drawing/2014/main" id="{849DB6B9-5738-48C5-9E06-6838FF8FE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328" y="507831"/>
            <a:ext cx="4325969" cy="528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7463EF5-14B4-47C6-988C-DF55F95ED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7899"/>
            <a:ext cx="10409499" cy="3751699"/>
          </a:xfrm>
        </p:spPr>
        <p:txBody>
          <a:bodyPr>
            <a:noAutofit/>
          </a:bodyPr>
          <a:lstStyle/>
          <a:p>
            <a:r>
              <a:rPr lang="pl-PL" sz="6000" dirty="0">
                <a:latin typeface="Congenial SemiBold" panose="02000503040000020004" pitchFamily="2" charset="0"/>
              </a:rPr>
              <a:t>Warunki </a:t>
            </a:r>
            <a:br>
              <a:rPr lang="pl-PL" sz="6000" dirty="0">
                <a:latin typeface="Congenial SemiBold" panose="02000503040000020004" pitchFamily="2" charset="0"/>
              </a:rPr>
            </a:br>
            <a:r>
              <a:rPr lang="pl-PL" sz="6000" dirty="0">
                <a:latin typeface="Congenial SemiBold" panose="02000503040000020004" pitchFamily="2" charset="0"/>
              </a:rPr>
              <a:t>dopuszczalności </a:t>
            </a:r>
            <a:br>
              <a:rPr lang="pl-PL" sz="6000" dirty="0">
                <a:latin typeface="Congenial SemiBold" panose="02000503040000020004" pitchFamily="2" charset="0"/>
              </a:rPr>
            </a:br>
            <a:r>
              <a:rPr lang="pl-PL" sz="6000" dirty="0">
                <a:solidFill>
                  <a:srgbClr val="CC3300"/>
                </a:solidFill>
                <a:latin typeface="Congenial SemiBold" panose="02000503040000020004" pitchFamily="2" charset="0"/>
              </a:rPr>
              <a:t>procesu karnego</a:t>
            </a:r>
            <a:br>
              <a:rPr lang="de-DE" sz="5400" dirty="0"/>
            </a:br>
            <a:endParaRPr lang="de-DE" sz="5400" dirty="0">
              <a:solidFill>
                <a:schemeClr val="accent1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016CC4C-FFB2-4677-9D95-ADE3C653D3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3BCA7445-EE96-4704-8FE1-17D1C46BE505}"/>
              </a:ext>
            </a:extLst>
          </p:cNvPr>
          <p:cNvSpPr txBox="1"/>
          <p:nvPr/>
        </p:nvSpPr>
        <p:spPr>
          <a:xfrm>
            <a:off x="1524000" y="4573310"/>
            <a:ext cx="9268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+mj-lt"/>
              </a:rPr>
              <a:t>mgr </a:t>
            </a:r>
            <a:r>
              <a:rPr lang="de-DE" sz="2800" dirty="0">
                <a:latin typeface="+mj-lt"/>
              </a:rPr>
              <a:t>Artur Kowalczyk</a:t>
            </a:r>
          </a:p>
          <a:p>
            <a:r>
              <a:rPr lang="pl-PL" sz="2400" dirty="0">
                <a:latin typeface="+mj-lt"/>
              </a:rPr>
              <a:t>Katedra Postępowania Karnego</a:t>
            </a:r>
            <a:endParaRPr lang="pl-PL" sz="2400" dirty="0">
              <a:solidFill>
                <a:schemeClr val="accent1"/>
              </a:solidFill>
              <a:latin typeface="+mj-lt"/>
            </a:endParaRPr>
          </a:p>
          <a:p>
            <a:r>
              <a:rPr lang="pl-PL" sz="2000" dirty="0">
                <a:solidFill>
                  <a:srgbClr val="C00000"/>
                </a:solidFill>
                <a:latin typeface="+mj-lt"/>
              </a:rPr>
              <a:t>artur.kowalczyk@uwr.edu.pl</a:t>
            </a:r>
            <a:endParaRPr lang="de-DE" sz="2000" dirty="0">
              <a:solidFill>
                <a:srgbClr val="C00000"/>
              </a:solidFill>
              <a:latin typeface="+mj-lt"/>
            </a:endParaRPr>
          </a:p>
          <a:p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7F99AA1-5EC7-76BF-A2E7-F5B10E29BBB5}"/>
              </a:ext>
            </a:extLst>
          </p:cNvPr>
          <p:cNvSpPr txBox="1"/>
          <p:nvPr/>
        </p:nvSpPr>
        <p:spPr>
          <a:xfrm>
            <a:off x="6096000" y="5280207"/>
            <a:ext cx="53943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>
                <a:solidFill>
                  <a:schemeClr val="accent1">
                    <a:lumMod val="40000"/>
                    <a:lumOff val="60000"/>
                  </a:schemeClr>
                </a:solidFill>
                <a:latin typeface="Congenial Black" panose="020B0604020202020204" pitchFamily="2" charset="0"/>
              </a:rPr>
              <a:t>art. 17 § 1 k.p.k.</a:t>
            </a:r>
            <a:endParaRPr lang="de-DE" sz="6000" dirty="0">
              <a:solidFill>
                <a:schemeClr val="accent1">
                  <a:lumMod val="40000"/>
                  <a:lumOff val="60000"/>
                </a:schemeClr>
              </a:solidFill>
              <a:latin typeface="Congenial Black" panose="020B060402020202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961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3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649749" cy="44502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„Społeczna szkodliwość czynu jest znikoma” – przesłanka dotycząca materialnej cechy przestępstwa,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art. 1 § 2 k.k. – przestępstwem jest czyn zabroniony społecznie szkodliwy w stopniu wyższym niż znikomy,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co decyduje o stopniu społecznej szkodliwości?,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 skutkuje umorzeniem, nie uniewinnieniem (choć </a:t>
            </a:r>
            <a:r>
              <a:rPr lang="pl-PL" sz="2400" i="1" dirty="0"/>
              <a:t>de facto </a:t>
            </a:r>
            <a:r>
              <a:rPr lang="pl-PL" sz="2400" dirty="0"/>
              <a:t>brak jest przestępstwa).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09F5FED-F0CF-475F-B9D9-49E366EDB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71EE26F-E3E7-4770-9A2C-050F9742DB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1314836"/>
              </p:ext>
            </p:extLst>
          </p:nvPr>
        </p:nvGraphicFramePr>
        <p:xfrm>
          <a:off x="6592711" y="1482233"/>
          <a:ext cx="5226755" cy="462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EAAB0460-53AC-4228-B530-69EFAAF130D5}"/>
              </a:ext>
            </a:extLst>
          </p:cNvPr>
          <p:cNvSpPr txBox="1"/>
          <p:nvPr/>
        </p:nvSpPr>
        <p:spPr>
          <a:xfrm>
            <a:off x="8257823" y="3765931"/>
            <a:ext cx="2269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art. 115 § 2 k.k.</a:t>
            </a:r>
            <a:endParaRPr lang="de-DE" sz="2400" b="1" dirty="0">
              <a:solidFill>
                <a:schemeClr val="accent1"/>
              </a:solidFill>
            </a:endParaRPr>
          </a:p>
        </p:txBody>
      </p:sp>
      <p:sp>
        <p:nvSpPr>
          <p:cNvPr id="7" name="Strzałka: wygięta w górę 6">
            <a:extLst>
              <a:ext uri="{FF2B5EF4-FFF2-40B4-BE49-F238E27FC236}">
                <a16:creationId xmlns:a16="http://schemas.microsoft.com/office/drawing/2014/main" id="{6B66B014-9A0E-4CF0-91E5-5775D1D66BE5}"/>
              </a:ext>
            </a:extLst>
          </p:cNvPr>
          <p:cNvSpPr/>
          <p:nvPr/>
        </p:nvSpPr>
        <p:spPr>
          <a:xfrm>
            <a:off x="3115734" y="4594578"/>
            <a:ext cx="6276622" cy="496711"/>
          </a:xfrm>
          <a:prstGeom prst="bentUpArrow">
            <a:avLst>
              <a:gd name="adj1" fmla="val 25000"/>
              <a:gd name="adj2" fmla="val 25000"/>
              <a:gd name="adj3" fmla="val 3461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585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4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F082D6A-2F5A-4380-85AC-3619FBAA4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C4989C42-F3E3-4EAB-BF3B-8CF93AB4BEFB}"/>
              </a:ext>
            </a:extLst>
          </p:cNvPr>
          <p:cNvSpPr txBox="1">
            <a:spLocks/>
          </p:cNvSpPr>
          <p:nvPr/>
        </p:nvSpPr>
        <p:spPr>
          <a:xfrm>
            <a:off x="1097280" y="2122311"/>
            <a:ext cx="10058400" cy="374791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„Ustawa stanowi, że sprawca nie podlega karze” – klauzula niekaralności,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Klauzula ta pojawia się w przypadku wystąpienia szczególnych okoliczności towarzyszących popełnieniu czynu związanych z zachowaniem sprawcy (przed     i po czynie) albo jego motywacją,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Przykłady: dobrowolne odstąpienie od dokonania (art. 15 § 1 k.k.), usprawiedliwione przekroczenie granic obrony koniecznej (art. 25 § 3 k.k.), poplecznictwo w przypadku ukrywania osoby najbliższej (art. 239 § 2 k.k.) i inne.</a:t>
            </a:r>
          </a:p>
        </p:txBody>
      </p:sp>
    </p:spTree>
    <p:extLst>
      <p:ext uri="{BB962C8B-B14F-4D97-AF65-F5344CB8AC3E}">
        <p14:creationId xmlns:p14="http://schemas.microsoft.com/office/powerpoint/2010/main" val="2102917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5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99EA85C-D22B-4AC5-AEC4-1AF43BA5D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4F3EF36-2AC7-4875-825F-D42EB1DE0BFE}"/>
              </a:ext>
            </a:extLst>
          </p:cNvPr>
          <p:cNvSpPr txBox="1">
            <a:spLocks/>
          </p:cNvSpPr>
          <p:nvPr/>
        </p:nvSpPr>
        <p:spPr>
          <a:xfrm>
            <a:off x="1097280" y="1737360"/>
            <a:ext cx="9852942" cy="478648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oskarżonego (podejrzanego),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po wydaniu wyroku, lecz przed jego uprawomocnieniem również powoduje konieczność umorzenia postępowania,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oskarżonego nie stoi na przeszkodzie rozpoznawaniu kasacji wniesionej na jego korzyść (art. 529 k.p.k.) ani też wznowieniu postępowania na korzyść oskarżonego (art. 545 § 1 k.p.k. w zw. z art. 529 k.p.k.),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oskarżonego nie stoi na przeszkodzie stwierdzeniu nieważności orzeczenia na podstawie ustawy z dnia 23 lutego 1991 r. o uznaniu za nieważne orzeczeń wydanych wobec osób represjonowanych za działalność na rzecz niepodległego bytu Państwa Polskiego.</a:t>
            </a:r>
          </a:p>
        </p:txBody>
      </p:sp>
    </p:spTree>
    <p:extLst>
      <p:ext uri="{BB962C8B-B14F-4D97-AF65-F5344CB8AC3E}">
        <p14:creationId xmlns:p14="http://schemas.microsoft.com/office/powerpoint/2010/main" val="1818888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6</a:t>
            </a: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„Nastąpiło przedawnienie karalności”,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karalność większości przestępstw ulega przedawnieniu wraz z upływem przewidzianego w ustawie okresu,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terminy przedawnienia wynikają z prawa karnego materialnego – zob. art. 101 k.k. i następne,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przepisów o przedawnieniu nie stosuje się do: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 zbrodni przeciwko pokojowi, ludzkości i przestępstw wojennych (art. 105 § 1 k.k.),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 umyślnego przestępstwa: zabójstwa, ciężkiego uszkodzenia ciała, ciężkiego uszczerbku na zdrowiu lub pozbawienia wolności połączonego ze szczególnym udręczeniem, popełnionego przez funkcjonariusza publicznego w związku z pełnieniem obowiązków służbowych (art. 105 § 2 k.k.). </a:t>
            </a:r>
            <a:endParaRPr lang="de-DE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2292F30-4B36-4296-A4BF-4490A60F2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21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Yellow Black Stripe Vector Art, Icons, and Graphics for Free Download">
            <a:extLst>
              <a:ext uri="{FF2B5EF4-FFF2-40B4-BE49-F238E27FC236}">
                <a16:creationId xmlns:a16="http://schemas.microsoft.com/office/drawing/2014/main" id="{6C1B67F6-CFD2-4F84-A695-5A541A9E77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5"/>
          <a:stretch/>
        </p:blipFill>
        <p:spPr bwMode="auto">
          <a:xfrm>
            <a:off x="0" y="1317272"/>
            <a:ext cx="7658100" cy="142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Yellow Black Stripe Vector Art, Icons, and Graphics for Free Download">
            <a:extLst>
              <a:ext uri="{FF2B5EF4-FFF2-40B4-BE49-F238E27FC236}">
                <a16:creationId xmlns:a16="http://schemas.microsoft.com/office/drawing/2014/main" id="{C33FC06C-9D0B-4F1C-AB5A-A283D9AC22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5" r="2595"/>
          <a:stretch/>
        </p:blipFill>
        <p:spPr bwMode="auto">
          <a:xfrm>
            <a:off x="4732684" y="1317271"/>
            <a:ext cx="7459316" cy="142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417BB3-E4D5-4A34-890E-C16A89746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953" y="2479872"/>
            <a:ext cx="10369120" cy="369898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300" b="1" i="0" dirty="0">
                <a:solidFill>
                  <a:srgbClr val="1B1B1B"/>
                </a:solidFill>
                <a:effectLst/>
              </a:rPr>
              <a:t>Ustawa z dnia 2 marca 2020 r. o szczególnych rozwiązaniach związanych z zapobieganiem, przeciwdziałaniem  i zwalczaniem COVID-19, innych chorób zakaźnych oraz wywołanych nimi sytuacji kryzysowych</a:t>
            </a:r>
          </a:p>
          <a:p>
            <a:pPr marL="0" indent="0">
              <a:buNone/>
            </a:pPr>
            <a:r>
              <a:rPr lang="pl-PL" sz="2300" b="1" dirty="0"/>
              <a:t>Art.  15zzr</a:t>
            </a:r>
            <a:r>
              <a:rPr lang="pl-PL" sz="2300" b="1" baseline="30000" dirty="0"/>
              <a:t>1</a:t>
            </a:r>
            <a:r>
              <a:rPr lang="pl-PL" sz="2300" b="1" dirty="0"/>
              <a:t> </a:t>
            </a:r>
            <a:r>
              <a:rPr lang="pl-PL" sz="2300" b="1" dirty="0">
                <a:highlight>
                  <a:srgbClr val="FFFF00"/>
                </a:highlight>
              </a:rPr>
              <a:t>– przepis uchylony z dniem 1.10.2023 r.</a:t>
            </a:r>
          </a:p>
          <a:p>
            <a:pPr marL="0" indent="0">
              <a:buNone/>
            </a:pPr>
            <a:r>
              <a:rPr lang="pl-PL" sz="2300" dirty="0"/>
              <a:t>1. W okresie obowiązywania stanu zagrożenia epidemicznego albo stanu epidemii, ogłoszonego z powodu COVID-19, oraz w okresie 6 miesięcy po ich odwołaniu nie biegnie przedawnienie karalności czynu oraz przedawnienie wykonania kary w sprawach o przestępstwa i przestępstwa skarbowe.</a:t>
            </a:r>
          </a:p>
          <a:p>
            <a:pPr marL="0" indent="0">
              <a:buNone/>
            </a:pPr>
            <a:r>
              <a:rPr lang="pl-PL" sz="2300" dirty="0"/>
              <a:t>2. Okresy, o których mowa w ust. 1, liczy się od dnia 14 marca 2020 r. - w przypadku stanu zagrożenia epidemicznego, oraz od dnia 20 marca 2020 r. - w przypadku stanu epidemii.</a:t>
            </a:r>
          </a:p>
          <a:p>
            <a:pPr marL="0" indent="0">
              <a:buNone/>
            </a:pPr>
            <a:r>
              <a:rPr lang="pl-PL" sz="2300" b="1" dirty="0"/>
              <a:t>Wyrok SN z 8.3.2022 r., I KK 6/22:</a:t>
            </a:r>
          </a:p>
          <a:p>
            <a:pPr marL="0" indent="0">
              <a:buNone/>
            </a:pPr>
            <a:r>
              <a:rPr lang="pl-PL" sz="2300" b="0" i="0" dirty="0">
                <a:solidFill>
                  <a:srgbClr val="333333"/>
                </a:solidFill>
                <a:effectLst/>
              </a:rPr>
              <a:t>Przewidziane w przepisie art. 15zzr</a:t>
            </a:r>
            <a:r>
              <a:rPr lang="pl-PL" sz="2300" b="0" i="0" baseline="30000" dirty="0">
                <a:solidFill>
                  <a:srgbClr val="333333"/>
                </a:solidFill>
                <a:effectLst/>
              </a:rPr>
              <a:t>1</a:t>
            </a:r>
            <a:r>
              <a:rPr lang="pl-PL" sz="2300" b="0" i="0" dirty="0">
                <a:solidFill>
                  <a:srgbClr val="333333"/>
                </a:solidFill>
                <a:effectLst/>
              </a:rPr>
              <a:t> znowelizowanej ustawy zawieszenie biegu przedawnienia w okresie zagrożenia epidemicznego - liczonego od dnia 14 marca 2020 r. i w okresie stanu epidemii - liczonego od dnia 20 marca 2020 r. nie dotyczyło tych przestępstw, których karalność ustała przed wejściem wprowadzonych zmian w życie - tj. przed dniem 22 maja 2021 r.</a:t>
            </a:r>
            <a:endParaRPr lang="pl-PL" sz="2300" dirty="0"/>
          </a:p>
          <a:p>
            <a:pPr marL="0" indent="0">
              <a:buNone/>
            </a:pPr>
            <a:endParaRPr lang="pl-PL" sz="21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B80CE239-2799-4897-AA52-1E6F865A94B2}"/>
              </a:ext>
            </a:extLst>
          </p:cNvPr>
          <p:cNvSpPr txBox="1">
            <a:spLocks/>
          </p:cNvSpPr>
          <p:nvPr/>
        </p:nvSpPr>
        <p:spPr>
          <a:xfrm>
            <a:off x="937592" y="-16793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>
                <a:solidFill>
                  <a:schemeClr val="accent2"/>
                </a:solidFill>
              </a:rPr>
              <a:t>pkt 6 – </a:t>
            </a:r>
            <a:r>
              <a:rPr lang="pl-PL" sz="3600" b="1" dirty="0">
                <a:solidFill>
                  <a:schemeClr val="accent2"/>
                </a:solidFill>
              </a:rPr>
              <a:t>szczególna regulacja w okresie pandemii</a:t>
            </a:r>
            <a:endParaRPr lang="de-DE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65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7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950"/>
            <a:ext cx="10058400" cy="46854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„Postępowanie karne co do </a:t>
            </a:r>
            <a:r>
              <a:rPr lang="pl-PL" sz="2200" dirty="0">
                <a:solidFill>
                  <a:schemeClr val="accent1"/>
                </a:solidFill>
              </a:rPr>
              <a:t>tego samego czynu</a:t>
            </a:r>
            <a:r>
              <a:rPr lang="pl-PL" sz="2200" dirty="0"/>
              <a:t> </a:t>
            </a:r>
            <a:r>
              <a:rPr lang="pl-PL" sz="2200" dirty="0">
                <a:solidFill>
                  <a:schemeClr val="accent1">
                    <a:lumMod val="75000"/>
                  </a:schemeClr>
                </a:solidFill>
              </a:rPr>
              <a:t>tej samej osoby </a:t>
            </a:r>
            <a:r>
              <a:rPr lang="pl-PL" sz="2200" dirty="0"/>
              <a:t>zostało prawomocnie zakończone albo wcześniej wszczęte toczy się”,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Powaga rzeczy osądzonej – </a:t>
            </a:r>
            <a:r>
              <a:rPr lang="pl-PL" sz="2200" i="1" dirty="0"/>
              <a:t>res iudicata</a:t>
            </a:r>
            <a:r>
              <a:rPr lang="pl-PL" sz="2200" dirty="0"/>
              <a:t>, zawisłość prawna – </a:t>
            </a:r>
            <a:r>
              <a:rPr lang="pl-PL" sz="2200" i="1" dirty="0"/>
              <a:t>lis </a:t>
            </a:r>
            <a:r>
              <a:rPr lang="pl-PL" sz="2200" i="1" dirty="0" err="1"/>
              <a:t>pendens</a:t>
            </a:r>
            <a:r>
              <a:rPr lang="pl-PL" sz="2200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Zawisłość sprawy rozpoczyna się z chwilą przedstawienia zarzutów, a kończy się z chwilą prawomocnego zakończenia postępowania,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Niedopuszczalne jest ponowne postępowanie w tej samej sprawie, przeciwko tej samej osobie. Zasada </a:t>
            </a:r>
            <a:r>
              <a:rPr lang="pl-PL" sz="2200" i="1" dirty="0" err="1"/>
              <a:t>ne</a:t>
            </a:r>
            <a:r>
              <a:rPr lang="pl-PL" sz="2200" i="1" dirty="0"/>
              <a:t> bis in </a:t>
            </a:r>
            <a:r>
              <a:rPr lang="pl-PL" sz="2200" i="1" dirty="0" err="1"/>
              <a:t>idem</a:t>
            </a:r>
            <a:r>
              <a:rPr lang="pl-PL" sz="2200" dirty="0"/>
              <a:t> stanowi dla oskarżonego gwarancję, że nie będzie pociągnięty do odpowiedzialności karnej za czyn, który już raz został osądzony.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W przypadku umorzenia (uniewinnienia) oskarżony ma pewność, że postępowanie nie będzie ponownie prowadzone, w przypadku skazania – że nie zostanie mu ponownie wymierzona kara za ten sam czyn, za który został już osądzony.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9854E3C-0D0A-471B-8E83-8B086B8F9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8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7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161270" cy="49491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O tożsamości decydują elementy przedmiotowo-podmiotowe </a:t>
            </a:r>
            <a:r>
              <a:rPr lang="pl-PL" b="1" dirty="0"/>
              <a:t>czynu w znaczeniu ontologicznym</a:t>
            </a:r>
            <a:r>
              <a:rPr lang="pl-PL" dirty="0"/>
              <a:t>, znaczenie ma więc zdarzenie historyczne, a nie kwalifikacja prawna,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Przesłanka dotyczy postępowania sądowego i tylko takiego postępowania przygotowawczego, które weszło w fazę </a:t>
            </a:r>
            <a:r>
              <a:rPr lang="pl-PL" i="1" dirty="0"/>
              <a:t>in personam</a:t>
            </a:r>
            <a:r>
              <a:rPr lang="pl-PL" dirty="0"/>
              <a:t>, postępowanie przygotowawcze, które toczyło się w fazie in rem może zostać </a:t>
            </a:r>
            <a:r>
              <a:rPr lang="pl-PL" b="1" dirty="0"/>
              <a:t>podjęte</a:t>
            </a:r>
            <a:r>
              <a:rPr lang="pl-PL" dirty="0"/>
              <a:t> w każdym czasie (zob. art. 327 § 1 k.p.k.); prawomocnie umorzone przez prokuratora postępowanie przygotowawcze może być wznowione tylko wówczas, gdy nowe istotne fakty lub dowody nie znane w poprzednim postępowaniu (art. 327 § 2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Instytucja wznowienia postępowania – rozdział 56 k.p.k.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b="1" dirty="0"/>
              <a:t>Skazanie za czyn ciągły</a:t>
            </a:r>
            <a:r>
              <a:rPr lang="pl-PL" dirty="0"/>
              <a:t> (art. 12 § 1 k.k.) stoi na przeszkodzie ponownemu postępowaniu o później ujawnione elementy tego czynu, niewchodzące w skład przyjętej w wyroku konstrukcji,</a:t>
            </a:r>
          </a:p>
          <a:p>
            <a:pPr marL="578358" lvl="1" indent="-285750">
              <a:buFont typeface="Wingdings" panose="05000000000000000000" pitchFamily="2" charset="2"/>
              <a:buChar char="à"/>
            </a:pPr>
            <a:r>
              <a:rPr lang="pl-PL" dirty="0">
                <a:solidFill>
                  <a:schemeClr val="accent1"/>
                </a:solidFill>
                <a:sym typeface="Wingdings" panose="05000000000000000000" pitchFamily="2" charset="2"/>
              </a:rPr>
              <a:t>zob. uchwały SN z 21.11.2001 r., I KZP 29/01 i z 15.6.2007, I KZP 15/07</a:t>
            </a:r>
          </a:p>
          <a:p>
            <a:pPr marL="578358" lvl="1" indent="-285750">
              <a:buFont typeface="Wingdings" panose="05000000000000000000" pitchFamily="2" charset="2"/>
              <a:buChar char="à"/>
            </a:pPr>
            <a:r>
              <a:rPr lang="pl-PL" dirty="0">
                <a:solidFill>
                  <a:schemeClr val="accent1"/>
                </a:solidFill>
              </a:rPr>
              <a:t>artykuły P. Kardasa (</a:t>
            </a:r>
            <a:r>
              <a:rPr lang="pl-PL" dirty="0" err="1">
                <a:solidFill>
                  <a:schemeClr val="accent1"/>
                </a:solidFill>
              </a:rPr>
              <a:t>CzPKiNP</a:t>
            </a:r>
            <a:r>
              <a:rPr lang="pl-PL" dirty="0">
                <a:solidFill>
                  <a:schemeClr val="accent1"/>
                </a:solidFill>
              </a:rPr>
              <a:t> 2007, z. 2) i J. </a:t>
            </a:r>
            <a:r>
              <a:rPr lang="pl-PL" dirty="0" err="1">
                <a:solidFill>
                  <a:schemeClr val="accent1"/>
                </a:solidFill>
              </a:rPr>
              <a:t>Giezka</a:t>
            </a:r>
            <a:r>
              <a:rPr lang="pl-PL" dirty="0">
                <a:solidFill>
                  <a:schemeClr val="accent1"/>
                </a:solidFill>
              </a:rPr>
              <a:t> (</a:t>
            </a:r>
            <a:r>
              <a:rPr lang="pl-PL" dirty="0" err="1">
                <a:solidFill>
                  <a:schemeClr val="accent1"/>
                </a:solidFill>
              </a:rPr>
              <a:t>CzPKiNP</a:t>
            </a:r>
            <a:r>
              <a:rPr lang="pl-PL" dirty="0">
                <a:solidFill>
                  <a:schemeClr val="accent1"/>
                </a:solidFill>
              </a:rPr>
              <a:t> 2008, z. 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Od 1.5.2004 r. prawomocne orzeczenie kończące postępowanie karne wydane </a:t>
            </a:r>
            <a:r>
              <a:rPr lang="pl-PL" b="1" dirty="0"/>
              <a:t>w innym państwie członkowskim UE</a:t>
            </a:r>
            <a:r>
              <a:rPr lang="pl-PL" dirty="0"/>
              <a:t> tworzy stan powagi rzeczy osądzonej (</a:t>
            </a:r>
            <a:r>
              <a:rPr lang="pl-PL" i="1" dirty="0" err="1"/>
              <a:t>arg</a:t>
            </a:r>
            <a:r>
              <a:rPr lang="pl-PL" i="1" dirty="0"/>
              <a:t>. ex </a:t>
            </a:r>
            <a:r>
              <a:rPr lang="pl-PL" dirty="0"/>
              <a:t>art. 114 § 3 pkt 3 k.p.k.).</a:t>
            </a:r>
            <a:endParaRPr lang="de-DE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9854E3C-0D0A-471B-8E83-8B086B8F9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02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8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7BB0173-49B5-4731-8099-39986D759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B449C44-AECF-47D2-8BD5-53A954466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950"/>
            <a:ext cx="10058400" cy="444627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„Sprawca nie podlega orzecznictwu polskich sądów karnych”,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przesłanka dotyczy określonych kategorii sprawców: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Prezydenta RP, który może zostać pociągnięty do odpowiedzialności przed TS,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osób korzystających z immunitetów dyplomatycznych lub konsularnych,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posłów i senatorów w zakresie, w jakim korzystają z immunitetów materialnych tj. tylko co do czynów popełnionych w związku ze sprawowaniem mandatu,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tzw. eurodeputowanych,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prokuratorów, adwokatów, radców prawnych, radców Prokuratorii Generalnej RP oraz rzeczników patentowych w zakresie chroniącego ich immunitetu materialnego, który dotyczy nadużycia wolności słowa, stanowiące ściganą z oskarżenia prywatnego zniewagę lub zniesławienie określonych osób,</a:t>
            </a:r>
          </a:p>
          <a:p>
            <a:pPr marL="201168" lvl="1" indent="0">
              <a:buNone/>
            </a:pPr>
            <a:r>
              <a:rPr lang="pl-PL" sz="2400" dirty="0"/>
              <a:t>a więc podmiotów chronionych </a:t>
            </a:r>
            <a:r>
              <a:rPr lang="pl-PL" sz="2400" b="1" dirty="0"/>
              <a:t>immunitetami materialnymi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9263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9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220E14B-A942-4854-9496-B333B1D08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47EA8F47-38FE-4037-A08B-ED9AE091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469880" cy="47256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„Brak skargi uprawnionego oskarżyciela”,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przesłanka ściśle związana z </a:t>
            </a:r>
            <a:r>
              <a:rPr lang="pl-PL" sz="2400" b="1" dirty="0"/>
              <a:t>zasadą skargowości</a:t>
            </a:r>
            <a:r>
              <a:rPr lang="pl-PL" sz="2400" dirty="0"/>
              <a:t>; dotyczy postępowania sądowego w przedmiocie odpowiedzialności karnej oskarżonego (zob. art. 14 § 1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rodzaje skarg: akt oskarżenia, wniosek o warunkowe umorzenie postępowania, wniosek o skazanie bez rozprawy, wniosek o umorzenie i zastosowanie środków zabezpieczających,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brak skargi może wynikać z: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niewniesienia jej w ogóle,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wniesienia jej przez nieuprawniony podmiot,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cofnięcia wniesionej skargi,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śmierci lub utraty statusu oskarżyciela,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wyjścia przez sąd poza granice skargi.</a:t>
            </a:r>
          </a:p>
        </p:txBody>
      </p:sp>
    </p:spTree>
    <p:extLst>
      <p:ext uri="{BB962C8B-B14F-4D97-AF65-F5344CB8AC3E}">
        <p14:creationId xmlns:p14="http://schemas.microsoft.com/office/powerpoint/2010/main" val="1125561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9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220E14B-A942-4854-9496-B333B1D08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47EA8F47-38FE-4037-A08B-ED9AE091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275570" cy="47256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Możliwość cofnięcia aktu oskarżenia do czasu rozpoczęcia przewodu sądowego na pierwszej rozprawie głównej; na dalszym etapie jedynie za zgodą oskarżonego (art. 14 § 2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możliwość odstąpienia od oskarżenia przez oskarżyciela posiłkowego subsydiarnego,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skarga nie jest wymagana w przypadku postępowań sądowych innych niż dotyczące bezpośrednio odpowiedzialności karnej oskarżonego np. w postępowaniu w przedmiocie wydania wyroku łącznego lub w postępowaniu renowacyjnym,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wówczas zastosowanie ma zasada działania z urzędu (art. 9 § 1 k.p.k.), co nie stoi na przeszkodzie wniesienia o wszczęcie danego postępowania (art. 9 § 2 k.p.k.).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69164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FCB36B-3570-41A6-B094-2DDFDE24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przesłanek procesowych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0F259-F3EF-4398-971A-40887985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0524"/>
            <a:ext cx="10466647" cy="469087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Warunki dopuszczalności procesu - </a:t>
            </a:r>
            <a:r>
              <a:rPr lang="pl-PL" sz="2800" b="1" dirty="0">
                <a:solidFill>
                  <a:schemeClr val="tx1"/>
                </a:solidFill>
              </a:rPr>
              <a:t>określone stany prawne i faktyczne,       z którymi prawo karne procesowe łączy dopuszczalność /niedopuszczalność postępowania,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Negatywne warunki dopuszczalności (przeszkody procesowe) zostały uregulowane w art. 17 § 1 k.p.k., zamieszczony tam katalog ma charakter otwarty (zob. pkt 11),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Stwierdzenie istnienia przeszkody procesowej powoduje: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</a:rPr>
              <a:t> przed wszczęciem procesu – konieczność </a:t>
            </a:r>
            <a:r>
              <a:rPr lang="pl-PL" sz="2400" b="1" dirty="0">
                <a:solidFill>
                  <a:schemeClr val="tx1"/>
                </a:solidFill>
              </a:rPr>
              <a:t>odmowy</a:t>
            </a:r>
            <a:r>
              <a:rPr lang="pl-PL" sz="2400" dirty="0">
                <a:solidFill>
                  <a:schemeClr val="tx1"/>
                </a:solidFill>
              </a:rPr>
              <a:t> jego </a:t>
            </a:r>
            <a:r>
              <a:rPr lang="pl-PL" sz="2400" b="1" dirty="0">
                <a:solidFill>
                  <a:schemeClr val="tx1"/>
                </a:solidFill>
              </a:rPr>
              <a:t>wszczęcia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</a:rPr>
              <a:t> po wszczęciu procesu – konieczność jego </a:t>
            </a:r>
            <a:r>
              <a:rPr lang="pl-PL" sz="2400" b="1" dirty="0">
                <a:solidFill>
                  <a:schemeClr val="tx1"/>
                </a:solidFill>
              </a:rPr>
              <a:t>umorzenia, </a:t>
            </a:r>
            <a:r>
              <a:rPr lang="pl-PL" sz="2400" dirty="0">
                <a:solidFill>
                  <a:schemeClr val="tx1"/>
                </a:solidFill>
              </a:rPr>
              <a:t>a w pewnych przypadkach </a:t>
            </a:r>
            <a:r>
              <a:rPr lang="pl-PL" sz="2400" b="1" dirty="0">
                <a:solidFill>
                  <a:schemeClr val="tx1"/>
                </a:solidFill>
              </a:rPr>
              <a:t>uniewinnienia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Przesłanki procesowe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≠</a:t>
            </a:r>
            <a:r>
              <a:rPr lang="pl-PL" sz="2800" dirty="0">
                <a:solidFill>
                  <a:schemeClr val="tx1"/>
                </a:solidFill>
              </a:rPr>
              <a:t> warunki dopuszczalności procesu karnego (zob. następny slajd).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ED0BA27-C4E6-412C-8E49-42AEF25E6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81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10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53801D-0E47-4222-AEDC-D360EAC5A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8B6812C-6FA2-42CA-926B-A82F480E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8930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„Brak wymaganego zezwolenia na ściganie lub wniosku pochodzącego od osoby uprawnionej, chyba że ustawa stanowi inaczej”,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wymóg uzyskania </a:t>
            </a:r>
            <a:r>
              <a:rPr lang="pl-PL" sz="2400" b="1" dirty="0"/>
              <a:t>zezwolenia na ściganie </a:t>
            </a:r>
            <a:r>
              <a:rPr lang="pl-PL" sz="2400" dirty="0"/>
              <a:t>dotyczy immunitetów formalnych,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immunitetami takimi chronieni są: posłowie i senatorowie, posłowie do PE, sędziowie, prokuratorzy, PG, prezes i dyrektor generalny NIK, GIODO, prezes IPN,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 przypadku ww. podmiotów uprawniony organ musi wydać zezwolenie na ściganie,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szczególnymi rodzajami „zezwoleń na ściganie” są także zrzeczenie się immunitetu zakrajowości (art. 580 k.p.k.), zgoda państwa, o której mowa w art. 596 k.p.k. oraz zgoda organu sądowego państwa wykonania ENA, o której mowa w art. 607e § 3 pkt 8 k.p.k.</a:t>
            </a:r>
          </a:p>
        </p:txBody>
      </p:sp>
    </p:spTree>
    <p:extLst>
      <p:ext uri="{BB962C8B-B14F-4D97-AF65-F5344CB8AC3E}">
        <p14:creationId xmlns:p14="http://schemas.microsoft.com/office/powerpoint/2010/main" val="2369105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10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53801D-0E47-4222-AEDC-D360EAC5A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8B6812C-6FA2-42CA-926B-A82F480E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9671335" cy="441790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Wniosek o ściganie </a:t>
            </a:r>
            <a:r>
              <a:rPr lang="pl-PL" sz="2400" dirty="0"/>
              <a:t>stanowi żądanie uprawnionego podmiotu podjęcia                       i kontynuowania ścigania danego przestępstwa i jego sprawcy,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Dotyczy przestępstw ściganych w trybie publicznoskargowym na wniosek, wśród których można wyróżnić tzw. względnie i bezwzględnie wnioskowe,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Z chwilą złożenia wniosku postępowanie toczy się z urzędu,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Rozszerzone skutki złożenia wniosku o ściganie – zob. art. 12 § 2 k.p.k.,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Wniosek może być cofnięty w postępowaniu przygotowawczym za zgodą prokuratora, a w postępowaniu sądowym – za zgodą sądu </a:t>
            </a:r>
            <a:r>
              <a:rPr lang="pl-PL" sz="2400" b="1" dirty="0">
                <a:solidFill>
                  <a:schemeClr val="accent1"/>
                </a:solidFill>
              </a:rPr>
              <a:t>aż do zamknięcia przewodu sądowego</a:t>
            </a:r>
            <a:r>
              <a:rPr lang="pl-PL" sz="2400" dirty="0">
                <a:solidFill>
                  <a:schemeClr val="accent1"/>
                </a:solidFill>
              </a:rPr>
              <a:t> </a:t>
            </a:r>
            <a:r>
              <a:rPr lang="pl-PL" sz="2400" dirty="0"/>
              <a:t>na pierwszej rozprawie głównej. W sprawach, w których akt oskarżenia wniósł oskarżyciel publiczny, cofnięcie wniosku po rozpoczęciu przewodu sądowego jest skuteczne, jeżeli </a:t>
            </a:r>
            <a:r>
              <a:rPr lang="pl-PL" sz="2400" b="1" dirty="0">
                <a:solidFill>
                  <a:srgbClr val="CC3300"/>
                </a:solidFill>
              </a:rPr>
              <a:t>nie sprzeciwi się temu oskarżyciel publiczny </a:t>
            </a:r>
            <a:r>
              <a:rPr lang="pl-PL" sz="2400" dirty="0"/>
              <a:t>obecny na rozprawie lub posiedzeniu </a:t>
            </a:r>
            <a:r>
              <a:rPr lang="pl-PL" sz="2400" dirty="0">
                <a:solidFill>
                  <a:schemeClr val="accent1"/>
                </a:solidFill>
              </a:rPr>
              <a:t>(zmiana od 5.10.2019 r. !)</a:t>
            </a:r>
            <a:r>
              <a:rPr lang="pl-PL" sz="2400" dirty="0"/>
              <a:t> (art. 12 § 3 </a:t>
            </a:r>
            <a:r>
              <a:rPr lang="pl-PL" sz="2400" dirty="0" err="1"/>
              <a:t>zd</a:t>
            </a:r>
            <a:r>
              <a:rPr lang="pl-PL" sz="2400" dirty="0"/>
              <a:t>. 1 i 2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Ponowne złożenia wniosku jest niedopuszczalne (art. 12 § 3 </a:t>
            </a:r>
            <a:r>
              <a:rPr lang="pl-PL" sz="2400" i="1" dirty="0"/>
              <a:t>in fine </a:t>
            </a:r>
            <a:r>
              <a:rPr lang="pl-PL" sz="2400" dirty="0"/>
              <a:t>k.p.k.).</a:t>
            </a:r>
          </a:p>
        </p:txBody>
      </p:sp>
    </p:spTree>
    <p:extLst>
      <p:ext uri="{BB962C8B-B14F-4D97-AF65-F5344CB8AC3E}">
        <p14:creationId xmlns:p14="http://schemas.microsoft.com/office/powerpoint/2010/main" val="1767027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10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53801D-0E47-4222-AEDC-D360EAC5A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8B6812C-6FA2-42CA-926B-A82F480E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806" y="2397082"/>
            <a:ext cx="9624060" cy="37833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 Art. 17 § 2 k.p.k.: Do chwili otrzymania wniosku lub zezwolenia władzy, od których ustawa uzależnia ściganie, organy procesowe dokonują tylko czynności nie cierpiących zwłoki w celu zabezpieczenia śladów i dowodów, a także czynności zmierzających do wyjaśnienia, czy wniosek będzie złożony lub zezwolenie będzie wydane.</a:t>
            </a:r>
          </a:p>
        </p:txBody>
      </p:sp>
    </p:spTree>
    <p:extLst>
      <p:ext uri="{BB962C8B-B14F-4D97-AF65-F5344CB8AC3E}">
        <p14:creationId xmlns:p14="http://schemas.microsoft.com/office/powerpoint/2010/main" val="3773687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11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2805AFAC-F572-4C56-A19D-0F77AEB53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9875520" cy="441302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„Zachodzi inna okoliczność wyłączająca ściganie”,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Np. ułaskawienie przez Prezydenta RP lub abolicja i amnestia – generalne akty łaski,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Abolicja – zakaz wszczynania lub nakaz umorzenia postępowania w sprawach o określone czyny zabronione; polega na „puszczeniu w niepamięć” takich czynów, swego rodzaju „przebaczeniu” zanim zapadanie orzeczenie kończące postępowanie,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Amnestia – nakaz umorzenia postępowania w stosunku do czynów, za które daruje się orzeczonych już kary w całości lub ich złagodzeniu,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Amnestie ogłaszane cyklicznie w PRL; po raz ostatni ogłoszono amnestię 7.12.1989 r.</a:t>
            </a:r>
          </a:p>
        </p:txBody>
      </p:sp>
    </p:spTree>
    <p:extLst>
      <p:ext uri="{BB962C8B-B14F-4D97-AF65-F5344CB8AC3E}">
        <p14:creationId xmlns:p14="http://schemas.microsoft.com/office/powerpoint/2010/main" val="1146782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Ogólne/szczególne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 Przesłanki ogólne warunkują dopuszczalność postępowania zwyczajnego,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 Przesłanki szczególne warunkują dopuszczalność postępowań prowadzonych w trybach szczególnych np. w trybie nakazowym; występują wówczas obok przesłanek ogólnych, które dotyczą także tych szczególnych trybów postępowania</a:t>
            </a:r>
            <a:r>
              <a:rPr lang="pl-PL" dirty="0"/>
              <a:t>.</a:t>
            </a:r>
            <a:endParaRPr lang="de-DE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23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9A43424-9A46-4FB9-BB32-A0080C6EC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DACD3DA4-9EC9-4CCE-80D6-567BBF3E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Dotyczące całego procesu/niektórych stadiów</a:t>
            </a:r>
            <a:endParaRPr lang="de-DE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887B5-475F-433B-A5CC-37337978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931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wszystkich stadiów procesu (np. </a:t>
            </a:r>
            <a:r>
              <a:rPr lang="pl-PL" sz="2800" i="1" dirty="0"/>
              <a:t>res iudicata</a:t>
            </a:r>
            <a:r>
              <a:rPr lang="pl-PL" sz="2800" dirty="0"/>
              <a:t>, </a:t>
            </a:r>
            <a:r>
              <a:rPr lang="pl-PL" sz="2800" i="1" dirty="0"/>
              <a:t>lis </a:t>
            </a:r>
            <a:r>
              <a:rPr lang="pl-PL" sz="2800" i="1" dirty="0" err="1"/>
              <a:t>pendens</a:t>
            </a:r>
            <a:r>
              <a:rPr lang="pl-PL" sz="2800" dirty="0"/>
              <a:t>, istnienie strony procesowej, podsądność sądom powszechnym, immunitet formalny, śmierć oskarżonego); są przeszkodą w toku całego postępowania karnego,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postępowania przygotowawczego i sądowego (np. abolicja, amnestia, przedawnienie karalności, wniosek o ściganie, znikoma społeczna szkodliwość czynu),</a:t>
            </a:r>
            <a:endParaRPr lang="de-DE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postępowania sądowego (np. skarga uprawnionego oskarżyciela),</a:t>
            </a:r>
            <a:endParaRPr lang="de-DE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postępowania wykonawczego (np. amnestia, przedawnienie wykonania kary, indywidualny akt łaski).</a:t>
            </a:r>
            <a:endParaRPr lang="de-DE" sz="2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929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Materialne / formalne / mieszane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076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sz="2400" b="1" dirty="0"/>
              <a:t>Przesłanki materialne</a:t>
            </a:r>
            <a:r>
              <a:rPr lang="pl-PL" sz="2400" dirty="0"/>
              <a:t>, to okoliczności warunkujące dopuszczalność procesu mające zabarwienie materialne i najczęściej zaliczane do instytucji prawa materialnego, które wywierają wpływ na proces karny. Przesłanki materialne nie tylko decydują o dopuszczalności procesu, lecz stanowią też warunki odpowiedzialności oskarżonego za zarzucony mu czyn, z punktu widzenia prawa materialnego; </a:t>
            </a:r>
            <a:r>
              <a:rPr lang="pl-PL" sz="2400" b="1" dirty="0">
                <a:solidFill>
                  <a:srgbClr val="C00000"/>
                </a:solidFill>
              </a:rPr>
              <a:t>art. 17 § 1 pkt 1-4 k.p.k.,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Przesłanki formalne </a:t>
            </a:r>
            <a:r>
              <a:rPr lang="pl-PL" sz="2400" dirty="0"/>
              <a:t>to okoliczności, których znaczenie wyczerpuje się wyłącznie w sferze prawa procesowego. Warunkują one wszczęcie procesu karnego, ale nie przesądzają o braku odpowiedzialności karnej oskarżonego w razie ich niewystąpienia; </a:t>
            </a:r>
            <a:r>
              <a:rPr lang="pl-PL" sz="2400" b="1" dirty="0">
                <a:solidFill>
                  <a:srgbClr val="C00000"/>
                </a:solidFill>
              </a:rPr>
              <a:t>art. 17 § 1 pkt 5, 7-10 k.p.k.,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Przesłanki mieszane </a:t>
            </a:r>
            <a:r>
              <a:rPr lang="pl-PL" sz="2400" dirty="0"/>
              <a:t>to okoliczności decydujące o wszczęciu i prowadzeniu procesu, które mają zabarwienie materialne, jednak wpływ na odpowiedzialność karną wywierają wyłącznie na drodze procesowej, czym zbliżone są do przesłanek formalnych; </a:t>
            </a:r>
            <a:r>
              <a:rPr lang="pl-PL" sz="2400" b="1" dirty="0">
                <a:solidFill>
                  <a:srgbClr val="C00000"/>
                </a:solidFill>
              </a:rPr>
              <a:t>art. 17 § 1 pkt 6 k.p.k., abolicja, amnestia</a:t>
            </a:r>
            <a:endParaRPr lang="de-DE" sz="2400" b="1" dirty="0">
              <a:solidFill>
                <a:srgbClr val="C0000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923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Względne/bezwzględne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361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sz="2400" b="1" dirty="0"/>
              <a:t>Przesłanki bezwzględne </a:t>
            </a:r>
            <a:r>
              <a:rPr lang="pl-PL" sz="2400" dirty="0"/>
              <a:t>powodują, że wyłączona jest w ogóle (tzn. w każdym układzie procesowym) dopuszczalność procesu karnego, co do tej samej osoby i tego samego czynu,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Są to: brak czynu, brak przestępności czynu, znikomy stopień społecznej szkodliwości czynu, niepodleganie karze, czyli </a:t>
            </a:r>
            <a:r>
              <a:rPr lang="pl-PL" sz="2400" b="1" dirty="0"/>
              <a:t>wszystkie przesłanki materialne, a ponadto niektóre o charakterze procesowym</a:t>
            </a:r>
            <a:r>
              <a:rPr lang="pl-PL" sz="2400" dirty="0"/>
              <a:t>: śmierć oskarżonego, przedawnienie karalności, powaga rzeczy osądzonej i zawisłość sporu, abolicja, amnestia, ułaskawienie.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Przesłanki względne </a:t>
            </a:r>
            <a:r>
              <a:rPr lang="pl-PL" sz="2400" dirty="0"/>
              <a:t>powodują niedopuszczalność procesu, jednak w zmienionych okolicznościach proces może być już prowadzony,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Są to: niepodleganie orzecznictwu polskich sądów karnych, skarga uprawnionego oskarżyciela, zezwolenie na ściganie i wniosek o ściganie, immunitety formalne.</a:t>
            </a:r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20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49CE8-5941-48F2-B70D-6679CA71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Kolizje przesłanek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D8A31F-7329-45BF-8C9F-71095D12E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715500" cy="4475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Trzy zasady rozstrzygania kolizji przesłanek: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1) </a:t>
            </a:r>
            <a:r>
              <a:rPr lang="pl-PL" sz="2400" dirty="0"/>
              <a:t>wszystkie zbiegające się przesłanki mogą stanowić wspólną podstawę prawną decyzji kończącej postępowanie, jeśli każda z nich pociąga za sobą identyczne następstwa prawne,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2) </a:t>
            </a:r>
            <a:r>
              <a:rPr lang="pl-PL" sz="2400" dirty="0"/>
              <a:t>w razie zbiegu przesłanki uniewinnienia z przesłanką powodującą umorzenie należy umorzyć postępowanie, albowiem o winie oskarżonego wolno rozstrzygać tylko w procesie dopuszczalnym,</a:t>
            </a:r>
          </a:p>
          <a:p>
            <a:pPr marL="292608" lvl="1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ale: </a:t>
            </a:r>
            <a:r>
              <a:rPr lang="pl-PL" sz="2400" dirty="0">
                <a:solidFill>
                  <a:schemeClr val="tx1"/>
                </a:solidFill>
              </a:rPr>
              <a:t>w przypadku stwierdzenia przesłanki formalnej po </a:t>
            </a:r>
            <a:r>
              <a:rPr lang="pl-PL" sz="2400" dirty="0"/>
              <a:t>przeprowadzeniu dowodów i wyjaśnieniu wszystkich okoliczności faktycznych, a więc jeśli zbadano kwestię odpowiedzialności karnej, należy oskarżonego uniewinnić, a nie umorzyć postępowanie,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3) </a:t>
            </a:r>
            <a:r>
              <a:rPr lang="pl-PL" sz="2400" dirty="0"/>
              <a:t>zbieg negatywnych przesłanek względnych i bezwzględnych powoduje umorzenie na podstawie tych drugich, albowiem dotyczą one dopuszczalności procesu w każdym układzie procesowym.</a:t>
            </a:r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F5CB382-F44D-4168-9587-9B6AA00A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69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9D8DD3-165A-45B2-B101-CEA2F8A8F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6387"/>
            <a:ext cx="10058400" cy="822107"/>
          </a:xfrm>
        </p:spPr>
        <p:txBody>
          <a:bodyPr/>
          <a:lstStyle/>
          <a:p>
            <a:r>
              <a:rPr lang="pl-PL" dirty="0"/>
              <a:t>Dziękuję za uwagę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A5FC43-063D-4981-8500-857E8E60F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982270"/>
            <a:ext cx="10534650" cy="2174474"/>
          </a:xfrm>
        </p:spPr>
        <p:txBody>
          <a:bodyPr>
            <a:normAutofit/>
          </a:bodyPr>
          <a:lstStyle/>
          <a:p>
            <a:r>
              <a:rPr lang="pl-PL" sz="2400" i="1" dirty="0">
                <a:solidFill>
                  <a:schemeClr val="accent1"/>
                </a:solidFill>
              </a:rPr>
              <a:t>Dla zainteresowanych tematyką:</a:t>
            </a:r>
          </a:p>
          <a:p>
            <a:r>
              <a:rPr lang="pl-PL" sz="2400" dirty="0"/>
              <a:t>D. Stachurski, </a:t>
            </a:r>
            <a:r>
              <a:rPr lang="pl-PL" sz="2400" i="1" dirty="0"/>
              <a:t>Spór o istotę przesłanek procesowych w polskiej nauce procesu karnego</a:t>
            </a:r>
            <a:r>
              <a:rPr lang="pl-PL" sz="2400" dirty="0"/>
              <a:t>, Czasopismo Prawa Karnego i Nauk Penalnych 2005, nr 1.</a:t>
            </a:r>
          </a:p>
          <a:p>
            <a:endParaRPr lang="pl-PL" sz="2400" dirty="0"/>
          </a:p>
          <a:p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F36D931-5B7C-4581-84C2-FF795C3A9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9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FCB36B-3570-41A6-B094-2DDFDE24A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8114453" cy="1450757"/>
          </a:xfrm>
        </p:spPr>
        <p:txBody>
          <a:bodyPr/>
          <a:lstStyle/>
          <a:p>
            <a:r>
              <a:rPr lang="pl-PL" dirty="0"/>
              <a:t>Przesłanki a warunki dopuszczalności procesu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160376B-E815-C8DB-7DA6-3460033E01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9103004"/>
              </p:ext>
            </p:extLst>
          </p:nvPr>
        </p:nvGraphicFramePr>
        <p:xfrm>
          <a:off x="8309499" y="2706615"/>
          <a:ext cx="4059784" cy="2788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0F259-F3EF-4398-971A-40887985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7794199" cy="46715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 Tradycyjnie pod pojęciem przesłanek rozumiano jedynie okoliczności        o charakterze procesowym, nie mające związku z prawem materialnym (tak S. Śliwiński, J. Haber).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 Z czasem (zwł. pod wpływem M. Cieślaka) rozpowszechniła się szeroka interpretacja pojęcia przesłanek – zaliczano do nich zarówno przeszkody czysto procesowe (np. powaga rzeczy osądzonej), jak i okoliczności o charakterze materialnoprawnym (np. brak znamion przestępstwa, znikomość społecznej szkodliwości), przesądzające o tym, czy w ogóle popełniono przestępstwo. W k.p.k. z 1997 r. ustawodawca w jednym przepisie (art. 17 § 1 k.p.k.) zamieścił oba rodzaje przesłanek.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 Część przedstawicieli doktryny (m.in. W. Daszkiewicz) zaczęła posługiwać się pojęciem </a:t>
            </a:r>
            <a:r>
              <a:rPr lang="pl-PL" b="1" dirty="0">
                <a:solidFill>
                  <a:schemeClr val="tx1"/>
                </a:solidFill>
              </a:rPr>
              <a:t>negatywnych warunków dopuszczalności procesu</a:t>
            </a:r>
            <a:r>
              <a:rPr lang="pl-PL" dirty="0">
                <a:solidFill>
                  <a:schemeClr val="tx1"/>
                </a:solidFill>
              </a:rPr>
              <a:t>, obejmującym swoim zakresem znaczeniowym zarówno przesłanki materialne, jak i procesowe; według tej konwencji terminologicznej przesłankami są jedynie przeszkody o charakterze czysto procesowym.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ED0BA27-C4E6-412C-8E49-42AEF25E6D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419" y="93541"/>
            <a:ext cx="2980267" cy="129358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988DD2C-04E3-85AF-0F4E-4C59BC74FA68}"/>
              </a:ext>
            </a:extLst>
          </p:cNvPr>
          <p:cNvSpPr txBox="1"/>
          <p:nvPr/>
        </p:nvSpPr>
        <p:spPr>
          <a:xfrm>
            <a:off x="9347199" y="2798619"/>
            <a:ext cx="1754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warunki dopuszczalności procesu</a:t>
            </a:r>
          </a:p>
        </p:txBody>
      </p:sp>
    </p:spTree>
    <p:extLst>
      <p:ext uri="{BB962C8B-B14F-4D97-AF65-F5344CB8AC3E}">
        <p14:creationId xmlns:p14="http://schemas.microsoft.com/office/powerpoint/2010/main" val="142113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2C1C4-9C76-45F3-86A0-A9F04AE3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8662" y="592094"/>
            <a:ext cx="5474676" cy="868680"/>
          </a:xfrm>
        </p:spPr>
        <p:txBody>
          <a:bodyPr/>
          <a:lstStyle/>
          <a:p>
            <a:pPr algn="ctr"/>
            <a:r>
              <a:rPr lang="pl-PL" dirty="0"/>
              <a:t>Przesłanki procesowe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2C39B-BDB5-4262-8D26-DACF61B7E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47" y="2050742"/>
            <a:ext cx="5584873" cy="45631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 dawnym procesie ekscepcje (zarzuty) dylatoryjne i peremptoryjne rozpoznawane przed przystąpieniem do merytorycznego badania sprawy,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O. v. B</a:t>
            </a:r>
            <a:r>
              <a:rPr lang="pl-PL" sz="2400" dirty="0">
                <a:latin typeface="Calibri" panose="020F0502020204030204" pitchFamily="34" charset="0"/>
              </a:rPr>
              <a:t>ülow wprowadził pojęcie przesłanek do procesu cywilnego, a A. v. Kries przeszczepił je na grunt procedury karnej,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We współczesnym procesie sąd bada przesłanki z urzędu, strony nie muszą ich wskazywać.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8D3AA62-9B23-4B19-A263-7AFDBF364E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9" t="1457" r="15704" b="11098"/>
          <a:stretch/>
        </p:blipFill>
        <p:spPr>
          <a:xfrm>
            <a:off x="0" y="0"/>
            <a:ext cx="3094893" cy="6328611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212500A9-7EF0-410F-AA51-9AE3BC989450}"/>
              </a:ext>
            </a:extLst>
          </p:cNvPr>
          <p:cNvSpPr txBox="1"/>
          <p:nvPr/>
        </p:nvSpPr>
        <p:spPr>
          <a:xfrm>
            <a:off x="91440" y="5558020"/>
            <a:ext cx="3003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Oskar von Bülow </a:t>
            </a:r>
          </a:p>
          <a:p>
            <a:r>
              <a:rPr lang="pl-PL" sz="2000" dirty="0">
                <a:solidFill>
                  <a:schemeClr val="bg1"/>
                </a:solidFill>
              </a:rPr>
              <a:t>(1837-1907)</a:t>
            </a:r>
            <a:endParaRPr lang="de-DE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von-kries.de/cms/upload/bilder/August-6.jpg">
            <a:extLst>
              <a:ext uri="{FF2B5EF4-FFF2-40B4-BE49-F238E27FC236}">
                <a16:creationId xmlns:a16="http://schemas.microsoft.com/office/drawing/2014/main" id="{88BF83A1-4321-42D4-A87E-A50073B7AC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4" r="20797"/>
          <a:stretch/>
        </p:blipFill>
        <p:spPr bwMode="auto">
          <a:xfrm>
            <a:off x="9097107" y="0"/>
            <a:ext cx="3094893" cy="632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E8F4F149-C6F4-48CD-A61D-DA2A969C4AB6}"/>
              </a:ext>
            </a:extLst>
          </p:cNvPr>
          <p:cNvSpPr txBox="1"/>
          <p:nvPr/>
        </p:nvSpPr>
        <p:spPr>
          <a:xfrm>
            <a:off x="9097108" y="5558020"/>
            <a:ext cx="3003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>
                <a:solidFill>
                  <a:schemeClr val="bg1"/>
                </a:solidFill>
              </a:rPr>
              <a:t>August von Kries </a:t>
            </a:r>
          </a:p>
          <a:p>
            <a:pPr algn="r"/>
            <a:r>
              <a:rPr lang="pl-PL" sz="2000" dirty="0">
                <a:solidFill>
                  <a:schemeClr val="bg1"/>
                </a:solidFill>
              </a:rPr>
              <a:t>(1856-1894)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8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1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304498" cy="45211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„Czynu nie popełniono” – dwie interpretacje przesłanki:</a:t>
            </a:r>
          </a:p>
          <a:p>
            <a:pPr marL="292608" lvl="1" indent="0">
              <a:lnSpc>
                <a:spcPct val="120000"/>
              </a:lnSpc>
              <a:buNone/>
            </a:pPr>
            <a:r>
              <a:rPr lang="pl-PL" sz="2200" dirty="0"/>
              <a:t>1) albo dany czyn w ogóle nie miał miejsca albo czynu nie popełniła dana osoba,</a:t>
            </a:r>
          </a:p>
          <a:p>
            <a:pPr marL="292608" lvl="1" indent="0">
              <a:lnSpc>
                <a:spcPct val="120000"/>
              </a:lnSpc>
              <a:buNone/>
            </a:pPr>
            <a:r>
              <a:rPr lang="pl-PL" sz="2200" dirty="0"/>
              <a:t>2) dane zdarzenie w ogóle nie miało miejsca tj. nie chodzi tu o niepopełnienie czynu przez określoną osobę (tej sytuacji dot. art. 322 § 1 k.p.k.), lecz o niepopełnienie czynu w ogóle;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 brak jest czynu w rozumieniu prawa karnego tj. zewnętrznego, psychicznie sterowanego zachowania się człowieka np.:</a:t>
            </a:r>
          </a:p>
          <a:p>
            <a:pPr marL="749808" lvl="1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200" dirty="0"/>
              <a:t>rzecz, którą rzekomo ukradziono, odnajduje się,</a:t>
            </a:r>
          </a:p>
          <a:p>
            <a:pPr marL="749808" lvl="1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200" dirty="0"/>
              <a:t>zdarzenie jest wynikiem zjawisk atmosferycznych lub działalności zwierząt,</a:t>
            </a:r>
          </a:p>
          <a:p>
            <a:pPr marL="749808" lvl="1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200" dirty="0"/>
              <a:t>zdarzenie zostało spowodowane przez odruch bezwarunkowy.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9B8E6F4-5382-499E-8AA3-59CE38C73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67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1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190171-3F21-4B5E-979E-549C6CA98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3B273F0-E0CB-4329-9686-6A28A466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8960"/>
            <a:ext cx="10058400" cy="474246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„Brak jest danych dostatecznie uzasadniających podejrzenie jego popełnienia” – brak wystarczających dowodów świadczących o popełnieniu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art. 303 k.p.k. – przesłanką wszczęcia postępowania uzasadnione podejrzenie popełnienia przestępstwa,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możliwość umorzenia postępowania przed rozprawą z uwagi na oczywisty brak faktycznych podstaw oskarżenia (art. 339 § 3 pkt 2 k.p.k.), jednak tylko wówczas, gdy brak jest jakichkolwiek dowodów popełnienia przestępstwa,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wraz z rozwojem procesu prawdopodobieństwo musi wzrastać: </a:t>
            </a:r>
          </a:p>
          <a:p>
            <a:pPr marL="292608" lvl="1" indent="0">
              <a:lnSpc>
                <a:spcPct val="120000"/>
              </a:lnSpc>
              <a:buNone/>
            </a:pPr>
            <a:r>
              <a:rPr lang="pl-PL" dirty="0"/>
              <a:t>przypuszczenie </a:t>
            </a:r>
            <a:r>
              <a:rPr lang="pl-PL" dirty="0">
                <a:sym typeface="Wingdings 3" panose="05040102010807070707" pitchFamily="18" charset="2"/>
              </a:rPr>
              <a:t> uzasadnione podejrzenie  dane uzasadniające dostatecznie podejrzenie popełnienia przestępstwa przez określoną osobę  udowodnienie.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486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2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190171-3F21-4B5E-979E-549C6CA98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3B273F0-E0CB-4329-9686-6A28A466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30400"/>
            <a:ext cx="10169031" cy="445911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„Czyn nie zawiera znamion czynu zabronionego” – popełniono czyn, jednak nie zawiera on wszystkich znamion określonego typu czynu zabronionego; stwierdzenie wystąpienia tej przesłanki wymaga dokonania prawnej oceny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znamiona to elementy treściowe wskazane w opisie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znamiona strony przedmiotowej i podmiotowej,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przykłady: sprawca prowadzi pojazd niebędący pojazdem mechanicznym w ruchu lądowym, znajdując się w stanie nietrzeźwości (art. 178a § 1 k.k.), sprawca zabiera cudzą rzecz ruchomą, lecz czyni to nieumyślnie (art. 278 § 1 k.k.).</a:t>
            </a:r>
          </a:p>
        </p:txBody>
      </p:sp>
    </p:spTree>
    <p:extLst>
      <p:ext uri="{BB962C8B-B14F-4D97-AF65-F5344CB8AC3E}">
        <p14:creationId xmlns:p14="http://schemas.microsoft.com/office/powerpoint/2010/main" val="154554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2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190171-3F21-4B5E-979E-549C6CA98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3B273F0-E0CB-4329-9686-6A28A466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23962"/>
            <a:ext cx="10169031" cy="43655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„Ustawa stanowi, że sprawca nie popełnia przestępstwa” – dot. dwóch grup okoliczności wyłączających przestępność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kontratypy tj. okoliczności wyłączające bezprawność (m.in. obrona konieczna – art. 25 § 1 k.k., stan wyższej konieczności – art. 26 § 1 k.k. i inne; kontratypy części szczególnej k.k.; kontratypy pozaustawowe),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okoliczności wyłączające winę (m.in. stan wyższej konieczności – art. 26 § 2 k.k., usprawiedliwiony błąd co do znamion – art. 28 § 1 k.k., tzw. niepoczytalność – art. 31 § 1 k.k.).</a:t>
            </a:r>
          </a:p>
        </p:txBody>
      </p:sp>
    </p:spTree>
    <p:extLst>
      <p:ext uri="{BB962C8B-B14F-4D97-AF65-F5344CB8AC3E}">
        <p14:creationId xmlns:p14="http://schemas.microsoft.com/office/powerpoint/2010/main" val="107596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6F3107F-DD78-4426-BEA4-74AFE8D10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A1EF658-D848-464E-A401-AAC7FBC1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zaistnienia przesłanek z pkt 1 i 2</a:t>
            </a:r>
            <a:endParaRPr lang="de-DE" dirty="0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3C0B793-3D08-41C0-B172-895054DAF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32000"/>
            <a:ext cx="10058400" cy="383709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Na etapie postępowania przygotowawczego oraz do rozpoczęcia przewodu sądowego wystąpienie którejś z przesłanek skutkuje umorzeniem postępowania,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art. 414 § 1 </a:t>
            </a:r>
            <a:r>
              <a:rPr lang="pl-PL" sz="2400" dirty="0" err="1"/>
              <a:t>zd</a:t>
            </a:r>
            <a:r>
              <a:rPr lang="pl-PL" sz="2400" dirty="0"/>
              <a:t>. 2 k.p.k.,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w razie stwierdzenia wystąpienia przesłanek z pkt 1 lub pkt 2 po rozpoczęciu przewodu sądowego sąd wydaje wyrok </a:t>
            </a:r>
            <a:r>
              <a:rPr lang="pl-PL" sz="2400" b="1" dirty="0"/>
              <a:t>uniewinniający</a:t>
            </a:r>
            <a:r>
              <a:rPr lang="pl-PL" sz="2400" dirty="0"/>
              <a:t>, nie umarzający,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jeśli jednak sprawca w chwili czynu był niepoczytalny, sąd wydaje wyrok umarzający („wyjątek od wyjątku”). 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025613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695</TotalTime>
  <Words>3332</Words>
  <Application>Microsoft Office PowerPoint</Application>
  <PresentationFormat>Panoramiczny</PresentationFormat>
  <Paragraphs>177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5" baseType="lpstr">
      <vt:lpstr>Calibri</vt:lpstr>
      <vt:lpstr>Calibri Light</vt:lpstr>
      <vt:lpstr>Congenial Black</vt:lpstr>
      <vt:lpstr>Congenial SemiBold</vt:lpstr>
      <vt:lpstr>Wingdings</vt:lpstr>
      <vt:lpstr>Retrospekcja</vt:lpstr>
      <vt:lpstr>Warunki  dopuszczalności  procesu karnego </vt:lpstr>
      <vt:lpstr>Pojęcie przesłanek procesowych</vt:lpstr>
      <vt:lpstr>Przesłanki a warunki dopuszczalności procesu</vt:lpstr>
      <vt:lpstr>Przesłanki procesowe</vt:lpstr>
      <vt:lpstr>pkt 1</vt:lpstr>
      <vt:lpstr>pkt 1</vt:lpstr>
      <vt:lpstr>pkt 2</vt:lpstr>
      <vt:lpstr>pkt 2</vt:lpstr>
      <vt:lpstr>Skutki zaistnienia przesłanek z pkt 1 i 2</vt:lpstr>
      <vt:lpstr>pkt 3</vt:lpstr>
      <vt:lpstr>pkt 4</vt:lpstr>
      <vt:lpstr>pkt 5</vt:lpstr>
      <vt:lpstr>pkt 6</vt:lpstr>
      <vt:lpstr>Prezentacja programu PowerPoint</vt:lpstr>
      <vt:lpstr>pkt 7</vt:lpstr>
      <vt:lpstr>pkt 7</vt:lpstr>
      <vt:lpstr>pkt 8</vt:lpstr>
      <vt:lpstr>pkt 9</vt:lpstr>
      <vt:lpstr>pkt 9</vt:lpstr>
      <vt:lpstr>pkt 10</vt:lpstr>
      <vt:lpstr>pkt 10</vt:lpstr>
      <vt:lpstr>pkt 10</vt:lpstr>
      <vt:lpstr>pkt 11</vt:lpstr>
      <vt:lpstr>Ogólne/szczególne</vt:lpstr>
      <vt:lpstr>Dotyczące całego procesu/niektórych stadiów</vt:lpstr>
      <vt:lpstr>Materialne / formalne / mieszane</vt:lpstr>
      <vt:lpstr>Względne/bezwzględne</vt:lpstr>
      <vt:lpstr>Kolizje przesłanek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Rechtswidrige Beweiserhebung im polnischen Strafprozess im Lichte des Europarechts</dc:title>
  <dc:creator>Artur Kowalczyk</dc:creator>
  <cp:lastModifiedBy>Artur Kowalczyk</cp:lastModifiedBy>
  <cp:revision>178</cp:revision>
  <dcterms:created xsi:type="dcterms:W3CDTF">2017-06-06T23:11:39Z</dcterms:created>
  <dcterms:modified xsi:type="dcterms:W3CDTF">2023-12-03T10:55:46Z</dcterms:modified>
</cp:coreProperties>
</file>