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300" r:id="rId7"/>
    <p:sldId id="303" r:id="rId8"/>
    <p:sldId id="302" r:id="rId9"/>
    <p:sldId id="304" r:id="rId10"/>
    <p:sldId id="301" r:id="rId11"/>
    <p:sldId id="262" r:id="rId12"/>
    <p:sldId id="263" r:id="rId13"/>
    <p:sldId id="264" r:id="rId14"/>
    <p:sldId id="265" r:id="rId15"/>
    <p:sldId id="266" r:id="rId16"/>
    <p:sldId id="267" r:id="rId17"/>
    <p:sldId id="268" r:id="rId18"/>
    <p:sldId id="269" r:id="rId19"/>
    <p:sldId id="270" r:id="rId20"/>
    <p:sldId id="271" r:id="rId21"/>
    <p:sldId id="286" r:id="rId22"/>
    <p:sldId id="297" r:id="rId23"/>
    <p:sldId id="298" r:id="rId24"/>
    <p:sldId id="299" r:id="rId25"/>
    <p:sldId id="273" r:id="rId26"/>
    <p:sldId id="274" r:id="rId27"/>
    <p:sldId id="276" r:id="rId28"/>
    <p:sldId id="275" r:id="rId29"/>
    <p:sldId id="277" r:id="rId30"/>
    <p:sldId id="278" r:id="rId31"/>
    <p:sldId id="279" r:id="rId32"/>
    <p:sldId id="280" r:id="rId33"/>
    <p:sldId id="281" r:id="rId34"/>
    <p:sldId id="282" r:id="rId35"/>
    <p:sldId id="283" r:id="rId36"/>
    <p:sldId id="284" r:id="rId37"/>
    <p:sldId id="287" r:id="rId38"/>
    <p:sldId id="289" r:id="rId39"/>
    <p:sldId id="291" r:id="rId40"/>
    <p:sldId id="293"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pl-PL"/>
              <a:t>Kliknij, aby edytować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pl-PL"/>
              <a:t>Kliknij, aby edytować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pl-PL"/>
              <a:t>Kliknij, aby edytować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pl-PL"/>
              <a:t>Kliknij, aby edytować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4/15/24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4/15/24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KKW.pdf" TargetMode="External"/><Relationship Id="rId2" Type="http://schemas.openxmlformats.org/officeDocument/2006/relationships/hyperlink" Target="KK.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rekomendacja-w-sprawie-warunkowego-zwolnienia_2.do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Warunkowe zwolnienie</a:t>
            </a:r>
          </a:p>
        </p:txBody>
      </p:sp>
      <p:sp>
        <p:nvSpPr>
          <p:cNvPr id="3" name="Podtytuł 2"/>
          <p:cNvSpPr>
            <a:spLocks noGrp="1"/>
          </p:cNvSpPr>
          <p:nvPr>
            <p:ph type="subTitle" idx="1"/>
          </p:nvPr>
        </p:nvSpPr>
        <p:spPr/>
        <p:txBody>
          <a:bodyPr/>
          <a:lstStyle/>
          <a:p>
            <a:r>
              <a:rPr lang="pl-PL" dirty="0"/>
              <a:t>Prognoza kryminologiczna, przesłanki formalne i materialne, założenia polityczno-kryminalne, wybrane rozwiązania zagraniczne</a:t>
            </a:r>
          </a:p>
        </p:txBody>
      </p:sp>
    </p:spTree>
    <p:extLst>
      <p:ext uri="{BB962C8B-B14F-4D97-AF65-F5344CB8AC3E}">
        <p14:creationId xmlns:p14="http://schemas.microsoft.com/office/powerpoint/2010/main" val="197888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Treść i kierunek prognozy kryminologicznej</a:t>
            </a:r>
          </a:p>
        </p:txBody>
      </p:sp>
      <p:sp>
        <p:nvSpPr>
          <p:cNvPr id="3" name="Symbol zastępczy zawartości 2"/>
          <p:cNvSpPr>
            <a:spLocks noGrp="1"/>
          </p:cNvSpPr>
          <p:nvPr>
            <p:ph idx="1"/>
          </p:nvPr>
        </p:nvSpPr>
        <p:spPr>
          <a:xfrm>
            <a:off x="581192" y="2180496"/>
            <a:ext cx="11181830" cy="4446082"/>
          </a:xfrm>
        </p:spPr>
        <p:txBody>
          <a:bodyPr>
            <a:normAutofit/>
          </a:bodyPr>
          <a:lstStyle/>
          <a:p>
            <a:r>
              <a:rPr lang="pl-PL" dirty="0"/>
              <a:t>Prognoza kryminologiczna obecnie jest jedyną przesłanka materialną (</a:t>
            </a:r>
            <a:r>
              <a:rPr lang="pl-PL" dirty="0" err="1"/>
              <a:t>ocenną</a:t>
            </a:r>
            <a:r>
              <a:rPr lang="pl-PL" dirty="0"/>
              <a:t>) warunkowego zwolnienia.  </a:t>
            </a:r>
          </a:p>
          <a:p>
            <a:r>
              <a:rPr lang="pl-PL" dirty="0"/>
              <a:t>Jej pewna i oparta na konkretnie wskazanych ustaleniach treść, jest kluczowa dla praktyki stosowania warunkowego zwolnienia. </a:t>
            </a:r>
          </a:p>
          <a:p>
            <a:r>
              <a:rPr lang="pl-PL" dirty="0"/>
              <a:t>w zakresie przesłanki materialnej warunkowego zwolnienia poruszamy się w przestrzeni założeń co do przyszłego i nieznanego nam zachowania skazanego. Chodzi w istocie o swoistą projekcję (wyobrażenie) co do funkcjonowania skazanego na wolności po opuszczeniu zakładu karnego.</a:t>
            </a:r>
          </a:p>
          <a:p>
            <a:r>
              <a:rPr lang="pl-PL" dirty="0"/>
              <a:t>trudno zaakceptować wyrażany (niestety dość często) w orzecznictwie pogląd, że </a:t>
            </a:r>
            <a:r>
              <a:rPr lang="pl-PL" i="1" dirty="0"/>
              <a:t>„…sąd może warunkowo zwolnić skazanego z odbycia reszty kary wyłącznie wtedy, gdy zachodzi jednoznacznie pozytywna prognoza kryminologiczna, tzn. gdy postawa skazanego, jego właściwości i warunki osobiste sposób życia przed i po dokonaniu przestępstwa, zachowanie w czasie odbywania kary, jak również okoliczności przestępstwa uzasadniają przekonanie, iż  w trakcie odbywania kary nastąpiła trwała i pozytywna zmiana zachowania skazanego, co gwarantuje, iż po zwolnieniu będzie on przestrzegał porządku prawnego i nie popełni przestępstwa…”</a:t>
            </a:r>
            <a:r>
              <a:rPr lang="pl-PL" dirty="0"/>
              <a:t>.  </a:t>
            </a:r>
          </a:p>
          <a:p>
            <a:r>
              <a:rPr lang="pl-PL" dirty="0"/>
              <a:t>Prognoza to nie to samo co pewność, nie można tych pojęć utożsamiać.</a:t>
            </a:r>
          </a:p>
        </p:txBody>
      </p:sp>
    </p:spTree>
    <p:extLst>
      <p:ext uri="{BB962C8B-B14F-4D97-AF65-F5344CB8AC3E}">
        <p14:creationId xmlns:p14="http://schemas.microsoft.com/office/powerpoint/2010/main" val="308390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Prognoza kryminologiczna</a:t>
            </a:r>
          </a:p>
        </p:txBody>
      </p:sp>
      <p:sp>
        <p:nvSpPr>
          <p:cNvPr id="3" name="Symbol zastępczy zawartości 2"/>
          <p:cNvSpPr>
            <a:spLocks noGrp="1"/>
          </p:cNvSpPr>
          <p:nvPr>
            <p:ph idx="1"/>
          </p:nvPr>
        </p:nvSpPr>
        <p:spPr>
          <a:xfrm>
            <a:off x="581192" y="2180496"/>
            <a:ext cx="11029615" cy="4468660"/>
          </a:xfrm>
        </p:spPr>
        <p:txBody>
          <a:bodyPr/>
          <a:lstStyle/>
          <a:p>
            <a:r>
              <a:rPr lang="pl-PL" dirty="0"/>
              <a:t>Art.. 77 §1 kk. </a:t>
            </a:r>
          </a:p>
          <a:p>
            <a:r>
              <a:rPr lang="pl-PL" dirty="0"/>
              <a:t>Katalog zawarty we wskazanym przepisie, ma charakter zamknięty. </a:t>
            </a:r>
          </a:p>
          <a:p>
            <a:r>
              <a:rPr lang="pl-PL" dirty="0"/>
              <a:t>Oznacza to, co należy podkreślić z dużym naciskiem, że nie wolno wnioskować w zakresie prognozy kryminologicznej na podstawie innych okoliczności niż te wymienione przez ustawodawcę. </a:t>
            </a:r>
          </a:p>
          <a:p>
            <a:r>
              <a:rPr lang="pl-PL" dirty="0"/>
              <a:t>Zdecydowanie należy zaprotestować, wobec praktyki powoływania się w ramach warunkowego zwolnienia na </a:t>
            </a:r>
            <a:r>
              <a:rPr lang="pl-PL" b="1" dirty="0"/>
              <a:t>dyrektywy sądowego wymiaru kary (art. 53 kk), na okoliczność rozmiaru odbytej kary, a w tym kontekście jej adekwatność i współmierność do okoliczności popełnienia przestępstwa, a także na prewencję generalną. </a:t>
            </a:r>
          </a:p>
        </p:txBody>
      </p:sp>
    </p:spTree>
    <p:extLst>
      <p:ext uri="{BB962C8B-B14F-4D97-AF65-F5344CB8AC3E}">
        <p14:creationId xmlns:p14="http://schemas.microsoft.com/office/powerpoint/2010/main" val="311363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Prognoza kryminologiczna</a:t>
            </a:r>
          </a:p>
        </p:txBody>
      </p:sp>
      <p:sp>
        <p:nvSpPr>
          <p:cNvPr id="3" name="Symbol zastępczy zawartości 2"/>
          <p:cNvSpPr>
            <a:spLocks noGrp="1"/>
          </p:cNvSpPr>
          <p:nvPr>
            <p:ph idx="1"/>
          </p:nvPr>
        </p:nvSpPr>
        <p:spPr>
          <a:xfrm>
            <a:off x="581192" y="1919111"/>
            <a:ext cx="11029615" cy="4854222"/>
          </a:xfrm>
        </p:spPr>
        <p:txBody>
          <a:bodyPr/>
          <a:lstStyle/>
          <a:p>
            <a:r>
              <a:rPr lang="pl-PL" dirty="0"/>
              <a:t>Zawarta w kodeksie karnym konstrukcja przewiduje, że na prognozę kryminologiczną składają się: postawa skazanego, jego właściwości i warunki osobiste, okoliczności popełnienia przestępstwa, zachowanie po popełnieniu przestępstwa oraz zachowanie w czasie odbywania kary. </a:t>
            </a:r>
          </a:p>
          <a:p>
            <a:r>
              <a:rPr lang="pl-PL" dirty="0"/>
              <a:t>Z katalogu tego na skutek nowelizacji z 2011 r.  zniknęła okoliczność związana ze sposobem życia przed popełnieniem przestępstwa. </a:t>
            </a:r>
          </a:p>
          <a:p>
            <a:r>
              <a:rPr lang="pl-PL" dirty="0"/>
              <a:t>Na marginesie należy dodać, że kodeks karny wykonawczy zawiera jeszcze dwie regulacje, które muszą być uwzględniane w perspektywie prognozy kryminologicznej. Przepis art. 162§1 </a:t>
            </a:r>
            <a:r>
              <a:rPr lang="pl-PL" dirty="0" err="1"/>
              <a:t>kkw</a:t>
            </a:r>
            <a:r>
              <a:rPr lang="pl-PL" dirty="0"/>
              <a:t> przewiduje, że sąd penitencjarny uwzględnia także ugodę zawartą w wyniku mediacji oraz w wypadku skazanego za przestępstwo określone w art. 197-203 kk, popełnione w związku z zaburzeniami preferencji seksualnych, warunkowe zwolnienie nie może być udzielone bez zasięgnięcia opinii biegłych. </a:t>
            </a:r>
          </a:p>
        </p:txBody>
      </p:sp>
    </p:spTree>
    <p:extLst>
      <p:ext uri="{BB962C8B-B14F-4D97-AF65-F5344CB8AC3E}">
        <p14:creationId xmlns:p14="http://schemas.microsoft.com/office/powerpoint/2010/main" val="46563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Postawa, właściwości osobiste i warunki osobiste</a:t>
            </a:r>
          </a:p>
        </p:txBody>
      </p:sp>
      <p:sp>
        <p:nvSpPr>
          <p:cNvPr id="3" name="Symbol zastępczy zawartości 2"/>
          <p:cNvSpPr>
            <a:spLocks noGrp="1"/>
          </p:cNvSpPr>
          <p:nvPr>
            <p:ph idx="1"/>
          </p:nvPr>
        </p:nvSpPr>
        <p:spPr>
          <a:xfrm>
            <a:off x="237068" y="1907822"/>
            <a:ext cx="11875910" cy="4797778"/>
          </a:xfrm>
        </p:spPr>
        <p:txBody>
          <a:bodyPr>
            <a:normAutofit/>
          </a:bodyPr>
          <a:lstStyle/>
          <a:p>
            <a:r>
              <a:rPr lang="pl-PL" dirty="0"/>
              <a:t>W praktyce należy ustalić po pierwsze</a:t>
            </a:r>
            <a:r>
              <a:rPr lang="pl-PL" b="1" dirty="0"/>
              <a:t>, tzw. postawę skazanego.  </a:t>
            </a:r>
            <a:r>
              <a:rPr lang="pl-PL" dirty="0"/>
              <a:t>Chodzi tu o stosunek skazanego do życia, do określonych zjawisk społecznych, nastawienie, prezentowane stanowiska, a także poglądy. W ramach postawy oceniane muszą być relacje do innych ludzi, chodzi zwłaszcza o pewne powtarzalne zachowania. </a:t>
            </a:r>
          </a:p>
          <a:p>
            <a:r>
              <a:rPr lang="pl-PL" b="1" dirty="0"/>
              <a:t>Właściwości osobiste</a:t>
            </a:r>
            <a:r>
              <a:rPr lang="pl-PL" dirty="0"/>
              <a:t>. Kategoria ta nawiązuje bezpośrednio do cech biologicznych skazanego (wieki, płeć, stan zdrowia psychicznego i fizycznego, kalectwo). Poza tymi cechami koncentruje się także na takich elementach jak: cechy charakteru, temperament, osobowość, zdolność do samokrytyki, wrażliwość sumienia, poziom rozwoju intelektualnego, wiedza, plany życiowe, zdolności czy zainteresowania. </a:t>
            </a:r>
          </a:p>
          <a:p>
            <a:r>
              <a:rPr lang="pl-PL" dirty="0"/>
              <a:t>Osobnym elementem prognozy są </a:t>
            </a:r>
            <a:r>
              <a:rPr lang="pl-PL" b="1" dirty="0"/>
              <a:t>warunki osobiste</a:t>
            </a:r>
            <a:r>
              <a:rPr lang="pl-PL" dirty="0"/>
              <a:t>. Tutaj chodzi zwłaszcza o warunki środowiskowe, w których skazany żyje, sytuację mieszkaniową, miejsce pracy czy warunki aktywności zawodowej, względnie pozycję materialną. </a:t>
            </a:r>
          </a:p>
          <a:p>
            <a:r>
              <a:rPr lang="pl-PL" dirty="0"/>
              <a:t>Wskazane wyżej czynniki powinny być oceniane w układzie dynamicznym, obejmującym przeszłość, teraźniejszość oraz przyszłe zmiany (możliwe przekształcenia). Wyraźnie należy zaznaczyć, że w niektórych przypadkach szczególnie cenne będą właśnie zmiany obserwowane u skazanego, oczekiwane zwłaszcza w perspektywie prowadzonych oddziaływań penitencjarnych. Czy też zdarzenia, czasem zupełnie niezależne od tego oddziaływania, które są następstwem kolejnych etapów życia każdego człowieka. W momencie orzekania o warunkowym zwolnieniu należy mieć na uwadze ewolucję postawy oraz zmiany w zakresie właściwości i warunków osobistych skazanego.</a:t>
            </a:r>
          </a:p>
          <a:p>
            <a:endParaRPr lang="pl-PL" dirty="0"/>
          </a:p>
        </p:txBody>
      </p:sp>
    </p:spTree>
    <p:extLst>
      <p:ext uri="{BB962C8B-B14F-4D97-AF65-F5344CB8AC3E}">
        <p14:creationId xmlns:p14="http://schemas.microsoft.com/office/powerpoint/2010/main" val="243431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Okoliczności popełnienia przestępstwa, zachowanie po popełnieniu przestępstwa i w trakcie odbywania kary</a:t>
            </a:r>
          </a:p>
        </p:txBody>
      </p:sp>
      <p:sp>
        <p:nvSpPr>
          <p:cNvPr id="3" name="Symbol zastępczy zawartości 2"/>
          <p:cNvSpPr>
            <a:spLocks noGrp="1"/>
          </p:cNvSpPr>
          <p:nvPr>
            <p:ph idx="1"/>
          </p:nvPr>
        </p:nvSpPr>
        <p:spPr>
          <a:xfrm>
            <a:off x="124178" y="1896533"/>
            <a:ext cx="11875911" cy="4961467"/>
          </a:xfrm>
        </p:spPr>
        <p:txBody>
          <a:bodyPr>
            <a:normAutofit fontScale="92500" lnSpcReduction="10000"/>
          </a:bodyPr>
          <a:lstStyle/>
          <a:p>
            <a:r>
              <a:rPr lang="pl-PL" b="1" dirty="0"/>
              <a:t>Okoliczności popełnienia przestępstwa. </a:t>
            </a:r>
            <a:r>
              <a:rPr lang="pl-PL" dirty="0"/>
              <a:t>Ten element ma dość szczególne miejsce pośród pozostałych kształtujących prognozę, jest to konsekwencją tego, iż wskazane okoliczności zostały już uwzględnione przede wszystkim w ramach wymiaru kary. Co więcej, mają one charakter statyczny (nie podlegają przekształceniu). Ich rola jest zatem pomocnicza, przydatna zwłaszcza w zakresie w jakim wskazane okoliczności świadczą o właściwościach osobistych skazanego. W doktrynie wyrażany jest pogląd, że okoliczności popełnienia przestępstwa nie mają samodzielnego bytu w toku procesu prognozowania i nie mogą stanowić jedynej podstawy do odmowy udzielenia warunkowego zwolnienia. </a:t>
            </a:r>
          </a:p>
          <a:p>
            <a:r>
              <a:rPr lang="pl-PL" b="1" dirty="0"/>
              <a:t>Zachowanie po popełnieniu przestępstwa </a:t>
            </a:r>
            <a:r>
              <a:rPr lang="pl-PL" dirty="0"/>
              <a:t>– ten element procedury prognozowania dość często sprowadza się do uwzględnienia starań skazanego zmierzających do zapobiegnięcia skutkom przestępstwa, naprawienia szkody, zadośćuczynieniu, ale także do wyrażenia skruchy, przyznania się do popełnienia przestępstwa i przeproszenia pokrzywdzonego. Wartość prognostyczna wskazanych okoliczności może być bardzo różna. Po pierwsze, każdy ma prawo do obrony (a zatem nie musi przyznawać się do przestępstwa). Po drugie, przyznanie się do winy oraz pozostałe działania mogą być obliczone na uzyskanie korzystnego wyroku, a zatem mogą być traktowane przez skazanego czysto instrumentalnie. Problemem są tutaj także karalne przygotowanie, usiłowanie, czy też przestępstwo </a:t>
            </a:r>
            <a:r>
              <a:rPr lang="pl-PL" dirty="0" err="1"/>
              <a:t>bezskutkowe</a:t>
            </a:r>
            <a:r>
              <a:rPr lang="pl-PL" dirty="0"/>
              <a:t>.</a:t>
            </a:r>
          </a:p>
          <a:p>
            <a:r>
              <a:rPr lang="pl-PL" dirty="0"/>
              <a:t>Ostatnią okolicznością uwzględniana w ramach prognozy kryminologicznej jest </a:t>
            </a:r>
            <a:r>
              <a:rPr lang="pl-PL" b="1" dirty="0"/>
              <a:t>zachowanie w czasie odbywania kary. </a:t>
            </a:r>
            <a:r>
              <a:rPr lang="pl-PL" dirty="0"/>
              <a:t>To jedna z najstarszych przesłanek uwzględnianych w toku stosowania warunkowego zwolnienia (znają ją wszystkie polskie regulacje tej instytucji). Kategoria ta ma charakter zbiorczy, obejmując wszelkie przejawy działania lub zaniechania skazanego, których ocena może mieć wpływ na kierunek prognozy. Ocena zachowania skazanego w toku odbywania kary pozbawienia wolności musi mieć charakter kompleksowy, a jednostkowe incydenty powinny być oceniane we właściwej skali. </a:t>
            </a:r>
          </a:p>
        </p:txBody>
      </p:sp>
    </p:spTree>
    <p:extLst>
      <p:ext uri="{BB962C8B-B14F-4D97-AF65-F5344CB8AC3E}">
        <p14:creationId xmlns:p14="http://schemas.microsoft.com/office/powerpoint/2010/main" val="428591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Uzasadnienie postanowienia</a:t>
            </a:r>
          </a:p>
        </p:txBody>
      </p:sp>
      <p:sp>
        <p:nvSpPr>
          <p:cNvPr id="3" name="Symbol zastępczy zawartości 2"/>
          <p:cNvSpPr>
            <a:spLocks noGrp="1"/>
          </p:cNvSpPr>
          <p:nvPr>
            <p:ph idx="1"/>
          </p:nvPr>
        </p:nvSpPr>
        <p:spPr>
          <a:xfrm>
            <a:off x="0" y="1941690"/>
            <a:ext cx="12192000" cy="4916310"/>
          </a:xfrm>
        </p:spPr>
        <p:txBody>
          <a:bodyPr>
            <a:normAutofit/>
          </a:bodyPr>
          <a:lstStyle/>
          <a:p>
            <a:r>
              <a:rPr lang="pl-PL" dirty="0"/>
              <a:t>Ważne jest precyzyjne, niebudzące wątpliwości i czytelne, także dla skazanego, uzasadnienie przyjętego rozstrzygnięcia. </a:t>
            </a:r>
          </a:p>
          <a:p>
            <a:r>
              <a:rPr lang="pl-PL" dirty="0"/>
              <a:t>Sąd musi wyjaśnić, jakie elementy uznała za czynniki decydujące o kierunku prognozy kryminologicznej i na jakich dowodach się w tym zakresie oparł. Mówimy tu oczywiście o swobodnej ocenie dowodów, gdzie rozstrzygnięcia sądu muszą być racjonalnie uzasadnione. </a:t>
            </a:r>
          </a:p>
          <a:p>
            <a:r>
              <a:rPr lang="pl-PL" dirty="0"/>
              <a:t>Uzasadnienie powinno spełniać funkcję perswazyjną, to znaczy przedstawiać tok rozumowania i powody podjęcia określonych decyzji, tak aby strony mogły przekonać się o jej słuszności, względnie lepiej przygotować się w przyszłości do warunkowego zwolnienia. Staranność w tym zakresie wpisuje się także w funkcję kontrolną, która pozwala instancji odwoławczej na weryfikację zaskarżonego rozstrzygnięcia.</a:t>
            </a:r>
          </a:p>
          <a:p>
            <a:r>
              <a:rPr lang="pl-PL" dirty="0"/>
              <a:t>Codzienność orzecznicza w tym zakresie, co trzeba przyznać z duża przykrością, to niestarannie opracowane rozstrzygnięcia, często bardzo lakoniczne, wręcz zdawkowe. W wielu miejscach ograniczające się jedynie do swoistego powtórzenia przesłanek ustawowych. </a:t>
            </a:r>
          </a:p>
          <a:p>
            <a:r>
              <a:rPr lang="pl-PL" dirty="0"/>
              <a:t>Jeszcze gorszą i zupełnie niedopuszczalna praktyką jest w przypadkach odmowy udzielenia warunkowego zwolnienia powoływanie się na okoliczności nienależące do czynników prognozowania. </a:t>
            </a:r>
          </a:p>
        </p:txBody>
      </p:sp>
    </p:spTree>
    <p:extLst>
      <p:ext uri="{BB962C8B-B14F-4D97-AF65-F5344CB8AC3E}">
        <p14:creationId xmlns:p14="http://schemas.microsoft.com/office/powerpoint/2010/main" val="105534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Autonomiczność decyzji sędziowskich</a:t>
            </a:r>
          </a:p>
        </p:txBody>
      </p:sp>
      <p:sp>
        <p:nvSpPr>
          <p:cNvPr id="3" name="Symbol zastępczy zawartości 2"/>
          <p:cNvSpPr>
            <a:spLocks noGrp="1"/>
          </p:cNvSpPr>
          <p:nvPr>
            <p:ph idx="1"/>
          </p:nvPr>
        </p:nvSpPr>
        <p:spPr>
          <a:xfrm>
            <a:off x="180622" y="1862667"/>
            <a:ext cx="11864622" cy="4899377"/>
          </a:xfrm>
        </p:spPr>
        <p:txBody>
          <a:bodyPr>
            <a:normAutofit lnSpcReduction="10000"/>
          </a:bodyPr>
          <a:lstStyle/>
          <a:p>
            <a:r>
              <a:rPr lang="pl-PL" dirty="0"/>
              <a:t>Sporo miejsca poświęcono na podkreślenie, że decyzje w zakresie warunkowego to rozstrzygnięcia, które muszą być racjonalizowane przez pryzmat tzw. ustawowych przesłanek tej instytucji.</a:t>
            </a:r>
          </a:p>
          <a:p>
            <a:r>
              <a:rPr lang="pl-PL" dirty="0"/>
              <a:t>Wskazany proces, czego dowodzi praktyka, wydaje się często być niezależny od aktualnego kształtu tych dyrektyw, dowodząc że problem ten może być rozpatrywany także od strony autonomicznych dyspozycji sędziego (zespołu wartości i preferencji wynikających z indywidualnych postaw przedstawicieli władzy sądowej). </a:t>
            </a:r>
          </a:p>
          <a:p>
            <a:r>
              <a:rPr lang="pl-PL" dirty="0"/>
              <a:t>Nie jest dziełem przypadku, opisana dowolność, czasami wychodzenie poza istniejące przesłanki prognostyczne, względnie traktowanie okoliczności z art. 77 kk jako zbitki niewiele znaczących słów, przytaczanych dla lakonicznego uzasadnienia wydawanych postanowień. </a:t>
            </a:r>
          </a:p>
          <a:p>
            <a:r>
              <a:rPr lang="pl-PL" dirty="0"/>
              <a:t>Przy takiej praktyce uzasadniania postanowień w przedmiocie warunkowego zwolnienia, nie da się wykluczyć, że sądy zdają się przede wszystkim orientować na ustaloną praktykę w podobnych sprawach, albo niekiedy kierować się własnym systemem wartości, osobistymi nastawieniami czy przekonaniami. </a:t>
            </a:r>
          </a:p>
          <a:p>
            <a:r>
              <a:rPr lang="pl-PL" dirty="0"/>
              <a:t>Przyjęcie tak zakreślonej perspektywy oznacza, że nie należy przeceniać praktycznego znaczenia przepisów formułujących przesłanki warunkowego zwolnienia. </a:t>
            </a:r>
          </a:p>
          <a:p>
            <a:r>
              <a:rPr lang="pl-PL" b="1" dirty="0"/>
              <a:t>W okresie PRL uwzględnione wnioski nawet 83,5 % składanych do sądu od 1970-1997 tylko w 2 latach (1972 i 1973) był niższy niż 50%. Aktualnie ani razu nie przekroczył 48% a nawet spadał do 38% (2001 i 2006).</a:t>
            </a:r>
          </a:p>
        </p:txBody>
      </p:sp>
    </p:spTree>
    <p:extLst>
      <p:ext uri="{BB962C8B-B14F-4D97-AF65-F5344CB8AC3E}">
        <p14:creationId xmlns:p14="http://schemas.microsoft.com/office/powerpoint/2010/main" val="265634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prognozowania jego charakter – wartość czynników (kwantyfikatorów) prognozy</a:t>
            </a:r>
          </a:p>
        </p:txBody>
      </p:sp>
      <p:sp>
        <p:nvSpPr>
          <p:cNvPr id="3" name="Symbol zastępczy zawartości 2"/>
          <p:cNvSpPr>
            <a:spLocks noGrp="1"/>
          </p:cNvSpPr>
          <p:nvPr>
            <p:ph idx="1"/>
          </p:nvPr>
        </p:nvSpPr>
        <p:spPr>
          <a:xfrm>
            <a:off x="293512" y="2180496"/>
            <a:ext cx="11717866" cy="4677504"/>
          </a:xfrm>
        </p:spPr>
        <p:txBody>
          <a:bodyPr>
            <a:normAutofit/>
          </a:bodyPr>
          <a:lstStyle/>
          <a:p>
            <a:r>
              <a:rPr lang="pl-PL" dirty="0"/>
              <a:t>Biorąc do ręki słownik języka polskiego i poszukując znaczenia terminu prognoza przeczytać możemy, że jest to: </a:t>
            </a:r>
          </a:p>
          <a:p>
            <a:pPr marL="342900" indent="-342900">
              <a:buFont typeface="+mj-lt"/>
              <a:buAutoNum type="arabicPeriod"/>
            </a:pPr>
            <a:r>
              <a:rPr lang="pl-PL" dirty="0"/>
              <a:t>„…przewidywanie przyszłych faktów, zdarzeń, zjawisk oparte na uzasadnionych, zwykle naukowych, przesłankach, danych, obliczeniach, badaniach, formułowane najczęściej przez specjalistów w danej dziedzinie…”, </a:t>
            </a:r>
          </a:p>
          <a:p>
            <a:pPr marL="342900" indent="-342900">
              <a:buFont typeface="+mj-lt"/>
              <a:buAutoNum type="arabicPeriod"/>
            </a:pPr>
            <a:r>
              <a:rPr lang="pl-PL" dirty="0"/>
              <a:t>względnie „…czyjeś przewidywanie, przypuszczenie, często intuicyjne…”  </a:t>
            </a:r>
          </a:p>
          <a:p>
            <a:r>
              <a:rPr lang="pl-PL" dirty="0"/>
              <a:t>W perspektywie wskazanych znaczeń terminu prognoza możemy mieć wyraźny kłopot, z udzieleniem odpowiedzi na pytanie, które z nich lepiej pasuje do procesu prognozowania w ramach warunkowego zwolnienia. </a:t>
            </a:r>
          </a:p>
          <a:p>
            <a:r>
              <a:rPr lang="pl-PL" dirty="0"/>
              <a:t>Problem ten, staje się jeszcze bardziej jaskrawy, jeżeli postawimy pytanie o rzeczywistą wartość prognostyczną poszczególnych elementów składających się na przesłankę materialną warunkowego zwolnienia. </a:t>
            </a:r>
          </a:p>
          <a:p>
            <a:r>
              <a:rPr lang="pl-PL" dirty="0"/>
              <a:t>Czy kolejne, dodawane w toku rozwoju tej instytucji faktory, to wynik świadomych i opartych na wynikach badań naukowych decyzji ustawodawcy, czy też nieco intuicyjne poszukiwanie takich czynników. Warto zastanowić się nad tym na ile wykorzystywane składniki przesłanki materialnej warunkowego zwolnienia potwierdzone są w perspektywie ich prognostycznej efektywności. </a:t>
            </a:r>
          </a:p>
        </p:txBody>
      </p:sp>
    </p:spTree>
    <p:extLst>
      <p:ext uri="{BB962C8B-B14F-4D97-AF65-F5344CB8AC3E}">
        <p14:creationId xmlns:p14="http://schemas.microsoft.com/office/powerpoint/2010/main" val="168687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Sąd penitencjarny.</a:t>
            </a:r>
            <a:br>
              <a:rPr lang="pl-PL" dirty="0"/>
            </a:br>
            <a:r>
              <a:rPr lang="pl-PL" dirty="0"/>
              <a:t>praktyka orzecznicza w świetle danych </a:t>
            </a:r>
            <a:r>
              <a:rPr lang="pl-PL" dirty="0" err="1"/>
              <a:t>czsw</a:t>
            </a:r>
            <a:endParaRPr lang="pl-PL" dirty="0"/>
          </a:p>
        </p:txBody>
      </p:sp>
      <p:sp>
        <p:nvSpPr>
          <p:cNvPr id="3" name="Symbol zastępczy zawartości 2"/>
          <p:cNvSpPr>
            <a:spLocks noGrp="1"/>
          </p:cNvSpPr>
          <p:nvPr>
            <p:ph idx="1"/>
          </p:nvPr>
        </p:nvSpPr>
        <p:spPr>
          <a:xfrm>
            <a:off x="327378" y="1907822"/>
            <a:ext cx="11729155" cy="4854222"/>
          </a:xfrm>
        </p:spPr>
        <p:txBody>
          <a:bodyPr>
            <a:normAutofit/>
          </a:bodyPr>
          <a:lstStyle/>
          <a:p>
            <a:r>
              <a:rPr lang="pl-PL" dirty="0"/>
              <a:t>Mając na uwadze problemy w zakresie stosowania warunkowego zwolnienia, szczególnie kwestię precyzyjnego ustalenia tzw. pozytywnej prognozy kryminologicznej, warto, przyjrzeć się także sylwetce sędziego penitencjarnego (pamiętając, że sąd penitencjarny, w gestii którego spoczywa orzecznictwo w zakresie warunkowego zwolnienia proceduje w składzie jednoosobowym). W tym miejscu należy podnieść, że licząca – w skali całej Polski – ok. 140 osób grupa sędziów penitencjarnych, </a:t>
            </a:r>
          </a:p>
          <a:p>
            <a:r>
              <a:rPr lang="pl-PL" dirty="0"/>
              <a:t>Problemem może być także brak odpowiednich kwalifikacji zorientowanych na treści pedagogiczne, psychologiczne i socjologiczne. Wiedza z tego zakresu nie znajduje adekwatnego odbicia w aktualnych programach studiów prawniczych oraz programach aplikacyjnych. </a:t>
            </a:r>
          </a:p>
          <a:p>
            <a:r>
              <a:rPr lang="pl-PL" dirty="0"/>
              <a:t>W tej sytuacji najlepszy nawet prawnik, realizujący swoje kompetencje w obszarze prawa karnego wykonawczego, które bardzo często zahaczają o wskazane wyżej dyscypliny, może napotkać trudności, z którymi będzie mu bardzo ciężko się uporać. </a:t>
            </a:r>
          </a:p>
          <a:p>
            <a:r>
              <a:rPr lang="pl-PL" dirty="0"/>
              <a:t>Celowym byłoby rozważenie możliwości stworzenia sprawnego systemu podnoszenia kwalifikacji zawodowych sędziów sprawujących funkcje penitencjarne. Uzupełnianie luki w zakresie wiedzy penitencjarnej, psychologicznej, pedagogicznej i socjologicznej, należy potraktować jako konieczny czynnik zwiększający efektywność orzecznictwa w sprawach penitencjarnych. </a:t>
            </a:r>
          </a:p>
          <a:p>
            <a:endParaRPr lang="pl-PL" dirty="0"/>
          </a:p>
        </p:txBody>
      </p:sp>
    </p:spTree>
    <p:extLst>
      <p:ext uri="{BB962C8B-B14F-4D97-AF65-F5344CB8AC3E}">
        <p14:creationId xmlns:p14="http://schemas.microsoft.com/office/powerpoint/2010/main" val="157129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4692650"/>
            <a:ext cx="11029950" cy="566738"/>
          </a:xfrm>
        </p:spPr>
        <p:txBody>
          <a:bodyPr>
            <a:normAutofit fontScale="90000"/>
          </a:bodyPr>
          <a:lstStyle/>
          <a:p>
            <a:r>
              <a:rPr lang="pl-PL" dirty="0"/>
              <a:t>Sąd penitencjarny.</a:t>
            </a:r>
            <a:br>
              <a:rPr lang="pl-PL" dirty="0"/>
            </a:br>
            <a:r>
              <a:rPr lang="pl-PL" dirty="0"/>
              <a:t>praktyka orzecznicza w świetle danych </a:t>
            </a:r>
            <a:r>
              <a:rPr lang="pl-PL" dirty="0" err="1"/>
              <a:t>czsw</a:t>
            </a:r>
            <a:endParaRPr lang="pl-PL" dirty="0"/>
          </a:p>
        </p:txBody>
      </p:sp>
      <p:pic>
        <p:nvPicPr>
          <p:cNvPr id="3" name="Obraz 2"/>
          <p:cNvPicPr>
            <a:picLocks noChangeAspect="1"/>
          </p:cNvPicPr>
          <p:nvPr/>
        </p:nvPicPr>
        <p:blipFill>
          <a:blip r:embed="rId2"/>
          <a:stretch>
            <a:fillRect/>
          </a:stretch>
        </p:blipFill>
        <p:spPr>
          <a:xfrm>
            <a:off x="112889" y="745068"/>
            <a:ext cx="11921067" cy="5768621"/>
          </a:xfrm>
          <a:prstGeom prst="rect">
            <a:avLst/>
          </a:prstGeom>
        </p:spPr>
      </p:pic>
    </p:spTree>
    <p:extLst>
      <p:ext uri="{BB962C8B-B14F-4D97-AF65-F5344CB8AC3E}">
        <p14:creationId xmlns:p14="http://schemas.microsoft.com/office/powerpoint/2010/main" val="392064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Założenia ogólne</a:t>
            </a:r>
          </a:p>
        </p:txBody>
      </p:sp>
      <p:sp>
        <p:nvSpPr>
          <p:cNvPr id="3" name="Symbol zastępczy zawartości 2"/>
          <p:cNvSpPr>
            <a:spLocks noGrp="1"/>
          </p:cNvSpPr>
          <p:nvPr>
            <p:ph idx="1"/>
          </p:nvPr>
        </p:nvSpPr>
        <p:spPr>
          <a:xfrm>
            <a:off x="124178" y="1975556"/>
            <a:ext cx="11943644" cy="4786488"/>
          </a:xfrm>
        </p:spPr>
        <p:txBody>
          <a:bodyPr>
            <a:normAutofit fontScale="92500" lnSpcReduction="20000"/>
          </a:bodyPr>
          <a:lstStyle/>
          <a:p>
            <a:r>
              <a:rPr lang="pl-PL" sz="1900" dirty="0"/>
              <a:t>Warunkowe przedterminowe zwolnienie rozumiane jako forma wcześniejszego zwolnienia skazanego odbywającego karę pozbawienia wolności, przy możliwości nałożenia na niego obowiązków i kontynuowaniu procesu oddziaływania w warunkach wolnościowych, w ramach wyznaczonego okresu próby, to współcześnie standardowe rozwiązanie stosowane w toku postępowania wykonawczego. </a:t>
            </a:r>
          </a:p>
          <a:p>
            <a:r>
              <a:rPr lang="pl-PL" sz="1900" dirty="0"/>
              <a:t>Wśród wielu różnorodnych problemów związanych z warunkowym zwolnieniem szczególną pozycję zajmuje kwestia przesłanek warunkowego zwolnienia, czyli wymogów formalnych i materialnych pozwalających na zastosowanie tej instytucji. </a:t>
            </a:r>
          </a:p>
          <a:p>
            <a:r>
              <a:rPr lang="pl-PL" sz="1900" dirty="0"/>
              <a:t>Ciekawe jest także spojrzenie na warunkowe zwolnienie przez pryzmat ewolucji i kierunków rozwoju współczesnego prawa karnego wykonawczego. </a:t>
            </a:r>
          </a:p>
          <a:p>
            <a:r>
              <a:rPr lang="pl-PL" sz="1900" dirty="0"/>
              <a:t>Ważnym problemem jest relacja założeń polityczno-kryminalnych jakie możemy formułować wobec instytucji warunkowego zwolnienie i ich wpływ na kształt regulacji określających treść przesłanek tej instytucji.</a:t>
            </a:r>
          </a:p>
          <a:p>
            <a:r>
              <a:rPr lang="pl-PL" sz="1900" dirty="0"/>
              <a:t>Warunkowe zwolnienie z reszty kary pozbawienia wolności jest aktualnie regulowane w dwóch ustawach: w Ustawie z dnia 6 czerwca 1997 r. Kodeks karny (Dz.U. Nr 88, poz. 553 z </a:t>
            </a:r>
            <a:r>
              <a:rPr lang="pl-PL" sz="1900" dirty="0" err="1"/>
              <a:t>późn</a:t>
            </a:r>
            <a:r>
              <a:rPr lang="pl-PL" sz="1900" dirty="0"/>
              <a:t>. zm.) oraz w Ustawie z dnia 6 czerwca 1997 r. Kodeks karny wykonawczy (Dz.U. Nr 90, poz. 557 z </a:t>
            </a:r>
            <a:r>
              <a:rPr lang="pl-PL" sz="1900" dirty="0" err="1"/>
              <a:t>późn</a:t>
            </a:r>
            <a:r>
              <a:rPr lang="pl-PL" sz="1900" dirty="0"/>
              <a:t>. zm.). Problem prawnego przepołowienia warunkowego zwolnienia stanowi kwestię, która niewątpliwie wpływa na proces interpretacji przepisów regulujących tę instytucję, co w konsekwencji bezpośrednio oddziałuje na praktykę. Sytuacja ta jest przedmiotem krytyki w doktrynie szeroko rozumianego prawa karnego. </a:t>
            </a:r>
            <a:r>
              <a:rPr lang="pl-PL" sz="1900" dirty="0">
                <a:hlinkClick r:id="rId2" action="ppaction://hlinkfile"/>
              </a:rPr>
              <a:t>KK.pdf</a:t>
            </a:r>
            <a:r>
              <a:rPr lang="pl-PL" sz="1900" dirty="0"/>
              <a:t>  </a:t>
            </a:r>
            <a:r>
              <a:rPr lang="pl-PL" sz="1900" dirty="0">
                <a:hlinkClick r:id="rId3" action="ppaction://hlinkfile"/>
              </a:rPr>
              <a:t>KKW.pdf</a:t>
            </a:r>
            <a:endParaRPr lang="pl-PL" sz="1900" dirty="0"/>
          </a:p>
          <a:p>
            <a:endParaRPr lang="pl-PL" dirty="0"/>
          </a:p>
        </p:txBody>
      </p:sp>
    </p:spTree>
    <p:extLst>
      <p:ext uri="{BB962C8B-B14F-4D97-AF65-F5344CB8AC3E}">
        <p14:creationId xmlns:p14="http://schemas.microsoft.com/office/powerpoint/2010/main" val="12722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169333" y="680356"/>
            <a:ext cx="11729156" cy="6177643"/>
          </a:xfrm>
          <a:prstGeom prst="rect">
            <a:avLst/>
          </a:prstGeom>
        </p:spPr>
      </p:pic>
    </p:spTree>
    <p:extLst>
      <p:ext uri="{BB962C8B-B14F-4D97-AF65-F5344CB8AC3E}">
        <p14:creationId xmlns:p14="http://schemas.microsoft.com/office/powerpoint/2010/main" val="426977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69333" y="660646"/>
            <a:ext cx="11729156" cy="5948354"/>
          </a:xfrm>
          <a:prstGeom prst="rect">
            <a:avLst/>
          </a:prstGeom>
        </p:spPr>
      </p:pic>
    </p:spTree>
    <p:extLst>
      <p:ext uri="{BB962C8B-B14F-4D97-AF65-F5344CB8AC3E}">
        <p14:creationId xmlns:p14="http://schemas.microsoft.com/office/powerpoint/2010/main" val="87837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348504" y="361245"/>
            <a:ext cx="11459183" cy="6231465"/>
          </a:xfrm>
          <a:prstGeom prst="rect">
            <a:avLst/>
          </a:prstGeom>
        </p:spPr>
      </p:pic>
    </p:spTree>
    <p:extLst>
      <p:ext uri="{BB962C8B-B14F-4D97-AF65-F5344CB8AC3E}">
        <p14:creationId xmlns:p14="http://schemas.microsoft.com/office/powerpoint/2010/main" val="43565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10F7CE8-FFA2-6BAC-0D67-5D56A625C375}"/>
              </a:ext>
            </a:extLst>
          </p:cNvPr>
          <p:cNvPicPr>
            <a:picLocks noChangeAspect="1"/>
          </p:cNvPicPr>
          <p:nvPr/>
        </p:nvPicPr>
        <p:blipFill>
          <a:blip r:embed="rId2"/>
          <a:stretch>
            <a:fillRect/>
          </a:stretch>
        </p:blipFill>
        <p:spPr>
          <a:xfrm>
            <a:off x="351724" y="715619"/>
            <a:ext cx="11488551" cy="5764694"/>
          </a:xfrm>
          <a:prstGeom prst="rect">
            <a:avLst/>
          </a:prstGeom>
        </p:spPr>
      </p:pic>
    </p:spTree>
    <p:extLst>
      <p:ext uri="{BB962C8B-B14F-4D97-AF65-F5344CB8AC3E}">
        <p14:creationId xmlns:p14="http://schemas.microsoft.com/office/powerpoint/2010/main" val="394542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6A2A02C-4704-08F9-FC52-63639CE712E4}"/>
              </a:ext>
            </a:extLst>
          </p:cNvPr>
          <p:cNvPicPr>
            <a:picLocks noChangeAspect="1"/>
          </p:cNvPicPr>
          <p:nvPr/>
        </p:nvPicPr>
        <p:blipFill>
          <a:blip r:embed="rId2"/>
          <a:stretch>
            <a:fillRect/>
          </a:stretch>
        </p:blipFill>
        <p:spPr>
          <a:xfrm>
            <a:off x="241160" y="670560"/>
            <a:ext cx="11698364" cy="5840731"/>
          </a:xfrm>
          <a:prstGeom prst="rect">
            <a:avLst/>
          </a:prstGeom>
        </p:spPr>
      </p:pic>
    </p:spTree>
    <p:extLst>
      <p:ext uri="{BB962C8B-B14F-4D97-AF65-F5344CB8AC3E}">
        <p14:creationId xmlns:p14="http://schemas.microsoft.com/office/powerpoint/2010/main" val="390300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Warunkowe zwolnienie w świetle </a:t>
            </a:r>
            <a:br>
              <a:rPr lang="pl-PL" dirty="0"/>
            </a:br>
            <a:r>
              <a:rPr lang="pl-PL" dirty="0"/>
              <a:t>różnych funkcji polityczno-kryminalnych</a:t>
            </a:r>
          </a:p>
        </p:txBody>
      </p:sp>
      <p:sp>
        <p:nvSpPr>
          <p:cNvPr id="3" name="Symbol zastępczy zawartości 2"/>
          <p:cNvSpPr>
            <a:spLocks noGrp="1"/>
          </p:cNvSpPr>
          <p:nvPr>
            <p:ph idx="1"/>
          </p:nvPr>
        </p:nvSpPr>
        <p:spPr>
          <a:xfrm>
            <a:off x="270933" y="1873956"/>
            <a:ext cx="11785599" cy="4984044"/>
          </a:xfrm>
        </p:spPr>
        <p:txBody>
          <a:bodyPr/>
          <a:lstStyle/>
          <a:p>
            <a:r>
              <a:rPr lang="pl-PL" dirty="0"/>
              <a:t>Na problematykę warunkowego zwolnienia, w zakresie podstaw wyznaczających założenia dla konstrukcji szczegółowych przesłanek stosowania tej instytucji, warto spojrzeć przez pryzmat tzw. funkcji polityczno-kryminalnych, jakie ta instytucja może, względnie w świetle historycznego rozwoju pełniła. </a:t>
            </a:r>
          </a:p>
          <a:p>
            <a:r>
              <a:rPr lang="pl-PL" dirty="0"/>
              <a:t>Wskazana perspektywa, w kontekście ewentualnego wyboru jako wiodącej jednej lub kilku ze wskazanych funkcji, będzie (w zasadzie powinna) determinować kształt normatywny (zwłaszcza przesłanki zastosowania, formalne i materialne) i praktykę w zakresie warunkowego zwolnienia. </a:t>
            </a:r>
          </a:p>
          <a:p>
            <a:r>
              <a:rPr lang="pl-PL" dirty="0"/>
              <a:t>Wydaje się, że nie zawsze w pełni zdajemy sobie sprawę z konsekwencji dekretowanych lub postulowanych funkcji tej instytucji. Wybór jednej z nich lub kilku (przy założeniu że nie będą się one wzajemnie wykluczać) musi zdeterminować kierunek szczegółowych rozwiązań. </a:t>
            </a:r>
          </a:p>
          <a:p>
            <a:r>
              <a:rPr lang="pl-PL" dirty="0"/>
              <a:t>Zasadnym, zwłaszcza w kontekście prac nad nowym kształtem warunkowego zwolnienia w Polsce, jest uwzględnienie polityczno-kryminalnych aspektów tej instytucji – dotyczy to zwłaszcza tych funkcji, które świadomie chcielibyśmy aby były realizowane w praktyce.</a:t>
            </a:r>
          </a:p>
        </p:txBody>
      </p:sp>
    </p:spTree>
    <p:extLst>
      <p:ext uri="{BB962C8B-B14F-4D97-AF65-F5344CB8AC3E}">
        <p14:creationId xmlns:p14="http://schemas.microsoft.com/office/powerpoint/2010/main" val="20042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warunkowego zwolnienia</a:t>
            </a:r>
          </a:p>
        </p:txBody>
      </p:sp>
      <p:sp>
        <p:nvSpPr>
          <p:cNvPr id="3" name="Symbol zastępczy zawartości 2"/>
          <p:cNvSpPr>
            <a:spLocks noGrp="1"/>
          </p:cNvSpPr>
          <p:nvPr>
            <p:ph idx="1"/>
          </p:nvPr>
        </p:nvSpPr>
        <p:spPr>
          <a:xfrm>
            <a:off x="191911" y="1885244"/>
            <a:ext cx="11808177" cy="4972756"/>
          </a:xfrm>
        </p:spPr>
        <p:txBody>
          <a:bodyPr>
            <a:normAutofit/>
          </a:bodyPr>
          <a:lstStyle/>
          <a:p>
            <a:pPr marL="0" indent="0">
              <a:buNone/>
            </a:pPr>
            <a:r>
              <a:rPr lang="pl-PL" dirty="0"/>
              <a:t>1) </a:t>
            </a:r>
            <a:r>
              <a:rPr lang="pl-PL" b="1" dirty="0"/>
              <a:t>funkcja indywidualno-prewencyjna. </a:t>
            </a:r>
            <a:r>
              <a:rPr lang="pl-PL" dirty="0"/>
              <a:t>Podstawowym założeniem dla tak wskazanej funkcji jest realizacja przez warunkowe zwolnienie celów koncentrujących się na konkretnym skazanym, wobec którego środek ten zastosowano. W sposób szczególny akcentuje się w tym ujęciu efekt zabezpieczający, a zwłaszcza wychowawczy, jaki instytucja ta realizuje w toku postępowania wykonawczego; </a:t>
            </a:r>
          </a:p>
          <a:p>
            <a:pPr marL="0" indent="0">
              <a:buNone/>
            </a:pPr>
            <a:r>
              <a:rPr lang="pl-PL" dirty="0"/>
              <a:t>2) </a:t>
            </a:r>
            <a:r>
              <a:rPr lang="pl-PL" b="1" dirty="0"/>
              <a:t>funkcja </a:t>
            </a:r>
            <a:r>
              <a:rPr lang="pl-PL" b="1" dirty="0" err="1"/>
              <a:t>ogólno</a:t>
            </a:r>
            <a:r>
              <a:rPr lang="pl-PL" b="1" dirty="0"/>
              <a:t>-prewencyjna. </a:t>
            </a:r>
            <a:r>
              <a:rPr lang="pl-PL" dirty="0"/>
              <a:t>Prewencja ogólna jest swoistym komunikatem skierowanym do zbiorowo wskazanego adresata, którym jest ogół społeczeństwa. Efekt związany z ograniczaniem przestępczości realizowany jest w takim ujęciu za pomocą zagrożenia karą. Zagrożenie to ma wywoływać (uruchamiać), na różny sposób motywowane, mechanizmy </a:t>
            </a:r>
            <a:r>
              <a:rPr lang="pl-PL" dirty="0" err="1"/>
              <a:t>powściągowe</a:t>
            </a:r>
            <a:r>
              <a:rPr lang="pl-PL" dirty="0"/>
              <a:t> u potencjalnych sprawców przestępstw. W zakresie warunkowego zwolnienia instrumentami tego typu oddziaływania mogą być tzw. progi formalne ubiegania się o warunkowe zwolnienie oraz możliwość obostrzenia tych warunków – art. 77§2 kk; </a:t>
            </a:r>
          </a:p>
          <a:p>
            <a:pPr marL="0" indent="0">
              <a:buNone/>
            </a:pPr>
            <a:r>
              <a:rPr lang="pl-PL" dirty="0"/>
              <a:t>3) </a:t>
            </a:r>
            <a:r>
              <a:rPr lang="pl-PL" b="1" dirty="0"/>
              <a:t>mechanizm </a:t>
            </a:r>
            <a:r>
              <a:rPr lang="pl-PL" b="1" dirty="0" err="1"/>
              <a:t>depunitywności</a:t>
            </a:r>
            <a:r>
              <a:rPr lang="pl-PL" b="1" dirty="0"/>
              <a:t> sytemu prawa karnego w jego szerokim rozumieniu.  </a:t>
            </a:r>
            <a:r>
              <a:rPr lang="pl-PL" dirty="0"/>
              <a:t>W perspektywie tak sformułowanej funkcji warunkowe zwolnienie winno być stosowane możliwie szybko, zaraz po spełnieniu przez skazanego warunków związanych z przesłanką materialną warunkowego zwolnienia (pozytywna prognoza kryminologiczna). Założenie to w konsekwencji wpływa także na treść postępowania wykonawczego, a zwłaszcza jego zakres czasowy. Oznacza to w praktyce, że okres próby nie powinien wykraczać poza czas pozostałej jeszcze do odbycia kary; </a:t>
            </a:r>
          </a:p>
        </p:txBody>
      </p:sp>
    </p:spTree>
    <p:extLst>
      <p:ext uri="{BB962C8B-B14F-4D97-AF65-F5344CB8AC3E}">
        <p14:creationId xmlns:p14="http://schemas.microsoft.com/office/powerpoint/2010/main" val="398679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warunkowego zwolnienia</a:t>
            </a:r>
          </a:p>
        </p:txBody>
      </p:sp>
      <p:sp>
        <p:nvSpPr>
          <p:cNvPr id="3" name="Symbol zastępczy zawartości 2"/>
          <p:cNvSpPr>
            <a:spLocks noGrp="1"/>
          </p:cNvSpPr>
          <p:nvPr>
            <p:ph idx="1"/>
          </p:nvPr>
        </p:nvSpPr>
        <p:spPr>
          <a:xfrm>
            <a:off x="304800" y="1896533"/>
            <a:ext cx="11672711" cy="4961467"/>
          </a:xfrm>
        </p:spPr>
        <p:txBody>
          <a:bodyPr>
            <a:normAutofit/>
          </a:bodyPr>
          <a:lstStyle/>
          <a:p>
            <a:pPr marL="0" indent="0">
              <a:buNone/>
            </a:pPr>
            <a:r>
              <a:rPr lang="pl-PL" dirty="0"/>
              <a:t>4) </a:t>
            </a:r>
            <a:r>
              <a:rPr lang="pl-PL" b="1" dirty="0"/>
              <a:t>funkcja indywidualizacji kary pozbawienia wolności. </a:t>
            </a:r>
            <a:r>
              <a:rPr lang="pl-PL" dirty="0"/>
              <a:t>Pojęcie indywidualizacji w tym przypadku dotyczy zwłaszcza etapu wykonawczego, gdzie mówimy, że realizacja treści kary powinna być procesem uzależnionym od indywidualnych potrzeb skazanego. Chodzi o uwzględnianie w toku postępowania wykonawczego konkretnych cech danego skazanego i rzeczywiste dopasowanie sankcji do konkretnego sprawcy. Tak zbudowane postępowanie wykonawcze jest zaprzeczeniem mechanicznego podejścia do problematyki wykonywania kar, a przy uwzględnieniu zasady elastyczności w modyfikowaniu kar i innych środków reakcji na przestępstwo jest wyrazem racjonalnej i nowoczesnej polityki wykonywania kar; </a:t>
            </a:r>
          </a:p>
          <a:p>
            <a:pPr marL="0" indent="0">
              <a:buNone/>
            </a:pPr>
            <a:r>
              <a:rPr lang="pl-PL" dirty="0"/>
              <a:t>5) </a:t>
            </a:r>
            <a:r>
              <a:rPr lang="pl-PL" b="1" dirty="0"/>
              <a:t>funkcja nagrody. </a:t>
            </a:r>
            <a:r>
              <a:rPr lang="pl-PL" dirty="0"/>
              <a:t>Warunkowe zwolnienie ma stanowić wyraz swoistej zachęty, czy też uznania dla zakresu, szybkości a zwłaszcza trwałości przemiany w zakresie społecznie pożądanych postaw skazanego; </a:t>
            </a:r>
          </a:p>
          <a:p>
            <a:pPr marL="0" indent="0">
              <a:buNone/>
            </a:pPr>
            <a:r>
              <a:rPr lang="pl-PL" dirty="0"/>
              <a:t>6) </a:t>
            </a:r>
            <a:r>
              <a:rPr lang="pl-PL" b="1" dirty="0"/>
              <a:t>funkcja porządkowa w przestrzeni polityki penitencjarnej. </a:t>
            </a:r>
            <a:r>
              <a:rPr lang="pl-PL" dirty="0"/>
              <a:t>Obserwowane przez pryzmat polityki penitencjarnej, stanowiącej pewien fragment szeroko rozumianej polityki kryminalnej, warunkowe zwolnienie wpływać może na poziom bezpieczeństwa i porządku wewnątrz zakładów karnych. Czytelne, konkretne i możliwe do spełnienia kryteria stosowania warunkowego zwolnienia wzmacniają motywacje skazanych w zakresie ich zaangażowania się w proces oddziaływania penitencjarnego oraz stanowią urzeczywistnienie idei sprawiedliwości, praworządności i humanitarnego traktowania; </a:t>
            </a:r>
          </a:p>
          <a:p>
            <a:pPr marL="0" indent="0">
              <a:buNone/>
            </a:pPr>
            <a:r>
              <a:rPr lang="pl-PL" dirty="0"/>
              <a:t>7) </a:t>
            </a:r>
            <a:r>
              <a:rPr lang="pl-PL" b="1" dirty="0"/>
              <a:t>mechanizm korekty przeludnienia zakładów karnych. </a:t>
            </a:r>
            <a:r>
              <a:rPr lang="pl-PL" dirty="0"/>
              <a:t>Warunkowe zwolnienie pełni także istotną rolę w zakresie kontroli populacji osadzonych, pozwalając okresowo na zmniejszanie ogólnej liczby skazanych. Sytuacja ta nie powinna być pozytywnie oceniana w kategoriach polityki kryminalnej; </a:t>
            </a:r>
          </a:p>
          <a:p>
            <a:endParaRPr lang="pl-PL" dirty="0"/>
          </a:p>
        </p:txBody>
      </p:sp>
    </p:spTree>
    <p:extLst>
      <p:ext uri="{BB962C8B-B14F-4D97-AF65-F5344CB8AC3E}">
        <p14:creationId xmlns:p14="http://schemas.microsoft.com/office/powerpoint/2010/main" val="174261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warunkowego zwolnienia</a:t>
            </a:r>
          </a:p>
        </p:txBody>
      </p:sp>
      <p:sp>
        <p:nvSpPr>
          <p:cNvPr id="3" name="Symbol zastępczy zawartości 2"/>
          <p:cNvSpPr>
            <a:spLocks noGrp="1"/>
          </p:cNvSpPr>
          <p:nvPr>
            <p:ph idx="1"/>
          </p:nvPr>
        </p:nvSpPr>
        <p:spPr>
          <a:xfrm>
            <a:off x="146756" y="1885244"/>
            <a:ext cx="11864622" cy="4972756"/>
          </a:xfrm>
        </p:spPr>
        <p:txBody>
          <a:bodyPr>
            <a:normAutofit/>
          </a:bodyPr>
          <a:lstStyle/>
          <a:p>
            <a:pPr marL="0" indent="0">
              <a:buNone/>
            </a:pPr>
            <a:r>
              <a:rPr lang="pl-PL" dirty="0"/>
              <a:t>8) </a:t>
            </a:r>
            <a:r>
              <a:rPr lang="pl-PL" b="1" dirty="0"/>
              <a:t>funkcja ekonomiczna. </a:t>
            </a:r>
            <a:r>
              <a:rPr lang="pl-PL" dirty="0"/>
              <a:t>W kategoriach ekonomicznych warunkowe zwolnienie musi być postrzegane także jako istotny czynnik redukcji kosztów związanych z postępowaniem wykonawczym. Element ten mocno eksponowany jest zwłaszcza w ostatnim okresie w międzynarodowej dyskusji na temat warunkowego zwolnienia; </a:t>
            </a:r>
          </a:p>
          <a:p>
            <a:pPr marL="0" indent="0">
              <a:buNone/>
            </a:pPr>
            <a:r>
              <a:rPr lang="pl-PL" dirty="0"/>
              <a:t>9) </a:t>
            </a:r>
            <a:r>
              <a:rPr lang="pl-PL" b="1" dirty="0"/>
              <a:t>pomoc w społecznej readaptacji skazanych po opuszczeniu jednostki penitencjarnej. </a:t>
            </a:r>
            <a:r>
              <a:rPr lang="pl-PL" dirty="0"/>
              <a:t>Warunkowe zwolnienie może pełnić rolę niezwykle skutecznego instrumentu w zakresie społecznej readaptacji skazanych po opuszczeniu zakładu karnego. Właściwie wypełniony pod względem treści okres próby może sprzyjać reintegracji, a w szczególności przeciwdziałać powrotowi do przestępstwa. Daje szansę na skuteczne uruchomienie tzw. pomocy postpenitencjarnej, o której stanowi art.41 </a:t>
            </a:r>
            <a:r>
              <a:rPr lang="pl-PL" dirty="0" err="1"/>
              <a:t>kkw</a:t>
            </a:r>
            <a:r>
              <a:rPr lang="pl-PL" dirty="0"/>
              <a:t>; </a:t>
            </a:r>
          </a:p>
          <a:p>
            <a:pPr marL="0" indent="0">
              <a:buNone/>
            </a:pPr>
            <a:r>
              <a:rPr lang="pl-PL" dirty="0"/>
              <a:t>10) </a:t>
            </a:r>
            <a:r>
              <a:rPr lang="pl-PL" b="1" dirty="0"/>
              <a:t>środek racjonalizacji kary w toku jej wykonywania. </a:t>
            </a:r>
            <a:r>
              <a:rPr lang="pl-PL" dirty="0"/>
              <a:t>Warunkowe zwolnienie w pewnym sensie powoduje zaniechanie wykonania kary pozbawienia wolności. Sprzyja to realizacji zasady ultima ratio kary pozbawienia wolności. Izolacja penitencjarna jako środek służący określonemu celowi ma prawne znaczenie tylko w granicach tego celu, trwać może dopóty, dopóki wymaga tego osiągnięcie celu. Izolacja po osiągnięciu swojego celu odpada jako niepotrzebna i bezcelowa. Warunkowe zwolnienie w tym przypadku sprzyja szybszej rezygnacji z fizycznej izolacji, zastępując ją tzw. mechanizmem wolności kontrolowanej.</a:t>
            </a:r>
          </a:p>
          <a:p>
            <a:endParaRPr lang="pl-PL" dirty="0"/>
          </a:p>
        </p:txBody>
      </p:sp>
    </p:spTree>
    <p:extLst>
      <p:ext uri="{BB962C8B-B14F-4D97-AF65-F5344CB8AC3E}">
        <p14:creationId xmlns:p14="http://schemas.microsoft.com/office/powerpoint/2010/main" val="2648409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Prawno-karny czy karno-wykonawczy </a:t>
            </a:r>
            <a:br>
              <a:rPr lang="pl-PL" dirty="0"/>
            </a:br>
            <a:r>
              <a:rPr lang="pl-PL" dirty="0"/>
              <a:t>charakter warunkowego zwolnienia</a:t>
            </a:r>
          </a:p>
        </p:txBody>
      </p:sp>
      <p:sp>
        <p:nvSpPr>
          <p:cNvPr id="3" name="Symbol zastępczy zawartości 2"/>
          <p:cNvSpPr>
            <a:spLocks noGrp="1"/>
          </p:cNvSpPr>
          <p:nvPr>
            <p:ph idx="1"/>
          </p:nvPr>
        </p:nvSpPr>
        <p:spPr>
          <a:xfrm>
            <a:off x="581192" y="2180496"/>
            <a:ext cx="11029615" cy="4677504"/>
          </a:xfrm>
        </p:spPr>
        <p:txBody>
          <a:bodyPr>
            <a:normAutofit fontScale="92500"/>
          </a:bodyPr>
          <a:lstStyle/>
          <a:p>
            <a:r>
              <a:rPr lang="pl-PL" dirty="0"/>
              <a:t>Problem prawnego przepołowienia warunkowego zwolnienia (aktualnie warunkowe zwolnienie umiejscowione jest zarówno w KK i KKW) stanowi kwestię, która niewątpliwie wpływa na proces interpretacji przepisów regulujących tę instytucję, co w konsekwencji bezpośrednio oddziałuje na praktykę. Sytuacja ta jest przedmiotem krytyki w doktrynie szeroko rozumianego prawa karnego. </a:t>
            </a:r>
          </a:p>
          <a:p>
            <a:r>
              <a:rPr lang="pl-PL" dirty="0"/>
              <a:t>W przestrzeni bardzo rozległych i trwających nieprzerwanie od narodzin tej instytucji do dnia dzisiejszego sporów teoretycznych dotyczących charakteru prawnego warunkowego zwolnienia odnaleźć możemy bardzo zróżnicowane zespoły argumentów. Ich bogactwo powoduje, że trudno ostatecznie zdecydować się na jednoznaczne zakwalifikowanie tej instytucji. Spór teoretyczny w tym zakresie raczej nie będzie w najbliższej przyszłości rozwiązany. </a:t>
            </a:r>
          </a:p>
          <a:p>
            <a:r>
              <a:rPr lang="pl-PL" dirty="0"/>
              <a:t>Jeżeli uznamy, że przydatnym byłoby uporządkowanie tej sytuacji, przynajmniej w zakresie regulacji normatywnych, to powinniśmy podjąć decyzję, mimo sporów teoretycznych, o przesunięciu przepisów regulujących instytucję warunkowego zwolnienia w stronę prawa karnego materialnego lub prawa karnego wykonawczego. </a:t>
            </a:r>
          </a:p>
          <a:p>
            <a:r>
              <a:rPr lang="pl-PL" dirty="0"/>
              <a:t>Jednoznaczna decyzja w tym zakresie może w przyszłości ułatwić stosowanie i wykonywanie tej instytucji, a na pewno przyczyni się do ujednolicenia interpretacji szczegółowych rozwiązań prawnych dotyczących warunkowego zwolnienia. Pozwoli to na wyeliminowanie istniejących dzisiaj niekonsekwencji i przypadków zachodzenia się zakresami regulacji KK i KKW.</a:t>
            </a:r>
          </a:p>
          <a:p>
            <a:endParaRPr lang="pl-PL" dirty="0"/>
          </a:p>
        </p:txBody>
      </p:sp>
    </p:spTree>
    <p:extLst>
      <p:ext uri="{BB962C8B-B14F-4D97-AF65-F5344CB8AC3E}">
        <p14:creationId xmlns:p14="http://schemas.microsoft.com/office/powerpoint/2010/main" val="331318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Współczesny kształt prawa karnego wykonawczego</a:t>
            </a:r>
          </a:p>
        </p:txBody>
      </p:sp>
      <p:sp>
        <p:nvSpPr>
          <p:cNvPr id="3" name="Symbol zastępczy zawartości 2"/>
          <p:cNvSpPr>
            <a:spLocks noGrp="1"/>
          </p:cNvSpPr>
          <p:nvPr>
            <p:ph idx="1"/>
          </p:nvPr>
        </p:nvSpPr>
        <p:spPr>
          <a:xfrm>
            <a:off x="169334" y="1930400"/>
            <a:ext cx="11842044" cy="4831644"/>
          </a:xfrm>
        </p:spPr>
        <p:txBody>
          <a:bodyPr>
            <a:normAutofit lnSpcReduction="10000"/>
          </a:bodyPr>
          <a:lstStyle/>
          <a:p>
            <a:r>
              <a:rPr lang="pl-PL" dirty="0"/>
              <a:t>Ewolucja prawa karnego wykonawczego to proces konsekwentnego rozbudowywania szczegółowych treści w zakresie zmieniającej się sankcji. W perspektywie historycznej trudna do wyobrażenia była sytuacja powstawania w toku wykonywania kar modyfikacji, czyli tak zwanych czynników niezależnych, które można by wartościować prawnie. W przeszłości wykonanie kary było prostą realizacją orzeczenia. </a:t>
            </a:r>
          </a:p>
          <a:p>
            <a:r>
              <a:rPr lang="pl-PL" dirty="0"/>
              <a:t>Poszczególne elementy sankcji nie wynikają dzisiaj wyłącznie z sentencji orzeczenia. Bardzo często zdarza się, że pewne składniki orzeczenia nie mogą być od razu określone, co więcej uznajemy, że czynniki te narastają powoli i stopniowo przekształcają się w ramach stadium wykonawczego. </a:t>
            </a:r>
          </a:p>
          <a:p>
            <a:r>
              <a:rPr lang="pl-PL" dirty="0"/>
              <a:t>Postępowanie wykonawcze jest dzisiaj procesem stałego dopasowywania treści zastosowanej sankcji do ulegających przekształceniu w miarę postępów w oddziaływaniu na skazanych form i metod tego oddziaływania. W toku wykonywania orzeczenia wielokrotnie może występować potrzeba jego modyfikowania, wywołana bądź oczekiwanymi zmianami (progresja), bądź pojawieniem się niepokojących oznak pogłębiania się przyczyn wykolejenia społecznego (regresja). W związku z tym wprowadzane do treści orzeczenia korekty mogą zasadniczo ją zmieniać, np. warunkowe zwolnienie oznacza rezygnację z izolacji na rzecz wolności kontrolowanej. </a:t>
            </a:r>
          </a:p>
          <a:p>
            <a:r>
              <a:rPr lang="pl-PL" dirty="0"/>
              <a:t>Zmienność oddziaływania na skazanych oparta na założeniu indywidualizacji, w swojej konsekwencji powoduje daleko idące zróżnicowanie tego procesu, stwarzając tym samym możliwość licznych sposobów wykonywania kary, których treść niejednokrotnie w znacznym stopniu odbiegać może od tzw. ustawowego „standardu”. </a:t>
            </a:r>
          </a:p>
        </p:txBody>
      </p:sp>
    </p:spTree>
    <p:extLst>
      <p:ext uri="{BB962C8B-B14F-4D97-AF65-F5344CB8AC3E}">
        <p14:creationId xmlns:p14="http://schemas.microsoft.com/office/powerpoint/2010/main" val="3793838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701675"/>
            <a:ext cx="11029950" cy="1014413"/>
          </a:xfrm>
        </p:spPr>
        <p:txBody>
          <a:bodyPr/>
          <a:lstStyle/>
          <a:p>
            <a:r>
              <a:rPr lang="pl-PL" dirty="0"/>
              <a:t>Prawno-karny czy karno-wykonawczy </a:t>
            </a:r>
            <a:br>
              <a:rPr lang="pl-PL" dirty="0"/>
            </a:br>
            <a:r>
              <a:rPr lang="pl-PL" dirty="0"/>
              <a:t>charakter warunkowego zwolnienia</a:t>
            </a:r>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1976483214"/>
              </p:ext>
            </p:extLst>
          </p:nvPr>
        </p:nvGraphicFramePr>
        <p:xfrm>
          <a:off x="0" y="-56444"/>
          <a:ext cx="12192000" cy="6827520"/>
        </p:xfrm>
        <a:graphic>
          <a:graphicData uri="http://schemas.openxmlformats.org/drawingml/2006/table">
            <a:tbl>
              <a:tblPr firstRow="1" firstCol="1" lastRow="1" lastCol="1" bandRow="1" bandCol="1">
                <a:tableStyleId>{5C22544A-7EE6-4342-B048-85BDC9FD1C3A}</a:tableStyleId>
              </a:tblPr>
              <a:tblGrid>
                <a:gridCol w="5588000">
                  <a:extLst>
                    <a:ext uri="{9D8B030D-6E8A-4147-A177-3AD203B41FA5}">
                      <a16:colId xmlns:a16="http://schemas.microsoft.com/office/drawing/2014/main" val="100567479"/>
                    </a:ext>
                  </a:extLst>
                </a:gridCol>
                <a:gridCol w="6604000">
                  <a:extLst>
                    <a:ext uri="{9D8B030D-6E8A-4147-A177-3AD203B41FA5}">
                      <a16:colId xmlns:a16="http://schemas.microsoft.com/office/drawing/2014/main" val="1616020852"/>
                    </a:ext>
                  </a:extLst>
                </a:gridCol>
              </a:tblGrid>
              <a:tr h="4300347">
                <a:tc>
                  <a:txBody>
                    <a:bodyPr/>
                    <a:lstStyle/>
                    <a:p>
                      <a:pPr marL="342900" lvl="0" indent="-342900" algn="just">
                        <a:spcAft>
                          <a:spcPts val="0"/>
                        </a:spcAft>
                        <a:buFont typeface="Symbol" panose="05050102010706020507" pitchFamily="18" charset="2"/>
                        <a:buChar char=""/>
                        <a:tabLst>
                          <a:tab pos="114300" algn="l"/>
                        </a:tabLst>
                      </a:pPr>
                      <a:r>
                        <a:rPr lang="pl-PL" sz="1600" dirty="0">
                          <a:effectLst/>
                        </a:rPr>
                        <a:t>Warunkowe zwolnienie jest wyrazem indywidualizacji kary pozbawienia wolności, toteż pomimo że następuje w toku wykonywania kary, jest instytucją prawa karnego materialnego, a nie tylko prawa karnego wykonawczego.</a:t>
                      </a:r>
                    </a:p>
                    <a:p>
                      <a:pPr marL="342900" lvl="0" indent="-342900" algn="just">
                        <a:spcAft>
                          <a:spcPts val="0"/>
                        </a:spcAft>
                        <a:buFont typeface="Symbol" panose="05050102010706020507" pitchFamily="18" charset="2"/>
                        <a:buChar char=""/>
                        <a:tabLst>
                          <a:tab pos="114300" algn="l"/>
                        </a:tabLst>
                      </a:pPr>
                      <a:r>
                        <a:rPr lang="pl-PL" sz="1600" dirty="0">
                          <a:effectLst/>
                        </a:rPr>
                        <a:t>Przesłanki formalne zdeterminowane są racjami materialnoprawnymi, a to już wiąże warunkowe zwolnienie z prawem karnym materialnym.</a:t>
                      </a:r>
                    </a:p>
                    <a:p>
                      <a:pPr marL="342900" lvl="0" indent="-342900" algn="just">
                        <a:spcAft>
                          <a:spcPts val="0"/>
                        </a:spcAft>
                        <a:buFont typeface="Symbol" panose="05050102010706020507" pitchFamily="18" charset="2"/>
                        <a:buChar char=""/>
                        <a:tabLst>
                          <a:tab pos="114300" algn="l"/>
                        </a:tabLst>
                      </a:pPr>
                      <a:r>
                        <a:rPr lang="pl-PL" sz="1600" dirty="0">
                          <a:effectLst/>
                        </a:rPr>
                        <a:t>Warunkowe zwolnienie związane jest z karami izolacyjnymi a nimi posługuje się prawo karne materialne.</a:t>
                      </a:r>
                    </a:p>
                    <a:p>
                      <a:pPr marL="342900" lvl="0" indent="-342900" algn="just">
                        <a:spcAft>
                          <a:spcPts val="0"/>
                        </a:spcAft>
                        <a:buFont typeface="Symbol" panose="05050102010706020507" pitchFamily="18" charset="2"/>
                        <a:buChar char=""/>
                        <a:tabLst>
                          <a:tab pos="114300" algn="l"/>
                        </a:tabLst>
                      </a:pPr>
                      <a:r>
                        <a:rPr lang="pl-PL" sz="1600" dirty="0">
                          <a:effectLst/>
                        </a:rPr>
                        <a:t>Przesłanka materialna warunkowego zwolnienia kształtowana jest przez pryzmat prewencji indywidualnej, zwłaszcza przez funkcję wychowawczą, te elementy mają poważne znaczenia na etapie sądowego wymiaru kary.</a:t>
                      </a:r>
                    </a:p>
                    <a:p>
                      <a:pPr marL="342900" lvl="0" indent="-342900" algn="just">
                        <a:spcAft>
                          <a:spcPts val="0"/>
                        </a:spcAft>
                        <a:buFont typeface="Symbol" panose="05050102010706020507" pitchFamily="18" charset="2"/>
                        <a:buChar char=""/>
                        <a:tabLst>
                          <a:tab pos="114300" algn="l"/>
                        </a:tabLst>
                      </a:pPr>
                      <a:r>
                        <a:rPr lang="pl-PL" sz="1600" dirty="0">
                          <a:effectLst/>
                        </a:rPr>
                        <a:t>Materialnoprawne elementy uwzględniane są na etapie stanowienia i stosowania przepisów o warunkowym zwolnieniu.</a:t>
                      </a:r>
                    </a:p>
                    <a:p>
                      <a:pPr marL="342900" lvl="0" indent="-342900" algn="just">
                        <a:spcAft>
                          <a:spcPts val="0"/>
                        </a:spcAft>
                        <a:buFont typeface="Symbol" panose="05050102010706020507" pitchFamily="18" charset="2"/>
                        <a:buChar char=""/>
                        <a:tabLst>
                          <a:tab pos="114300" algn="l"/>
                        </a:tabLst>
                      </a:pPr>
                      <a:r>
                        <a:rPr lang="pl-PL" sz="1600" dirty="0">
                          <a:effectLst/>
                        </a:rPr>
                        <a:t>Funkcja jaką pełni warunkowe zwolnienie w polityce karnej potwierdza silniejsze związki z prawem karnym materialnym.</a:t>
                      </a:r>
                    </a:p>
                    <a:p>
                      <a:pPr marL="342900" lvl="0" indent="-342900" algn="just">
                        <a:spcAft>
                          <a:spcPts val="0"/>
                        </a:spcAft>
                        <a:buFont typeface="Symbol" panose="05050102010706020507" pitchFamily="18" charset="2"/>
                        <a:buChar char=""/>
                        <a:tabLst>
                          <a:tab pos="114300" algn="l"/>
                        </a:tabLst>
                      </a:pPr>
                      <a:r>
                        <a:rPr lang="pl-PL" sz="1600" dirty="0">
                          <a:effectLst/>
                        </a:rPr>
                        <a:t>Warunkowe zwolnienie w większości kodeksów jest instytucją prawa karnego materialnego, decyduje o kształcie polityki kryminalnej, rzutując pośrednio na wymiar kary (Uzasadnienie projektu KK).</a:t>
                      </a:r>
                    </a:p>
                    <a:p>
                      <a:pPr marL="342900" lvl="0" indent="-342900" algn="just">
                        <a:spcAft>
                          <a:spcPts val="0"/>
                        </a:spcAft>
                        <a:buFont typeface="Symbol" panose="05050102010706020507" pitchFamily="18" charset="2"/>
                        <a:buChar char=""/>
                        <a:tabLst>
                          <a:tab pos="114300" algn="l"/>
                        </a:tabLst>
                      </a:pPr>
                      <a:r>
                        <a:rPr lang="pl-PL" sz="1600" dirty="0">
                          <a:effectLst/>
                        </a:rPr>
                        <a:t>Problem art. 77§2 kk.</a:t>
                      </a:r>
                      <a:endParaRPr lang="pl-PL"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tabLst>
                          <a:tab pos="161290" algn="l"/>
                        </a:tabLst>
                      </a:pPr>
                      <a:r>
                        <a:rPr lang="pl-PL" sz="1600" dirty="0">
                          <a:effectLst/>
                        </a:rPr>
                        <a:t>Historycznie warunkowe zwolnienie w polskim prawodawstwie regulowane było już poza KK, w przepisach prawa penitencjarnego, którego miejsce zajmuje obecnie prawo karne wykonawcze.</a:t>
                      </a:r>
                    </a:p>
                    <a:p>
                      <a:pPr marL="342900" lvl="0" indent="-342900" algn="just">
                        <a:spcAft>
                          <a:spcPts val="0"/>
                        </a:spcAft>
                        <a:buFont typeface="Symbol" panose="05050102010706020507" pitchFamily="18" charset="2"/>
                        <a:buChar char=""/>
                        <a:tabLst>
                          <a:tab pos="161290" algn="l"/>
                        </a:tabLst>
                      </a:pPr>
                      <a:r>
                        <a:rPr lang="pl-PL" sz="1600" dirty="0">
                          <a:effectLst/>
                        </a:rPr>
                        <a:t>Warunkowe zwolnienie historycznie kształtowało się w ramach systemów progresywnych wykonywania kary pozbawienia wolności.</a:t>
                      </a:r>
                    </a:p>
                    <a:p>
                      <a:pPr marL="342900" lvl="0" indent="-342900" algn="just">
                        <a:spcAft>
                          <a:spcPts val="0"/>
                        </a:spcAft>
                        <a:buFont typeface="Symbol" panose="05050102010706020507" pitchFamily="18" charset="2"/>
                        <a:buChar char=""/>
                        <a:tabLst>
                          <a:tab pos="161290" algn="l"/>
                        </a:tabLst>
                      </a:pPr>
                      <a:r>
                        <a:rPr lang="pl-PL" sz="1600" dirty="0">
                          <a:effectLst/>
                        </a:rPr>
                        <a:t>Przesłanka materialna warunkowego zwolnienia koncentruje się na realizacji celów indywidualno-prewencyjnych, pomijając cele prewencji generalnej co koresponduje wyraźnie z celami wykonywania kary pozbawienia wolności określonymi w art. 67 </a:t>
                      </a:r>
                      <a:r>
                        <a:rPr lang="pl-PL" sz="1600" dirty="0" err="1">
                          <a:effectLst/>
                        </a:rPr>
                        <a:t>kkw</a:t>
                      </a:r>
                      <a:r>
                        <a:rPr lang="pl-PL" sz="1600" dirty="0">
                          <a:effectLst/>
                        </a:rPr>
                        <a:t>.</a:t>
                      </a:r>
                    </a:p>
                    <a:p>
                      <a:pPr marL="342900" lvl="0" indent="-342900" algn="just">
                        <a:spcAft>
                          <a:spcPts val="0"/>
                        </a:spcAft>
                        <a:buFont typeface="Symbol" panose="05050102010706020507" pitchFamily="18" charset="2"/>
                        <a:buChar char=""/>
                        <a:tabLst>
                          <a:tab pos="161290" algn="l"/>
                        </a:tabLst>
                      </a:pPr>
                      <a:r>
                        <a:rPr lang="pl-PL" sz="1600" dirty="0">
                          <a:effectLst/>
                        </a:rPr>
                        <a:t>Warunkowe zwolnienie stosowane (orzekane) jest przez jeden z organów postępowania wykonawczego - sąd penitencjarny.</a:t>
                      </a:r>
                    </a:p>
                    <a:p>
                      <a:pPr marL="342900" lvl="0" indent="-342900" algn="just">
                        <a:spcAft>
                          <a:spcPts val="0"/>
                        </a:spcAft>
                        <a:buFont typeface="Symbol" panose="05050102010706020507" pitchFamily="18" charset="2"/>
                        <a:buChar char=""/>
                        <a:tabLst>
                          <a:tab pos="161290" algn="l"/>
                        </a:tabLst>
                      </a:pPr>
                      <a:r>
                        <a:rPr lang="pl-PL" sz="1600" dirty="0">
                          <a:effectLst/>
                        </a:rPr>
                        <a:t>Warunkowe zwolnienie nie jest środkiem reakcji na przestępstwo, raczej jest instrumentem reagującym na postępy skazanych w procesie społecznej readaptacji.</a:t>
                      </a:r>
                    </a:p>
                    <a:p>
                      <a:pPr marL="342900" lvl="0" indent="-342900" algn="just">
                        <a:spcAft>
                          <a:spcPts val="0"/>
                        </a:spcAft>
                        <a:buFont typeface="Symbol" panose="05050102010706020507" pitchFamily="18" charset="2"/>
                        <a:buChar char=""/>
                        <a:tabLst>
                          <a:tab pos="161290" algn="l"/>
                        </a:tabLst>
                      </a:pPr>
                      <a:r>
                        <a:rPr lang="pl-PL" sz="1600" dirty="0">
                          <a:effectLst/>
                        </a:rPr>
                        <a:t>Instytucja ta uruchamiana jest w toku postępowania wykonawczego, w trybie i na zasadach określanych po części przez kodeks karny wykonawczy. </a:t>
                      </a:r>
                    </a:p>
                    <a:p>
                      <a:pPr marL="342900" lvl="0" indent="-342900" algn="just">
                        <a:spcAft>
                          <a:spcPts val="0"/>
                        </a:spcAft>
                        <a:buFont typeface="Symbol" panose="05050102010706020507" pitchFamily="18" charset="2"/>
                        <a:buChar char=""/>
                        <a:tabLst>
                          <a:tab pos="161290" algn="l"/>
                        </a:tabLst>
                      </a:pPr>
                      <a:r>
                        <a:rPr lang="pl-PL" sz="1600" dirty="0">
                          <a:effectLst/>
                        </a:rPr>
                        <a:t>Aktualna regulacja </a:t>
                      </a:r>
                      <a:r>
                        <a:rPr lang="pl-PL" sz="1600" dirty="0" err="1">
                          <a:effectLst/>
                        </a:rPr>
                        <a:t>kkw</a:t>
                      </a:r>
                      <a:r>
                        <a:rPr lang="pl-PL" sz="1600" dirty="0">
                          <a:effectLst/>
                        </a:rPr>
                        <a:t> grupuje trzy rodzaje przepisów: a) kwestie o charakterze uzupełniającym rozwiązania zamieszczone w kodeksie karnym i problemy procesowe, odnoszące się do orzekania o warunkowym zwolnieniu; b) zasady wykonywania warunkowego zwolnienia, c) przesłanki odwołania.</a:t>
                      </a:r>
                    </a:p>
                    <a:p>
                      <a:pPr marL="342900" lvl="0" indent="-342900" algn="just">
                        <a:spcAft>
                          <a:spcPts val="0"/>
                        </a:spcAft>
                        <a:buFont typeface="Symbol" panose="05050102010706020507" pitchFamily="18" charset="2"/>
                        <a:buChar char=""/>
                        <a:tabLst>
                          <a:tab pos="161290" algn="l"/>
                        </a:tabLst>
                      </a:pPr>
                      <a:r>
                        <a:rPr lang="pl-PL" sz="1600" dirty="0">
                          <a:effectLst/>
                        </a:rPr>
                        <a:t>Warunkowe zwolnienie jest jednym z ważniejszych instrumentów kreowania polityki penitencjarnej.</a:t>
                      </a:r>
                      <a:endParaRPr lang="pl-PL"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9593850"/>
                  </a:ext>
                </a:extLst>
              </a:tr>
            </a:tbl>
          </a:graphicData>
        </a:graphic>
      </p:graphicFrame>
    </p:spTree>
    <p:extLst>
      <p:ext uri="{BB962C8B-B14F-4D97-AF65-F5344CB8AC3E}">
        <p14:creationId xmlns:p14="http://schemas.microsoft.com/office/powerpoint/2010/main" val="2417158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Warunkowe zwolnienie w krajach europejskich</a:t>
            </a:r>
          </a:p>
        </p:txBody>
      </p:sp>
      <p:sp>
        <p:nvSpPr>
          <p:cNvPr id="3" name="Symbol zastępczy zawartości 2"/>
          <p:cNvSpPr>
            <a:spLocks noGrp="1"/>
          </p:cNvSpPr>
          <p:nvPr>
            <p:ph idx="1"/>
          </p:nvPr>
        </p:nvSpPr>
        <p:spPr>
          <a:xfrm>
            <a:off x="349956" y="1975556"/>
            <a:ext cx="11627555" cy="4696177"/>
          </a:xfrm>
        </p:spPr>
        <p:txBody>
          <a:bodyPr>
            <a:normAutofit/>
          </a:bodyPr>
          <a:lstStyle/>
          <a:p>
            <a:r>
              <a:rPr lang="pl-PL" dirty="0"/>
              <a:t>Zalecenie Nr R (2003)22 Komitetu Ministrów do Państw Członkowskich Rady Europy w sprawie zwolnienia warunkowego z dniu 24 września 2003 r.   </a:t>
            </a:r>
            <a:r>
              <a:rPr lang="pl-PL" dirty="0">
                <a:hlinkClick r:id="rId2" action="ppaction://hlinkfile"/>
              </a:rPr>
              <a:t>tekst rekomendacji</a:t>
            </a:r>
            <a:endParaRPr lang="pl-PL" dirty="0"/>
          </a:p>
          <a:p>
            <a:r>
              <a:rPr lang="pl-PL" dirty="0"/>
              <a:t>W wielu krajach europejskich warunkowe zwolnienia nie jest jedyną instytucją redukującą bezwzględną karę pozbawienia wolności. Bardzo często w tym celu wykorzystuje się ułaskawienia, amnestie. Istnieją także różnego rodzaju możliwości skrócenia kary, w związku z poprawnym zachowaniem (</a:t>
            </a:r>
            <a:r>
              <a:rPr lang="pl-PL" dirty="0" err="1"/>
              <a:t>good</a:t>
            </a:r>
            <a:r>
              <a:rPr lang="pl-PL" dirty="0"/>
              <a:t> </a:t>
            </a:r>
            <a:r>
              <a:rPr lang="pl-PL" dirty="0" err="1"/>
              <a:t>time</a:t>
            </a:r>
            <a:r>
              <a:rPr lang="pl-PL" dirty="0"/>
              <a:t>) lub pracą i uczestnictwem w programach korekcyjnych (</a:t>
            </a:r>
            <a:r>
              <a:rPr lang="pl-PL" dirty="0" err="1"/>
              <a:t>earned</a:t>
            </a:r>
            <a:r>
              <a:rPr lang="pl-PL" dirty="0"/>
              <a:t> </a:t>
            </a:r>
            <a:r>
              <a:rPr lang="pl-PL" dirty="0" err="1"/>
              <a:t>time</a:t>
            </a:r>
            <a:r>
              <a:rPr lang="pl-PL" dirty="0"/>
              <a:t>). </a:t>
            </a:r>
            <a:r>
              <a:rPr lang="pl-PL" dirty="0" err="1"/>
              <a:t>B.Stańdo</a:t>
            </a:r>
            <a:r>
              <a:rPr lang="pl-PL" dirty="0"/>
              <a:t>-Kawecka wskazuje, że są to: </a:t>
            </a:r>
          </a:p>
          <a:p>
            <a:r>
              <a:rPr lang="pl-PL" dirty="0"/>
              <a:t>skrócenie kary w związku z sumienną pracą i nauką (NIEMCY – nawet 6 dni za każdy rok pracy, GRECJA – za jeden dzień pracy, nauki i uczestnictwa w zajęciach zalicza się faktycznie 1,5-2,5 dnia kary, )</a:t>
            </a:r>
          </a:p>
          <a:p>
            <a:r>
              <a:rPr lang="pl-PL" dirty="0"/>
              <a:t>skrócenie za dobre zachowanie (FRANCJA – 7 dni na miesiąc, maksymalnie 3 miesiące na rok)</a:t>
            </a:r>
          </a:p>
          <a:p>
            <a:r>
              <a:rPr lang="pl-PL" dirty="0"/>
              <a:t>Trzy systemy organizacyjne instytucji warunkowego zwolnienia:</a:t>
            </a:r>
          </a:p>
          <a:p>
            <a:pPr marL="342900" indent="-342900">
              <a:buFont typeface="+mj-lt"/>
              <a:buAutoNum type="arabicParenR"/>
            </a:pPr>
            <a:r>
              <a:rPr lang="pl-PL" dirty="0"/>
              <a:t>System dyskrecjonalny,</a:t>
            </a:r>
          </a:p>
          <a:p>
            <a:pPr marL="342900" indent="-342900">
              <a:buFont typeface="+mj-lt"/>
              <a:buAutoNum type="arabicParenR"/>
            </a:pPr>
            <a:r>
              <a:rPr lang="pl-PL" dirty="0"/>
              <a:t>System automatyczny,</a:t>
            </a:r>
          </a:p>
          <a:p>
            <a:pPr marL="342900" indent="-342900">
              <a:buFont typeface="+mj-lt"/>
              <a:buAutoNum type="arabicParenR"/>
            </a:pPr>
            <a:r>
              <a:rPr lang="pl-PL" dirty="0"/>
              <a:t>System mieszany</a:t>
            </a:r>
          </a:p>
        </p:txBody>
      </p:sp>
    </p:spTree>
    <p:extLst>
      <p:ext uri="{BB962C8B-B14F-4D97-AF65-F5344CB8AC3E}">
        <p14:creationId xmlns:p14="http://schemas.microsoft.com/office/powerpoint/2010/main" val="96450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Systemy automatycznego warunkowego zwolnienia</a:t>
            </a:r>
          </a:p>
        </p:txBody>
      </p:sp>
      <p:sp>
        <p:nvSpPr>
          <p:cNvPr id="3" name="Symbol zastępczy zawartości 2"/>
          <p:cNvSpPr>
            <a:spLocks noGrp="1"/>
          </p:cNvSpPr>
          <p:nvPr>
            <p:ph idx="1"/>
          </p:nvPr>
        </p:nvSpPr>
        <p:spPr/>
        <p:txBody>
          <a:bodyPr/>
          <a:lstStyle/>
          <a:p>
            <a:r>
              <a:rPr lang="pl-PL" dirty="0"/>
              <a:t>Formuła, w ramach której skazany jest zwalniany warunkowo niezwłocznie po odbyciu określonej części kary, o ile nie zachodzą wyjątkowe okoliczności przemawiające przeciwko takiemu zwolnieniu.</a:t>
            </a:r>
          </a:p>
          <a:p>
            <a:r>
              <a:rPr lang="pl-PL" dirty="0"/>
              <a:t>W tym rozwiązaniu przedmiotem indywidualizacji są obowiązki okresu próby oraz dozór.</a:t>
            </a:r>
          </a:p>
          <a:p>
            <a:r>
              <a:rPr lang="pl-PL" dirty="0"/>
              <a:t>Brak kryteriów materialnych.</a:t>
            </a:r>
          </a:p>
          <a:p>
            <a:r>
              <a:rPr lang="pl-PL" dirty="0"/>
              <a:t>Unikanie decyzji uznaniowych.</a:t>
            </a:r>
          </a:p>
          <a:p>
            <a:r>
              <a:rPr lang="pl-PL" dirty="0"/>
              <a:t>Równe traktowanie skazanych.</a:t>
            </a:r>
          </a:p>
          <a:p>
            <a:r>
              <a:rPr lang="pl-PL" dirty="0"/>
              <a:t>Zmniejszenie kosztów wydatkowanych na postępowania sądowe.</a:t>
            </a:r>
          </a:p>
        </p:txBody>
      </p:sp>
    </p:spTree>
    <p:extLst>
      <p:ext uri="{BB962C8B-B14F-4D97-AF65-F5344CB8AC3E}">
        <p14:creationId xmlns:p14="http://schemas.microsoft.com/office/powerpoint/2010/main" val="168419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Systemy automatycznego warunkowego zwolnienia</a:t>
            </a:r>
          </a:p>
        </p:txBody>
      </p:sp>
      <p:sp>
        <p:nvSpPr>
          <p:cNvPr id="3" name="Symbol zastępczy zawartości 2"/>
          <p:cNvSpPr>
            <a:spLocks noGrp="1"/>
          </p:cNvSpPr>
          <p:nvPr>
            <p:ph idx="1"/>
          </p:nvPr>
        </p:nvSpPr>
        <p:spPr>
          <a:xfrm>
            <a:off x="581192" y="1989996"/>
            <a:ext cx="11029615" cy="4677504"/>
          </a:xfrm>
        </p:spPr>
        <p:txBody>
          <a:bodyPr>
            <a:normAutofit/>
          </a:bodyPr>
          <a:lstStyle/>
          <a:p>
            <a:r>
              <a:rPr lang="pl-PL" dirty="0"/>
              <a:t>SZWECJA – </a:t>
            </a:r>
          </a:p>
          <a:p>
            <a:pPr marL="0" indent="0">
              <a:buNone/>
            </a:pPr>
            <a:r>
              <a:rPr lang="pl-PL" dirty="0"/>
              <a:t>Kara orzekana – od 14 dni do 10 lat, nadzwyczajny wymiar dla recydywistów za ciężkie przestępstwa 14 lub 18 lat, także kara dożywotniego pozbawienia.</a:t>
            </a:r>
          </a:p>
          <a:p>
            <a:pPr marL="0" indent="0">
              <a:buNone/>
            </a:pPr>
            <a:r>
              <a:rPr lang="pl-PL" dirty="0"/>
              <a:t>Warunkowe zwolnienie po odbyciu 2/3 kary, nie mniej niż 1 miesiąc.</a:t>
            </a:r>
          </a:p>
          <a:p>
            <a:pPr marL="0" indent="0">
              <a:buNone/>
            </a:pPr>
            <a:r>
              <a:rPr lang="pl-PL" dirty="0"/>
              <a:t>Przesunięcie terminu zwolnienia na prośbę skazanego albo na skutek wymierzenia mu kary dyscyplinarnej za poważne wykroczenie dyscyplinarne (np. narkotyki). Każda kara dyscyplinarna za poważne wykroczenie może powodować przesunięcie zwolnienia na czas do 15 dni. </a:t>
            </a:r>
          </a:p>
          <a:p>
            <a:pPr marL="0" indent="0">
              <a:buNone/>
            </a:pPr>
            <a:r>
              <a:rPr lang="pl-PL" dirty="0"/>
              <a:t>Decyzja o przesunięciu podejmowana jest przez Krajowy Zarząd Więziennictwa i Probacji</a:t>
            </a:r>
          </a:p>
          <a:p>
            <a:pPr marL="0" indent="0">
              <a:buNone/>
            </a:pPr>
            <a:r>
              <a:rPr lang="pl-PL" dirty="0"/>
              <a:t>Brak warunkowego zwolnienia z kar zastępczych, ani kary pozbawienia wolności orzekanej obok probacji (jej wymiar to 14 dni do 3 miesięcy.)</a:t>
            </a:r>
          </a:p>
          <a:p>
            <a:pPr marL="0" indent="0">
              <a:buNone/>
            </a:pPr>
            <a:r>
              <a:rPr lang="pl-PL" dirty="0"/>
              <a:t>Skazani na kare dożywotniego więzienia mogą być ułaskawieni przez rząd. Ułaskawienie oznacza zamianę na kar terminową która następnie jest przedmiotem warunkowego zwolnienia.</a:t>
            </a:r>
          </a:p>
          <a:p>
            <a:pPr marL="0" indent="0">
              <a:buNone/>
            </a:pPr>
            <a:r>
              <a:rPr lang="pl-PL" dirty="0"/>
              <a:t>W praktyce skazani na kare dożywotniego pozbawienia wolności odbywają ok 12 lat kary.</a:t>
            </a:r>
          </a:p>
        </p:txBody>
      </p:sp>
    </p:spTree>
    <p:extLst>
      <p:ext uri="{BB962C8B-B14F-4D97-AF65-F5344CB8AC3E}">
        <p14:creationId xmlns:p14="http://schemas.microsoft.com/office/powerpoint/2010/main" val="345791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Systemy automatycznego warunkowego zwolnienia</a:t>
            </a:r>
          </a:p>
        </p:txBody>
      </p:sp>
      <p:sp>
        <p:nvSpPr>
          <p:cNvPr id="3" name="Symbol zastępczy zawartości 2"/>
          <p:cNvSpPr>
            <a:spLocks noGrp="1"/>
          </p:cNvSpPr>
          <p:nvPr>
            <p:ph idx="1"/>
          </p:nvPr>
        </p:nvSpPr>
        <p:spPr>
          <a:xfrm>
            <a:off x="238126" y="1838325"/>
            <a:ext cx="11858624" cy="4886325"/>
          </a:xfrm>
        </p:spPr>
        <p:txBody>
          <a:bodyPr>
            <a:normAutofit fontScale="85000" lnSpcReduction="10000"/>
          </a:bodyPr>
          <a:lstStyle/>
          <a:p>
            <a:r>
              <a:rPr lang="pl-PL" dirty="0"/>
              <a:t>FINLANDIA – </a:t>
            </a:r>
          </a:p>
          <a:p>
            <a:pPr marL="0" indent="0">
              <a:buNone/>
            </a:pPr>
            <a:r>
              <a:rPr lang="pl-PL" dirty="0"/>
              <a:t>Kara pozbawienia wolności orzekana w przedziale od 14 dni do 12 lat, szczególne wypadki 15 lat oraz kara dożywotniego pozbawienia wolności.</a:t>
            </a:r>
          </a:p>
          <a:p>
            <a:pPr marL="0" indent="0">
              <a:buNone/>
            </a:pPr>
            <a:r>
              <a:rPr lang="pl-PL" dirty="0"/>
              <a:t>Minimum do warunkowego zwolnienia to 14 dni, zwolnienie automatyczne następuje po odbyciu ½ kary dla pierwszy raz skazanych oraz 2/3 dla recydywistów.</a:t>
            </a:r>
          </a:p>
          <a:p>
            <a:pPr marL="0" indent="0">
              <a:buNone/>
            </a:pPr>
            <a:r>
              <a:rPr lang="pl-PL" dirty="0"/>
              <a:t>Nieletni i młodociani maja specjalne </a:t>
            </a:r>
            <a:r>
              <a:rPr lang="pl-PL" dirty="0" err="1"/>
              <a:t>juvenil</a:t>
            </a:r>
            <a:r>
              <a:rPr lang="pl-PL" dirty="0"/>
              <a:t> </a:t>
            </a:r>
            <a:r>
              <a:rPr lang="pl-PL" dirty="0" err="1"/>
              <a:t>prison</a:t>
            </a:r>
            <a:r>
              <a:rPr lang="pl-PL" dirty="0"/>
              <a:t>, w ich przypadku warunkowe zwolnienie może nastąpić po odbyciu nawet 1/3 kary.</a:t>
            </a:r>
          </a:p>
          <a:p>
            <a:pPr marL="0" indent="0">
              <a:buNone/>
            </a:pPr>
            <a:r>
              <a:rPr lang="pl-PL" dirty="0"/>
              <a:t>Odroczenie warunkowego zwolnienia na prośbę skazanego oraz jeżeli naruszył warunki udzielonej przepustki, popełnił nowe przestępstwo, zachodzi obawa, że popełni nowe przestępstwo przeciwko bezpieczeństwu innych osób.</a:t>
            </a:r>
          </a:p>
          <a:p>
            <a:pPr marL="0" indent="0">
              <a:buNone/>
            </a:pPr>
            <a:r>
              <a:rPr lang="pl-PL" dirty="0"/>
              <a:t>Decyzje o warunkowym zwolnieniu podejmuje dyrektor zakładu, o odroczeniu decyduje Zarząd Sankcji Karnych, na tą decyzję skazany może złożyć odwołanie do sądu okręgowego.</a:t>
            </a:r>
          </a:p>
          <a:p>
            <a:pPr marL="0" indent="0">
              <a:buNone/>
            </a:pPr>
            <a:r>
              <a:rPr lang="pl-PL" dirty="0"/>
              <a:t>Istniej także możliwość wcześniejszego warunkowego zwolnienia, tzw. szczególne wypadki – zdrowotne, sytuacja rodzinna, nauka praca.</a:t>
            </a:r>
          </a:p>
          <a:p>
            <a:pPr marL="0" indent="0">
              <a:buNone/>
            </a:pPr>
            <a:r>
              <a:rPr lang="pl-PL" dirty="0"/>
              <a:t>Brak zwolnienia z kar zastępczych, oraz wobec skazanych którzy po wykonaniu kary będą objęci </a:t>
            </a:r>
            <a:r>
              <a:rPr lang="pl-PL" dirty="0" err="1"/>
              <a:t>postpenalnymi</a:t>
            </a:r>
            <a:r>
              <a:rPr lang="pl-PL" dirty="0"/>
              <a:t> środkami zabezpieczającymi.</a:t>
            </a:r>
          </a:p>
          <a:p>
            <a:pPr marL="0" indent="0">
              <a:buNone/>
            </a:pPr>
            <a:r>
              <a:rPr lang="pl-PL" dirty="0"/>
              <a:t>Skazani na karę dożywotniego więzienia zwalniani są w drodze ułaskawienia prezydenckiego średnio po odbyciu 12-14 lat kary.</a:t>
            </a:r>
          </a:p>
          <a:p>
            <a:pPr marL="0" indent="0">
              <a:buNone/>
            </a:pPr>
            <a:r>
              <a:rPr lang="pl-PL" dirty="0"/>
              <a:t>W praktyce 99% skazanych opuszcza jednostki w trybie warunkowego zwolnienia, w tym ok. 6% po różnego rodzaju </a:t>
            </a:r>
            <a:r>
              <a:rPr lang="pl-PL" dirty="0" err="1"/>
              <a:t>odroczeniach</a:t>
            </a:r>
            <a:r>
              <a:rPr lang="pl-PL" dirty="0"/>
              <a:t> zwolnień.</a:t>
            </a:r>
          </a:p>
        </p:txBody>
      </p:sp>
    </p:spTree>
    <p:extLst>
      <p:ext uri="{BB962C8B-B14F-4D97-AF65-F5344CB8AC3E}">
        <p14:creationId xmlns:p14="http://schemas.microsoft.com/office/powerpoint/2010/main" val="2931808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Systemy automatycznego warunkowego zwolnienia</a:t>
            </a:r>
          </a:p>
        </p:txBody>
      </p:sp>
      <p:sp>
        <p:nvSpPr>
          <p:cNvPr id="3" name="Symbol zastępczy zawartości 2"/>
          <p:cNvSpPr>
            <a:spLocks noGrp="1"/>
          </p:cNvSpPr>
          <p:nvPr>
            <p:ph idx="1"/>
          </p:nvPr>
        </p:nvSpPr>
        <p:spPr/>
        <p:txBody>
          <a:bodyPr/>
          <a:lstStyle/>
          <a:p>
            <a:r>
              <a:rPr lang="pl-PL" dirty="0"/>
              <a:t>HOLANDIA – AUTOMATYCZNE BEZWARUNKOWE ZWOLNIENIE !!!!!</a:t>
            </a:r>
          </a:p>
          <a:p>
            <a:r>
              <a:rPr lang="pl-PL" dirty="0"/>
              <a:t>Kara wymierzana w przedziale od 1 dnia do 15 lat, wyjątkowo 20 lat, istniej także kara dożywotniego pozbawienia wolności. Ta ostatnia jest zamieniana na kare terminowa w drodze prawa łaski, </a:t>
            </a:r>
            <a:r>
              <a:rPr lang="pl-PL" dirty="0" err="1"/>
              <a:t>sredni</a:t>
            </a:r>
            <a:r>
              <a:rPr lang="pl-PL" dirty="0"/>
              <a:t> zwolnienie z tej kary następuje po odbyciu 15 lat.</a:t>
            </a:r>
          </a:p>
          <a:p>
            <a:r>
              <a:rPr lang="pl-PL" dirty="0"/>
              <a:t>To jedyny kraj w Europie z takim systemem.</a:t>
            </a:r>
          </a:p>
          <a:p>
            <a:r>
              <a:rPr lang="pl-PL" dirty="0"/>
              <a:t>Do roku pozbawienia wolności zwolnienia po 6 miesiącach plus 1/3 pozostałej kary, powyżej roku po 2/3 kary.</a:t>
            </a:r>
          </a:p>
          <a:p>
            <a:r>
              <a:rPr lang="pl-PL" dirty="0"/>
              <a:t>Odmowa względnie przesunięcie terminu wyjątkowo jeżeli: mamy do czynienia z zaburzeniami psychicznymi, jeżeli skazany w trakcie kary popełnił przestępstwo, jeżeli uchylał się odo odbywania kary lub usiłował się uwolnić.</a:t>
            </a:r>
          </a:p>
          <a:p>
            <a:r>
              <a:rPr lang="pl-PL" dirty="0"/>
              <a:t>Decyzje podejmuje sąd na wniosek prokuratora, w razie odroczenia od razu wskazuje datę zwolnienia.</a:t>
            </a:r>
          </a:p>
          <a:p>
            <a:r>
              <a:rPr lang="pl-PL" dirty="0"/>
              <a:t>Rozwiązania te są mocno krytykowane.</a:t>
            </a:r>
          </a:p>
        </p:txBody>
      </p:sp>
    </p:spTree>
    <p:extLst>
      <p:ext uri="{BB962C8B-B14F-4D97-AF65-F5344CB8AC3E}">
        <p14:creationId xmlns:p14="http://schemas.microsoft.com/office/powerpoint/2010/main" val="890199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Systemy dyskrecjonalnego warunkowego zwolnienia</a:t>
            </a:r>
          </a:p>
        </p:txBody>
      </p:sp>
      <p:sp>
        <p:nvSpPr>
          <p:cNvPr id="3" name="Symbol zastępczy zawartości 2"/>
          <p:cNvSpPr>
            <a:spLocks noGrp="1"/>
          </p:cNvSpPr>
          <p:nvPr>
            <p:ph idx="1"/>
          </p:nvPr>
        </p:nvSpPr>
        <p:spPr>
          <a:xfrm>
            <a:off x="581192" y="1876426"/>
            <a:ext cx="11029615" cy="4800600"/>
          </a:xfrm>
        </p:spPr>
        <p:txBody>
          <a:bodyPr>
            <a:normAutofit fontScale="85000" lnSpcReduction="10000"/>
          </a:bodyPr>
          <a:lstStyle/>
          <a:p>
            <a:r>
              <a:rPr lang="pl-PL" dirty="0"/>
              <a:t>NIEMCY</a:t>
            </a:r>
          </a:p>
          <a:p>
            <a:pPr marL="0" indent="0">
              <a:buNone/>
            </a:pPr>
            <a:r>
              <a:rPr lang="pl-PL" dirty="0"/>
              <a:t>Kara od 1 miesiąca do 15 lat oraz kara dożywotniego pozbawienia wolności.</a:t>
            </a:r>
          </a:p>
          <a:p>
            <a:pPr marL="0" indent="0">
              <a:buNone/>
            </a:pPr>
            <a:r>
              <a:rPr lang="pl-PL" dirty="0"/>
              <a:t>Warunkowe zwolnienie w trybie decyzji sądowej, po ustaleniu prognozy kryminologicznej, </a:t>
            </a:r>
          </a:p>
          <a:p>
            <a:pPr marL="0" indent="0">
              <a:buNone/>
            </a:pPr>
            <a:r>
              <a:rPr lang="pl-PL" dirty="0"/>
              <a:t>przesłanka formalna 2/3 kary nie mniej niż 2 miesiące - </a:t>
            </a:r>
            <a:r>
              <a:rPr lang="pl-PL" b="1" dirty="0"/>
              <a:t>sąd zwalnia </a:t>
            </a:r>
            <a:r>
              <a:rPr lang="pl-PL" dirty="0"/>
              <a:t>skazanego.</a:t>
            </a:r>
          </a:p>
          <a:p>
            <a:pPr marL="0" indent="0">
              <a:buNone/>
            </a:pPr>
            <a:r>
              <a:rPr lang="pl-PL" dirty="0"/>
              <a:t>W przypadku skazanych po raz pierwszy jeżeli kara nie przekracza 2 lat </a:t>
            </a:r>
            <a:r>
              <a:rPr lang="pl-PL" b="1" dirty="0"/>
              <a:t>sąd może </a:t>
            </a:r>
            <a:r>
              <a:rPr lang="pl-PL" dirty="0"/>
              <a:t>zwolnić warunkowo po ½ kary, nie mniej niż 6 miesięcy.</a:t>
            </a:r>
          </a:p>
          <a:p>
            <a:pPr marL="0" indent="0">
              <a:buNone/>
            </a:pPr>
            <a:r>
              <a:rPr lang="pl-PL" dirty="0"/>
              <a:t>Zwolnienia z kary dożywotniego pozbawienia wolności po 15 latach (w praktyce jest to 18-20 lat)</a:t>
            </a:r>
          </a:p>
          <a:p>
            <a:r>
              <a:rPr lang="pl-PL" dirty="0"/>
              <a:t>SZWAJCARIA</a:t>
            </a:r>
          </a:p>
          <a:p>
            <a:pPr marL="0" indent="0">
              <a:buNone/>
            </a:pPr>
            <a:r>
              <a:rPr lang="pl-PL" dirty="0"/>
              <a:t>Kara aresztu 1 dzień do 3 miesięcy, kara więzienia 3 dni do 3 lat, kara ciężkiego więzienia od 1 roku do 20 lat albo dożywotnio.</a:t>
            </a:r>
          </a:p>
          <a:p>
            <a:pPr marL="0" indent="0">
              <a:buNone/>
            </a:pPr>
            <a:r>
              <a:rPr lang="pl-PL" dirty="0"/>
              <a:t>W przypadku ustalenia pozytywnej prognozy kryminologicznej, organ decydujący zwalnia po 2/3 kary, dożywotnie pozbawienie wolności po 15 latach,</a:t>
            </a:r>
          </a:p>
          <a:p>
            <a:pPr marL="0" indent="0">
              <a:buNone/>
            </a:pPr>
            <a:r>
              <a:rPr lang="pl-PL" dirty="0"/>
              <a:t>Organ decydujący może zwolnić, w wyjątkowym wypadku po połowie kary, nie mniej niż 3 miesiące, a w przypadku skazanych na karę dożywotniego pozbawienia wolności</a:t>
            </a:r>
          </a:p>
          <a:p>
            <a:r>
              <a:rPr lang="pl-PL" dirty="0"/>
              <a:t>LITWA</a:t>
            </a:r>
          </a:p>
          <a:p>
            <a:r>
              <a:rPr lang="pl-PL" dirty="0"/>
              <a:t>POLSKA</a:t>
            </a:r>
          </a:p>
        </p:txBody>
      </p:sp>
    </p:spTree>
    <p:extLst>
      <p:ext uri="{BB962C8B-B14F-4D97-AF65-F5344CB8AC3E}">
        <p14:creationId xmlns:p14="http://schemas.microsoft.com/office/powerpoint/2010/main" val="2758625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2533" y="237067"/>
            <a:ext cx="11102802" cy="1320800"/>
          </a:xfrm>
        </p:spPr>
        <p:txBody>
          <a:bodyPr>
            <a:normAutofit/>
          </a:bodyPr>
          <a:lstStyle/>
          <a:p>
            <a:r>
              <a:rPr lang="pl-PL" dirty="0"/>
              <a:t>System mieszany warunkowego zwolnienia</a:t>
            </a:r>
          </a:p>
        </p:txBody>
      </p:sp>
      <p:sp>
        <p:nvSpPr>
          <p:cNvPr id="3" name="Symbol zastępczy zawartości 2"/>
          <p:cNvSpPr>
            <a:spLocks noGrp="1"/>
          </p:cNvSpPr>
          <p:nvPr>
            <p:ph idx="1"/>
          </p:nvPr>
        </p:nvSpPr>
        <p:spPr>
          <a:xfrm>
            <a:off x="1" y="1738489"/>
            <a:ext cx="9064978" cy="5119511"/>
          </a:xfrm>
        </p:spPr>
        <p:txBody>
          <a:bodyPr>
            <a:normAutofit/>
          </a:bodyPr>
          <a:lstStyle/>
          <a:p>
            <a:r>
              <a:rPr lang="pl-PL" dirty="0"/>
              <a:t>ANGLIA I WALIA </a:t>
            </a:r>
          </a:p>
          <a:p>
            <a:r>
              <a:rPr lang="pl-PL" dirty="0"/>
              <a:t>Zróżnicowanie kar krótkich i dłuższych. Pragmatyczna eliminacja potrzeby rozpatrywania spraw o warunkowe zwolnienie w wielu drobnych sprawach lub na krótki okres przed rzeczywistym końcem kary.</a:t>
            </a:r>
          </a:p>
          <a:p>
            <a:r>
              <a:rPr lang="pl-PL" dirty="0"/>
              <a:t>Skazani do 1 roku pozbawienia wolności zwalniani są automatycznie po ½ kary, zwolnienie ma charakter </a:t>
            </a:r>
            <a:r>
              <a:rPr lang="pl-PL" dirty="0" err="1"/>
              <a:t>warunkowy-prosty</a:t>
            </a:r>
            <a:r>
              <a:rPr lang="pl-PL" dirty="0"/>
              <a:t>.</a:t>
            </a:r>
          </a:p>
          <a:p>
            <a:r>
              <a:rPr lang="pl-PL" dirty="0"/>
              <a:t>Pozostałe wyroki należy podzielić na wyroki określone standardowe tzw. niezdeterminowane oraz wyroki specjalne tzw. zdeterminowane oraz wyroki nieoznaczone oraz dożywotnie pozbawienie wolności. W przypadku tych drugich warunkowe zwolnienie udzielane jest przez Parole Board.</a:t>
            </a:r>
          </a:p>
          <a:p>
            <a:r>
              <a:rPr lang="pl-PL" dirty="0"/>
              <a:t>W przypadkach tzw. automatycznego zwolnienia zwolnienie odracza się o dodatkowe dni w zakładzie karnym, które są konsekwencją wymierzenia kar dyscyplinarnych z najcięższe przewinienia dyscyplinarne.</a:t>
            </a:r>
          </a:p>
          <a:p>
            <a:endParaRPr lang="pl-PL" dirty="0"/>
          </a:p>
        </p:txBody>
      </p:sp>
      <p:sp>
        <p:nvSpPr>
          <p:cNvPr id="4" name="pole tekstowe 3"/>
          <p:cNvSpPr txBox="1"/>
          <p:nvPr/>
        </p:nvSpPr>
        <p:spPr>
          <a:xfrm>
            <a:off x="9223201" y="3020453"/>
            <a:ext cx="4504267" cy="2031325"/>
          </a:xfrm>
          <a:prstGeom prst="rect">
            <a:avLst/>
          </a:prstGeom>
          <a:noFill/>
        </p:spPr>
        <p:txBody>
          <a:bodyPr wrap="square" rtlCol="0">
            <a:spAutoFit/>
          </a:bodyPr>
          <a:lstStyle/>
          <a:p>
            <a:r>
              <a:rPr lang="en-US" dirty="0"/>
              <a:t>SED – sentence expiry date</a:t>
            </a:r>
            <a:endParaRPr lang="pl-PL" dirty="0"/>
          </a:p>
          <a:p>
            <a:r>
              <a:rPr lang="en-US" dirty="0"/>
              <a:t>ARD – automatic release date</a:t>
            </a:r>
            <a:endParaRPr lang="pl-PL" dirty="0"/>
          </a:p>
          <a:p>
            <a:r>
              <a:rPr lang="en-US" dirty="0"/>
              <a:t>HDC – home detention curfew</a:t>
            </a:r>
          </a:p>
          <a:p>
            <a:r>
              <a:rPr lang="en-US" dirty="0"/>
              <a:t>ADA – additional days addend</a:t>
            </a:r>
            <a:endParaRPr lang="pl-PL" dirty="0"/>
          </a:p>
          <a:p>
            <a:r>
              <a:rPr lang="en-US" dirty="0"/>
              <a:t>CRD – conditional release date</a:t>
            </a:r>
            <a:endParaRPr lang="pl-PL" dirty="0"/>
          </a:p>
          <a:p>
            <a:r>
              <a:rPr lang="en-US" dirty="0"/>
              <a:t>LED – </a:t>
            </a:r>
            <a:r>
              <a:rPr lang="en-US" dirty="0" err="1"/>
              <a:t>licence</a:t>
            </a:r>
            <a:r>
              <a:rPr lang="en-US" dirty="0"/>
              <a:t> expiry date</a:t>
            </a:r>
            <a:endParaRPr lang="pl-PL" dirty="0"/>
          </a:p>
          <a:p>
            <a:r>
              <a:rPr lang="en-US" dirty="0"/>
              <a:t>at risk/supervision</a:t>
            </a:r>
            <a:endParaRPr lang="pl-PL" dirty="0"/>
          </a:p>
        </p:txBody>
      </p:sp>
    </p:spTree>
    <p:extLst>
      <p:ext uri="{BB962C8B-B14F-4D97-AF65-F5344CB8AC3E}">
        <p14:creationId xmlns:p14="http://schemas.microsoft.com/office/powerpoint/2010/main" val="181812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96028" y="302436"/>
            <a:ext cx="11928601" cy="3360658"/>
          </a:xfrm>
          <a:prstGeom prst="rect">
            <a:avLst/>
          </a:prstGeom>
        </p:spPr>
      </p:pic>
      <p:pic>
        <p:nvPicPr>
          <p:cNvPr id="5" name="Obraz 4"/>
          <p:cNvPicPr>
            <a:picLocks noChangeAspect="1"/>
          </p:cNvPicPr>
          <p:nvPr/>
        </p:nvPicPr>
        <p:blipFill>
          <a:blip r:embed="rId3"/>
          <a:stretch>
            <a:fillRect/>
          </a:stretch>
        </p:blipFill>
        <p:spPr>
          <a:xfrm>
            <a:off x="96028" y="3652559"/>
            <a:ext cx="11928602" cy="3205441"/>
          </a:xfrm>
          <a:prstGeom prst="rect">
            <a:avLst/>
          </a:prstGeom>
        </p:spPr>
      </p:pic>
    </p:spTree>
    <p:extLst>
      <p:ext uri="{BB962C8B-B14F-4D97-AF65-F5344CB8AC3E}">
        <p14:creationId xmlns:p14="http://schemas.microsoft.com/office/powerpoint/2010/main" val="1080430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101600"/>
            <a:ext cx="12054456" cy="3218161"/>
          </a:xfrm>
          <a:prstGeom prst="rect">
            <a:avLst/>
          </a:prstGeom>
        </p:spPr>
      </p:pic>
      <p:pic>
        <p:nvPicPr>
          <p:cNvPr id="3" name="Obraz 2"/>
          <p:cNvPicPr>
            <a:picLocks noChangeAspect="1"/>
          </p:cNvPicPr>
          <p:nvPr/>
        </p:nvPicPr>
        <p:blipFill>
          <a:blip r:embed="rId3"/>
          <a:stretch>
            <a:fillRect/>
          </a:stretch>
        </p:blipFill>
        <p:spPr>
          <a:xfrm>
            <a:off x="75094" y="3453946"/>
            <a:ext cx="11979362" cy="3269041"/>
          </a:xfrm>
          <a:prstGeom prst="rect">
            <a:avLst/>
          </a:prstGeom>
        </p:spPr>
      </p:pic>
    </p:spTree>
    <p:extLst>
      <p:ext uri="{BB962C8B-B14F-4D97-AF65-F5344CB8AC3E}">
        <p14:creationId xmlns:p14="http://schemas.microsoft.com/office/powerpoint/2010/main" val="428632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 warunkowe zwolnienie to wyjątkowa instytucja?</a:t>
            </a:r>
          </a:p>
        </p:txBody>
      </p:sp>
      <p:sp>
        <p:nvSpPr>
          <p:cNvPr id="3" name="Symbol zastępczy zawartości 2"/>
          <p:cNvSpPr>
            <a:spLocks noGrp="1"/>
          </p:cNvSpPr>
          <p:nvPr>
            <p:ph idx="1"/>
          </p:nvPr>
        </p:nvSpPr>
        <p:spPr>
          <a:xfrm>
            <a:off x="112889" y="1941689"/>
            <a:ext cx="11842043" cy="4797777"/>
          </a:xfrm>
        </p:spPr>
        <p:txBody>
          <a:bodyPr>
            <a:normAutofit lnSpcReduction="10000"/>
          </a:bodyPr>
          <a:lstStyle/>
          <a:p>
            <a:r>
              <a:rPr lang="pl-PL" dirty="0"/>
              <a:t>kilka przykładów z orzecznictwa: </a:t>
            </a:r>
          </a:p>
          <a:p>
            <a:pPr marL="342900" indent="-342900">
              <a:buFont typeface="+mj-lt"/>
              <a:buAutoNum type="arabicPeriod"/>
            </a:pPr>
            <a:r>
              <a:rPr lang="pl-PL" dirty="0"/>
              <a:t>„…warunkowe przedterminowe zwolnienie z reszty kary pozbawienia wolności jest wyjątkiem od zasady odbycia kary w całości, jak ją orzeczono w wyroku skazującym…”; </a:t>
            </a:r>
          </a:p>
          <a:p>
            <a:pPr marL="342900" indent="-342900">
              <a:buFont typeface="+mj-lt"/>
              <a:buAutoNum type="arabicPeriod"/>
            </a:pPr>
            <a:r>
              <a:rPr lang="pl-PL" dirty="0"/>
              <a:t>”…instytucja przedterminowego zwolnienia ma charakter wyjątkowy i wyjątkowo może być zastosowana…”;  </a:t>
            </a:r>
          </a:p>
          <a:p>
            <a:pPr marL="342900" indent="-342900">
              <a:buFont typeface="+mj-lt"/>
              <a:buAutoNum type="arabicPeriod"/>
            </a:pPr>
            <a:r>
              <a:rPr lang="pl-PL" dirty="0"/>
              <a:t>„…zasadą jest odbycie kary w całości, a ulgi w tym są wyjątkiem stosowanym, gdy jest to sprawiedliwe, a więc zarówno zasłużone, jak celowe…”;  </a:t>
            </a:r>
          </a:p>
          <a:p>
            <a:pPr marL="342900" indent="-342900">
              <a:buFont typeface="+mj-lt"/>
              <a:buAutoNum type="arabicPeriod"/>
            </a:pPr>
            <a:r>
              <a:rPr lang="pl-PL" dirty="0"/>
              <a:t>„…zawsze jako zasada powinno być postrzegane odbywanie prawomocnie orzeczonej kary w całości, a więc w takim rozmiarze, w jakim została ona wymierzona i w sposób nieprzerwany…”; </a:t>
            </a:r>
          </a:p>
          <a:p>
            <a:r>
              <a:rPr lang="pl-PL" dirty="0"/>
              <a:t>Żaden z obowiązujących przepisów, a zwłaszcza art. 77 §1 kk, nie dają podstaw do formułowania tezy, że warunkowe zwolnienie jest instytucją wyjątkową.  </a:t>
            </a:r>
          </a:p>
          <a:p>
            <a:r>
              <a:rPr lang="pl-PL" dirty="0"/>
              <a:t>Co więcej, w perspektywie przesłanek warunkowego zwolnienia, nie sposób znaleźć podstaw do odmowy warunkowego zwolnienia, gdy spełnione są łącznie przesłanki: formalna i  materialna.  </a:t>
            </a:r>
          </a:p>
          <a:p>
            <a:r>
              <a:rPr lang="pl-PL" dirty="0"/>
              <a:t>Wreszcie, okres próby w ramach warunkowego zwolnienia, to nie jest żadne skrócenie, czy też darowanie kary. W istocie jest to forma dokończenia w zmienionych warunkach (podkreślmy, że na wolności) rozpoczętego w zakładzie karnym procesu, związanego z realizacją celu kary pozbawienia wolności, który wynika z art. 67 </a:t>
            </a:r>
            <a:r>
              <a:rPr lang="pl-PL" dirty="0" err="1"/>
              <a:t>kkw</a:t>
            </a:r>
            <a:r>
              <a:rPr lang="pl-PL" dirty="0"/>
              <a:t>.  </a:t>
            </a:r>
          </a:p>
        </p:txBody>
      </p:sp>
    </p:spTree>
    <p:extLst>
      <p:ext uri="{BB962C8B-B14F-4D97-AF65-F5344CB8AC3E}">
        <p14:creationId xmlns:p14="http://schemas.microsoft.com/office/powerpoint/2010/main" val="423893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400755" y="1056377"/>
            <a:ext cx="10769601" cy="5552289"/>
          </a:xfrm>
          <a:prstGeom prst="rect">
            <a:avLst/>
          </a:prstGeom>
        </p:spPr>
      </p:pic>
      <p:sp>
        <p:nvSpPr>
          <p:cNvPr id="6" name="pole tekstowe 5"/>
          <p:cNvSpPr txBox="1"/>
          <p:nvPr/>
        </p:nvSpPr>
        <p:spPr>
          <a:xfrm>
            <a:off x="767645" y="441868"/>
            <a:ext cx="10035822" cy="523220"/>
          </a:xfrm>
          <a:prstGeom prst="rect">
            <a:avLst/>
          </a:prstGeom>
          <a:noFill/>
        </p:spPr>
        <p:txBody>
          <a:bodyPr wrap="square" rtlCol="0">
            <a:spAutoFit/>
          </a:bodyPr>
          <a:lstStyle/>
          <a:p>
            <a:r>
              <a:rPr lang="pl-PL" sz="2800" dirty="0">
                <a:ln w="0"/>
                <a:effectLst>
                  <a:outerShdw blurRad="38100" dist="19050" dir="2700000" algn="tl" rotWithShape="0">
                    <a:schemeClr val="dk1">
                      <a:alpha val="40000"/>
                    </a:schemeClr>
                  </a:outerShdw>
                </a:effectLst>
              </a:rPr>
              <a:t>Podstawowe warunki licencji warunkowego zwolnienia</a:t>
            </a:r>
          </a:p>
        </p:txBody>
      </p:sp>
    </p:spTree>
    <p:extLst>
      <p:ext uri="{BB962C8B-B14F-4D97-AF65-F5344CB8AC3E}">
        <p14:creationId xmlns:p14="http://schemas.microsoft.com/office/powerpoint/2010/main" val="2422574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66043" y="1131753"/>
            <a:ext cx="10804673" cy="4171097"/>
          </a:xfrm>
          <a:prstGeom prst="rect">
            <a:avLst/>
          </a:prstGeom>
        </p:spPr>
      </p:pic>
      <p:pic>
        <p:nvPicPr>
          <p:cNvPr id="3" name="Obraz 2"/>
          <p:cNvPicPr>
            <a:picLocks noChangeAspect="1"/>
          </p:cNvPicPr>
          <p:nvPr/>
        </p:nvPicPr>
        <p:blipFill>
          <a:blip r:embed="rId3"/>
          <a:stretch>
            <a:fillRect/>
          </a:stretch>
        </p:blipFill>
        <p:spPr>
          <a:xfrm>
            <a:off x="580452" y="4935928"/>
            <a:ext cx="11611548" cy="1504192"/>
          </a:xfrm>
          <a:prstGeom prst="rect">
            <a:avLst/>
          </a:prstGeom>
        </p:spPr>
      </p:pic>
      <p:sp>
        <p:nvSpPr>
          <p:cNvPr id="4" name="pole tekstowe 3"/>
          <p:cNvSpPr txBox="1"/>
          <p:nvPr/>
        </p:nvSpPr>
        <p:spPr>
          <a:xfrm>
            <a:off x="880533" y="485422"/>
            <a:ext cx="9064977" cy="646331"/>
          </a:xfrm>
          <a:prstGeom prst="rect">
            <a:avLst/>
          </a:prstGeom>
          <a:noFill/>
        </p:spPr>
        <p:txBody>
          <a:bodyPr wrap="square" rtlCol="0">
            <a:spAutoFit/>
          </a:bodyPr>
          <a:lstStyle/>
          <a:p>
            <a:r>
              <a:rPr lang="pl-PL" sz="3600" dirty="0"/>
              <a:t>Dodatkowe elementy okresu próby</a:t>
            </a:r>
          </a:p>
        </p:txBody>
      </p:sp>
      <p:sp>
        <p:nvSpPr>
          <p:cNvPr id="5" name="pole tekstowe 4"/>
          <p:cNvSpPr txBox="1"/>
          <p:nvPr/>
        </p:nvSpPr>
        <p:spPr>
          <a:xfrm>
            <a:off x="112889" y="6440120"/>
            <a:ext cx="11875911" cy="307777"/>
          </a:xfrm>
          <a:prstGeom prst="rect">
            <a:avLst/>
          </a:prstGeom>
          <a:noFill/>
        </p:spPr>
        <p:txBody>
          <a:bodyPr wrap="square" rtlCol="0">
            <a:spAutoFit/>
          </a:bodyPr>
          <a:lstStyle/>
          <a:p>
            <a:r>
              <a:rPr lang="pl-PL" sz="1400" dirty="0"/>
              <a:t>Schematy za: </a:t>
            </a:r>
            <a:r>
              <a:rPr lang="pl-PL" sz="1400" dirty="0" err="1"/>
              <a:t>M.Muskała</a:t>
            </a:r>
            <a:r>
              <a:rPr lang="pl-PL" sz="1400" dirty="0"/>
              <a:t>, Instytucje prawne regulujące zwolnienie z zakładu karnego w Anglii i Walii, Studia edukacyjne, Nr 20/2012, s. 31-48 </a:t>
            </a:r>
          </a:p>
        </p:txBody>
      </p:sp>
    </p:spTree>
    <p:extLst>
      <p:ext uri="{BB962C8B-B14F-4D97-AF65-F5344CB8AC3E}">
        <p14:creationId xmlns:p14="http://schemas.microsoft.com/office/powerpoint/2010/main" val="194323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Progi formalne – zabezpieczenie przed dowolnością</a:t>
            </a:r>
          </a:p>
        </p:txBody>
      </p:sp>
      <p:sp>
        <p:nvSpPr>
          <p:cNvPr id="3" name="Symbol zastępczy zawartości 2"/>
          <p:cNvSpPr>
            <a:spLocks noGrp="1"/>
          </p:cNvSpPr>
          <p:nvPr>
            <p:ph idx="1"/>
          </p:nvPr>
        </p:nvSpPr>
        <p:spPr>
          <a:xfrm>
            <a:off x="135467" y="1896533"/>
            <a:ext cx="11830755" cy="4961467"/>
          </a:xfrm>
        </p:spPr>
        <p:txBody>
          <a:bodyPr>
            <a:normAutofit/>
          </a:bodyPr>
          <a:lstStyle/>
          <a:p>
            <a:r>
              <a:rPr lang="pl-PL" sz="2400" dirty="0"/>
              <a:t>Autonomia postępowania wykonawczego, to racjonalne, pragmatyczne i oparte na wynikach badań naukowych podejście do sankcji karnej, a podlegająca wartościowaniu prognoza kryminologiczna, traktowana jako przesłanka warunkowego zwolnienia, to wyraz przesunięcia akcentów w stronę celów indywidualno-prewencyjnych.  </a:t>
            </a:r>
          </a:p>
          <a:p>
            <a:r>
              <a:rPr lang="pl-PL" sz="2400" dirty="0"/>
              <a:t>Jednocześnie, w kategoriach pewnego zabezpieczenia przed oderwaniem się etapu wykonania od wyrokowania, wyklucza się pełną autonomię w przypadku warunkowego zwolnienia. Chodzi tu o abstrakcyjnie wyznaczone minima formalne (art.78 kk). </a:t>
            </a:r>
          </a:p>
          <a:p>
            <a:r>
              <a:rPr lang="pl-PL" sz="2400" dirty="0"/>
              <a:t>W założeniu ten element realizować ma wszystkie cele kary, a nie tylko cel związany z prewencja indywidualną (przy czym dekretowany jest, co do zasady na etapie legislacyjnym). Dzięki progom formalnym tworzy się swoisty pomost między tymi dwoma etapami szeroko rozumianego postępowania karnego, z wyraźnie zróżnicowanymi akcentami w zakresie szczegółowych celów. </a:t>
            </a:r>
          </a:p>
        </p:txBody>
      </p:sp>
    </p:spTree>
    <p:extLst>
      <p:ext uri="{BB962C8B-B14F-4D97-AF65-F5344CB8AC3E}">
        <p14:creationId xmlns:p14="http://schemas.microsoft.com/office/powerpoint/2010/main" val="222282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Progi formalne – art. 78 kk</a:t>
            </a:r>
          </a:p>
        </p:txBody>
      </p:sp>
      <p:sp>
        <p:nvSpPr>
          <p:cNvPr id="3" name="Symbol zastępczy zawartości 2"/>
          <p:cNvSpPr>
            <a:spLocks noGrp="1"/>
          </p:cNvSpPr>
          <p:nvPr>
            <p:ph idx="1"/>
          </p:nvPr>
        </p:nvSpPr>
        <p:spPr>
          <a:xfrm>
            <a:off x="135467" y="1896533"/>
            <a:ext cx="11940576" cy="4961467"/>
          </a:xfrm>
        </p:spPr>
        <p:txBody>
          <a:bodyPr>
            <a:noAutofit/>
          </a:bodyPr>
          <a:lstStyle/>
          <a:p>
            <a:r>
              <a:rPr lang="pl-PL" sz="2800" dirty="0"/>
              <a:t>Art. 78. § 1. Skazanego można warunkowo zwolnić po odbyciu co najmniej połowy kary, a jeżeli wymierzono karę pozbawienia wolności na czas nie krótszy niż 25 lat – po odbyciu co najmniej 15 lat kary.</a:t>
            </a:r>
          </a:p>
          <a:p>
            <a:r>
              <a:rPr lang="pl-PL" sz="2800" dirty="0"/>
              <a:t>§ 2. Skazanego określonego w art. 64 § 1 można warunkowo zwolnić po odbyciu dwóch trzecich kary, natomiast skazanego określonego w art. 64 § 2 lub art. 64a oraz skazanego, wobec którego wydano prawomocne postanowienie stwierdzające, że bezprawnie utrudniał wykonanie kary pozbawienia wolności, po odbyciu trzech czwartych kary.</a:t>
            </a:r>
          </a:p>
          <a:p>
            <a:r>
              <a:rPr lang="pl-PL" sz="2800" dirty="0"/>
              <a:t>§ 3. Skazanego na karę dożywotniego pozbawienia wolności można warunkowo zwolnić po odbyciu 30 lat kary.</a:t>
            </a:r>
          </a:p>
        </p:txBody>
      </p:sp>
    </p:spTree>
    <p:extLst>
      <p:ext uri="{BB962C8B-B14F-4D97-AF65-F5344CB8AC3E}">
        <p14:creationId xmlns:p14="http://schemas.microsoft.com/office/powerpoint/2010/main" val="177365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Progi formalne – art. 79 kk</a:t>
            </a:r>
          </a:p>
        </p:txBody>
      </p:sp>
      <p:sp>
        <p:nvSpPr>
          <p:cNvPr id="3" name="Symbol zastępczy zawartości 2"/>
          <p:cNvSpPr>
            <a:spLocks noGrp="1"/>
          </p:cNvSpPr>
          <p:nvPr>
            <p:ph idx="1"/>
          </p:nvPr>
        </p:nvSpPr>
        <p:spPr>
          <a:xfrm>
            <a:off x="178720" y="1896533"/>
            <a:ext cx="11834559" cy="4961467"/>
          </a:xfrm>
        </p:spPr>
        <p:txBody>
          <a:bodyPr>
            <a:noAutofit/>
          </a:bodyPr>
          <a:lstStyle/>
          <a:p>
            <a:r>
              <a:rPr lang="pl-PL" sz="2800" dirty="0"/>
              <a:t>Art. 79. § 1. Przepisy art. 78 § 1 i 2 stosuje się odpowiednio do sumy dwóch lub więcej niepodlegających łączeniu kar pozbawienia wolności, które skazany ma odbyć kolejno. Przepis art. 78 § 2 stosuje się, jeżeli chociażby jedno z przestępstw popełniono w warunkach określonych w art. 64 lub art. 64a lub wobec skazanego wydano prawomocne postanowienie stwierdzające, że bezprawnie utrudniał wykonanie kary pozbawienia wolności.</a:t>
            </a:r>
          </a:p>
          <a:p>
            <a:r>
              <a:rPr lang="pl-PL" sz="2800" dirty="0"/>
              <a:t>§ 2. Skazanego można, niezależnie od warunków określonych w art. 78 § 1 lub 2, zwolnić warunkowo po odbyciu 25 lat pozbawienia wolności.</a:t>
            </a:r>
          </a:p>
          <a:p>
            <a:r>
              <a:rPr lang="pl-PL" sz="2800" dirty="0"/>
              <a:t>§ 3. Przepis art. 78 § 3 stosuje się odpowiednio, jeżeli chociażby jedna z kar, które skazany ma odbyć kolejno, jest karą dożywotniego pozbawienia wolności.</a:t>
            </a:r>
          </a:p>
        </p:txBody>
      </p:sp>
    </p:spTree>
    <p:extLst>
      <p:ext uri="{BB962C8B-B14F-4D97-AF65-F5344CB8AC3E}">
        <p14:creationId xmlns:p14="http://schemas.microsoft.com/office/powerpoint/2010/main" val="201311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Progi formalne – zabezpieczenie przed dowolnością czy zbyt daleka ingerencja w postępowanie wykonawcze?</a:t>
            </a:r>
          </a:p>
        </p:txBody>
      </p:sp>
      <p:sp>
        <p:nvSpPr>
          <p:cNvPr id="3" name="Symbol zastępczy zawartości 2"/>
          <p:cNvSpPr>
            <a:spLocks noGrp="1"/>
          </p:cNvSpPr>
          <p:nvPr>
            <p:ph idx="1"/>
          </p:nvPr>
        </p:nvSpPr>
        <p:spPr>
          <a:xfrm>
            <a:off x="135467" y="1896533"/>
            <a:ext cx="11830755" cy="4961467"/>
          </a:xfrm>
        </p:spPr>
        <p:txBody>
          <a:bodyPr>
            <a:normAutofit lnSpcReduction="10000"/>
          </a:bodyPr>
          <a:lstStyle/>
          <a:p>
            <a:pPr marL="0" indent="0">
              <a:buNone/>
            </a:pPr>
            <a:r>
              <a:rPr lang="pl-PL" dirty="0"/>
              <a:t> </a:t>
            </a:r>
            <a:r>
              <a:rPr lang="pl-PL" sz="2400" dirty="0"/>
              <a:t>art. 77 kk – bezwzględne dożywotnie pozbawienie wolności</a:t>
            </a:r>
          </a:p>
          <a:p>
            <a:pPr marL="0" indent="0">
              <a:buNone/>
            </a:pPr>
            <a:r>
              <a:rPr lang="pl-PL" sz="2400" dirty="0"/>
              <a:t>§ 2. W szczególnie uzasadnionych wypadkach sąd, wymierzając karę wymienioną w art. 32 pkt 3 lub 5, może wyznaczyć surowsze ograniczenia do skorzystania przez skazanego z warunkowego zwolnienia niż przewidziane w art. 78.</a:t>
            </a:r>
          </a:p>
          <a:p>
            <a:pPr marL="0" indent="0">
              <a:buNone/>
            </a:pPr>
            <a:r>
              <a:rPr lang="pl-PL" sz="2400" dirty="0"/>
              <a:t>§ 3. Wymierzając karę dożywotniego pozbawienia wolności sprawcy za czyn popełniony przez niego po prawomocnym skazaniu za przestępstwo przeciwko życiu i zdrowiu, wolności, wolności seksualnej, bezpieczeństwu powszechnemu lub za przestępstwo o charakterze terrorystycznym na karę dożywotniego pozbawienia wolności albo karę pozbawienia wolności na czas nie krótszy niż 20 lat, sąd może orzec zakaz warunkowego zwolnienia.</a:t>
            </a:r>
          </a:p>
          <a:p>
            <a:pPr marL="0" indent="0">
              <a:buNone/>
            </a:pPr>
            <a:r>
              <a:rPr lang="pl-PL" sz="2400" dirty="0"/>
              <a:t>§ 4. Wymierzając karę dożywotniego pozbawienia wolności, sąd może orzec zakaz warunkowego zwolnienia sprawcy, jeżeli charakter i okoliczności czynu oraz właściwości osobiste sprawcy wskazują, iż jego pozostawanie na wolności spowoduje trwałe niebezpieczeństwo dla życia, zdrowia, wolności lub wolności seksualnej innych osób.</a:t>
            </a:r>
          </a:p>
        </p:txBody>
      </p:sp>
    </p:spTree>
    <p:extLst>
      <p:ext uri="{BB962C8B-B14F-4D97-AF65-F5344CB8AC3E}">
        <p14:creationId xmlns:p14="http://schemas.microsoft.com/office/powerpoint/2010/main" val="254262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Okres próby</a:t>
            </a:r>
          </a:p>
        </p:txBody>
      </p:sp>
      <p:sp>
        <p:nvSpPr>
          <p:cNvPr id="3" name="Symbol zastępczy zawartości 2"/>
          <p:cNvSpPr>
            <a:spLocks noGrp="1"/>
          </p:cNvSpPr>
          <p:nvPr>
            <p:ph idx="1"/>
          </p:nvPr>
        </p:nvSpPr>
        <p:spPr>
          <a:xfrm>
            <a:off x="135467" y="1896533"/>
            <a:ext cx="11830755" cy="4961467"/>
          </a:xfrm>
        </p:spPr>
        <p:txBody>
          <a:bodyPr>
            <a:noAutofit/>
          </a:bodyPr>
          <a:lstStyle/>
          <a:p>
            <a:pPr marL="0" indent="0">
              <a:buNone/>
            </a:pPr>
            <a:r>
              <a:rPr lang="pl-PL" sz="2800" dirty="0"/>
              <a:t>Art. 80. § 1. W razie warunkowego zwolnienia czas pozostały do odbycia kary stanowi okres próby, który jednak nie może być krótszy niż 2 lata ani dłuższy niż 5 lat.</a:t>
            </a:r>
          </a:p>
          <a:p>
            <a:pPr marL="0" indent="0">
              <a:buNone/>
            </a:pPr>
            <a:r>
              <a:rPr lang="pl-PL" sz="2800" dirty="0"/>
              <a:t>§ 2. Jeżeli skazanym jest osoba określona w art. 64 § 2 lub art. 64a, okres próby nie może być krótszy niż 3 lata.</a:t>
            </a:r>
          </a:p>
          <a:p>
            <a:pPr marL="0" indent="0">
              <a:buNone/>
            </a:pPr>
            <a:r>
              <a:rPr lang="pl-PL" sz="2800" dirty="0"/>
              <a:t>§ 2a. W razie warunkowego zwolnienia z kary pozbawienia wolności w wymiarze 25 lat lub surowszym okres próby wynosi 10 lat.</a:t>
            </a:r>
          </a:p>
          <a:p>
            <a:pPr marL="0" indent="0">
              <a:buNone/>
            </a:pPr>
            <a:r>
              <a:rPr lang="pl-PL" sz="2800" dirty="0"/>
              <a:t>§ 3. W razie warunkowego zwolnienia z kary dożywotniego pozbawienia wolności okres próby trwa dożywotnio. </a:t>
            </a:r>
          </a:p>
        </p:txBody>
      </p:sp>
    </p:spTree>
    <p:extLst>
      <p:ext uri="{BB962C8B-B14F-4D97-AF65-F5344CB8AC3E}">
        <p14:creationId xmlns:p14="http://schemas.microsoft.com/office/powerpoint/2010/main" val="1990007567"/>
      </p:ext>
    </p:extLst>
  </p:cSld>
  <p:clrMapOvr>
    <a:masterClrMapping/>
  </p:clrMapOvr>
</p:sld>
</file>

<file path=ppt/theme/theme1.xml><?xml version="1.0" encoding="utf-8"?>
<a:theme xmlns:a="http://schemas.openxmlformats.org/drawingml/2006/main" name="Dywidenda">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TM03457464[[fn=Dywidenda]]</Template>
  <TotalTime>310</TotalTime>
  <Words>5558</Words>
  <Application>Microsoft Macintosh PowerPoint</Application>
  <PresentationFormat>Panoramiczny</PresentationFormat>
  <Paragraphs>207</Paragraphs>
  <Slides>41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41</vt:i4>
      </vt:variant>
    </vt:vector>
  </HeadingPairs>
  <TitlesOfParts>
    <vt:vector size="46" baseType="lpstr">
      <vt:lpstr>Gill Sans MT</vt:lpstr>
      <vt:lpstr>Symbol</vt:lpstr>
      <vt:lpstr>Times New Roman</vt:lpstr>
      <vt:lpstr>Wingdings 2</vt:lpstr>
      <vt:lpstr>Dywidenda</vt:lpstr>
      <vt:lpstr>Warunkowe zwolnienie</vt:lpstr>
      <vt:lpstr>Założenia ogólne</vt:lpstr>
      <vt:lpstr>Współczesny kształt prawa karnego wykonawczego</vt:lpstr>
      <vt:lpstr>Czy warunkowe zwolnienie to wyjątkowa instytucja?</vt:lpstr>
      <vt:lpstr>Progi formalne – zabezpieczenie przed dowolnością</vt:lpstr>
      <vt:lpstr>Progi formalne – art. 78 kk</vt:lpstr>
      <vt:lpstr>Progi formalne – art. 79 kk</vt:lpstr>
      <vt:lpstr>Progi formalne – zabezpieczenie przed dowolnością czy zbyt daleka ingerencja w postępowanie wykonawcze?</vt:lpstr>
      <vt:lpstr>Okres próby</vt:lpstr>
      <vt:lpstr>Treść i kierunek prognozy kryminologicznej</vt:lpstr>
      <vt:lpstr>Prognoza kryminologiczna</vt:lpstr>
      <vt:lpstr>Prognoza kryminologiczna</vt:lpstr>
      <vt:lpstr>Postawa, właściwości osobiste i warunki osobiste</vt:lpstr>
      <vt:lpstr>Okoliczności popełnienia przestępstwa, zachowanie po popełnieniu przestępstwa i w trakcie odbywania kary</vt:lpstr>
      <vt:lpstr>Uzasadnienie postanowienia</vt:lpstr>
      <vt:lpstr>Autonomiczność decyzji sędziowskich</vt:lpstr>
      <vt:lpstr>Proces prognozowania jego charakter – wartość czynników (kwantyfikatorów) prognozy</vt:lpstr>
      <vt:lpstr>Sąd penitencjarny. praktyka orzecznicza w świetle danych czsw</vt:lpstr>
      <vt:lpstr>Sąd penitencjarny. praktyka orzecznicza w świetle danych czsw</vt:lpstr>
      <vt:lpstr>Prezentacja programu PowerPoint</vt:lpstr>
      <vt:lpstr>Prezentacja programu PowerPoint</vt:lpstr>
      <vt:lpstr>Prezentacja programu PowerPoint</vt:lpstr>
      <vt:lpstr>Prezentacja programu PowerPoint</vt:lpstr>
      <vt:lpstr>Prezentacja programu PowerPoint</vt:lpstr>
      <vt:lpstr>Warunkowe zwolnienie w świetle  różnych funkcji polityczno-kryminalnych</vt:lpstr>
      <vt:lpstr>Funkcje warunkowego zwolnienia</vt:lpstr>
      <vt:lpstr>Funkcje warunkowego zwolnienia</vt:lpstr>
      <vt:lpstr>Funkcje warunkowego zwolnienia</vt:lpstr>
      <vt:lpstr>Prawno-karny czy karno-wykonawczy  charakter warunkowego zwolnienia</vt:lpstr>
      <vt:lpstr>Prawno-karny czy karno-wykonawczy  charakter warunkowego zwolnienia</vt:lpstr>
      <vt:lpstr>Warunkowe zwolnienie w krajach europejskich</vt:lpstr>
      <vt:lpstr>Systemy automatycznego warunkowego zwolnienia</vt:lpstr>
      <vt:lpstr>Systemy automatycznego warunkowego zwolnienia</vt:lpstr>
      <vt:lpstr>Systemy automatycznego warunkowego zwolnienia</vt:lpstr>
      <vt:lpstr>Systemy automatycznego warunkowego zwolnienia</vt:lpstr>
      <vt:lpstr>Systemy dyskrecjonalnego warunkowego zwolnienia</vt:lpstr>
      <vt:lpstr>System mieszany warunkowego zwolnienia</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Warunkowe zwolnienie</dc:title>
  <dc:creator>Tomasz Kalisz</dc:creator>
  <cp:lastModifiedBy>Tomasz Kalisz</cp:lastModifiedBy>
  <cp:revision>38</cp:revision>
  <dcterms:created xsi:type="dcterms:W3CDTF">2016-01-15T09:31:36Z</dcterms:created>
  <dcterms:modified xsi:type="dcterms:W3CDTF">2024-04-15T17:20:38Z</dcterms:modified>
</cp:coreProperties>
</file>