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57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FDC81-5ACF-43DF-808C-31B2A3CE20BD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422F0-A864-4F95-8C2F-A1CCA6DF79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98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422F0-A864-4F95-8C2F-A1CCA6DF792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79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Wstęp do prawoznawstwa</a:t>
            </a:r>
            <a:br>
              <a:rPr lang="pl-PL" dirty="0" smtClean="0"/>
            </a:br>
            <a:r>
              <a:rPr lang="pl-PL" dirty="0" smtClean="0"/>
              <a:t>- stosowanie </a:t>
            </a:r>
            <a:r>
              <a:rPr lang="pl-PL" dirty="0" smtClean="0"/>
              <a:t>prawa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55776" y="5013176"/>
            <a:ext cx="7406640" cy="1752600"/>
          </a:xfrm>
        </p:spPr>
        <p:txBody>
          <a:bodyPr/>
          <a:lstStyle/>
          <a:p>
            <a:r>
              <a:rPr lang="pl-PL" dirty="0"/>
              <a:t>Martyna Stępień</a:t>
            </a:r>
          </a:p>
          <a:p>
            <a:r>
              <a:rPr lang="pl-PL" dirty="0"/>
              <a:t>Katedra Teorii i Filozofii Prawa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35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Stosowanie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ciąg czynności podejmowanych przez </a:t>
            </a:r>
            <a:r>
              <a:rPr lang="pl-PL" b="1" dirty="0" smtClean="0"/>
              <a:t>kompetentny organ </a:t>
            </a:r>
            <a:r>
              <a:rPr lang="pl-PL" dirty="0" smtClean="0"/>
              <a:t>zmierzających do ustalenia treści normy </a:t>
            </a:r>
            <a:r>
              <a:rPr lang="pl-PL" u="sng" dirty="0" smtClean="0"/>
              <a:t>indywidualnej i konkretnej </a:t>
            </a:r>
            <a:r>
              <a:rPr lang="pl-PL" dirty="0" smtClean="0"/>
              <a:t>na podstawie normy </a:t>
            </a:r>
            <a:r>
              <a:rPr lang="pl-PL" u="sng" dirty="0" smtClean="0"/>
              <a:t>abstrakcyjnej i generalnej </a:t>
            </a:r>
            <a:r>
              <a:rPr lang="pl-PL" dirty="0" smtClean="0"/>
              <a:t>oraz prawnie relewantnych faktów.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145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Etapy stosowania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 smtClean="0"/>
              <a:t>Ustalenie </a:t>
            </a:r>
            <a:r>
              <a:rPr lang="pl-PL" b="1" dirty="0" smtClean="0"/>
              <a:t>stanu prawnego</a:t>
            </a:r>
            <a:r>
              <a:rPr lang="pl-PL" dirty="0" smtClean="0"/>
              <a:t>:</a:t>
            </a:r>
          </a:p>
          <a:p>
            <a:pPr marL="822960" lvl="1" indent="-457200">
              <a:buFont typeface="+mj-lt"/>
              <a:buAutoNum type="alphaLcParenR"/>
            </a:pPr>
            <a:r>
              <a:rPr lang="pl-PL" dirty="0" smtClean="0"/>
              <a:t>Decyzja </a:t>
            </a:r>
            <a:r>
              <a:rPr lang="pl-PL" u="sng" dirty="0" smtClean="0"/>
              <a:t>walidacyjna</a:t>
            </a:r>
            <a:r>
              <a:rPr lang="pl-PL" dirty="0" smtClean="0"/>
              <a:t>,</a:t>
            </a:r>
          </a:p>
          <a:p>
            <a:pPr marL="822960" lvl="1" indent="-457200">
              <a:buFont typeface="+mj-lt"/>
              <a:buAutoNum type="alphaLcParenR"/>
            </a:pPr>
            <a:r>
              <a:rPr lang="pl-PL" dirty="0" smtClean="0"/>
              <a:t>Decyzja </a:t>
            </a:r>
            <a:r>
              <a:rPr lang="pl-PL" u="sng" dirty="0" smtClean="0"/>
              <a:t>interpretacyjna</a:t>
            </a:r>
            <a:r>
              <a:rPr lang="pl-PL" dirty="0" smtClean="0"/>
              <a:t>,</a:t>
            </a:r>
            <a:endParaRPr lang="pl-PL" u="sng" dirty="0" smtClean="0"/>
          </a:p>
          <a:p>
            <a:pPr marL="822960" lvl="1" indent="-457200">
              <a:buFont typeface="+mj-lt"/>
              <a:buAutoNum type="alphaLcParenR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Ustalenie </a:t>
            </a:r>
            <a:r>
              <a:rPr lang="pl-PL" b="1" dirty="0" smtClean="0"/>
              <a:t>stanu faktycznego – </a:t>
            </a:r>
            <a:r>
              <a:rPr lang="pl-PL" dirty="0" smtClean="0"/>
              <a:t>decyzje dowodowe</a:t>
            </a:r>
            <a:r>
              <a:rPr lang="pl-PL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Subsumpcja</a:t>
            </a:r>
            <a:r>
              <a:rPr lang="pl-PL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Wybór </a:t>
            </a:r>
            <a:r>
              <a:rPr lang="pl-PL" b="1" dirty="0" smtClean="0"/>
              <a:t>konsekwencji prawnych</a:t>
            </a:r>
            <a:r>
              <a:rPr lang="pl-PL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Decyzja finalna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71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pl-PL" b="1" dirty="0" smtClean="0"/>
              <a:t>Ideologia stosowania prawa: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/>
              <a:t>i</a:t>
            </a:r>
            <a:r>
              <a:rPr lang="pl-PL" dirty="0" smtClean="0"/>
              <a:t>deologia </a:t>
            </a:r>
            <a:r>
              <a:rPr lang="pl-PL" b="1" dirty="0" smtClean="0"/>
              <a:t>związanej</a:t>
            </a:r>
            <a:r>
              <a:rPr lang="pl-PL" dirty="0" smtClean="0"/>
              <a:t> decyzji stosowania prawa;</a:t>
            </a:r>
          </a:p>
          <a:p>
            <a:endParaRPr lang="pl-PL" dirty="0" smtClean="0"/>
          </a:p>
          <a:p>
            <a:r>
              <a:rPr lang="pl-PL" dirty="0" smtClean="0"/>
              <a:t>ideologia </a:t>
            </a:r>
            <a:r>
              <a:rPr lang="pl-PL" b="1" dirty="0" smtClean="0"/>
              <a:t>swobodnej</a:t>
            </a:r>
            <a:r>
              <a:rPr lang="pl-PL" dirty="0" smtClean="0"/>
              <a:t> decyzji stosowania prawa.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718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WYKŁADNIA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 sensie:</a:t>
            </a:r>
          </a:p>
          <a:p>
            <a:endParaRPr lang="pl-PL" dirty="0" smtClean="0"/>
          </a:p>
          <a:p>
            <a:pPr>
              <a:buFont typeface="Gill Sans MT" pitchFamily="34" charset="-18"/>
              <a:buChar char="—"/>
            </a:pPr>
            <a:r>
              <a:rPr lang="pl-PL" dirty="0" smtClean="0"/>
              <a:t> </a:t>
            </a:r>
            <a:r>
              <a:rPr lang="pl-PL" b="1" dirty="0" smtClean="0"/>
              <a:t>pragmatycznym</a:t>
            </a:r>
            <a:r>
              <a:rPr lang="pl-PL" dirty="0" smtClean="0"/>
              <a:t>;</a:t>
            </a:r>
          </a:p>
          <a:p>
            <a:pPr>
              <a:buFont typeface="Gill Sans MT" pitchFamily="34" charset="-18"/>
              <a:buChar char="—"/>
            </a:pPr>
            <a:endParaRPr lang="pl-PL" dirty="0" smtClean="0"/>
          </a:p>
          <a:p>
            <a:pPr>
              <a:buFont typeface="Gill Sans MT" pitchFamily="34" charset="-18"/>
              <a:buChar char="—"/>
            </a:pPr>
            <a:r>
              <a:rPr lang="pl-PL" dirty="0" smtClean="0"/>
              <a:t> </a:t>
            </a:r>
            <a:r>
              <a:rPr lang="pl-PL" b="1" dirty="0" err="1" smtClean="0"/>
              <a:t>apragmatycznym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939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Dyrektywy wykładni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Dyrektywy </a:t>
            </a:r>
            <a:r>
              <a:rPr lang="pl-PL" b="1" dirty="0" smtClean="0"/>
              <a:t>I stopnia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</a:t>
            </a:r>
            <a:r>
              <a:rPr lang="pl-PL" dirty="0" smtClean="0"/>
              <a:t>yrektywy wykładni </a:t>
            </a:r>
            <a:r>
              <a:rPr lang="pl-PL" b="1" dirty="0" smtClean="0"/>
              <a:t>językowej;</a:t>
            </a: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dyrektywy wykładni </a:t>
            </a:r>
            <a:r>
              <a:rPr lang="pl-PL" b="1" dirty="0" smtClean="0"/>
              <a:t>systemowej;</a:t>
            </a: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dyrektywy wykładni </a:t>
            </a:r>
            <a:r>
              <a:rPr lang="pl-PL" b="1" dirty="0" smtClean="0"/>
              <a:t>funkcjonalnej.</a:t>
            </a:r>
          </a:p>
          <a:p>
            <a:pPr marL="0" indent="0">
              <a:buNone/>
            </a:pPr>
            <a:endParaRPr lang="pl-PL" b="1" dirty="0"/>
          </a:p>
          <a:p>
            <a:pPr algn="just">
              <a:buFontTx/>
              <a:buNone/>
              <a:defRPr/>
            </a:pPr>
            <a:r>
              <a:rPr lang="pl-PL" dirty="0" smtClean="0"/>
              <a:t>Dyrektywy </a:t>
            </a:r>
            <a:r>
              <a:rPr lang="pl-PL" b="1" dirty="0" smtClean="0"/>
              <a:t>II </a:t>
            </a:r>
            <a:r>
              <a:rPr lang="pl-PL" b="1" dirty="0"/>
              <a:t>stopnia:</a:t>
            </a:r>
          </a:p>
          <a:p>
            <a:pPr algn="just">
              <a:buFontTx/>
              <a:buNone/>
              <a:defRPr/>
            </a:pPr>
            <a:r>
              <a:rPr lang="pl-PL" dirty="0"/>
              <a:t>   </a:t>
            </a:r>
            <a:r>
              <a:rPr lang="pl-PL" dirty="0" smtClean="0"/>
              <a:t>- </a:t>
            </a:r>
            <a:r>
              <a:rPr lang="pl-PL" b="1" dirty="0" smtClean="0"/>
              <a:t>procedury</a:t>
            </a:r>
            <a:r>
              <a:rPr lang="pl-PL" dirty="0" smtClean="0"/>
              <a:t> </a:t>
            </a:r>
            <a:r>
              <a:rPr lang="pl-PL" dirty="0"/>
              <a:t>– określają kolejność użycia dyrektyw I stopnia oraz moment końcowy wykładni;</a:t>
            </a:r>
          </a:p>
          <a:p>
            <a:pPr algn="just">
              <a:buFontTx/>
              <a:buNone/>
              <a:defRPr/>
            </a:pPr>
            <a:r>
              <a:rPr lang="pl-PL" dirty="0"/>
              <a:t>  </a:t>
            </a:r>
            <a:r>
              <a:rPr lang="pl-PL" dirty="0" smtClean="0"/>
              <a:t> - </a:t>
            </a:r>
            <a:r>
              <a:rPr lang="pl-PL" b="1" dirty="0"/>
              <a:t>preferencji</a:t>
            </a:r>
            <a:r>
              <a:rPr lang="pl-PL" dirty="0"/>
              <a:t> – który z możliwych wyników należy przyjąć.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6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WNIOSKOWANIA PRAWNICZE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ytwór kultury prawniczej;</a:t>
            </a:r>
          </a:p>
          <a:p>
            <a:endParaRPr lang="pl-PL" dirty="0"/>
          </a:p>
          <a:p>
            <a:r>
              <a:rPr lang="pl-PL" dirty="0" smtClean="0"/>
              <a:t>3 grupy: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	logiczne,</a:t>
            </a:r>
          </a:p>
          <a:p>
            <a:pPr marL="457200" indent="-457200">
              <a:buFont typeface="+mj-lt"/>
              <a:buAutoNum type="arabicPeriod"/>
            </a:pPr>
            <a:endParaRPr lang="pl-PL" b="1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	instrumentalne,</a:t>
            </a:r>
          </a:p>
          <a:p>
            <a:pPr marL="457200" indent="-457200">
              <a:buFont typeface="+mj-lt"/>
              <a:buAutoNum type="arabicPeriod"/>
            </a:pPr>
            <a:endParaRPr lang="pl-PL" b="1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	aksjologiczne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571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Wnioskowanie instrumentalne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Reguła instrumentalnego </a:t>
            </a:r>
            <a:r>
              <a:rPr lang="pl-PL" b="1" dirty="0" smtClean="0"/>
              <a:t>nakazu;</a:t>
            </a:r>
          </a:p>
          <a:p>
            <a:endParaRPr lang="pl-PL" dirty="0"/>
          </a:p>
          <a:p>
            <a:r>
              <a:rPr lang="pl-PL" dirty="0" smtClean="0"/>
              <a:t>Reguła instrumentalnego </a:t>
            </a:r>
            <a:r>
              <a:rPr lang="pl-PL" b="1" dirty="0" smtClean="0"/>
              <a:t>zakazu.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2781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Wnioskowania aksjologiczne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3 grupy:</a:t>
            </a:r>
          </a:p>
          <a:p>
            <a:pPr marL="822960" lvl="1" indent="-457200">
              <a:buFont typeface="+mj-lt"/>
              <a:buAutoNum type="arabicParenR"/>
            </a:pPr>
            <a:r>
              <a:rPr lang="pl-PL" dirty="0" smtClean="0"/>
              <a:t>A </a:t>
            </a:r>
            <a:r>
              <a:rPr lang="pl-PL" b="1" dirty="0" smtClean="0"/>
              <a:t>SIMILI</a:t>
            </a:r>
            <a:r>
              <a:rPr lang="pl-PL" dirty="0" smtClean="0"/>
              <a:t>:</a:t>
            </a:r>
          </a:p>
          <a:p>
            <a:pPr lvl="3">
              <a:buFont typeface="Wingdings" pitchFamily="2" charset="2"/>
              <a:buChar char="Ø"/>
            </a:pPr>
            <a:r>
              <a:rPr lang="pl-PL" dirty="0"/>
              <a:t>a</a:t>
            </a:r>
            <a:r>
              <a:rPr lang="pl-PL" dirty="0" smtClean="0"/>
              <a:t>nalogia legis</a:t>
            </a:r>
          </a:p>
          <a:p>
            <a:pPr lvl="3">
              <a:buFont typeface="Wingdings" pitchFamily="2" charset="2"/>
              <a:buChar char="Ø"/>
            </a:pPr>
            <a:r>
              <a:rPr lang="pl-PL" dirty="0"/>
              <a:t>a</a:t>
            </a:r>
            <a:r>
              <a:rPr lang="pl-PL" dirty="0" smtClean="0"/>
              <a:t>nalogia iuris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 marL="822960" lvl="1" indent="-457200">
              <a:buFont typeface="+mj-lt"/>
              <a:buAutoNum type="arabicParenR"/>
            </a:pPr>
            <a:r>
              <a:rPr lang="pl-PL" dirty="0" smtClean="0"/>
              <a:t>A </a:t>
            </a:r>
            <a:r>
              <a:rPr lang="pl-PL" b="1" dirty="0" smtClean="0"/>
              <a:t>CONTRARIO</a:t>
            </a:r>
            <a:r>
              <a:rPr lang="pl-PL" dirty="0" smtClean="0"/>
              <a:t>:</a:t>
            </a:r>
          </a:p>
          <a:p>
            <a:pPr lvl="3"/>
            <a:r>
              <a:rPr lang="pl-PL" dirty="0"/>
              <a:t>p</a:t>
            </a:r>
            <a:r>
              <a:rPr lang="pl-PL" dirty="0" smtClean="0"/>
              <a:t>rzy zakazach</a:t>
            </a:r>
          </a:p>
          <a:p>
            <a:pPr lvl="3"/>
            <a:r>
              <a:rPr lang="pl-PL" dirty="0"/>
              <a:t>p</a:t>
            </a:r>
            <a:r>
              <a:rPr lang="pl-PL" dirty="0" smtClean="0"/>
              <a:t>rzy nakazach</a:t>
            </a:r>
          </a:p>
          <a:p>
            <a:pPr marL="0" indent="0">
              <a:buNone/>
            </a:pPr>
            <a:endParaRPr lang="pl-PL" dirty="0"/>
          </a:p>
          <a:p>
            <a:pPr marL="822960" lvl="1" indent="-457200">
              <a:buFont typeface="+mj-lt"/>
              <a:buAutoNum type="arabicParenR"/>
            </a:pPr>
            <a:r>
              <a:rPr lang="pl-PL" dirty="0" smtClean="0"/>
              <a:t>A </a:t>
            </a:r>
            <a:r>
              <a:rPr lang="pl-PL" b="1" dirty="0" smtClean="0"/>
              <a:t>FORTIORI</a:t>
            </a:r>
            <a:r>
              <a:rPr lang="pl-PL" dirty="0" smtClean="0"/>
              <a:t>:</a:t>
            </a:r>
          </a:p>
          <a:p>
            <a:pPr lvl="3">
              <a:buFont typeface="Wingdings" pitchFamily="2" charset="2"/>
              <a:buChar char="§"/>
            </a:pPr>
            <a:r>
              <a:rPr lang="pl-PL" dirty="0" smtClean="0"/>
              <a:t>a </a:t>
            </a:r>
            <a:r>
              <a:rPr lang="pl-PL" dirty="0" err="1" smtClean="0"/>
              <a:t>maiori</a:t>
            </a:r>
            <a:r>
              <a:rPr lang="pl-PL" dirty="0" smtClean="0"/>
              <a:t> ad minus</a:t>
            </a:r>
          </a:p>
          <a:p>
            <a:pPr lvl="3">
              <a:buFont typeface="Wingdings" pitchFamily="2" charset="2"/>
              <a:buChar char="§"/>
            </a:pPr>
            <a:r>
              <a:rPr lang="pl-PL" dirty="0" smtClean="0"/>
              <a:t>a </a:t>
            </a:r>
            <a:r>
              <a:rPr lang="pl-PL" dirty="0" err="1" smtClean="0"/>
              <a:t>minori</a:t>
            </a:r>
            <a:r>
              <a:rPr lang="pl-PL" dirty="0" smtClean="0"/>
              <a:t> ad </a:t>
            </a:r>
            <a:r>
              <a:rPr lang="pl-PL" dirty="0" err="1" smtClean="0"/>
              <a:t>maius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367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1709</TotalTime>
  <Words>190</Words>
  <Application>Microsoft Office PowerPoint</Application>
  <PresentationFormat>Pokaz na ekranie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Calibri</vt:lpstr>
      <vt:lpstr>Century Schoolbook</vt:lpstr>
      <vt:lpstr>Gill Sans MT</vt:lpstr>
      <vt:lpstr>Wingdings</vt:lpstr>
      <vt:lpstr>Wingdings 2</vt:lpstr>
      <vt:lpstr>Wykusz</vt:lpstr>
      <vt:lpstr>Wstęp do prawoznawstwa - stosowanie prawa</vt:lpstr>
      <vt:lpstr>Stosowanie prawa</vt:lpstr>
      <vt:lpstr>Etapy stosowania prawa</vt:lpstr>
      <vt:lpstr>Ideologia stosowania prawa:</vt:lpstr>
      <vt:lpstr>WYKŁADNIA</vt:lpstr>
      <vt:lpstr>Dyrektywy wykładni</vt:lpstr>
      <vt:lpstr>WNIOSKOWANIA PRAWNICZE</vt:lpstr>
      <vt:lpstr>Wnioskowanie instrumentalne</vt:lpstr>
      <vt:lpstr>Wnioskowania aksjologiczne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  ćwiczenia 6</dc:title>
  <dc:creator>Martyna</dc:creator>
  <cp:lastModifiedBy>PC</cp:lastModifiedBy>
  <cp:revision>13</cp:revision>
  <dcterms:created xsi:type="dcterms:W3CDTF">2018-11-27T18:33:11Z</dcterms:created>
  <dcterms:modified xsi:type="dcterms:W3CDTF">2024-12-06T09:28:46Z</dcterms:modified>
</cp:coreProperties>
</file>