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Wstęp do prawoznawstwa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m</a:t>
            </a:r>
            <a:r>
              <a:rPr lang="pl-PL" dirty="0" smtClean="0"/>
              <a:t>gr Martyna Stępień</a:t>
            </a:r>
          </a:p>
          <a:p>
            <a:r>
              <a:rPr lang="pl-PL" dirty="0" smtClean="0"/>
              <a:t>Katedra Teorii i Filozofii Prawa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1798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Formy tworzenia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dirty="0" smtClean="0"/>
              <a:t>1. </a:t>
            </a:r>
            <a:r>
              <a:rPr lang="pl-PL" b="1" dirty="0" smtClean="0"/>
              <a:t>Stanowienie</a:t>
            </a:r>
            <a:r>
              <a:rPr lang="pl-PL" dirty="0" smtClean="0"/>
              <a:t> prawa:</a:t>
            </a:r>
          </a:p>
          <a:p>
            <a:pPr marL="596646" indent="-514350">
              <a:buAutoNum type="alphaLcParenR"/>
            </a:pPr>
            <a:r>
              <a:rPr lang="pl-PL" dirty="0" smtClean="0"/>
              <a:t>jednostronne;</a:t>
            </a:r>
          </a:p>
          <a:p>
            <a:pPr marL="596646" indent="-514350">
              <a:buAutoNum type="alphaLcParenR"/>
            </a:pPr>
            <a:r>
              <a:rPr lang="pl-PL" dirty="0" smtClean="0"/>
              <a:t>umowy.</a:t>
            </a:r>
          </a:p>
          <a:p>
            <a:pPr marL="596646" indent="-514350">
              <a:buAutoNum type="alphaLcParenR"/>
            </a:pPr>
            <a:endParaRPr lang="pl-PL" dirty="0" smtClean="0"/>
          </a:p>
          <a:p>
            <a:pPr marL="82296" indent="0">
              <a:buNone/>
            </a:pPr>
            <a:r>
              <a:rPr lang="pl-PL" dirty="0" smtClean="0"/>
              <a:t>2. </a:t>
            </a:r>
            <a:r>
              <a:rPr lang="pl-PL" b="1" dirty="0" smtClean="0"/>
              <a:t>Uznanie</a:t>
            </a:r>
            <a:r>
              <a:rPr lang="pl-PL" dirty="0" smtClean="0"/>
              <a:t> prawa (praktyka):</a:t>
            </a:r>
          </a:p>
          <a:p>
            <a:pPr marL="596646" indent="-514350">
              <a:buAutoNum type="alphaLcParenR"/>
            </a:pPr>
            <a:r>
              <a:rPr lang="pl-PL" dirty="0" smtClean="0"/>
              <a:t>precedens;</a:t>
            </a:r>
          </a:p>
          <a:p>
            <a:pPr marL="596646" indent="-514350">
              <a:buAutoNum type="alphaLcParenR"/>
            </a:pPr>
            <a:r>
              <a:rPr lang="pl-PL" dirty="0"/>
              <a:t>z</a:t>
            </a:r>
            <a:r>
              <a:rPr lang="pl-PL" dirty="0" smtClean="0"/>
              <a:t>wyczaj.</a:t>
            </a:r>
          </a:p>
        </p:txBody>
      </p:sp>
    </p:spTree>
    <p:extLst>
      <p:ext uri="{BB962C8B-B14F-4D97-AF65-F5344CB8AC3E}">
        <p14:creationId xmlns:p14="http://schemas.microsoft.com/office/powerpoint/2010/main" val="2822451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Rodzaje precedensów: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pl-PL" dirty="0" smtClean="0"/>
              <a:t>Precedensy </a:t>
            </a:r>
            <a:r>
              <a:rPr lang="pl-PL" b="1" dirty="0" smtClean="0"/>
              <a:t>de iure</a:t>
            </a:r>
            <a:r>
              <a:rPr lang="pl-PL" dirty="0" smtClean="0"/>
              <a:t>;</a:t>
            </a:r>
          </a:p>
          <a:p>
            <a:pPr marL="596646" indent="-514350">
              <a:buAutoNum type="arabicPeriod"/>
            </a:pPr>
            <a:r>
              <a:rPr lang="pl-PL" dirty="0" smtClean="0"/>
              <a:t>Precedensy </a:t>
            </a:r>
            <a:r>
              <a:rPr lang="pl-PL" b="1" dirty="0" smtClean="0"/>
              <a:t>de facto</a:t>
            </a:r>
            <a:r>
              <a:rPr lang="pl-PL" dirty="0" smtClean="0"/>
              <a:t>.</a:t>
            </a:r>
          </a:p>
          <a:p>
            <a:pPr marL="596646" indent="-514350">
              <a:buAutoNum type="arabicPeriod"/>
            </a:pPr>
            <a:endParaRPr lang="pl-PL" dirty="0"/>
          </a:p>
          <a:p>
            <a:pPr marL="596646" indent="-514350">
              <a:buFont typeface="+mj-lt"/>
              <a:buAutoNum type="alphaUcPeriod"/>
            </a:pPr>
            <a:r>
              <a:rPr lang="pl-PL" dirty="0" smtClean="0"/>
              <a:t>Precedensy </a:t>
            </a:r>
            <a:r>
              <a:rPr lang="pl-PL" b="1" dirty="0" smtClean="0"/>
              <a:t>deklaratoryjne</a:t>
            </a:r>
            <a:r>
              <a:rPr lang="pl-PL" dirty="0" smtClean="0"/>
              <a:t>;</a:t>
            </a:r>
          </a:p>
          <a:p>
            <a:pPr marL="596646" indent="-514350">
              <a:buFont typeface="+mj-lt"/>
              <a:buAutoNum type="alphaUcPeriod"/>
            </a:pPr>
            <a:r>
              <a:rPr lang="pl-PL" dirty="0" smtClean="0"/>
              <a:t>Precedensy </a:t>
            </a:r>
            <a:r>
              <a:rPr lang="pl-PL" b="1" dirty="0" smtClean="0"/>
              <a:t>konstytutywne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6592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Technika prawodawcza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Czym jest?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Jakie są jej zadania?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Co to są dyrektywy techniki prawodawczej?</a:t>
            </a:r>
          </a:p>
        </p:txBody>
      </p:sp>
    </p:spTree>
    <p:extLst>
      <p:ext uri="{BB962C8B-B14F-4D97-AF65-F5344CB8AC3E}">
        <p14:creationId xmlns:p14="http://schemas.microsoft.com/office/powerpoint/2010/main" val="378851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Norma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zorzec zachowania rekonstruowany z przepisu prawnego.</a:t>
            </a:r>
          </a:p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b="1" dirty="0" smtClean="0"/>
              <a:t>Koncepcje budowy norm:</a:t>
            </a:r>
          </a:p>
          <a:p>
            <a:pPr marL="82296" indent="0">
              <a:buNone/>
            </a:pPr>
            <a:r>
              <a:rPr lang="pl-PL" dirty="0" smtClean="0"/>
              <a:t>1. Koncepcja trójelementowa</a:t>
            </a:r>
          </a:p>
          <a:p>
            <a:pPr marL="82296" indent="0">
              <a:buNone/>
            </a:pPr>
            <a:r>
              <a:rPr lang="pl-PL" dirty="0" smtClean="0"/>
              <a:t>2. Koncepcja norm sprzężonych</a:t>
            </a:r>
          </a:p>
          <a:p>
            <a:pPr marL="82296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8275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 Koncepcja trójelementowa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2204864"/>
            <a:ext cx="8244408" cy="4800600"/>
          </a:xfrm>
        </p:spPr>
        <p:txBody>
          <a:bodyPr/>
          <a:lstStyle/>
          <a:p>
            <a:r>
              <a:rPr lang="pl-PL" dirty="0" smtClean="0"/>
              <a:t>Na normę prawną składają się:</a:t>
            </a:r>
          </a:p>
          <a:p>
            <a:endParaRPr lang="pl-PL" dirty="0"/>
          </a:p>
          <a:p>
            <a:r>
              <a:rPr lang="pl-PL" dirty="0" smtClean="0"/>
              <a:t>HIPOTEZA (adresat i okoliczności)</a:t>
            </a:r>
          </a:p>
          <a:p>
            <a:endParaRPr lang="pl-PL" dirty="0"/>
          </a:p>
          <a:p>
            <a:r>
              <a:rPr lang="pl-PL" dirty="0" smtClean="0"/>
              <a:t>DYSPOZYCJA (treść </a:t>
            </a:r>
            <a:r>
              <a:rPr lang="pl-PL" dirty="0" err="1" smtClean="0"/>
              <a:t>powinnego</a:t>
            </a:r>
            <a:r>
              <a:rPr lang="pl-PL" dirty="0" smtClean="0"/>
              <a:t> zachowania)</a:t>
            </a:r>
          </a:p>
          <a:p>
            <a:endParaRPr lang="pl-PL" dirty="0"/>
          </a:p>
          <a:p>
            <a:r>
              <a:rPr lang="pl-PL" dirty="0" smtClean="0"/>
              <a:t>SANKCJA (użycie lub zapowiedź użycia przymusu)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0221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Rodzaje sankcji: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Sankcja kary;</a:t>
            </a:r>
          </a:p>
          <a:p>
            <a:r>
              <a:rPr lang="pl-PL" dirty="0" smtClean="0"/>
              <a:t>Sankcja egzekucji;</a:t>
            </a:r>
          </a:p>
          <a:p>
            <a:r>
              <a:rPr lang="pl-PL" dirty="0" smtClean="0"/>
              <a:t>Sankcja nieważności:</a:t>
            </a:r>
          </a:p>
          <a:p>
            <a:pPr marL="82296" indent="0">
              <a:buNone/>
            </a:pPr>
            <a:r>
              <a:rPr lang="pl-PL" dirty="0" smtClean="0"/>
              <a:t>	- nieważność bezwzględna,</a:t>
            </a:r>
          </a:p>
          <a:p>
            <a:pPr marL="82296" indent="0">
              <a:buNone/>
            </a:pPr>
            <a:r>
              <a:rPr lang="pl-PL" dirty="0" smtClean="0"/>
              <a:t>	- nieważność względna.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0473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Koncepcja norm sprzężonych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Norma prawna składa się z:</a:t>
            </a:r>
          </a:p>
          <a:p>
            <a:endParaRPr lang="pl-PL" dirty="0"/>
          </a:p>
          <a:p>
            <a:r>
              <a:rPr lang="pl-PL" dirty="0" smtClean="0"/>
              <a:t>NORMY SANKCJONOWANEJ, i</a:t>
            </a:r>
          </a:p>
          <a:p>
            <a:endParaRPr lang="pl-PL" dirty="0"/>
          </a:p>
          <a:p>
            <a:r>
              <a:rPr lang="pl-PL" dirty="0" smtClean="0"/>
              <a:t>NORMY SANKCJONUJĄCEJ.</a:t>
            </a:r>
          </a:p>
          <a:p>
            <a:endParaRPr lang="pl-PL" dirty="0"/>
          </a:p>
          <a:p>
            <a:pPr marL="82296" indent="0">
              <a:buNone/>
            </a:pPr>
            <a:r>
              <a:rPr lang="pl-PL" dirty="0" smtClean="0"/>
              <a:t>Zgodnie z tą koncepcją system prawa tworzą pary norm o takiej samej strukturze, czyli normy składające się z </a:t>
            </a:r>
            <a:r>
              <a:rPr lang="pl-PL" b="1" dirty="0" smtClean="0"/>
              <a:t>zakresu zastosowania </a:t>
            </a:r>
            <a:r>
              <a:rPr lang="pl-PL" dirty="0" smtClean="0"/>
              <a:t>i </a:t>
            </a:r>
            <a:r>
              <a:rPr lang="pl-PL" b="1" dirty="0" smtClean="0"/>
              <a:t>zakresu normowania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2127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Zasadniczy podział norm: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Normy indywidualne;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Normy generalne;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Normy konkretne;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Normy abstrakcyjne.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0356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Przepis a norma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Przepis prawny </a:t>
            </a:r>
            <a:r>
              <a:rPr lang="pl-PL" dirty="0" smtClean="0"/>
              <a:t>– zdanie w sensie gramatycznym ujęte w akcie normatywnym.</a:t>
            </a:r>
          </a:p>
          <a:p>
            <a:endParaRPr lang="pl-PL" dirty="0"/>
          </a:p>
          <a:p>
            <a:r>
              <a:rPr lang="pl-PL" b="1" dirty="0" smtClean="0"/>
              <a:t>Norma prawna </a:t>
            </a:r>
            <a:r>
              <a:rPr lang="pl-PL" dirty="0" smtClean="0"/>
              <a:t>– reguła wyprowadzona z przepisu poprzez wykładnię prawa.</a:t>
            </a:r>
          </a:p>
          <a:p>
            <a:endParaRPr lang="pl-PL" dirty="0"/>
          </a:p>
          <a:p>
            <a:r>
              <a:rPr lang="pl-PL" dirty="0" smtClean="0"/>
              <a:t>Relacja pomiędzy przepisem a normą jest taka jak pomiędzy formą a treścią.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3315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Kondensacja norm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Co oznacza (na czym polega)?</a:t>
            </a:r>
          </a:p>
          <a:p>
            <a:endParaRPr lang="pl-PL" dirty="0" smtClean="0"/>
          </a:p>
          <a:p>
            <a:r>
              <a:rPr lang="pl-PL" dirty="0" smtClean="0"/>
              <a:t>Na co pozwala?</a:t>
            </a:r>
          </a:p>
          <a:p>
            <a:endParaRPr lang="pl-PL" dirty="0" smtClean="0"/>
          </a:p>
          <a:p>
            <a:r>
              <a:rPr lang="pl-PL" dirty="0" smtClean="0"/>
              <a:t>Czemu ma służyć?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7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19" y="1844825"/>
            <a:ext cx="8892481" cy="4896544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b="1" dirty="0" smtClean="0"/>
              <a:t>W semestrze zimowym 2024/2025: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- we</a:t>
            </a:r>
            <a:r>
              <a:rPr lang="pl-PL" dirty="0"/>
              <a:t> </a:t>
            </a:r>
            <a:r>
              <a:rPr lang="pl-PL" b="1" dirty="0"/>
              <a:t>wtorki </a:t>
            </a:r>
            <a:r>
              <a:rPr lang="pl-PL" dirty="0"/>
              <a:t>w godz. </a:t>
            </a:r>
            <a:r>
              <a:rPr lang="pl-PL" b="1" dirty="0"/>
              <a:t>11:00 - 12:00</a:t>
            </a:r>
            <a:r>
              <a:rPr lang="pl-PL" dirty="0"/>
              <a:t> (za pośrednictwem MS </a:t>
            </a:r>
            <a:r>
              <a:rPr lang="pl-PL" dirty="0" err="1"/>
              <a:t>Teams</a:t>
            </a:r>
            <a:r>
              <a:rPr lang="pl-PL" dirty="0"/>
              <a:t>) oraz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w</a:t>
            </a:r>
            <a:r>
              <a:rPr lang="pl-PL" dirty="0"/>
              <a:t> </a:t>
            </a:r>
            <a:r>
              <a:rPr lang="pl-PL" b="1" dirty="0"/>
              <a:t>piątki</a:t>
            </a:r>
            <a:r>
              <a:rPr lang="pl-PL" dirty="0"/>
              <a:t> w godz. </a:t>
            </a:r>
            <a:r>
              <a:rPr lang="pl-PL" b="1" dirty="0" smtClean="0"/>
              <a:t>14:15 - 15:15</a:t>
            </a:r>
            <a:r>
              <a:rPr lang="pl-PL" b="1" dirty="0"/>
              <a:t> </a:t>
            </a:r>
            <a:r>
              <a:rPr lang="pl-PL" dirty="0"/>
              <a:t>(stacjonarnie</a:t>
            </a:r>
            <a:r>
              <a:rPr lang="pl-PL" dirty="0" smtClean="0"/>
              <a:t>).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Pok. </a:t>
            </a:r>
            <a:r>
              <a:rPr lang="pl-PL" b="1" smtClean="0"/>
              <a:t>305 </a:t>
            </a:r>
            <a:r>
              <a:rPr lang="pl-PL" b="1" smtClean="0"/>
              <a:t>A</a:t>
            </a:r>
            <a:endParaRPr lang="pl-PL" b="1" dirty="0" smtClean="0"/>
          </a:p>
          <a:p>
            <a:endParaRPr lang="pl-PL" dirty="0" smtClean="0"/>
          </a:p>
          <a:p>
            <a:r>
              <a:rPr lang="pl-PL" dirty="0" smtClean="0"/>
              <a:t>Mile widziana uprzednia informacja mailowa.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Proszę sprawdzać ewentualne zmiany na stronie wydziałowej.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KONSULTACJE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795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056784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Rozczłonkowanie norm w przepisach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Co oznacza</a:t>
            </a:r>
            <a:r>
              <a:rPr lang="pl-PL" dirty="0"/>
              <a:t> </a:t>
            </a:r>
            <a:r>
              <a:rPr lang="pl-PL" dirty="0" smtClean="0"/>
              <a:t>(na czym polega)?</a:t>
            </a:r>
            <a:endParaRPr lang="pl-PL" dirty="0"/>
          </a:p>
          <a:p>
            <a:endParaRPr lang="pl-PL" dirty="0"/>
          </a:p>
          <a:p>
            <a:r>
              <a:rPr lang="pl-PL" dirty="0"/>
              <a:t>Na co pozwala?</a:t>
            </a:r>
          </a:p>
          <a:p>
            <a:endParaRPr lang="pl-PL" dirty="0"/>
          </a:p>
          <a:p>
            <a:r>
              <a:rPr lang="pl-PL" dirty="0"/>
              <a:t>Czemu ma służyć</a:t>
            </a:r>
            <a:r>
              <a:rPr lang="pl-PL" dirty="0" smtClean="0"/>
              <a:t>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043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Ocena z </a:t>
            </a:r>
            <a:r>
              <a:rPr lang="pl-PL" u="sng" dirty="0"/>
              <a:t>kolokwium</a:t>
            </a:r>
            <a:r>
              <a:rPr lang="pl-PL" dirty="0"/>
              <a:t> stanowi </a:t>
            </a:r>
            <a:r>
              <a:rPr lang="pl-PL" b="1" dirty="0"/>
              <a:t>70%</a:t>
            </a:r>
            <a:r>
              <a:rPr lang="pl-PL" dirty="0"/>
              <a:t> oceny końcowej.</a:t>
            </a:r>
          </a:p>
          <a:p>
            <a:r>
              <a:rPr lang="pl-PL" dirty="0"/>
              <a:t>Ocena za </a:t>
            </a:r>
            <a:r>
              <a:rPr lang="pl-PL" u="sng" dirty="0"/>
              <a:t>pracę grupową</a:t>
            </a:r>
            <a:r>
              <a:rPr lang="pl-PL" dirty="0"/>
              <a:t> stanowi </a:t>
            </a:r>
            <a:r>
              <a:rPr lang="pl-PL" b="1" dirty="0"/>
              <a:t>30%</a:t>
            </a:r>
            <a:r>
              <a:rPr lang="pl-PL" dirty="0"/>
              <a:t> oceny końcowej.</a:t>
            </a:r>
          </a:p>
          <a:p>
            <a:endParaRPr lang="pl-PL" dirty="0"/>
          </a:p>
          <a:p>
            <a:pPr lvl="0"/>
            <a:r>
              <a:rPr lang="pl-PL" b="1" dirty="0"/>
              <a:t>Kolokwium – </a:t>
            </a:r>
            <a:r>
              <a:rPr lang="pl-PL" dirty="0"/>
              <a:t>na przedostatnich zajęciach (forma pisemna)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b="1" dirty="0"/>
              <a:t>Warunkiem </a:t>
            </a:r>
            <a:r>
              <a:rPr lang="pl-PL" dirty="0"/>
              <a:t>zaliczenia przedmiotu jest napisanie </a:t>
            </a:r>
            <a:r>
              <a:rPr lang="pl-PL" u="sng" dirty="0"/>
              <a:t>kolokwium na ocenę pozytywną</a:t>
            </a:r>
            <a:r>
              <a:rPr lang="pl-PL" dirty="0"/>
              <a:t>.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końcowa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187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pl-PL" b="1" dirty="0"/>
              <a:t>Praca grupowa – </a:t>
            </a:r>
            <a:r>
              <a:rPr lang="pl-PL" dirty="0"/>
              <a:t>podczas zajęć nr 2</a:t>
            </a:r>
          </a:p>
          <a:p>
            <a:endParaRPr lang="pl-PL" dirty="0"/>
          </a:p>
          <a:p>
            <a:pPr algn="just"/>
            <a:r>
              <a:rPr lang="pl-PL" dirty="0"/>
              <a:t>Zadanie polegające na wcześniejszym </a:t>
            </a:r>
            <a:r>
              <a:rPr lang="pl-PL" dirty="0" smtClean="0"/>
              <a:t>przygotowaniu przez grupę, </a:t>
            </a:r>
            <a:r>
              <a:rPr lang="pl-PL" dirty="0"/>
              <a:t>a następnie przedstawieniu </a:t>
            </a:r>
            <a:r>
              <a:rPr lang="pl-PL" b="1" dirty="0"/>
              <a:t>prezentacji</a:t>
            </a:r>
            <a:r>
              <a:rPr lang="pl-PL" dirty="0"/>
              <a:t> zawierającej </a:t>
            </a:r>
            <a:r>
              <a:rPr lang="pl-PL" u="sng" dirty="0"/>
              <a:t>wyjaśnienie</a:t>
            </a:r>
            <a:r>
              <a:rPr lang="pl-PL" dirty="0"/>
              <a:t> podanych niżej pojęć </a:t>
            </a:r>
            <a:r>
              <a:rPr lang="pl-PL" u="sng" dirty="0"/>
              <a:t>wraz z przykładami</a:t>
            </a:r>
            <a:r>
              <a:rPr lang="pl-PL" dirty="0"/>
              <a:t>: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i="1" dirty="0"/>
              <a:t>lex </a:t>
            </a:r>
            <a:r>
              <a:rPr lang="pl-PL" i="1" dirty="0" err="1"/>
              <a:t>generalis</a:t>
            </a:r>
            <a:r>
              <a:rPr lang="pl-PL" dirty="0"/>
              <a:t>, </a:t>
            </a:r>
            <a:r>
              <a:rPr lang="pl-PL" i="1" dirty="0"/>
              <a:t>lex </a:t>
            </a:r>
            <a:r>
              <a:rPr lang="pl-PL" i="1" dirty="0" err="1"/>
              <a:t>specialis</a:t>
            </a:r>
            <a:r>
              <a:rPr lang="pl-PL" dirty="0"/>
              <a:t>, przepisy odsyłające (przepisy odsyłające wewnątrzsystemowo; przepisy odsyłające </a:t>
            </a:r>
            <a:r>
              <a:rPr lang="pl-PL" dirty="0" err="1"/>
              <a:t>pozasystemowo</a:t>
            </a:r>
            <a:r>
              <a:rPr lang="pl-PL" dirty="0"/>
              <a:t>; przepisy blankietowe; fikcje prawne), przepisy przejściowe (o charakterze kolizyjnym; o charakterze regulacji </a:t>
            </a:r>
            <a:r>
              <a:rPr lang="pl-PL" i="1" dirty="0"/>
              <a:t>ad hoc</a:t>
            </a:r>
            <a:r>
              <a:rPr lang="pl-PL" dirty="0"/>
              <a:t>), przepisy dostosowujące, przepisy końcowe (przepisy uchylające – klauzule derogacyjne; przepisy o utracie mocy obowiązującej aktu prawnego; przepisy o wejściu aktu w życie – przepisy wprowadzające; </a:t>
            </a:r>
            <a:r>
              <a:rPr lang="pl-PL" i="1" dirty="0"/>
              <a:t>vacatio legis</a:t>
            </a:r>
            <a:r>
              <a:rPr lang="pl-PL" dirty="0"/>
              <a:t>), przepisy epizodyczne, wypowiedzi kreujące, oceny charakteryzujące, arenga, definicja legalna, przepisy nakazujące, przepisy dozwalające, przepisy zakazujące, uprawnienie, kompetencja, przepisy zawierające normę </a:t>
            </a:r>
            <a:r>
              <a:rPr lang="pl-PL" i="1" dirty="0" err="1"/>
              <a:t>ius</a:t>
            </a:r>
            <a:r>
              <a:rPr lang="pl-PL" i="1" dirty="0"/>
              <a:t> </a:t>
            </a:r>
            <a:r>
              <a:rPr lang="pl-PL" i="1" dirty="0" err="1"/>
              <a:t>cogens</a:t>
            </a:r>
            <a:r>
              <a:rPr lang="pl-PL" dirty="0"/>
              <a:t>; przepisy zawierające normę </a:t>
            </a:r>
            <a:r>
              <a:rPr lang="pl-PL" dirty="0" err="1"/>
              <a:t>semidyspozytywną</a:t>
            </a:r>
            <a:r>
              <a:rPr lang="pl-PL" dirty="0"/>
              <a:t>; przepisy zawierające normę </a:t>
            </a:r>
            <a:r>
              <a:rPr lang="pl-PL" i="1" dirty="0" err="1"/>
              <a:t>ius</a:t>
            </a:r>
            <a:r>
              <a:rPr lang="pl-PL" i="1" dirty="0"/>
              <a:t> </a:t>
            </a:r>
            <a:r>
              <a:rPr lang="pl-PL" i="1" dirty="0" err="1"/>
              <a:t>dispositivum</a:t>
            </a:r>
            <a:r>
              <a:rPr lang="pl-PL" dirty="0"/>
              <a:t>, przepisy bezpośrednio wyznaczające zachowanie, przepisy pośrednio wyznaczające zachowanie, domniemania faktyczne, domniemania prawne (formalne, materialne), wzruszalność domniemań.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końcowa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654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A. Bator (red.), </a:t>
            </a:r>
            <a:r>
              <a:rPr lang="pl-PL" b="1" i="1" dirty="0"/>
              <a:t>Wprowadzenie do nauk prawnych. Leksykon tematyczny</a:t>
            </a:r>
            <a:r>
              <a:rPr lang="pl-PL" dirty="0"/>
              <a:t>, Wolters Kluwer, Warszawa </a:t>
            </a:r>
            <a:r>
              <a:rPr lang="pl-PL" dirty="0" smtClean="0"/>
              <a:t>2016</a:t>
            </a:r>
          </a:p>
          <a:p>
            <a:pPr marL="0" indent="0">
              <a:buNone/>
            </a:pPr>
            <a:r>
              <a:rPr lang="pl-PL" dirty="0" smtClean="0"/>
              <a:t>+ </a:t>
            </a:r>
            <a:r>
              <a:rPr lang="pl-PL" b="1" dirty="0" smtClean="0"/>
              <a:t>TESTY</a:t>
            </a:r>
            <a:r>
              <a:rPr lang="pl-PL" dirty="0" smtClean="0"/>
              <a:t> do Leksykonu!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Rozporządzenie Prezesa Rady Ministrów z dnia 20 czerwca 2002 r. w sprawie "Zasad techniki prawodawczej" </a:t>
            </a:r>
            <a:r>
              <a:rPr lang="pl-PL" b="1" dirty="0"/>
              <a:t>(Dz.U. z 2016 r. poz. 283)</a:t>
            </a:r>
            <a:r>
              <a:rPr lang="pl-PL" dirty="0"/>
              <a:t> </a:t>
            </a:r>
            <a:endParaRPr lang="pl-PL" dirty="0" smtClean="0"/>
          </a:p>
          <a:p>
            <a:endParaRPr lang="pl-PL" dirty="0"/>
          </a:p>
          <a:p>
            <a:r>
              <a:rPr lang="pl-PL" u="sng" dirty="0"/>
              <a:t>Pomocniczo:</a:t>
            </a:r>
            <a:endParaRPr lang="pl-PL" dirty="0"/>
          </a:p>
          <a:p>
            <a:r>
              <a:rPr lang="pl-PL" dirty="0"/>
              <a:t>Srokosz J., Sulikowski A., </a:t>
            </a:r>
            <a:r>
              <a:rPr lang="pl-PL" i="1" dirty="0"/>
              <a:t>Wstęp do prawoznawstwa</a:t>
            </a:r>
            <a:r>
              <a:rPr lang="pl-PL" dirty="0"/>
              <a:t>, Opole 2014;</a:t>
            </a:r>
          </a:p>
          <a:p>
            <a:r>
              <a:rPr lang="pl-PL" dirty="0"/>
              <a:t>Wronkowska S., Ziembiński Z., </a:t>
            </a:r>
            <a:r>
              <a:rPr lang="pl-PL" i="1" dirty="0"/>
              <a:t>Zarys Teorii Prawa</a:t>
            </a:r>
            <a:r>
              <a:rPr lang="pl-PL" dirty="0"/>
              <a:t>, Poznań 2001.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6222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 znaczeniu </a:t>
            </a:r>
            <a:r>
              <a:rPr lang="pl-PL" b="1" dirty="0"/>
              <a:t>wąskim</a:t>
            </a:r>
            <a:r>
              <a:rPr lang="pl-PL" dirty="0"/>
              <a:t>: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NAUKI PRAWNE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W znaczeniu </a:t>
            </a:r>
            <a:r>
              <a:rPr lang="pl-PL" b="1" dirty="0"/>
              <a:t>szerokim</a:t>
            </a:r>
            <a:r>
              <a:rPr lang="pl-PL" dirty="0"/>
              <a:t>:</a:t>
            </a:r>
          </a:p>
          <a:p>
            <a:pPr marL="82296" indent="0">
              <a:buNone/>
            </a:pPr>
            <a:r>
              <a:rPr lang="pl-PL" dirty="0"/>
              <a:t>	wszelkie „znawstwo prawa” – czyli: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NAUKI PRAWNE + PRAKTYKA PRAWNICZA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b="1" dirty="0"/>
              <a:t>*Praktyka prawnicza </a:t>
            </a:r>
            <a:r>
              <a:rPr lang="pl-PL" dirty="0"/>
              <a:t>jako praktyczne umiejętności prawnicze, związane z argumentacją i negocjowaniem rozstrzygnięć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Prawoznawstwo</a:t>
            </a:r>
          </a:p>
        </p:txBody>
      </p:sp>
    </p:spTree>
    <p:extLst>
      <p:ext uri="{BB962C8B-B14F-4D97-AF65-F5344CB8AC3E}">
        <p14:creationId xmlns:p14="http://schemas.microsoft.com/office/powerpoint/2010/main" val="89598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/>
              <a:t>usystematyzowana metodologicznie refleksja o prawie.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W obrębie nauk prawnych wyróżnia się:</a:t>
            </a:r>
          </a:p>
          <a:p>
            <a:pPr marL="596646" indent="-514350">
              <a:buAutoNum type="arabicParenR"/>
            </a:pPr>
            <a:r>
              <a:rPr lang="pl-PL" dirty="0"/>
              <a:t>nauki </a:t>
            </a:r>
            <a:r>
              <a:rPr lang="pl-PL" b="1" dirty="0"/>
              <a:t>historyczno-prawne</a:t>
            </a:r>
            <a:r>
              <a:rPr lang="pl-PL" dirty="0"/>
              <a:t>,</a:t>
            </a:r>
          </a:p>
          <a:p>
            <a:pPr marL="596646" indent="-514350">
              <a:buAutoNum type="arabicParenR"/>
            </a:pPr>
            <a:r>
              <a:rPr lang="pl-PL" b="1" dirty="0"/>
              <a:t>szczegółowe </a:t>
            </a:r>
            <a:r>
              <a:rPr lang="pl-PL" dirty="0"/>
              <a:t>nauki prawne,</a:t>
            </a:r>
          </a:p>
          <a:p>
            <a:pPr marL="596646" indent="-514350">
              <a:buAutoNum type="arabicParenR"/>
            </a:pPr>
            <a:r>
              <a:rPr lang="pl-PL" b="1" dirty="0"/>
              <a:t>ogólną</a:t>
            </a:r>
            <a:r>
              <a:rPr lang="pl-PL" dirty="0"/>
              <a:t> naukę o prawie (teoria i filozofia prawa).</a:t>
            </a:r>
          </a:p>
          <a:p>
            <a:pPr marL="82296" indent="0">
              <a:buNone/>
            </a:pPr>
            <a:r>
              <a:rPr lang="pl-PL" dirty="0"/>
              <a:t>	+ NAUKI POMOCNICZE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Nauki prawne</a:t>
            </a:r>
          </a:p>
        </p:txBody>
      </p:sp>
    </p:spTree>
    <p:extLst>
      <p:ext uri="{BB962C8B-B14F-4D97-AF65-F5344CB8AC3E}">
        <p14:creationId xmlns:p14="http://schemas.microsoft.com/office/powerpoint/2010/main" val="298093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Tworzenie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dirty="0" smtClean="0"/>
              <a:t>Pojęcia:</a:t>
            </a:r>
          </a:p>
          <a:p>
            <a:pPr marL="82296" indent="0">
              <a:buNone/>
            </a:pPr>
            <a:endParaRPr lang="pl-PL" dirty="0" smtClean="0"/>
          </a:p>
          <a:p>
            <a:r>
              <a:rPr lang="pl-PL" dirty="0"/>
              <a:t>ź</a:t>
            </a:r>
            <a:r>
              <a:rPr lang="pl-PL" dirty="0" smtClean="0"/>
              <a:t>ródło poznania prawa;</a:t>
            </a:r>
          </a:p>
          <a:p>
            <a:endParaRPr lang="pl-PL" dirty="0" smtClean="0"/>
          </a:p>
          <a:p>
            <a:r>
              <a:rPr lang="pl-PL" dirty="0"/>
              <a:t>ź</a:t>
            </a:r>
            <a:r>
              <a:rPr lang="pl-PL" dirty="0" smtClean="0"/>
              <a:t>ródło prawa;</a:t>
            </a:r>
          </a:p>
          <a:p>
            <a:endParaRPr lang="pl-PL" dirty="0" smtClean="0"/>
          </a:p>
          <a:p>
            <a:r>
              <a:rPr lang="pl-PL" dirty="0"/>
              <a:t>f</a:t>
            </a:r>
            <a:r>
              <a:rPr lang="pl-PL" dirty="0" smtClean="0"/>
              <a:t>ormalne i materialne źródła prawa.</a:t>
            </a:r>
          </a:p>
        </p:txBody>
      </p:sp>
    </p:spTree>
    <p:extLst>
      <p:ext uri="{BB962C8B-B14F-4D97-AF65-F5344CB8AC3E}">
        <p14:creationId xmlns:p14="http://schemas.microsoft.com/office/powerpoint/2010/main" val="3799246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Normatywna koncepcja źródeł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596646" indent="-514350">
              <a:buAutoNum type="arabicParenR"/>
            </a:pPr>
            <a:r>
              <a:rPr lang="pl-PL" dirty="0" smtClean="0"/>
              <a:t>Reguły </a:t>
            </a:r>
            <a:r>
              <a:rPr lang="pl-PL" b="1" dirty="0" smtClean="0"/>
              <a:t>walidacyjne</a:t>
            </a:r>
            <a:r>
              <a:rPr lang="pl-PL" dirty="0" smtClean="0"/>
              <a:t>, i </a:t>
            </a:r>
          </a:p>
          <a:p>
            <a:pPr marL="82296" indent="0">
              <a:buNone/>
            </a:pPr>
            <a:endParaRPr lang="pl-PL" dirty="0" smtClean="0"/>
          </a:p>
          <a:p>
            <a:pPr marL="596646" indent="-514350">
              <a:buAutoNum type="arabicParenR"/>
            </a:pPr>
            <a:r>
              <a:rPr lang="pl-PL" dirty="0" smtClean="0"/>
              <a:t>Reguły </a:t>
            </a:r>
            <a:r>
              <a:rPr lang="pl-PL" b="1" dirty="0" smtClean="0"/>
              <a:t>egzegezy</a:t>
            </a:r>
            <a:r>
              <a:rPr lang="pl-PL" dirty="0" smtClean="0"/>
              <a:t>.</a:t>
            </a:r>
          </a:p>
          <a:p>
            <a:pPr marL="596646" indent="-514350">
              <a:buAutoNum type="arabicParenR"/>
            </a:pPr>
            <a:endParaRPr lang="pl-PL" dirty="0"/>
          </a:p>
          <a:p>
            <a:pPr marL="596646" indent="-514350">
              <a:buAutoNum type="arabicParenR"/>
            </a:pPr>
            <a:endParaRPr lang="pl-PL" dirty="0" smtClean="0"/>
          </a:p>
          <a:p>
            <a:pPr marL="82296" indent="0">
              <a:buNone/>
            </a:pPr>
            <a:r>
              <a:rPr lang="pl-PL" b="1" dirty="0" smtClean="0"/>
              <a:t>*</a:t>
            </a:r>
            <a:r>
              <a:rPr lang="pl-PL" dirty="0" smtClean="0"/>
              <a:t>PRAWO POZYTYWNE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284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118</TotalTime>
  <Words>632</Words>
  <Application>Microsoft Office PowerPoint</Application>
  <PresentationFormat>Pokaz na ekranie (4:3)</PresentationFormat>
  <Paragraphs>146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3" baseType="lpstr">
      <vt:lpstr>Book Antiqua</vt:lpstr>
      <vt:lpstr>Wingdings</vt:lpstr>
      <vt:lpstr>Twarda oprawa</vt:lpstr>
      <vt:lpstr>Wstęp do prawoznawstwa</vt:lpstr>
      <vt:lpstr>KONSULTACJE</vt:lpstr>
      <vt:lpstr>Ocena końcowa</vt:lpstr>
      <vt:lpstr>Ocena końcowa</vt:lpstr>
      <vt:lpstr>Literatura</vt:lpstr>
      <vt:lpstr>Prawoznawstwo</vt:lpstr>
      <vt:lpstr>Nauki prawne</vt:lpstr>
      <vt:lpstr>Tworzenie prawa</vt:lpstr>
      <vt:lpstr>Normatywna koncepcja źródeł prawa:</vt:lpstr>
      <vt:lpstr>Formy tworzenia prawa:</vt:lpstr>
      <vt:lpstr>Rodzaje precedensów:</vt:lpstr>
      <vt:lpstr>Technika prawodawcza</vt:lpstr>
      <vt:lpstr>Norma prawna</vt:lpstr>
      <vt:lpstr>1. Koncepcja trójelementowa</vt:lpstr>
      <vt:lpstr>Rodzaje sankcji:</vt:lpstr>
      <vt:lpstr>2. Koncepcja norm sprzężonych</vt:lpstr>
      <vt:lpstr>Zasadniczy podział norm:</vt:lpstr>
      <vt:lpstr>Przepis a norma</vt:lpstr>
      <vt:lpstr>Kondensacja norm</vt:lpstr>
      <vt:lpstr>Rozczłonkowanie norm w przepisach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</dc:title>
  <dc:creator>Martyna</dc:creator>
  <cp:lastModifiedBy>PC</cp:lastModifiedBy>
  <cp:revision>13</cp:revision>
  <dcterms:created xsi:type="dcterms:W3CDTF">2019-10-01T19:33:22Z</dcterms:created>
  <dcterms:modified xsi:type="dcterms:W3CDTF">2024-11-08T10:25:26Z</dcterms:modified>
</cp:coreProperties>
</file>