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9" r:id="rId4"/>
    <p:sldId id="270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71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ójkąt prostokątny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ytuł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7" name="Podtytuł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grpSp>
        <p:nvGrpSpPr>
          <p:cNvPr id="2" name="Grup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Dowolny kształt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Dowolny kształt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Dowolny kształt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Łącznik prosty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Symbol zastępczy daty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68434B4-7DEE-408F-A790-2CB30BD55D84}" type="datetimeFigureOut">
              <a:rPr lang="pl-PL" smtClean="0"/>
              <a:pPr/>
              <a:t>2015-01-26</a:t>
            </a:fld>
            <a:endParaRPr lang="pl-PL"/>
          </a:p>
        </p:txBody>
      </p:sp>
      <p:sp>
        <p:nvSpPr>
          <p:cNvPr id="19" name="Symbol zastępczy stopki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27" name="Symbol zastępczy numeru slajd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6E2D33E-09EB-41F3-8332-6BB1CE135C0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8434B4-7DEE-408F-A790-2CB30BD55D84}" type="datetimeFigureOut">
              <a:rPr lang="pl-PL" smtClean="0"/>
              <a:pPr/>
              <a:t>2015-01-26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E2D33E-09EB-41F3-8332-6BB1CE135C0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8434B4-7DEE-408F-A790-2CB30BD55D84}" type="datetimeFigureOut">
              <a:rPr lang="pl-PL" smtClean="0"/>
              <a:pPr/>
              <a:t>2015-01-26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E2D33E-09EB-41F3-8332-6BB1CE135C0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8434B4-7DEE-408F-A790-2CB30BD55D84}" type="datetimeFigureOut">
              <a:rPr lang="pl-PL" smtClean="0"/>
              <a:pPr/>
              <a:t>2015-01-26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E2D33E-09EB-41F3-8332-6BB1CE135C00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7" name="Tytuł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8434B4-7DEE-408F-A790-2CB30BD55D84}" type="datetimeFigureOut">
              <a:rPr lang="pl-PL" smtClean="0"/>
              <a:pPr/>
              <a:t>2015-01-26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E2D33E-09EB-41F3-8332-6BB1CE135C00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7" name="Pag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Pag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8434B4-7DEE-408F-A790-2CB30BD55D84}" type="datetimeFigureOut">
              <a:rPr lang="pl-PL" smtClean="0"/>
              <a:pPr/>
              <a:t>2015-01-26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E2D33E-09EB-41F3-8332-6BB1CE135C00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Tytuł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8434B4-7DEE-408F-A790-2CB30BD55D84}" type="datetimeFigureOut">
              <a:rPr lang="pl-PL" smtClean="0"/>
              <a:pPr/>
              <a:t>2015-01-26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E2D33E-09EB-41F3-8332-6BB1CE135C0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8434B4-7DEE-408F-A790-2CB30BD55D84}" type="datetimeFigureOut">
              <a:rPr lang="pl-PL" smtClean="0"/>
              <a:pPr/>
              <a:t>2015-01-26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E2D33E-09EB-41F3-8332-6BB1CE135C00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6" name="Tytuł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8434B4-7DEE-408F-A790-2CB30BD55D84}" type="datetimeFigureOut">
              <a:rPr lang="pl-PL" smtClean="0"/>
              <a:pPr/>
              <a:t>2015-01-26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E2D33E-09EB-41F3-8332-6BB1CE135C0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668434B4-7DEE-408F-A790-2CB30BD55D84}" type="datetimeFigureOut">
              <a:rPr lang="pl-PL" smtClean="0"/>
              <a:pPr/>
              <a:t>2015-01-26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E2D33E-09EB-41F3-8332-6BB1CE135C0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68434B4-7DEE-408F-A790-2CB30BD55D84}" type="datetimeFigureOut">
              <a:rPr lang="pl-PL" smtClean="0"/>
              <a:pPr/>
              <a:t>2015-01-26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6E2D33E-09EB-41F3-8332-6BB1CE135C00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8" name="Dowolny kształt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Dowolny kształt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rójkąt prostokątny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Łącznik prosty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Pag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Pag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owolny kształt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Dowolny kształt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rójkąt prostokątny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Łącznik prosty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ymbol zastępczy tytułu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0" name="Symbol zastępczy tekstu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668434B4-7DEE-408F-A790-2CB30BD55D84}" type="datetimeFigureOut">
              <a:rPr lang="pl-PL" smtClean="0"/>
              <a:pPr/>
              <a:t>2015-01-26</a:t>
            </a:fld>
            <a:endParaRPr lang="pl-PL"/>
          </a:p>
        </p:txBody>
      </p:sp>
      <p:sp>
        <p:nvSpPr>
          <p:cNvPr id="22" name="Symbol zastępczy stopki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6E2D33E-09EB-41F3-8332-6BB1CE135C00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l-PL" sz="3200" dirty="0" smtClean="0"/>
              <a:t>Przemysław Kaczmarek</a:t>
            </a:r>
            <a:endParaRPr lang="pl-PL" sz="3200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l-PL" dirty="0" smtClean="0"/>
              <a:t>Wstęp do prawoznawstwa </a:t>
            </a:r>
          </a:p>
          <a:p>
            <a:r>
              <a:rPr lang="pl-PL" dirty="0" smtClean="0"/>
              <a:t>wykład z dnia 17 stycznia 2015 r.   </a:t>
            </a:r>
          </a:p>
          <a:p>
            <a:r>
              <a:rPr lang="pl-PL" dirty="0" smtClean="0"/>
              <a:t>dla Studentów NSP (Z), NSA (Z)   </a:t>
            </a:r>
            <a:endParaRPr lang="pl-PL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pl-PL" dirty="0" smtClean="0"/>
              <a:t>3.  Koncepcja integracyjna </a:t>
            </a:r>
          </a:p>
          <a:p>
            <a:pPr>
              <a:buNone/>
            </a:pPr>
            <a:r>
              <a:rPr lang="pl-PL" dirty="0" smtClean="0"/>
              <a:t>- prawo to reguły, zasady, wymogi polityki („wszystko albo nic”, pluralizm wartości, ważenie zasad).</a:t>
            </a:r>
          </a:p>
          <a:p>
            <a:pPr>
              <a:buNone/>
            </a:pPr>
            <a:r>
              <a:rPr lang="pl-PL" dirty="0" smtClean="0"/>
              <a:t>- koncepcja jednego właściwego rozstrzygnięcia. </a:t>
            </a:r>
          </a:p>
          <a:p>
            <a:pPr>
              <a:buNone/>
            </a:pPr>
            <a:r>
              <a:rPr lang="pl-PL" dirty="0" smtClean="0"/>
              <a:t>- rola sędziego: Herkules (uzasadnienie wewnętrzne i zewnętrzne, sceptycyzm wewnętrzny i zewnętrzny).</a:t>
            </a:r>
          </a:p>
          <a:p>
            <a:pPr>
              <a:buNone/>
            </a:pPr>
            <a:r>
              <a:rPr lang="pl-PL" dirty="0" smtClean="0"/>
              <a:t>- prawo jako fakt interpretacyjny („działanie w łańcuchu”, „prawo jako książka”).</a:t>
            </a:r>
          </a:p>
          <a:p>
            <a:pPr>
              <a:buNone/>
            </a:pPr>
            <a:r>
              <a:rPr lang="pl-PL" dirty="0" smtClean="0"/>
              <a:t>- konstrukcja trudnych przypadków.</a:t>
            </a:r>
          </a:p>
          <a:p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800" dirty="0" smtClean="0"/>
              <a:t>Prawo w działaniu: integracyjna koncepcja </a:t>
            </a:r>
            <a:br>
              <a:rPr lang="pl-PL" sz="2800" dirty="0" smtClean="0"/>
            </a:br>
            <a:r>
              <a:rPr lang="pl-PL" sz="2800" dirty="0" smtClean="0"/>
              <a:t>R. </a:t>
            </a:r>
            <a:r>
              <a:rPr lang="pl-PL" sz="2800" dirty="0" err="1" smtClean="0"/>
              <a:t>Dworkina</a:t>
            </a:r>
            <a:endParaRPr lang="pl-PL" sz="28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buNone/>
            </a:pPr>
            <a:r>
              <a:rPr lang="pl-PL" dirty="0" smtClean="0"/>
              <a:t>1.Diagnoza</a:t>
            </a:r>
          </a:p>
          <a:p>
            <a:pPr>
              <a:buNone/>
            </a:pPr>
            <a:r>
              <a:rPr lang="pl-PL" dirty="0" smtClean="0"/>
              <a:t>- lata 60-70 w USA, rewolucyjne wrzenie młodzieży, niechęć do wojny w Wietnamie, afery rządowe (Watergate), zamieszki rasowe i mordy polityczne (Kennedy, King)</a:t>
            </a:r>
          </a:p>
          <a:p>
            <a:pPr>
              <a:buNone/>
            </a:pPr>
            <a:r>
              <a:rPr lang="pl-PL" dirty="0" smtClean="0"/>
              <a:t>2. Problemy</a:t>
            </a:r>
          </a:p>
          <a:p>
            <a:pPr>
              <a:buNone/>
            </a:pPr>
            <a:r>
              <a:rPr lang="pl-PL" dirty="0" smtClean="0"/>
              <a:t>- edukacja prawnicza.</a:t>
            </a:r>
          </a:p>
          <a:p>
            <a:pPr>
              <a:buNone/>
            </a:pPr>
            <a:r>
              <a:rPr lang="pl-PL" dirty="0" smtClean="0"/>
              <a:t>- świadomość prawna.</a:t>
            </a:r>
          </a:p>
          <a:p>
            <a:pPr>
              <a:buNone/>
            </a:pPr>
            <a:r>
              <a:rPr lang="pl-PL" dirty="0" smtClean="0"/>
              <a:t>- ideologizacja prawa (polityczność prawa).</a:t>
            </a:r>
          </a:p>
          <a:p>
            <a:pPr>
              <a:buNone/>
            </a:pPr>
            <a:r>
              <a:rPr lang="pl-PL" dirty="0" smtClean="0"/>
              <a:t>- emocjonalność prawa.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2700" dirty="0" smtClean="0"/>
              <a:t>Zewnętrzna krytyka prawa: ruch studiów krytycznych nad prawem (Roberto Unger)</a:t>
            </a:r>
            <a:r>
              <a:rPr lang="pl-PL" dirty="0" smtClean="0"/>
              <a:t/>
            </a:r>
            <a:br>
              <a:rPr lang="pl-PL" dirty="0" smtClean="0"/>
            </a:br>
            <a:endParaRPr lang="pl-PL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pl-PL" dirty="0" smtClean="0"/>
              <a:t>3. Krytyka:</a:t>
            </a:r>
          </a:p>
          <a:p>
            <a:pPr>
              <a:buNone/>
            </a:pPr>
            <a:r>
              <a:rPr lang="pl-PL" dirty="0" smtClean="0"/>
              <a:t>- obiektywizmu prawa (kategoria intersubiektywności).</a:t>
            </a:r>
          </a:p>
          <a:p>
            <a:pPr>
              <a:buNone/>
            </a:pPr>
            <a:r>
              <a:rPr lang="pl-PL" dirty="0" smtClean="0"/>
              <a:t>- formalizmu prawniczego </a:t>
            </a:r>
            <a:r>
              <a:rPr lang="pl-PL" smtClean="0"/>
              <a:t>(</a:t>
            </a:r>
            <a:r>
              <a:rPr lang="pl-PL" smtClean="0"/>
              <a:t>formalność </a:t>
            </a:r>
            <a:r>
              <a:rPr lang="pl-PL" dirty="0" smtClean="0"/>
              <a:t>jako cecha prawa a formalizm prawniczy jako strategia interpretacyjna).</a:t>
            </a:r>
          </a:p>
          <a:p>
            <a:pPr>
              <a:buNone/>
            </a:pPr>
            <a:r>
              <a:rPr lang="pl-PL" dirty="0" smtClean="0"/>
              <a:t>- racjonalności prawa (kategoria racjonalnego prawodawcy).</a:t>
            </a:r>
          </a:p>
          <a:p>
            <a:pPr>
              <a:buNone/>
            </a:pPr>
            <a:r>
              <a:rPr lang="pl-PL" dirty="0" smtClean="0"/>
              <a:t>- sprawiedliwości proceduralnej (Komisja Prawdy </a:t>
            </a:r>
          </a:p>
          <a:p>
            <a:pPr>
              <a:buNone/>
            </a:pPr>
            <a:r>
              <a:rPr lang="pl-PL" dirty="0" smtClean="0"/>
              <a:t>i Pojednania w RPA).  </a:t>
            </a:r>
          </a:p>
          <a:p>
            <a:pPr>
              <a:buNone/>
            </a:pPr>
            <a:r>
              <a:rPr lang="pl-PL" dirty="0" smtClean="0"/>
              <a:t> </a:t>
            </a:r>
          </a:p>
          <a:p>
            <a:pPr>
              <a:buNone/>
            </a:pPr>
            <a:r>
              <a:rPr lang="pl-PL" dirty="0" smtClean="0"/>
              <a:t>4. Podstawowe kierunki </a:t>
            </a:r>
          </a:p>
          <a:p>
            <a:pPr>
              <a:buNone/>
            </a:pPr>
            <a:r>
              <a:rPr lang="pl-PL" dirty="0" smtClean="0"/>
              <a:t>- feministyczna teoria prawa. </a:t>
            </a:r>
          </a:p>
          <a:p>
            <a:pPr>
              <a:buNone/>
            </a:pPr>
            <a:r>
              <a:rPr lang="pl-PL" dirty="0" smtClean="0"/>
              <a:t>- teoria rasowa.      </a:t>
            </a:r>
          </a:p>
          <a:p>
            <a:pPr>
              <a:buNone/>
            </a:pPr>
            <a:r>
              <a:rPr lang="pl-PL" dirty="0" smtClean="0"/>
              <a:t>- </a:t>
            </a:r>
            <a:r>
              <a:rPr lang="pl-PL" dirty="0" err="1" smtClean="0"/>
              <a:t>neokonstytucjonalizm</a:t>
            </a:r>
            <a:r>
              <a:rPr lang="pl-PL" dirty="0" smtClean="0"/>
              <a:t>.   </a:t>
            </a:r>
          </a:p>
          <a:p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400" dirty="0" smtClean="0"/>
              <a:t>Zewnętrzna krytyka prawa: ruch studiów krytycznych nad prawem (Roberto Unger)</a:t>
            </a:r>
            <a:endParaRPr lang="pl-PL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endParaRPr lang="pl-PL" dirty="0" smtClean="0"/>
          </a:p>
          <a:p>
            <a:pPr lvl="0"/>
            <a:r>
              <a:rPr lang="pl-PL" dirty="0" smtClean="0"/>
              <a:t>Pozytywizm prawniczy w ujęciu pierwotnym i wyrafinowanym.</a:t>
            </a:r>
          </a:p>
          <a:p>
            <a:pPr lvl="0"/>
            <a:r>
              <a:rPr lang="pl-PL" dirty="0" smtClean="0"/>
              <a:t>Realizm prawniczy (prawo jako fakt społeczny – N. </a:t>
            </a:r>
            <a:r>
              <a:rPr lang="pl-PL" dirty="0" err="1" smtClean="0"/>
              <a:t>MacCormick</a:t>
            </a:r>
            <a:r>
              <a:rPr lang="pl-PL" dirty="0" smtClean="0"/>
              <a:t>) prawo jako fakt psychologiczny – L. </a:t>
            </a:r>
            <a:r>
              <a:rPr lang="pl-PL" dirty="0" err="1" smtClean="0"/>
              <a:t>Petrażycki</a:t>
            </a:r>
            <a:r>
              <a:rPr lang="pl-PL" dirty="0" smtClean="0"/>
              <a:t>).  </a:t>
            </a:r>
          </a:p>
          <a:p>
            <a:pPr lvl="0"/>
            <a:r>
              <a:rPr lang="pl-PL" dirty="0" smtClean="0"/>
              <a:t>Komunikacyjne ujęcie prawa J. </a:t>
            </a:r>
            <a:r>
              <a:rPr lang="pl-PL" dirty="0" smtClean="0"/>
              <a:t>Habermas.</a:t>
            </a:r>
            <a:endParaRPr lang="pl-PL" dirty="0" smtClean="0"/>
          </a:p>
          <a:p>
            <a:pPr lvl="0"/>
            <a:r>
              <a:rPr lang="pl-PL" dirty="0" smtClean="0"/>
              <a:t>Hermeneutyczna koncepcja prawa </a:t>
            </a:r>
          </a:p>
          <a:p>
            <a:pPr lvl="0">
              <a:buNone/>
            </a:pPr>
            <a:r>
              <a:rPr lang="pl-PL" dirty="0" smtClean="0"/>
              <a:t>R. </a:t>
            </a:r>
            <a:r>
              <a:rPr lang="pl-PL" dirty="0" err="1" smtClean="0"/>
              <a:t>Dworkin</a:t>
            </a:r>
            <a:r>
              <a:rPr lang="pl-PL" dirty="0" smtClean="0"/>
              <a:t>.</a:t>
            </a:r>
          </a:p>
          <a:p>
            <a:pPr lvl="0"/>
            <a:r>
              <a:rPr lang="pl-PL" dirty="0" smtClean="0"/>
              <a:t>Ruch studiów krytycznych nad prawem –</a:t>
            </a:r>
          </a:p>
          <a:p>
            <a:pPr lvl="0">
              <a:buNone/>
            </a:pPr>
            <a:r>
              <a:rPr lang="pl-PL" dirty="0" smtClean="0"/>
              <a:t>R. Unger: zewnętrzna krytyka prawa.</a:t>
            </a:r>
          </a:p>
          <a:p>
            <a:pPr lvl="0">
              <a:buNone/>
            </a:pPr>
            <a:endParaRPr lang="pl-PL" dirty="0" smtClean="0"/>
          </a:p>
          <a:p>
            <a:pPr lvl="0">
              <a:buNone/>
            </a:pPr>
            <a:endParaRPr lang="pl-PL" dirty="0" smtClean="0"/>
          </a:p>
          <a:p>
            <a:pPr lvl="0">
              <a:buNone/>
            </a:pPr>
            <a:endParaRPr lang="pl-PL" dirty="0" smtClean="0"/>
          </a:p>
          <a:p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Koncepcje prawa.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pl-PL" dirty="0" smtClean="0"/>
              <a:t>Założenia:</a:t>
            </a:r>
          </a:p>
          <a:p>
            <a:pPr>
              <a:buNone/>
            </a:pPr>
            <a:r>
              <a:rPr lang="pl-PL" dirty="0" smtClean="0"/>
              <a:t>1. Prawo jako rozkaz suwerena (zbiór norm pochodzących od państwa i zabezpieczonych przymusem).</a:t>
            </a:r>
          </a:p>
          <a:p>
            <a:pPr>
              <a:buNone/>
            </a:pPr>
            <a:r>
              <a:rPr lang="pl-PL" dirty="0" smtClean="0"/>
              <a:t>2. Prawo a moralność.</a:t>
            </a:r>
          </a:p>
          <a:p>
            <a:pPr>
              <a:buNone/>
            </a:pPr>
            <a:r>
              <a:rPr lang="pl-PL" dirty="0" smtClean="0"/>
              <a:t> </a:t>
            </a:r>
          </a:p>
          <a:p>
            <a:pPr>
              <a:buNone/>
            </a:pPr>
            <a:r>
              <a:rPr lang="pl-PL" dirty="0" smtClean="0"/>
              <a:t>Aplikacja:</a:t>
            </a:r>
          </a:p>
          <a:p>
            <a:pPr>
              <a:buFontTx/>
              <a:buChar char="-"/>
            </a:pPr>
            <a:r>
              <a:rPr lang="pl-PL" dirty="0" smtClean="0"/>
              <a:t>Sposób poznania prawa.</a:t>
            </a:r>
          </a:p>
          <a:p>
            <a:pPr>
              <a:buFontTx/>
              <a:buChar char="-"/>
            </a:pPr>
            <a:r>
              <a:rPr lang="pl-PL" dirty="0" smtClean="0"/>
              <a:t>Proces pracy prawnika (metoda formalno-dogmatyczna)</a:t>
            </a:r>
          </a:p>
          <a:p>
            <a:pPr>
              <a:buFontTx/>
              <a:buChar char="-"/>
            </a:pPr>
            <a:r>
              <a:rPr lang="pl-PL" dirty="0" smtClean="0"/>
              <a:t>Systemowość prawa.</a:t>
            </a:r>
          </a:p>
          <a:p>
            <a:pPr>
              <a:buFontTx/>
              <a:buChar char="-"/>
            </a:pPr>
            <a:r>
              <a:rPr lang="pl-PL" dirty="0" smtClean="0"/>
              <a:t>Proces stosowania prawa (model sylogistyczny).   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Pozytywizm prawniczy w ujęciu pierwotnym</a:t>
            </a:r>
            <a:endParaRPr lang="pl-PL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pl-PL" dirty="0" smtClean="0"/>
              <a:t>Założenia: modyfikacja pozytywizmu pierwotnego </a:t>
            </a:r>
          </a:p>
          <a:p>
            <a:pPr marL="624078" indent="-514350">
              <a:buNone/>
            </a:pPr>
            <a:r>
              <a:rPr lang="pl-PL" dirty="0" smtClean="0"/>
              <a:t>1. Związek reguł pierwotnych i reguł wtórnych.</a:t>
            </a:r>
          </a:p>
          <a:p>
            <a:pPr marL="624078" indent="-514350">
              <a:buNone/>
            </a:pPr>
            <a:r>
              <a:rPr lang="pl-PL" dirty="0" smtClean="0"/>
              <a:t>2. Wewnętrzny i zewnętrzny punkt widzenia.</a:t>
            </a:r>
          </a:p>
          <a:p>
            <a:pPr marL="624078" indent="-514350">
              <a:buNone/>
            </a:pPr>
            <a:r>
              <a:rPr lang="pl-PL" dirty="0" smtClean="0"/>
              <a:t>3. Postawa refleksyjno-krytyczna.</a:t>
            </a:r>
          </a:p>
          <a:p>
            <a:pPr marL="624078" indent="-514350">
              <a:buNone/>
            </a:pPr>
            <a:r>
              <a:rPr lang="pl-PL" dirty="0" smtClean="0"/>
              <a:t>4. Prawo a moralność.</a:t>
            </a:r>
          </a:p>
          <a:p>
            <a:pPr marL="624078" indent="-514350">
              <a:buNone/>
            </a:pPr>
            <a:r>
              <a:rPr lang="pl-PL" dirty="0" smtClean="0"/>
              <a:t>Aplikacja:</a:t>
            </a:r>
          </a:p>
          <a:p>
            <a:pPr marL="624078" indent="-514350">
              <a:buNone/>
            </a:pPr>
            <a:r>
              <a:rPr lang="pl-PL" dirty="0" smtClean="0"/>
              <a:t>-Prawo jako medium.  </a:t>
            </a:r>
          </a:p>
          <a:p>
            <a:pPr marL="624078" indent="-514350">
              <a:buNone/>
            </a:pPr>
            <a:r>
              <a:rPr lang="pl-PL" dirty="0" smtClean="0"/>
              <a:t>-Interpretacja prawnicza: otwarta tekstowość prawa. </a:t>
            </a:r>
          </a:p>
          <a:p>
            <a:pPr marL="624078" indent="-514350">
              <a:buNone/>
            </a:pPr>
            <a:r>
              <a:rPr lang="pl-PL" dirty="0" smtClean="0"/>
              <a:t>- Dyskrecjonalność sędziowska.   </a:t>
            </a:r>
          </a:p>
          <a:p>
            <a:pPr marL="624078" indent="-514350">
              <a:buAutoNum type="arabicPeriod"/>
            </a:pPr>
            <a:endParaRPr lang="pl-PL" dirty="0" smtClean="0"/>
          </a:p>
          <a:p>
            <a:pPr marL="624078" indent="-514350">
              <a:buAutoNum type="arabicPeriod"/>
            </a:pP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Pozytywizm wyrafinowany H. Harta</a:t>
            </a:r>
            <a:endParaRPr lang="pl-PL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pl-PL" dirty="0" smtClean="0"/>
              <a:t>1. Diagnoza </a:t>
            </a:r>
          </a:p>
          <a:p>
            <a:pPr>
              <a:buNone/>
            </a:pPr>
            <a:r>
              <a:rPr lang="pl-PL" dirty="0" smtClean="0"/>
              <a:t>- brak dostępności do prawa.</a:t>
            </a:r>
          </a:p>
          <a:p>
            <a:pPr>
              <a:buNone/>
            </a:pPr>
            <a:r>
              <a:rPr lang="pl-PL" dirty="0" smtClean="0"/>
              <a:t>- oderwanie się prawa od społeczeństwa (kolonizacja świata życia przez świat </a:t>
            </a:r>
            <a:r>
              <a:rPr lang="pl-PL" dirty="0" smtClean="0"/>
              <a:t>systemu).</a:t>
            </a:r>
            <a:endParaRPr lang="pl-PL" dirty="0" smtClean="0"/>
          </a:p>
          <a:p>
            <a:pPr>
              <a:buNone/>
            </a:pPr>
            <a:r>
              <a:rPr lang="pl-PL" dirty="0" smtClean="0"/>
              <a:t>- zakorzenienie człowieka w instytucji (kolonizacja kondycji człowieka przez świat </a:t>
            </a:r>
            <a:r>
              <a:rPr lang="pl-PL" dirty="0" smtClean="0"/>
              <a:t>systemu</a:t>
            </a:r>
            <a:r>
              <a:rPr lang="pl-PL" dirty="0" smtClean="0"/>
              <a:t>).     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r>
              <a:rPr lang="pl-PL" dirty="0" smtClean="0"/>
              <a:t>2. Dwa problemy</a:t>
            </a:r>
          </a:p>
          <a:p>
            <a:pPr>
              <a:buNone/>
            </a:pPr>
            <a:r>
              <a:rPr lang="pl-PL" dirty="0" smtClean="0"/>
              <a:t>- problem legitymizacji prawa.</a:t>
            </a:r>
          </a:p>
          <a:p>
            <a:pPr>
              <a:buNone/>
            </a:pPr>
            <a:r>
              <a:rPr lang="pl-PL" dirty="0" smtClean="0"/>
              <a:t>- problem samoświadomości człowieka w instytucji. </a:t>
            </a:r>
          </a:p>
          <a:p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pl-PL" sz="3100" dirty="0" smtClean="0"/>
              <a:t>Prawo i społeczeństwo: komunikacyjne ujęcie prawa J. Habermasa</a:t>
            </a:r>
            <a:r>
              <a:rPr lang="pl-PL" dirty="0" smtClean="0"/>
              <a:t/>
            </a:r>
            <a:br>
              <a:rPr lang="pl-PL" dirty="0" smtClean="0"/>
            </a:b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dirty="0" smtClean="0"/>
              <a:t>3. Teoria komunikacyjna:</a:t>
            </a:r>
          </a:p>
          <a:p>
            <a:pPr>
              <a:buNone/>
            </a:pPr>
            <a:r>
              <a:rPr lang="pl-PL" dirty="0" smtClean="0"/>
              <a:t>- Odejście od działania instrumentalnego na rzecz funkcjonalnego.</a:t>
            </a:r>
          </a:p>
          <a:p>
            <a:pPr>
              <a:buNone/>
            </a:pPr>
            <a:r>
              <a:rPr lang="pl-PL" dirty="0" smtClean="0"/>
              <a:t>- Krytyka działania na wzór trybiku w maszynie.</a:t>
            </a:r>
          </a:p>
          <a:p>
            <a:pPr>
              <a:buNone/>
            </a:pPr>
            <a:r>
              <a:rPr lang="pl-PL" dirty="0" smtClean="0"/>
              <a:t>- Etyka dyskursu (pojęcie wspólnoty komunikacyjnej – reguły rozmowy).</a:t>
            </a:r>
          </a:p>
          <a:p>
            <a:pPr>
              <a:buNone/>
            </a:pPr>
            <a:r>
              <a:rPr lang="pl-PL" dirty="0" smtClean="0"/>
              <a:t>- tzw. moralny punkt widzenia.    </a:t>
            </a:r>
          </a:p>
          <a:p>
            <a:pPr>
              <a:buNone/>
            </a:pP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pl-PL" sz="3100" dirty="0" smtClean="0"/>
              <a:t>Prawo i społeczeństwo: komunikacyjne ujęcie prawa J. Habermasa</a:t>
            </a:r>
            <a:r>
              <a:rPr lang="pl-PL" dirty="0" smtClean="0"/>
              <a:t/>
            </a:r>
            <a:br>
              <a:rPr lang="pl-PL" dirty="0" smtClean="0"/>
            </a:b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dirty="0" smtClean="0"/>
              <a:t>1.Diagnoza </a:t>
            </a:r>
          </a:p>
          <a:p>
            <a:pPr>
              <a:buNone/>
            </a:pPr>
            <a:r>
              <a:rPr lang="pl-PL" dirty="0" smtClean="0"/>
              <a:t>- dyferencjacja społeczna.</a:t>
            </a:r>
          </a:p>
          <a:p>
            <a:pPr>
              <a:buNone/>
            </a:pPr>
            <a:r>
              <a:rPr lang="pl-PL" dirty="0" smtClean="0"/>
              <a:t>- epoka ponowoczesności. </a:t>
            </a:r>
          </a:p>
          <a:p>
            <a:pPr>
              <a:buNone/>
            </a:pPr>
            <a:r>
              <a:rPr lang="pl-PL" dirty="0" smtClean="0"/>
              <a:t>- rządy ekspertów.</a:t>
            </a:r>
          </a:p>
          <a:p>
            <a:pPr>
              <a:buNone/>
            </a:pPr>
            <a:r>
              <a:rPr lang="pl-PL" dirty="0" smtClean="0"/>
              <a:t>- miejsce prawa w przestrzeni publicznej.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r>
              <a:rPr lang="pl-PL" dirty="0" smtClean="0"/>
              <a:t>2. Problemy</a:t>
            </a:r>
          </a:p>
          <a:p>
            <a:pPr>
              <a:buNone/>
            </a:pPr>
            <a:r>
              <a:rPr lang="pl-PL" dirty="0" smtClean="0"/>
              <a:t>- kryzys podstawności prawa.</a:t>
            </a:r>
          </a:p>
          <a:p>
            <a:pPr>
              <a:buNone/>
            </a:pPr>
            <a:r>
              <a:rPr lang="pl-PL" dirty="0" smtClean="0"/>
              <a:t>- kryzys pewności prawa i pewności działania.</a:t>
            </a:r>
          </a:p>
          <a:p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800" dirty="0" smtClean="0"/>
              <a:t>Instytucje prawne: </a:t>
            </a:r>
            <a:r>
              <a:rPr lang="pl-PL" sz="2800" dirty="0" err="1" smtClean="0"/>
              <a:t>juryscentryzm</a:t>
            </a:r>
            <a:r>
              <a:rPr lang="pl-PL" sz="2800" dirty="0" smtClean="0"/>
              <a:t> A. Kozaka</a:t>
            </a:r>
            <a:endParaRPr lang="pl-PL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dirty="0" smtClean="0"/>
              <a:t>3. </a:t>
            </a:r>
            <a:r>
              <a:rPr lang="pl-PL" dirty="0" err="1" smtClean="0"/>
              <a:t>Juryscentryzm</a:t>
            </a:r>
            <a:endParaRPr lang="pl-PL" dirty="0" smtClean="0"/>
          </a:p>
          <a:p>
            <a:pPr>
              <a:buNone/>
            </a:pPr>
            <a:r>
              <a:rPr lang="pl-PL" dirty="0" smtClean="0"/>
              <a:t>- kultura prawnicza jako granica dyskrecjonalnej władzy prawniczej.</a:t>
            </a:r>
          </a:p>
          <a:p>
            <a:pPr>
              <a:buNone/>
            </a:pPr>
            <a:r>
              <a:rPr lang="pl-PL" dirty="0" smtClean="0"/>
              <a:t>- kultura prawnicza jako twarda ontologia prawa.</a:t>
            </a:r>
          </a:p>
          <a:p>
            <a:pPr>
              <a:buNone/>
            </a:pPr>
            <a:r>
              <a:rPr lang="pl-PL" dirty="0" smtClean="0"/>
              <a:t>- autonomia prawa względem polityki </a:t>
            </a:r>
          </a:p>
          <a:p>
            <a:pPr>
              <a:buNone/>
            </a:pPr>
            <a:r>
              <a:rPr lang="pl-PL" dirty="0" smtClean="0"/>
              <a:t>i moralności (społecznej, indywidualnej).   </a:t>
            </a:r>
          </a:p>
          <a:p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3100" dirty="0" smtClean="0"/>
              <a:t>Instytucje prawne: </a:t>
            </a:r>
            <a:r>
              <a:rPr lang="pl-PL" sz="3100" dirty="0" err="1" smtClean="0"/>
              <a:t>juryscentryzm</a:t>
            </a:r>
            <a:r>
              <a:rPr lang="pl-PL" sz="3100" dirty="0" smtClean="0"/>
              <a:t> A. Kozaka</a:t>
            </a:r>
            <a:r>
              <a:rPr lang="pl-PL" dirty="0" smtClean="0"/>
              <a:t/>
            </a:r>
            <a:br>
              <a:rPr lang="pl-PL" dirty="0" smtClean="0"/>
            </a:br>
            <a:endParaRPr lang="pl-PL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buNone/>
            </a:pPr>
            <a:r>
              <a:rPr lang="pl-PL" dirty="0" smtClean="0"/>
              <a:t>1.Diagnoza: krytyka pozytywizmu w ujęciu </a:t>
            </a:r>
          </a:p>
          <a:p>
            <a:pPr lvl="0">
              <a:buNone/>
            </a:pPr>
            <a:r>
              <a:rPr lang="pl-PL" dirty="0" smtClean="0"/>
              <a:t>H. Harta </a:t>
            </a:r>
          </a:p>
          <a:p>
            <a:pPr>
              <a:buNone/>
            </a:pPr>
            <a:r>
              <a:rPr lang="pl-PL" dirty="0" smtClean="0"/>
              <a:t>- prawo nie składa się wyłączenie z reguł (zasady oraz wymogi polityki).</a:t>
            </a:r>
          </a:p>
          <a:p>
            <a:pPr>
              <a:buNone/>
            </a:pPr>
            <a:r>
              <a:rPr lang="pl-PL" dirty="0" smtClean="0"/>
              <a:t>- prawo nie jest oddzielone od moralności. </a:t>
            </a:r>
          </a:p>
          <a:p>
            <a:pPr>
              <a:buNone/>
            </a:pPr>
            <a:r>
              <a:rPr lang="pl-PL" dirty="0" smtClean="0"/>
              <a:t>2. Problemy</a:t>
            </a:r>
          </a:p>
          <a:p>
            <a:pPr>
              <a:buNone/>
            </a:pPr>
            <a:r>
              <a:rPr lang="pl-PL" dirty="0" smtClean="0"/>
              <a:t>- sposób działania prawnika.</a:t>
            </a:r>
          </a:p>
          <a:p>
            <a:pPr>
              <a:buNone/>
            </a:pPr>
            <a:r>
              <a:rPr lang="pl-PL" dirty="0" smtClean="0"/>
              <a:t>- rola prawa w przestrzeni publicznej. </a:t>
            </a:r>
          </a:p>
          <a:p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800" dirty="0" smtClean="0"/>
              <a:t>Prawo w działaniu: integracyjna koncepcja </a:t>
            </a:r>
            <a:br>
              <a:rPr lang="pl-PL" sz="2800" dirty="0" smtClean="0"/>
            </a:br>
            <a:r>
              <a:rPr lang="pl-PL" sz="2800" dirty="0" smtClean="0"/>
              <a:t>R. </a:t>
            </a:r>
            <a:r>
              <a:rPr lang="pl-PL" sz="2800" dirty="0" err="1" smtClean="0"/>
              <a:t>Dworkina</a:t>
            </a:r>
            <a:endParaRPr lang="pl-PL" sz="28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">
  <a:themeElements>
    <a:clrScheme name="Hol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Hol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Hol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88</TotalTime>
  <Words>654</Words>
  <Application>Microsoft Office PowerPoint</Application>
  <PresentationFormat>Pokaz na ekranie (4:3)</PresentationFormat>
  <Paragraphs>101</Paragraphs>
  <Slides>12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12</vt:i4>
      </vt:variant>
    </vt:vector>
  </HeadingPairs>
  <TitlesOfParts>
    <vt:vector size="13" baseType="lpstr">
      <vt:lpstr>Hol</vt:lpstr>
      <vt:lpstr>Przemysław Kaczmarek</vt:lpstr>
      <vt:lpstr>Koncepcje prawa.</vt:lpstr>
      <vt:lpstr>Pozytywizm prawniczy w ujęciu pierwotnym</vt:lpstr>
      <vt:lpstr>Pozytywizm wyrafinowany H. Harta</vt:lpstr>
      <vt:lpstr>Prawo i społeczeństwo: komunikacyjne ujęcie prawa J. Habermasa </vt:lpstr>
      <vt:lpstr>Prawo i społeczeństwo: komunikacyjne ujęcie prawa J. Habermasa </vt:lpstr>
      <vt:lpstr>Instytucje prawne: juryscentryzm A. Kozaka</vt:lpstr>
      <vt:lpstr>Instytucje prawne: juryscentryzm A. Kozaka </vt:lpstr>
      <vt:lpstr>Prawo w działaniu: integracyjna koncepcja  R. Dworkina</vt:lpstr>
      <vt:lpstr>Prawo w działaniu: integracyjna koncepcja  R. Dworkina</vt:lpstr>
      <vt:lpstr>Zewnętrzna krytyka prawa: ruch studiów krytycznych nad prawem (Roberto Unger) </vt:lpstr>
      <vt:lpstr>Zewnętrzna krytyka prawa: ruch studiów krytycznych nad prawem (Roberto Unger)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Przemek</dc:creator>
  <cp:lastModifiedBy>Przemek</cp:lastModifiedBy>
  <cp:revision>26</cp:revision>
  <dcterms:created xsi:type="dcterms:W3CDTF">2014-10-17T13:47:54Z</dcterms:created>
  <dcterms:modified xsi:type="dcterms:W3CDTF">2015-01-26T20:23:42Z</dcterms:modified>
</cp:coreProperties>
</file>