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8" r:id="rId2"/>
    <p:sldId id="339" r:id="rId3"/>
    <p:sldId id="341" r:id="rId4"/>
    <p:sldId id="342" r:id="rId5"/>
    <p:sldId id="343" r:id="rId6"/>
    <p:sldId id="344" r:id="rId7"/>
    <p:sldId id="347" r:id="rId8"/>
    <p:sldId id="348" r:id="rId9"/>
    <p:sldId id="346" r:id="rId10"/>
    <p:sldId id="349" r:id="rId11"/>
    <p:sldId id="350" r:id="rId12"/>
    <p:sldId id="351" r:id="rId13"/>
    <p:sldId id="352" r:id="rId14"/>
    <p:sldId id="340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69"/>
    <p:restoredTop sz="94721"/>
  </p:normalViewPr>
  <p:slideViewPr>
    <p:cSldViewPr snapToGrid="0">
      <p:cViewPr varScale="1">
        <p:scale>
          <a:sx n="76" d="100"/>
          <a:sy n="76" d="100"/>
        </p:scale>
        <p:origin x="224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8500BE-2052-E6AB-8728-EEE4853BD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0765C34-1DEC-83F1-A8E4-312F52C2E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047A76-F979-7342-FB9A-824CE50D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221-B57D-F745-A248-0ACDC14EFA51}" type="datetimeFigureOut">
              <a:rPr lang="pl-PL" smtClean="0"/>
              <a:t>4.10.2023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A2DF49-EEB7-CD7B-AA5A-EA8B1FE38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E1EE24-8D53-2D59-2E2B-33154300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931C-0FF0-5E4D-BB09-E421A5273A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64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E28037-1F08-0121-69F8-CF7F108D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08FECB6-933B-1BD0-2B29-C45ED39A1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E0F5D5-F587-D391-47D6-A6535E90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221-B57D-F745-A248-0ACDC14EFA51}" type="datetimeFigureOut">
              <a:rPr lang="pl-PL" smtClean="0"/>
              <a:t>4.10.2023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E5D9CA-9955-2F79-1D9E-AABD8D6A6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EF35D9-21D3-8EE4-1680-79B7353C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931C-0FF0-5E4D-BB09-E421A5273A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5791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1ADBE26-92F0-00E9-BED1-E2866DD99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641A2E6-04E2-CBFB-2044-9EF1B0EAC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5B45619-6559-CED2-0686-883903F03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221-B57D-F745-A248-0ACDC14EFA51}" type="datetimeFigureOut">
              <a:rPr lang="pl-PL" smtClean="0"/>
              <a:t>4.10.2023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1DD2805-D36B-619C-FFE2-E5A7791A6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A89B28A-7C71-6A2D-500A-8350BC79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931C-0FF0-5E4D-BB09-E421A5273A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752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9A5A68-4705-57F8-D6ED-3DCD5C673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8E4D8B-E7F5-0F48-B42A-577C519A9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52175E1-AF51-CE81-237C-2E4C20552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221-B57D-F745-A248-0ACDC14EFA51}" type="datetimeFigureOut">
              <a:rPr lang="pl-PL" smtClean="0"/>
              <a:t>4.10.2023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D59A70-F877-BEB5-D8CE-8AB252A8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AC97FE-FC4C-BD5C-7D4F-AE133DAC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931C-0FF0-5E4D-BB09-E421A5273A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9013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9EEA2E-A68D-B246-0B17-B208BCD5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6D6302-AEE5-231B-659F-75CF4BE03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D5866CC-A8CE-06A2-06AE-34F56E5AF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221-B57D-F745-A248-0ACDC14EFA51}" type="datetimeFigureOut">
              <a:rPr lang="pl-PL" smtClean="0"/>
              <a:t>4.10.2023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EE0EC4-C770-3841-B98B-6202F9C30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23C1EB3-2931-3C5A-5F15-76872F12F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931C-0FF0-5E4D-BB09-E421A5273A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454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FB8BE5-4453-F48C-CA81-3FBE4A6F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F66A4F-0E41-7EC5-C3AC-06363A99B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07271C8-10CE-8EEC-5E4B-801283297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BF44701-FD80-3316-02AC-E24EA3A6F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221-B57D-F745-A248-0ACDC14EFA51}" type="datetimeFigureOut">
              <a:rPr lang="pl-PL" smtClean="0"/>
              <a:t>4.10.2023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F22AFEB-511F-3967-8C09-D9E7D4FF7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A79B5C4-7E75-B551-E8DD-AD2D7E7D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931C-0FF0-5E4D-BB09-E421A5273A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51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4DBE21-C7B2-6504-68E3-E464CF1E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2735641-D32B-61D6-F7DD-AB2A5329F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681E039-8067-6273-3FD7-62E9F61FF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D813174-24A5-27E0-7765-BD3EE3F8E2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011AFBC-4918-5E7E-D1AA-F411E75069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20ECA3C-A28F-9C04-D6C1-1BC51FAC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221-B57D-F745-A248-0ACDC14EFA51}" type="datetimeFigureOut">
              <a:rPr lang="pl-PL" smtClean="0"/>
              <a:t>4.10.2023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64EC84B-9136-282C-0951-8EB1392B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E3ABB07-05C4-F789-5FA5-6E33B840F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931C-0FF0-5E4D-BB09-E421A5273A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7777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A438A7-35BB-911F-C4F0-35D24CDB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65BED57-33EB-7CAC-D6CC-C60DA8F0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221-B57D-F745-A248-0ACDC14EFA51}" type="datetimeFigureOut">
              <a:rPr lang="pl-PL" smtClean="0"/>
              <a:t>4.10.2023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0342409-0E62-9E2E-3B3D-1CF65BB15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292C247-C01E-CB21-4B24-694E6A001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931C-0FF0-5E4D-BB09-E421A5273A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819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4C0B609-8587-94FA-965B-E360267C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221-B57D-F745-A248-0ACDC14EFA51}" type="datetimeFigureOut">
              <a:rPr lang="pl-PL" smtClean="0"/>
              <a:t>4.10.2023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F358B41-40F9-862A-65AB-EDA7A5414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DC1378D-8A85-6B90-DAD9-7FFD55FC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931C-0FF0-5E4D-BB09-E421A5273A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983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4740EA-C42B-D1CA-FD4E-08B1C01E9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D07CA3-C20F-2857-EFEC-5789DDD76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34C64B0-B397-52DF-A4AF-A524FFC56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603703D-025C-D8CB-A3B2-64707321B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221-B57D-F745-A248-0ACDC14EFA51}" type="datetimeFigureOut">
              <a:rPr lang="pl-PL" smtClean="0"/>
              <a:t>4.10.2023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5D18DA4-C742-7227-2EAC-F8059976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08AF3C5-5ECE-4BE6-6F68-08588842B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931C-0FF0-5E4D-BB09-E421A5273A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4631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E3A20E-3F2C-5F34-AB8F-E99D8910F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3B8ADBD-4770-EFA8-96CD-9F08DBE88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611AE2A-B640-833E-D4E5-FED39A258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E68A1F2-5089-EE62-E42D-0C2426F44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221-B57D-F745-A248-0ACDC14EFA51}" type="datetimeFigureOut">
              <a:rPr lang="pl-PL" smtClean="0"/>
              <a:t>4.10.2023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62562A0-3870-D700-EACC-9ADD5234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FFB7492-7D0C-0D7F-B3DC-BB8B0445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6931C-0FF0-5E4D-BB09-E421A5273A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801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CC3E4F7-937F-3343-6159-EBED7A76A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533BC08-5A23-3C73-D4A6-FF086F65C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2ECDC1-BFF1-7FE0-9A2D-EC7FBF1754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A6221-B57D-F745-A248-0ACDC14EFA51}" type="datetimeFigureOut">
              <a:rPr lang="pl-PL" smtClean="0"/>
              <a:t>4.10.2023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B8CC07-7C34-561A-587B-A02514F33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66EA9F-5DCE-D306-228F-CBCDA673C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6931C-0FF0-5E4D-BB09-E421A5273A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731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sonstudies.org/sites/default/files/resources/downloads/world_female_imprisonment_list_5th_edition.pdf" TargetMode="External"/><Relationship Id="rId2" Type="http://schemas.openxmlformats.org/officeDocument/2006/relationships/hyperlink" Target="https://www.prisonstudies.org/sites/default/files/resources/downloads/world_prison_population_list_13th_edition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p.unil.ch/space/files/2023/06/230626_SPACE-I_2022_FinalReport.pdf" TargetMode="External"/><Relationship Id="rId4" Type="http://schemas.openxmlformats.org/officeDocument/2006/relationships/hyperlink" Target="https://www.vera.org/downloads/publications/price-of-prisons-updated-version-021914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DD5D877D-67B1-B08B-468E-0BDAA5E068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BB059DA1-B1D3-F596-3D47-3EBDFF1F74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4C614B3-8519-41B2-68A1-A295C73E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ytuł 3">
            <a:extLst>
              <a:ext uri="{FF2B5EF4-FFF2-40B4-BE49-F238E27FC236}">
                <a16:creationId xmlns:a16="http://schemas.microsoft.com/office/drawing/2014/main" id="{E82296F7-1D9C-C339-70A9-B3564C940E77}"/>
              </a:ext>
            </a:extLst>
          </p:cNvPr>
          <p:cNvSpPr txBox="1">
            <a:spLocks/>
          </p:cNvSpPr>
          <p:nvPr/>
        </p:nvSpPr>
        <p:spPr>
          <a:xfrm>
            <a:off x="2175641" y="5034455"/>
            <a:ext cx="9869214" cy="1655762"/>
          </a:xfrm>
          <a:prstGeom prst="rect">
            <a:avLst/>
          </a:prstGeom>
          <a:solidFill>
            <a:schemeClr val="tx1">
              <a:alpha val="80000"/>
            </a:schemeClr>
          </a:solidFill>
          <a:ln w="279400" cap="sq" cmpd="thinThick">
            <a:solidFill>
              <a:schemeClr val="tx1">
                <a:alpha val="80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cap="all" spc="200" dirty="0">
              <a:solidFill>
                <a:schemeClr val="bg1"/>
              </a:solidFill>
            </a:endParaRPr>
          </a:p>
          <a:p>
            <a:r>
              <a:rPr lang="en-US" sz="5900" b="1" cap="all" spc="200" dirty="0" err="1">
                <a:solidFill>
                  <a:srgbClr val="FFC000"/>
                </a:solidFill>
              </a:rPr>
              <a:t>Więzienie</a:t>
            </a:r>
            <a:r>
              <a:rPr lang="en-US" sz="5900" b="1" cap="all" spc="200" dirty="0">
                <a:solidFill>
                  <a:srgbClr val="FFC000"/>
                </a:solidFill>
              </a:rPr>
              <a:t> </a:t>
            </a:r>
            <a:r>
              <a:rPr lang="en-US" sz="5900" b="1" cap="all" spc="200" dirty="0" err="1">
                <a:solidFill>
                  <a:srgbClr val="FFC000"/>
                </a:solidFill>
              </a:rPr>
              <a:t>jako</a:t>
            </a:r>
            <a:r>
              <a:rPr lang="en-US" sz="5900" b="1" cap="all" spc="200" dirty="0">
                <a:solidFill>
                  <a:srgbClr val="FFC000"/>
                </a:solidFill>
              </a:rPr>
              <a:t> kara </a:t>
            </a:r>
            <a:r>
              <a:rPr lang="en-US" sz="5900" b="1" cap="all" spc="200" dirty="0" err="1">
                <a:solidFill>
                  <a:srgbClr val="FFC000"/>
                </a:solidFill>
              </a:rPr>
              <a:t>kryminalna</a:t>
            </a:r>
            <a:r>
              <a:rPr lang="en-US" sz="5900" b="1" cap="all" spc="200" dirty="0">
                <a:solidFill>
                  <a:srgbClr val="FFC000"/>
                </a:solidFill>
              </a:rPr>
              <a:t>. </a:t>
            </a:r>
          </a:p>
          <a:p>
            <a:endParaRPr lang="en-US" sz="5900" b="1" cap="all" spc="200" dirty="0">
              <a:solidFill>
                <a:srgbClr val="FFC000"/>
              </a:solidFill>
            </a:endParaRPr>
          </a:p>
          <a:p>
            <a:r>
              <a:rPr lang="en-US" sz="5900" b="1" cap="all" spc="200" dirty="0" err="1">
                <a:solidFill>
                  <a:srgbClr val="FFC000"/>
                </a:solidFill>
              </a:rPr>
              <a:t>Kilka</a:t>
            </a:r>
            <a:r>
              <a:rPr lang="en-US" sz="5900" b="1" cap="all" spc="200" dirty="0">
                <a:solidFill>
                  <a:srgbClr val="FFC000"/>
                </a:solidFill>
              </a:rPr>
              <a:t> </a:t>
            </a:r>
            <a:r>
              <a:rPr lang="en-US" sz="5900" b="1" cap="all" spc="200" dirty="0" err="1">
                <a:solidFill>
                  <a:srgbClr val="FFC000"/>
                </a:solidFill>
              </a:rPr>
              <a:t>uwag</a:t>
            </a:r>
            <a:r>
              <a:rPr lang="en-US" sz="5900" b="1" cap="all" spc="200" dirty="0">
                <a:solidFill>
                  <a:srgbClr val="FFC000"/>
                </a:solidFill>
              </a:rPr>
              <a:t> o </a:t>
            </a:r>
            <a:r>
              <a:rPr lang="en-US" sz="5900" b="1" cap="all" spc="200" dirty="0" err="1">
                <a:solidFill>
                  <a:srgbClr val="FFC000"/>
                </a:solidFill>
              </a:rPr>
              <a:t>współczesnych</a:t>
            </a:r>
            <a:r>
              <a:rPr lang="en-US" sz="5900" b="1" cap="all" spc="200" dirty="0">
                <a:solidFill>
                  <a:srgbClr val="FFC000"/>
                </a:solidFill>
              </a:rPr>
              <a:t> </a:t>
            </a:r>
            <a:r>
              <a:rPr lang="en-US" sz="5900" b="1" cap="all" spc="200" dirty="0" err="1">
                <a:solidFill>
                  <a:srgbClr val="FFC000"/>
                </a:solidFill>
              </a:rPr>
              <a:t>problemach</a:t>
            </a:r>
            <a:r>
              <a:rPr lang="en-US" sz="5900" b="1" cap="all" spc="200" dirty="0">
                <a:solidFill>
                  <a:srgbClr val="FFC000"/>
                </a:solidFill>
              </a:rPr>
              <a:t> </a:t>
            </a:r>
            <a:r>
              <a:rPr lang="en-US" sz="5900" b="1" cap="all" spc="200" dirty="0" err="1">
                <a:solidFill>
                  <a:srgbClr val="FFC000"/>
                </a:solidFill>
              </a:rPr>
              <a:t>izolacji</a:t>
            </a:r>
            <a:r>
              <a:rPr lang="en-US" sz="5900" b="1" cap="all" spc="200" dirty="0">
                <a:solidFill>
                  <a:srgbClr val="FFC000"/>
                </a:solidFill>
              </a:rPr>
              <a:t> </a:t>
            </a:r>
            <a:r>
              <a:rPr lang="en-US" sz="5900" b="1" cap="all" spc="200" dirty="0" err="1">
                <a:solidFill>
                  <a:srgbClr val="FFC000"/>
                </a:solidFill>
              </a:rPr>
              <a:t>penitencjarnej</a:t>
            </a:r>
            <a:endParaRPr lang="en-US" sz="5900" b="1" cap="all" spc="200" dirty="0">
              <a:solidFill>
                <a:srgbClr val="FFC000"/>
              </a:solidFill>
            </a:endParaRPr>
          </a:p>
          <a:p>
            <a:endParaRPr lang="en-US" sz="4600" cap="all" spc="200" dirty="0">
              <a:solidFill>
                <a:schemeClr val="bg1"/>
              </a:solidFill>
            </a:endParaRPr>
          </a:p>
          <a:p>
            <a:endParaRPr lang="en-US" sz="4600" cap="all" spc="200" dirty="0" err="1">
              <a:solidFill>
                <a:schemeClr val="bg1"/>
              </a:solidFill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1138A2C-FBBB-D700-099E-4CDE3299B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0" r="47571"/>
          <a:stretch/>
        </p:blipFill>
        <p:spPr>
          <a:xfrm>
            <a:off x="21" y="10"/>
            <a:ext cx="204534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7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C455035-095C-0B5E-239B-9844DE6D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575733"/>
            <a:ext cx="11413066" cy="61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87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932F561-0E43-0572-8126-3ABD5D9B6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44" y="248944"/>
            <a:ext cx="11221055" cy="63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97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F772A21-5327-F1AC-40AB-E0368FE4F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69" y="795867"/>
            <a:ext cx="11890986" cy="56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66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4C9E89D-C313-53EF-D673-5B2945376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0"/>
            <a:ext cx="10176934" cy="693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03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365ADC-8ECA-82FB-466F-3FF5952EBE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95416" y="68367"/>
            <a:ext cx="3103808" cy="44218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Bibliografia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7280A6-981F-7B8D-8D2B-AC243254E4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458" y="620486"/>
            <a:ext cx="12106540" cy="57257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0">
              <a:lnSpc>
                <a:spcPct val="100000"/>
              </a:lnSpc>
            </a:pPr>
            <a:r>
              <a:rPr lang="en-US" sz="1100" b="1" dirty="0" err="1">
                <a:effectLst/>
              </a:rPr>
              <a:t>E.Goffman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Charakterystyka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instytucji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totalnych</a:t>
            </a:r>
            <a:r>
              <a:rPr lang="en-US" sz="1100" b="1" dirty="0">
                <a:effectLst/>
              </a:rPr>
              <a:t>, (w:) </a:t>
            </a:r>
            <a:r>
              <a:rPr lang="en-US" sz="1100" b="1" dirty="0" err="1">
                <a:effectLst/>
              </a:rPr>
              <a:t>Elementy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teorii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socjologicznych</a:t>
            </a:r>
            <a:r>
              <a:rPr lang="en-US" sz="1100" b="1" dirty="0">
                <a:effectLst/>
              </a:rPr>
              <a:t>, Warszawa 1975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 err="1">
                <a:effectLst/>
              </a:rPr>
              <a:t>B.Waligóra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Funkcjonowanie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człowieka</a:t>
            </a:r>
            <a:r>
              <a:rPr lang="en-US" sz="1100" b="1" dirty="0">
                <a:effectLst/>
              </a:rPr>
              <a:t> w </a:t>
            </a:r>
            <a:r>
              <a:rPr lang="en-US" sz="1100" b="1" dirty="0" err="1">
                <a:effectLst/>
              </a:rPr>
              <a:t>warunkach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izolacji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więziennej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Poznań</a:t>
            </a:r>
            <a:r>
              <a:rPr lang="en-US" sz="1100" b="1" dirty="0">
                <a:effectLst/>
              </a:rPr>
              <a:t> 1974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 err="1">
                <a:effectLst/>
              </a:rPr>
              <a:t>B.Wojciszke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Psychologia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społeczna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Wydawnictwo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Naukowe</a:t>
            </a:r>
            <a:r>
              <a:rPr lang="en-US" sz="1100" b="1" dirty="0">
                <a:effectLst/>
              </a:rPr>
              <a:t> Scholar, </a:t>
            </a:r>
            <a:r>
              <a:rPr lang="en-US" sz="1100" b="1" dirty="0" err="1">
                <a:effectLst/>
              </a:rPr>
              <a:t>Łódź</a:t>
            </a:r>
            <a:r>
              <a:rPr lang="en-US" sz="1100" b="1" dirty="0">
                <a:effectLst/>
              </a:rPr>
              <a:t> 2019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 err="1">
                <a:effectLst/>
              </a:rPr>
              <a:t>E.Aronson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J.Aronson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Człowiek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istota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społeczna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Warszawaw</a:t>
            </a:r>
            <a:r>
              <a:rPr lang="en-US" sz="1100" b="1" dirty="0">
                <a:effectLst/>
              </a:rPr>
              <a:t> 2012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 err="1">
                <a:effectLst/>
              </a:rPr>
              <a:t>B.Kwiatkowski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Przeżycia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traumatyczne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osób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pozbawionych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wolności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i</a:t>
            </a:r>
            <a:r>
              <a:rPr lang="en-US" sz="1100" b="1" dirty="0">
                <a:effectLst/>
              </a:rPr>
              <a:t> ich </a:t>
            </a:r>
            <a:r>
              <a:rPr lang="en-US" sz="1100" b="1" dirty="0" err="1">
                <a:effectLst/>
              </a:rPr>
              <a:t>konsekwencje</a:t>
            </a:r>
            <a:r>
              <a:rPr lang="en-US" sz="1100" b="1" dirty="0">
                <a:effectLst/>
              </a:rPr>
              <a:t>: </a:t>
            </a:r>
            <a:r>
              <a:rPr lang="en-US" sz="1100" b="1" dirty="0" err="1">
                <a:effectLst/>
              </a:rPr>
              <a:t>funkcjonalne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wsparcie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psychologiczne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i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społeczne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dla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osadzonych</a:t>
            </a:r>
            <a:r>
              <a:rPr lang="en-US" sz="1100" b="1" dirty="0">
                <a:effectLst/>
              </a:rPr>
              <a:t> po </a:t>
            </a:r>
            <a:r>
              <a:rPr lang="en-US" sz="1100" b="1" dirty="0" err="1">
                <a:effectLst/>
              </a:rPr>
              <a:t>doznanej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traumie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Polskie</a:t>
            </a:r>
            <a:r>
              <a:rPr lang="en-US" sz="1100" b="1" dirty="0">
                <a:effectLst/>
              </a:rPr>
              <a:t> Forum </a:t>
            </a:r>
            <a:r>
              <a:rPr lang="en-US" sz="1100" b="1" dirty="0" err="1">
                <a:effectLst/>
              </a:rPr>
              <a:t>Psychologiczne</a:t>
            </a:r>
            <a:r>
              <a:rPr lang="en-US" sz="1100" b="1" dirty="0">
                <a:effectLst/>
              </a:rPr>
              <a:t>, 2022, tom 27, </a:t>
            </a:r>
            <a:r>
              <a:rPr lang="en-US" sz="1100" b="1" dirty="0" err="1">
                <a:effectLst/>
              </a:rPr>
              <a:t>numer</a:t>
            </a:r>
            <a:r>
              <a:rPr lang="en-US" sz="1100" b="1" dirty="0">
                <a:effectLst/>
              </a:rPr>
              <a:t> 2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 err="1">
                <a:effectLst/>
              </a:rPr>
              <a:t>P.Perska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P.Stępniak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Zdrowie</a:t>
            </a:r>
            <a:r>
              <a:rPr lang="en-US" sz="1100" b="1" dirty="0">
                <a:effectLst/>
              </a:rPr>
              <a:t> a </a:t>
            </a:r>
            <a:r>
              <a:rPr lang="en-US" sz="1100" b="1" dirty="0" err="1">
                <a:effectLst/>
              </a:rPr>
              <a:t>funkcjonowanie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skazanego</a:t>
            </a:r>
            <a:r>
              <a:rPr lang="en-US" sz="1100" b="1" dirty="0">
                <a:effectLst/>
              </a:rPr>
              <a:t> w </a:t>
            </a:r>
            <a:r>
              <a:rPr lang="en-US" sz="1100" b="1" dirty="0" err="1">
                <a:effectLst/>
              </a:rPr>
              <a:t>zakładzie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karnym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Pielęgniarstwo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polskie</a:t>
            </a:r>
            <a:r>
              <a:rPr lang="en-US" sz="1100" b="1" dirty="0">
                <a:effectLst/>
              </a:rPr>
              <a:t>, nr 1 (51) 2014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 err="1">
                <a:effectLst/>
              </a:rPr>
              <a:t>T.Kolarczyk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Psychologia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penitencjarna</a:t>
            </a:r>
            <a:r>
              <a:rPr lang="en-US" sz="1100" b="1" dirty="0">
                <a:effectLst/>
              </a:rPr>
              <a:t>, Warszawa 1980.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 err="1">
                <a:effectLst/>
              </a:rPr>
              <a:t>M.Ciosek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Psychologia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sądowa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i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penitencjarna</a:t>
            </a:r>
            <a:r>
              <a:rPr lang="en-US" sz="1100" b="1" dirty="0">
                <a:effectLst/>
              </a:rPr>
              <a:t>, Warszawa 2001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 err="1">
                <a:effectLst/>
              </a:rPr>
              <a:t>T.Kalisz</a:t>
            </a:r>
            <a:r>
              <a:rPr lang="en-US" sz="1100" b="1" dirty="0">
                <a:effectLst/>
              </a:rPr>
              <a:t>, Kara </a:t>
            </a:r>
            <a:r>
              <a:rPr lang="en-US" sz="1100" b="1" dirty="0" err="1">
                <a:effectLst/>
              </a:rPr>
              <a:t>pozbawienia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wolności</a:t>
            </a:r>
            <a:r>
              <a:rPr lang="en-US" sz="1100" b="1" dirty="0">
                <a:effectLst/>
              </a:rPr>
              <a:t> z </a:t>
            </a:r>
            <a:r>
              <a:rPr lang="en-US" sz="1100" b="1" dirty="0" err="1">
                <a:effectLst/>
              </a:rPr>
              <a:t>perspektywy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rozważań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teleologicznych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dotyczących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wymiaru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i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wykonania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kary</a:t>
            </a:r>
            <a:r>
              <a:rPr lang="en-US" sz="1100" b="1" dirty="0">
                <a:effectLst/>
              </a:rPr>
              <a:t>, (w:) </a:t>
            </a:r>
            <a:r>
              <a:rPr lang="en-US" sz="1100" b="1" dirty="0" err="1">
                <a:effectLst/>
              </a:rPr>
              <a:t>Prawo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karne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wykonawcze</a:t>
            </a:r>
            <a:r>
              <a:rPr lang="en-US" sz="1100" b="1" dirty="0">
                <a:effectLst/>
              </a:rPr>
              <a:t> w </a:t>
            </a:r>
            <a:r>
              <a:rPr lang="en-US" sz="1100" b="1" dirty="0" err="1">
                <a:effectLst/>
              </a:rPr>
              <a:t>systemie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nauk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kryminologicznych</a:t>
            </a:r>
            <a:r>
              <a:rPr lang="en-US" sz="1100" b="1" dirty="0">
                <a:effectLst/>
              </a:rPr>
              <a:t>. </a:t>
            </a:r>
            <a:r>
              <a:rPr lang="en-US" sz="1100" b="1" dirty="0" err="1">
                <a:effectLst/>
              </a:rPr>
              <a:t>Księga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pamiątkowa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ku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czci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Profesora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Leszka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Boguni</a:t>
            </a:r>
            <a:r>
              <a:rPr lang="en-US" sz="1100" b="1" dirty="0">
                <a:effectLst/>
              </a:rPr>
              <a:t>, red. </a:t>
            </a:r>
            <a:r>
              <a:rPr lang="en-US" sz="1100" b="1" dirty="0" err="1">
                <a:effectLst/>
              </a:rPr>
              <a:t>T.Kalisz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Wrocław</a:t>
            </a:r>
            <a:r>
              <a:rPr lang="en-US" sz="1100" b="1" dirty="0">
                <a:effectLst/>
              </a:rPr>
              <a:t> 2011 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 err="1">
                <a:effectLst/>
              </a:rPr>
              <a:t>T.Szymanowski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Polityka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karna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i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penitencjarna</a:t>
            </a:r>
            <a:r>
              <a:rPr lang="en-US" sz="1100" b="1" dirty="0">
                <a:effectLst/>
              </a:rPr>
              <a:t> w </a:t>
            </a:r>
            <a:r>
              <a:rPr lang="en-US" sz="1100" b="1" dirty="0" err="1">
                <a:effectLst/>
              </a:rPr>
              <a:t>Polsce</a:t>
            </a:r>
            <a:r>
              <a:rPr lang="en-US" sz="1100" b="1" dirty="0">
                <a:effectLst/>
              </a:rPr>
              <a:t> w </a:t>
            </a:r>
            <a:r>
              <a:rPr lang="en-US" sz="1100" b="1" dirty="0" err="1">
                <a:effectLst/>
              </a:rPr>
              <a:t>okresie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przemian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prawa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karnego</a:t>
            </a:r>
            <a:r>
              <a:rPr lang="en-US" sz="1100" b="1" dirty="0">
                <a:effectLst/>
              </a:rPr>
              <a:t>, Warszawa 2005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 err="1">
                <a:effectLst/>
              </a:rPr>
              <a:t>R.Walmsley</a:t>
            </a:r>
            <a:r>
              <a:rPr lang="en-US" sz="1100" b="1" dirty="0">
                <a:effectLst/>
              </a:rPr>
              <a:t>, World Prison Population List. Thirteenth edition, </a:t>
            </a:r>
            <a:r>
              <a:rPr lang="en-US" sz="1100" b="1" u="sng" dirty="0">
                <a:effectLst/>
                <a:hlinkClick r:id="rId2"/>
              </a:rPr>
              <a:t>https://www.prisonstudies.org/sites/default/files/resources/downloads/world_prison_population_list_13th_edition.pdf</a:t>
            </a:r>
            <a:r>
              <a:rPr lang="en-US" sz="1100" b="1" dirty="0">
                <a:effectLst/>
              </a:rPr>
              <a:t> (</a:t>
            </a:r>
            <a:r>
              <a:rPr lang="en-US" sz="1100" b="1" dirty="0" err="1">
                <a:effectLst/>
              </a:rPr>
              <a:t>sprawdzono</a:t>
            </a:r>
            <a:r>
              <a:rPr lang="en-US" sz="1100" b="1" dirty="0">
                <a:effectLst/>
              </a:rPr>
              <a:t> w </a:t>
            </a:r>
            <a:r>
              <a:rPr lang="en-US" sz="1100" b="1" dirty="0" err="1">
                <a:effectLst/>
              </a:rPr>
              <a:t>dniu</a:t>
            </a:r>
            <a:r>
              <a:rPr lang="en-US" sz="1100" b="1" dirty="0">
                <a:effectLst/>
              </a:rPr>
              <a:t> 21.07.2023)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>
                <a:effectLst/>
              </a:rPr>
              <a:t>World Female Imprisonment List fifth edition Women and girls in penal institutions, including pre-trial detainees/remand prisoners Helen Fair and Roy Walmsley, </a:t>
            </a:r>
            <a:r>
              <a:rPr lang="en-US" sz="1100" b="1" u="sng" dirty="0">
                <a:effectLst/>
                <a:hlinkClick r:id="rId3"/>
              </a:rPr>
              <a:t>https://www.prisonstudies.org/sites/default/files/resources/downloads/world_female_imprisonment_list_5th_edition.pdf</a:t>
            </a:r>
            <a:r>
              <a:rPr lang="en-US" sz="1100" b="1" dirty="0">
                <a:effectLst/>
              </a:rPr>
              <a:t> (</a:t>
            </a:r>
            <a:r>
              <a:rPr lang="en-US" sz="1100" b="1" dirty="0" err="1">
                <a:effectLst/>
              </a:rPr>
              <a:t>sprawdzono</a:t>
            </a:r>
            <a:r>
              <a:rPr lang="en-US" sz="1100" b="1" dirty="0">
                <a:effectLst/>
              </a:rPr>
              <a:t> w </a:t>
            </a:r>
            <a:r>
              <a:rPr lang="en-US" sz="1100" b="1" dirty="0" err="1">
                <a:effectLst/>
              </a:rPr>
              <a:t>dniu</a:t>
            </a:r>
            <a:r>
              <a:rPr lang="en-US" sz="1100" b="1" dirty="0">
                <a:effectLst/>
              </a:rPr>
              <a:t> 21.07.2023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>
                <a:effectLst/>
              </a:rPr>
              <a:t>The Price of Prisons. What Incarceration Costs Taxpayers, JANUARY 2012 (UPDATED 7/20/12), Christian </a:t>
            </a:r>
            <a:r>
              <a:rPr lang="en-US" sz="1100" b="1" dirty="0" err="1">
                <a:effectLst/>
              </a:rPr>
              <a:t>Henrichson</a:t>
            </a:r>
            <a:r>
              <a:rPr lang="en-US" sz="1100" b="1" dirty="0">
                <a:effectLst/>
              </a:rPr>
              <a:t>, Ruth Delaney, </a:t>
            </a:r>
            <a:r>
              <a:rPr lang="en-US" sz="1100" b="1" u="sng" dirty="0">
                <a:effectLst/>
                <a:hlinkClick r:id="rId4"/>
              </a:rPr>
              <a:t>https://www.vera.org/downloads/publications/price-of-prisons-updated-version-021914.pdf</a:t>
            </a:r>
            <a:r>
              <a:rPr lang="en-US" sz="1100" b="1" dirty="0">
                <a:effectLst/>
              </a:rPr>
              <a:t> (</a:t>
            </a:r>
            <a:r>
              <a:rPr lang="en-US" sz="1100" b="1" dirty="0" err="1">
                <a:effectLst/>
              </a:rPr>
              <a:t>sprawdzono</a:t>
            </a:r>
            <a:r>
              <a:rPr lang="en-US" sz="1100" b="1" dirty="0">
                <a:effectLst/>
              </a:rPr>
              <a:t> w </a:t>
            </a:r>
            <a:r>
              <a:rPr lang="en-US" sz="1100" b="1" dirty="0" err="1">
                <a:effectLst/>
              </a:rPr>
              <a:t>dniu</a:t>
            </a:r>
            <a:r>
              <a:rPr lang="en-US" sz="1100" b="1" dirty="0">
                <a:effectLst/>
              </a:rPr>
              <a:t> 21.07.2023)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>
                <a:effectLst/>
              </a:rPr>
              <a:t>Dane: Council of Europe, annual penal statistics; SPACE I - Prison Populations, Survey 2022 Final Report, Marcelo F. Aebi </a:t>
            </a:r>
            <a:r>
              <a:rPr lang="en-US" sz="1100" b="1" dirty="0" err="1">
                <a:effectLst/>
              </a:rPr>
              <a:t>Edoardo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Cocco</a:t>
            </a:r>
            <a:r>
              <a:rPr lang="en-US" sz="1100" b="1" dirty="0">
                <a:effectLst/>
              </a:rPr>
              <a:t> Lorena Molnar 15 December 2022 </a:t>
            </a:r>
            <a:r>
              <a:rPr lang="en-US" sz="1100" b="1" u="sng" dirty="0">
                <a:effectLst/>
                <a:hlinkClick r:id="rId5"/>
              </a:rPr>
              <a:t>https://wp.unil.ch/space/files/2023/06/230626_SPACE-I_2022_FinalReport.pdf</a:t>
            </a:r>
            <a:r>
              <a:rPr lang="en-US" sz="1100" b="1" dirty="0">
                <a:effectLst/>
              </a:rPr>
              <a:t> (</a:t>
            </a:r>
            <a:r>
              <a:rPr lang="en-US" sz="1100" b="1" dirty="0" err="1">
                <a:effectLst/>
              </a:rPr>
              <a:t>sprawdzono</a:t>
            </a:r>
            <a:r>
              <a:rPr lang="en-US" sz="1100" b="1" dirty="0">
                <a:effectLst/>
              </a:rPr>
              <a:t> w </a:t>
            </a:r>
            <a:r>
              <a:rPr lang="en-US" sz="1100" b="1" dirty="0" err="1">
                <a:effectLst/>
              </a:rPr>
              <a:t>dniu</a:t>
            </a:r>
            <a:r>
              <a:rPr lang="en-US" sz="1100" b="1" dirty="0">
                <a:effectLst/>
              </a:rPr>
              <a:t> 21.07.2023)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 err="1">
                <a:effectLst/>
              </a:rPr>
              <a:t>M.Foucault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Nadzorować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i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karać</a:t>
            </a:r>
            <a:r>
              <a:rPr lang="en-US" sz="1100" b="1" dirty="0">
                <a:effectLst/>
              </a:rPr>
              <a:t>. </a:t>
            </a:r>
            <a:r>
              <a:rPr lang="en-US" sz="1100" b="1" dirty="0" err="1">
                <a:effectLst/>
              </a:rPr>
              <a:t>Narodziny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więzienia</a:t>
            </a:r>
            <a:r>
              <a:rPr lang="en-US" sz="1100" b="1" dirty="0">
                <a:effectLst/>
              </a:rPr>
              <a:t>, Warszawa 1998</a:t>
            </a:r>
          </a:p>
          <a:p>
            <a:pPr marL="342900" lvl="0">
              <a:lnSpc>
                <a:spcPct val="100000"/>
              </a:lnSpc>
            </a:pPr>
            <a:r>
              <a:rPr lang="en-US" sz="1100" b="1" dirty="0">
                <a:effectLst/>
              </a:rPr>
              <a:t>J.M. </a:t>
            </a:r>
            <a:r>
              <a:rPr lang="en-US" sz="1100" b="1" dirty="0" err="1">
                <a:effectLst/>
              </a:rPr>
              <a:t>Stanik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Psychologia</a:t>
            </a:r>
            <a:r>
              <a:rPr lang="en-US" sz="1100" b="1" dirty="0">
                <a:effectLst/>
              </a:rPr>
              <a:t> </a:t>
            </a:r>
            <a:r>
              <a:rPr lang="en-US" sz="1100" b="1" dirty="0" err="1">
                <a:effectLst/>
              </a:rPr>
              <a:t>sądowa</a:t>
            </a:r>
            <a:r>
              <a:rPr lang="en-US" sz="1100" b="1" dirty="0">
                <a:effectLst/>
              </a:rPr>
              <a:t>. </a:t>
            </a:r>
            <a:r>
              <a:rPr lang="en-US" sz="1100" b="1" dirty="0" err="1">
                <a:effectLst/>
              </a:rPr>
              <a:t>Podstawy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Badania</a:t>
            </a:r>
            <a:r>
              <a:rPr lang="en-US" sz="1100" b="1" dirty="0">
                <a:effectLst/>
              </a:rPr>
              <a:t>, </a:t>
            </a:r>
            <a:r>
              <a:rPr lang="en-US" sz="1100" b="1" dirty="0" err="1">
                <a:effectLst/>
              </a:rPr>
              <a:t>Aplikacje</a:t>
            </a:r>
            <a:r>
              <a:rPr lang="en-US" sz="1100" b="1" dirty="0">
                <a:effectLst/>
              </a:rPr>
              <a:t>, Warszawa 2013.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76000"/>
                </a:srgbClr>
              </a:gs>
              <a:gs pos="100000">
                <a:schemeClr val="accent1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00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365ADC-8ECA-82FB-466F-3FF5952EB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600" y="163286"/>
            <a:ext cx="5334197" cy="1708242"/>
          </a:xfrm>
        </p:spPr>
        <p:txBody>
          <a:bodyPr anchor="ctr">
            <a:normAutofit/>
          </a:bodyPr>
          <a:lstStyle/>
          <a:p>
            <a:r>
              <a:rPr lang="pl-PL" sz="4000" b="1" dirty="0"/>
              <a:t>Krytyka kary pozbawienia wolności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7280A6-981F-7B8D-8D2B-AC243254E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545771"/>
            <a:ext cx="6193972" cy="5148943"/>
          </a:xfrm>
        </p:spPr>
        <p:txBody>
          <a:bodyPr anchor="ctr">
            <a:noAutofit/>
          </a:bodyPr>
          <a:lstStyle/>
          <a:p>
            <a:r>
              <a:rPr lang="pl-PL" sz="2200" b="1" dirty="0"/>
              <a:t>zdecydowana krytyka od połowy XX w.</a:t>
            </a:r>
          </a:p>
          <a:p>
            <a:r>
              <a:rPr lang="pl-PL" sz="2200" b="1" dirty="0"/>
              <a:t>poszukiwania bardziej racjonalnych, a zwłaszcza efektywnych form wykonywania sankcji, opartych na formach i środkach unikających izolacji. </a:t>
            </a:r>
          </a:p>
          <a:p>
            <a:r>
              <a:rPr lang="pl-PL" sz="2200" b="1" dirty="0"/>
              <a:t>postulatu rezygnacji, względnie znaczącego ograniczenia stosowania kar izolacyjnych (tzw. postulat ultima ratio kary pozbawienia wolności)</a:t>
            </a:r>
          </a:p>
          <a:p>
            <a:r>
              <a:rPr lang="pl-PL" sz="2200" b="1" dirty="0"/>
              <a:t>symbol represji karnej</a:t>
            </a:r>
          </a:p>
          <a:p>
            <a:r>
              <a:rPr lang="pl-PL" sz="2200" b="1" dirty="0"/>
              <a:t>niebezpieczeństwa izolacji, a w ich perspektywie duży kryzys współczesnego systemu karnego, rosnące wskaźnikami recydywy</a:t>
            </a:r>
          </a:p>
          <a:p>
            <a:r>
              <a:rPr lang="pl-PL" sz="2200" b="1" dirty="0"/>
              <a:t>problem niehumanitarnego wymiaru tego typu kar</a:t>
            </a:r>
          </a:p>
        </p:txBody>
      </p:sp>
      <p:pic>
        <p:nvPicPr>
          <p:cNvPr id="22" name="Picture 21" descr="Wykrzyknik na żółtym tle">
            <a:extLst>
              <a:ext uri="{FF2B5EF4-FFF2-40B4-BE49-F238E27FC236}">
                <a16:creationId xmlns:a16="http://schemas.microsoft.com/office/drawing/2014/main" id="{A36039CE-35B4-5995-DC5E-AE5FF9A8E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98" r="14758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2564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365ADC-8ECA-82FB-466F-3FF5952EB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 fontScale="90000"/>
          </a:bodyPr>
          <a:lstStyle/>
          <a:p>
            <a:r>
              <a:rPr lang="pl-PL" sz="4000" b="1"/>
              <a:t>Krytyka kary pozbawienia wolności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7280A6-981F-7B8D-8D2B-AC243254E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974716"/>
            <a:ext cx="5613400" cy="453308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900" b="1" dirty="0"/>
              <a:t>Współczesny człowiek:</a:t>
            </a:r>
          </a:p>
          <a:p>
            <a:r>
              <a:rPr lang="pl-PL" sz="1900" b="1" dirty="0"/>
              <a:t>funkcjonuje w bardzo gęstej sieci interakcji, </a:t>
            </a:r>
          </a:p>
          <a:p>
            <a:r>
              <a:rPr lang="pl-PL" sz="1900" b="1" dirty="0"/>
              <a:t>poddawany jest szerokiej gamie bodźców informacyjnych, </a:t>
            </a:r>
          </a:p>
          <a:p>
            <a:r>
              <a:rPr lang="pl-PL" sz="1900" b="1" dirty="0"/>
              <a:t>w kontekście indywidualnym odczuwa niezwykle intensywnie potrzebę wolności. </a:t>
            </a:r>
          </a:p>
          <a:p>
            <a:r>
              <a:rPr lang="pl-PL" sz="1900" b="1" dirty="0"/>
              <a:t>konflikt wizji narzędzi stałej kontroli i koncepcja </a:t>
            </a:r>
            <a:r>
              <a:rPr lang="pl-PL" sz="1900" b="1" dirty="0" err="1"/>
              <a:t>permissive</a:t>
            </a:r>
            <a:r>
              <a:rPr lang="pl-PL" sz="1900" b="1" dirty="0"/>
              <a:t> </a:t>
            </a:r>
            <a:r>
              <a:rPr lang="pl-PL" sz="1900" b="1" dirty="0" err="1"/>
              <a:t>society</a:t>
            </a:r>
            <a:r>
              <a:rPr lang="pl-PL" sz="1900" b="1" dirty="0"/>
              <a:t>, domagająca się uwolnienia człowieka od wszelkich więzi krępujących jego życie</a:t>
            </a:r>
          </a:p>
        </p:txBody>
      </p:sp>
      <p:pic>
        <p:nvPicPr>
          <p:cNvPr id="22" name="Picture 21" descr="Grafika trójwymiarowa osoby">
            <a:extLst>
              <a:ext uri="{FF2B5EF4-FFF2-40B4-BE49-F238E27FC236}">
                <a16:creationId xmlns:a16="http://schemas.microsoft.com/office/drawing/2014/main" id="{E85FDC31-88FA-9F2C-0557-5F31404AC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1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80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Jedyny w tłumie">
            <a:extLst>
              <a:ext uri="{FF2B5EF4-FFF2-40B4-BE49-F238E27FC236}">
                <a16:creationId xmlns:a16="http://schemas.microsoft.com/office/drawing/2014/main" id="{CEF0E1C0-C224-3BBA-44EE-7512DCEFC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00" r="12610"/>
          <a:stretch/>
        </p:blipFill>
        <p:spPr>
          <a:xfrm>
            <a:off x="8305800" y="10"/>
            <a:ext cx="3886198" cy="6857990"/>
          </a:xfrm>
          <a:prstGeom prst="rect">
            <a:avLst/>
          </a:prstGeom>
        </p:spPr>
      </p:pic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365ADC-8ECA-82FB-466F-3FF5952EB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 fontScale="90000"/>
          </a:bodyPr>
          <a:lstStyle/>
          <a:p>
            <a:r>
              <a:rPr lang="pl-PL" sz="4000" b="1"/>
              <a:t>Krytyka kary pozbawienia wolności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7280A6-981F-7B8D-8D2B-AC243254E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57483"/>
            <a:ext cx="8077200" cy="4572005"/>
          </a:xfrm>
        </p:spPr>
        <p:txBody>
          <a:bodyPr anchor="ctr">
            <a:normAutofit fontScale="85000" lnSpcReduction="20000"/>
          </a:bodyPr>
          <a:lstStyle/>
          <a:p>
            <a:endParaRPr lang="pl-PL" sz="1300" dirty="0"/>
          </a:p>
          <a:p>
            <a:endParaRPr lang="pl-PL" dirty="0"/>
          </a:p>
          <a:p>
            <a:r>
              <a:rPr lang="pl-PL" b="1" dirty="0"/>
              <a:t>współczesny wymiar kary pozbawienia wolności, z całą pewnością nie jest surowszy niż w przeszłości, jednakże w perspektywie rozbudowania obszaru wolności indywidualnej, praktyka wykonywania kary pozbawienia wolności jawi się jako dużo bardziej opresyjna niż w przeszłości. </a:t>
            </a:r>
          </a:p>
          <a:p>
            <a:endParaRPr lang="pl-PL" b="1" dirty="0"/>
          </a:p>
          <a:p>
            <a:r>
              <a:rPr lang="pl-PL" b="1" dirty="0"/>
              <a:t>odczucia osoby pozbawionej wolności najbardziej dotyka fakt, że utrata wolności to nie jest pozytywny impuls zmiany (szansa na resocjalizację) tylko negatywny element stygmatyzacji pozbawiający jednostkę jednego z najważniejszych atrybutów człowieczeństwa w postaci atrybutu życia osobowego – swobody decydowania o swoim losie.</a:t>
            </a:r>
          </a:p>
          <a:p>
            <a:endParaRPr lang="pl-PL" sz="1300" dirty="0"/>
          </a:p>
          <a:p>
            <a:endParaRPr lang="pl-PL" sz="1300" dirty="0"/>
          </a:p>
        </p:txBody>
      </p:sp>
    </p:spTree>
    <p:extLst>
      <p:ext uri="{BB962C8B-B14F-4D97-AF65-F5344CB8AC3E}">
        <p14:creationId xmlns:p14="http://schemas.microsoft.com/office/powerpoint/2010/main" val="4075004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365ADC-8ECA-82FB-466F-3FF5952EB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175" y="410944"/>
            <a:ext cx="6780051" cy="699503"/>
          </a:xfrm>
        </p:spPr>
        <p:txBody>
          <a:bodyPr anchor="b">
            <a:normAutofit/>
          </a:bodyPr>
          <a:lstStyle/>
          <a:p>
            <a:r>
              <a:rPr lang="pl-PL" sz="3600" b="1" dirty="0"/>
              <a:t>Krytyka kary pozbawienia wolności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7280A6-981F-7B8D-8D2B-AC243254E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5053"/>
            <a:ext cx="7366000" cy="5050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/>
              <a:t>Krytyka kar opartych na izolacji często sprowadza się do: </a:t>
            </a:r>
          </a:p>
          <a:p>
            <a:r>
              <a:rPr lang="pl-PL" sz="2000" b="1" dirty="0"/>
              <a:t>niskiej efektywność, </a:t>
            </a:r>
          </a:p>
          <a:p>
            <a:r>
              <a:rPr lang="pl-PL" sz="2000" b="1" dirty="0"/>
              <a:t>wysokich kosztów ekonomicznych i społecznych </a:t>
            </a:r>
          </a:p>
          <a:p>
            <a:r>
              <a:rPr lang="pl-PL" sz="2000" b="1" dirty="0"/>
              <a:t>szereg negatywnych następstw w sferze indywidualnej, bezpośrednio związanych z bardzo głęboką ingerencją w sferę praw i wolności człowieka. </a:t>
            </a:r>
          </a:p>
          <a:p>
            <a:r>
              <a:rPr lang="pl-PL" sz="2000" b="1" dirty="0"/>
              <a:t>mocno krytykowany jest także sam schemat organizacyjny więzienia, jako organizacji która stwarza rodzaj odrębnego świata, rządzącego się własnymi prawami i odseparowanego od reszty społeczeństwa. </a:t>
            </a:r>
          </a:p>
          <a:p>
            <a:r>
              <a:rPr lang="pl-PL" sz="2000" b="1" dirty="0"/>
              <a:t>W praktyce mamy do czynienia z wyraźnym paradoksem, polegającym na stworzeniu instytucji represyjnej w swym rzeczywistym charakterze i resocjalizacyjnej w przestrzeni oczekiwań </a:t>
            </a:r>
          </a:p>
          <a:p>
            <a:endParaRPr lang="pl-PL" sz="1400" dirty="0">
              <a:solidFill>
                <a:schemeClr val="tx2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D47941-986F-4A15-FC41-7527D904B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0285" y="4887325"/>
            <a:ext cx="2022729" cy="1993164"/>
            <a:chOff x="-60285" y="4581559"/>
            <a:chExt cx="2330572" cy="2296509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60EC868-83E9-43E0-4856-1190B2886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400132">
              <a:off x="1073269" y="6038524"/>
              <a:ext cx="374890" cy="373361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849482"/>
                <a:gd name="connsiteY0" fmla="*/ 2 h 4963949"/>
                <a:gd name="connsiteX1" fmla="*/ 4735908 w 4849482"/>
                <a:gd name="connsiteY1" fmla="*/ 1905908 h 4963949"/>
                <a:gd name="connsiteX2" fmla="*/ 4451030 w 4849482"/>
                <a:gd name="connsiteY2" fmla="*/ 3809089 h 4963949"/>
                <a:gd name="connsiteX3" fmla="*/ 3419865 w 4849482"/>
                <a:gd name="connsiteY3" fmla="*/ 4844857 h 4963949"/>
                <a:gd name="connsiteX4" fmla="*/ 1074535 w 4849482"/>
                <a:gd name="connsiteY4" fmla="*/ 4657238 h 4963949"/>
                <a:gd name="connsiteX5" fmla="*/ 33359 w 4849482"/>
                <a:gd name="connsiteY5" fmla="*/ 2995667 h 4963949"/>
                <a:gd name="connsiteX6" fmla="*/ 592137 w 4849482"/>
                <a:gd name="connsiteY6" fmla="*/ 805858 h 4963949"/>
                <a:gd name="connsiteX7" fmla="*/ 2649000 w 4849482"/>
                <a:gd name="connsiteY7" fmla="*/ 2 h 4963949"/>
                <a:gd name="connsiteX0" fmla="*/ 2649000 w 4942023"/>
                <a:gd name="connsiteY0" fmla="*/ 2 h 4678955"/>
                <a:gd name="connsiteX1" fmla="*/ 4735908 w 4942023"/>
                <a:gd name="connsiteY1" fmla="*/ 1905908 h 4678955"/>
                <a:gd name="connsiteX2" fmla="*/ 4451030 w 4942023"/>
                <a:gd name="connsiteY2" fmla="*/ 3809089 h 4678955"/>
                <a:gd name="connsiteX3" fmla="*/ 1074535 w 4942023"/>
                <a:gd name="connsiteY3" fmla="*/ 4657238 h 4678955"/>
                <a:gd name="connsiteX4" fmla="*/ 33359 w 4942023"/>
                <a:gd name="connsiteY4" fmla="*/ 2995667 h 4678955"/>
                <a:gd name="connsiteX5" fmla="*/ 592137 w 4942023"/>
                <a:gd name="connsiteY5" fmla="*/ 805858 h 4678955"/>
                <a:gd name="connsiteX6" fmla="*/ 2649000 w 4942023"/>
                <a:gd name="connsiteY6" fmla="*/ 2 h 4678955"/>
                <a:gd name="connsiteX0" fmla="*/ 2649000 w 4806392"/>
                <a:gd name="connsiteY0" fmla="*/ 2 h 4842789"/>
                <a:gd name="connsiteX1" fmla="*/ 4735908 w 4806392"/>
                <a:gd name="connsiteY1" fmla="*/ 1905908 h 4842789"/>
                <a:gd name="connsiteX2" fmla="*/ 3706624 w 4806392"/>
                <a:gd name="connsiteY2" fmla="*/ 4493428 h 4842789"/>
                <a:gd name="connsiteX3" fmla="*/ 1074535 w 4806392"/>
                <a:gd name="connsiteY3" fmla="*/ 4657238 h 4842789"/>
                <a:gd name="connsiteX4" fmla="*/ 33359 w 4806392"/>
                <a:gd name="connsiteY4" fmla="*/ 2995667 h 4842789"/>
                <a:gd name="connsiteX5" fmla="*/ 592137 w 4806392"/>
                <a:gd name="connsiteY5" fmla="*/ 805858 h 4842789"/>
                <a:gd name="connsiteX6" fmla="*/ 2649000 w 4806392"/>
                <a:gd name="connsiteY6" fmla="*/ 2 h 484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6392" h="4842789">
                  <a:moveTo>
                    <a:pt x="2649000" y="2"/>
                  </a:moveTo>
                  <a:cubicBezTo>
                    <a:pt x="3339628" y="183344"/>
                    <a:pt x="4435570" y="1271060"/>
                    <a:pt x="4735908" y="1905908"/>
                  </a:cubicBezTo>
                  <a:cubicBezTo>
                    <a:pt x="5036246" y="2540756"/>
                    <a:pt x="4316853" y="4034873"/>
                    <a:pt x="3706624" y="4493428"/>
                  </a:cubicBezTo>
                  <a:cubicBezTo>
                    <a:pt x="3096395" y="4951983"/>
                    <a:pt x="1686746" y="4906865"/>
                    <a:pt x="1074535" y="4657238"/>
                  </a:cubicBezTo>
                  <a:cubicBezTo>
                    <a:pt x="462324" y="4407611"/>
                    <a:pt x="145196" y="3624902"/>
                    <a:pt x="33359" y="2995667"/>
                  </a:cubicBezTo>
                  <a:cubicBezTo>
                    <a:pt x="-94426" y="2318585"/>
                    <a:pt x="156197" y="1305135"/>
                    <a:pt x="592137" y="805858"/>
                  </a:cubicBezTo>
                  <a:cubicBezTo>
                    <a:pt x="1028077" y="306581"/>
                    <a:pt x="1996327" y="30750"/>
                    <a:pt x="2649000" y="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D985B52-4EDF-48D5-D47E-F9B38F2A1C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29076">
              <a:off x="962723" y="6319494"/>
              <a:ext cx="1307564" cy="558574"/>
            </a:xfrm>
            <a:custGeom>
              <a:avLst/>
              <a:gdLst>
                <a:gd name="connsiteX0" fmla="*/ 1307564 w 1307564"/>
                <a:gd name="connsiteY0" fmla="*/ 360848 h 558574"/>
                <a:gd name="connsiteX1" fmla="*/ 1264610 w 1307564"/>
                <a:gd name="connsiteY1" fmla="*/ 558387 h 558574"/>
                <a:gd name="connsiteX2" fmla="*/ 496925 w 1307564"/>
                <a:gd name="connsiteY2" fmla="*/ 469382 h 558574"/>
                <a:gd name="connsiteX3" fmla="*/ 472802 w 1307564"/>
                <a:gd name="connsiteY3" fmla="*/ 464872 h 558574"/>
                <a:gd name="connsiteX4" fmla="*/ 0 w 1307564"/>
                <a:gd name="connsiteY4" fmla="*/ 0 h 558574"/>
                <a:gd name="connsiteX5" fmla="*/ 152076 w 1307564"/>
                <a:gd name="connsiteY5" fmla="*/ 41404 h 558574"/>
                <a:gd name="connsiteX6" fmla="*/ 1307564 w 1307564"/>
                <a:gd name="connsiteY6" fmla="*/ 360848 h 5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7564" h="558574">
                  <a:moveTo>
                    <a:pt x="1307564" y="360848"/>
                  </a:moveTo>
                  <a:cubicBezTo>
                    <a:pt x="1303188" y="403876"/>
                    <a:pt x="1279827" y="564823"/>
                    <a:pt x="1264610" y="558387"/>
                  </a:cubicBezTo>
                  <a:cubicBezTo>
                    <a:pt x="1237694" y="559849"/>
                    <a:pt x="802592" y="520038"/>
                    <a:pt x="496925" y="469382"/>
                  </a:cubicBezTo>
                  <a:lnTo>
                    <a:pt x="472802" y="464872"/>
                  </a:lnTo>
                  <a:lnTo>
                    <a:pt x="0" y="0"/>
                  </a:lnTo>
                  <a:lnTo>
                    <a:pt x="152076" y="41404"/>
                  </a:lnTo>
                  <a:cubicBezTo>
                    <a:pt x="614511" y="166095"/>
                    <a:pt x="1270124" y="336305"/>
                    <a:pt x="1307564" y="360848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DFB3DD7-EE05-3397-7AB2-0974D469A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29076">
              <a:off x="962723" y="6319494"/>
              <a:ext cx="1307564" cy="558574"/>
            </a:xfrm>
            <a:custGeom>
              <a:avLst/>
              <a:gdLst>
                <a:gd name="connsiteX0" fmla="*/ 1307564 w 1307564"/>
                <a:gd name="connsiteY0" fmla="*/ 360848 h 558574"/>
                <a:gd name="connsiteX1" fmla="*/ 1264610 w 1307564"/>
                <a:gd name="connsiteY1" fmla="*/ 558387 h 558574"/>
                <a:gd name="connsiteX2" fmla="*/ 496925 w 1307564"/>
                <a:gd name="connsiteY2" fmla="*/ 469382 h 558574"/>
                <a:gd name="connsiteX3" fmla="*/ 472802 w 1307564"/>
                <a:gd name="connsiteY3" fmla="*/ 464872 h 558574"/>
                <a:gd name="connsiteX4" fmla="*/ 0 w 1307564"/>
                <a:gd name="connsiteY4" fmla="*/ 0 h 558574"/>
                <a:gd name="connsiteX5" fmla="*/ 152076 w 1307564"/>
                <a:gd name="connsiteY5" fmla="*/ 41404 h 558574"/>
                <a:gd name="connsiteX6" fmla="*/ 1307564 w 1307564"/>
                <a:gd name="connsiteY6" fmla="*/ 360848 h 5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7564" h="558574">
                  <a:moveTo>
                    <a:pt x="1307564" y="360848"/>
                  </a:moveTo>
                  <a:cubicBezTo>
                    <a:pt x="1303188" y="403876"/>
                    <a:pt x="1279827" y="564823"/>
                    <a:pt x="1264610" y="558387"/>
                  </a:cubicBezTo>
                  <a:cubicBezTo>
                    <a:pt x="1237694" y="559849"/>
                    <a:pt x="802592" y="520038"/>
                    <a:pt x="496925" y="469382"/>
                  </a:cubicBezTo>
                  <a:lnTo>
                    <a:pt x="472802" y="464872"/>
                  </a:lnTo>
                  <a:lnTo>
                    <a:pt x="0" y="0"/>
                  </a:lnTo>
                  <a:lnTo>
                    <a:pt x="152076" y="41404"/>
                  </a:lnTo>
                  <a:cubicBezTo>
                    <a:pt x="614511" y="166095"/>
                    <a:pt x="1270124" y="336305"/>
                    <a:pt x="1307564" y="360848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1E859F5-3E53-24D1-D141-628C029B7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938007" flipV="1">
              <a:off x="-570599" y="5091873"/>
              <a:ext cx="1904974" cy="884345"/>
            </a:xfrm>
            <a:custGeom>
              <a:avLst/>
              <a:gdLst>
                <a:gd name="connsiteX0" fmla="*/ 0 w 1904974"/>
                <a:gd name="connsiteY0" fmla="*/ 421557 h 884345"/>
                <a:gd name="connsiteX1" fmla="*/ 416370 w 1904974"/>
                <a:gd name="connsiteY1" fmla="*/ 530740 h 884345"/>
                <a:gd name="connsiteX2" fmla="*/ 1800731 w 1904974"/>
                <a:gd name="connsiteY2" fmla="*/ 866036 h 884345"/>
                <a:gd name="connsiteX3" fmla="*/ 1904485 w 1904974"/>
                <a:gd name="connsiteY3" fmla="*/ 880134 h 884345"/>
                <a:gd name="connsiteX4" fmla="*/ 1894966 w 1904974"/>
                <a:gd name="connsiteY4" fmla="*/ 779469 h 884345"/>
                <a:gd name="connsiteX5" fmla="*/ 1761844 w 1904974"/>
                <a:gd name="connsiteY5" fmla="*/ 402374 h 884345"/>
                <a:gd name="connsiteX6" fmla="*/ 1377785 w 1904974"/>
                <a:gd name="connsiteY6" fmla="*/ 3317 h 884345"/>
                <a:gd name="connsiteX7" fmla="*/ 1372668 w 1904974"/>
                <a:gd name="connsiteY7" fmla="*/ 0 h 884345"/>
                <a:gd name="connsiteX8" fmla="*/ 337869 w 1904974"/>
                <a:gd name="connsiteY8" fmla="*/ 139908 h 884345"/>
                <a:gd name="connsiteX9" fmla="*/ 188081 w 1904974"/>
                <a:gd name="connsiteY9" fmla="*/ 203651 h 884345"/>
                <a:gd name="connsiteX10" fmla="*/ 125663 w 1904974"/>
                <a:gd name="connsiteY10" fmla="*/ 268413 h 884345"/>
                <a:gd name="connsiteX11" fmla="*/ 0 w 1904974"/>
                <a:gd name="connsiteY11" fmla="*/ 421557 h 8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4974" h="884345">
                  <a:moveTo>
                    <a:pt x="0" y="421557"/>
                  </a:moveTo>
                  <a:cubicBezTo>
                    <a:pt x="3634" y="427260"/>
                    <a:pt x="235761" y="473169"/>
                    <a:pt x="416370" y="530740"/>
                  </a:cubicBezTo>
                  <a:lnTo>
                    <a:pt x="1800731" y="866036"/>
                  </a:lnTo>
                  <a:cubicBezTo>
                    <a:pt x="1847450" y="875071"/>
                    <a:pt x="1894389" y="892323"/>
                    <a:pt x="1904485" y="880134"/>
                  </a:cubicBezTo>
                  <a:cubicBezTo>
                    <a:pt x="1907165" y="859490"/>
                    <a:pt x="1898113" y="808332"/>
                    <a:pt x="1894966" y="779469"/>
                  </a:cubicBezTo>
                  <a:cubicBezTo>
                    <a:pt x="1878988" y="675447"/>
                    <a:pt x="1847255" y="520751"/>
                    <a:pt x="1761844" y="402374"/>
                  </a:cubicBezTo>
                  <a:cubicBezTo>
                    <a:pt x="1676433" y="283997"/>
                    <a:pt x="1531056" y="114087"/>
                    <a:pt x="1377785" y="3317"/>
                  </a:cubicBezTo>
                  <a:lnTo>
                    <a:pt x="1372668" y="0"/>
                  </a:lnTo>
                  <a:lnTo>
                    <a:pt x="337869" y="139908"/>
                  </a:lnTo>
                  <a:lnTo>
                    <a:pt x="188081" y="203651"/>
                  </a:lnTo>
                  <a:lnTo>
                    <a:pt x="125663" y="268413"/>
                  </a:lnTo>
                  <a:cubicBezTo>
                    <a:pt x="56438" y="343137"/>
                    <a:pt x="7361" y="404648"/>
                    <a:pt x="0" y="42155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E19958B-8991-2DE4-0301-6ADCA0C20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938007" flipV="1">
              <a:off x="-570599" y="5091873"/>
              <a:ext cx="1904974" cy="884345"/>
            </a:xfrm>
            <a:custGeom>
              <a:avLst/>
              <a:gdLst>
                <a:gd name="connsiteX0" fmla="*/ 0 w 1904974"/>
                <a:gd name="connsiteY0" fmla="*/ 421557 h 884345"/>
                <a:gd name="connsiteX1" fmla="*/ 416370 w 1904974"/>
                <a:gd name="connsiteY1" fmla="*/ 530740 h 884345"/>
                <a:gd name="connsiteX2" fmla="*/ 1800731 w 1904974"/>
                <a:gd name="connsiteY2" fmla="*/ 866036 h 884345"/>
                <a:gd name="connsiteX3" fmla="*/ 1904485 w 1904974"/>
                <a:gd name="connsiteY3" fmla="*/ 880134 h 884345"/>
                <a:gd name="connsiteX4" fmla="*/ 1894966 w 1904974"/>
                <a:gd name="connsiteY4" fmla="*/ 779469 h 884345"/>
                <a:gd name="connsiteX5" fmla="*/ 1761844 w 1904974"/>
                <a:gd name="connsiteY5" fmla="*/ 402374 h 884345"/>
                <a:gd name="connsiteX6" fmla="*/ 1377785 w 1904974"/>
                <a:gd name="connsiteY6" fmla="*/ 3317 h 884345"/>
                <a:gd name="connsiteX7" fmla="*/ 1372668 w 1904974"/>
                <a:gd name="connsiteY7" fmla="*/ 0 h 884345"/>
                <a:gd name="connsiteX8" fmla="*/ 337869 w 1904974"/>
                <a:gd name="connsiteY8" fmla="*/ 139908 h 884345"/>
                <a:gd name="connsiteX9" fmla="*/ 188081 w 1904974"/>
                <a:gd name="connsiteY9" fmla="*/ 203651 h 884345"/>
                <a:gd name="connsiteX10" fmla="*/ 125663 w 1904974"/>
                <a:gd name="connsiteY10" fmla="*/ 268413 h 884345"/>
                <a:gd name="connsiteX11" fmla="*/ 0 w 1904974"/>
                <a:gd name="connsiteY11" fmla="*/ 421557 h 8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4974" h="884345">
                  <a:moveTo>
                    <a:pt x="0" y="421557"/>
                  </a:moveTo>
                  <a:cubicBezTo>
                    <a:pt x="3634" y="427260"/>
                    <a:pt x="235761" y="473169"/>
                    <a:pt x="416370" y="530740"/>
                  </a:cubicBezTo>
                  <a:lnTo>
                    <a:pt x="1800731" y="866036"/>
                  </a:lnTo>
                  <a:cubicBezTo>
                    <a:pt x="1847450" y="875071"/>
                    <a:pt x="1894389" y="892323"/>
                    <a:pt x="1904485" y="880134"/>
                  </a:cubicBezTo>
                  <a:cubicBezTo>
                    <a:pt x="1907165" y="859490"/>
                    <a:pt x="1898113" y="808332"/>
                    <a:pt x="1894966" y="779469"/>
                  </a:cubicBezTo>
                  <a:cubicBezTo>
                    <a:pt x="1878988" y="675447"/>
                    <a:pt x="1847255" y="520751"/>
                    <a:pt x="1761844" y="402374"/>
                  </a:cubicBezTo>
                  <a:cubicBezTo>
                    <a:pt x="1676433" y="283997"/>
                    <a:pt x="1531056" y="114087"/>
                    <a:pt x="1377785" y="3317"/>
                  </a:cubicBezTo>
                  <a:lnTo>
                    <a:pt x="1372668" y="0"/>
                  </a:lnTo>
                  <a:lnTo>
                    <a:pt x="337869" y="139908"/>
                  </a:lnTo>
                  <a:lnTo>
                    <a:pt x="188081" y="203651"/>
                  </a:lnTo>
                  <a:lnTo>
                    <a:pt x="125663" y="268413"/>
                  </a:lnTo>
                  <a:cubicBezTo>
                    <a:pt x="56438" y="343137"/>
                    <a:pt x="7361" y="404648"/>
                    <a:pt x="0" y="42155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2" name="Picture 21" descr="Szach-mat w grze w szachy">
            <a:extLst>
              <a:ext uri="{FF2B5EF4-FFF2-40B4-BE49-F238E27FC236}">
                <a16:creationId xmlns:a16="http://schemas.microsoft.com/office/drawing/2014/main" id="{326A25B0-CFEF-E4E3-F93B-787D01D5D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7" r="17590" b="2"/>
          <a:stretch/>
        </p:blipFill>
        <p:spPr>
          <a:xfrm>
            <a:off x="8051800" y="878822"/>
            <a:ext cx="3911600" cy="508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90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365ADC-8ECA-82FB-466F-3FF5952EB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1" y="492121"/>
            <a:ext cx="8498963" cy="781042"/>
          </a:xfrm>
        </p:spPr>
        <p:txBody>
          <a:bodyPr anchor="b">
            <a:noAutofit/>
          </a:bodyPr>
          <a:lstStyle/>
          <a:p>
            <a:r>
              <a:rPr lang="pl-PL" sz="3200" b="1" dirty="0"/>
              <a:t>Krytyka kary pozbawienia wolności – </a:t>
            </a:r>
            <a:br>
              <a:rPr lang="pl-PL" sz="3200" b="1" dirty="0"/>
            </a:br>
            <a:r>
              <a:rPr lang="pl-PL" sz="3200" b="1" dirty="0"/>
              <a:t>wymiar indywidualny</a:t>
            </a:r>
          </a:p>
        </p:txBody>
      </p:sp>
      <p:pic>
        <p:nvPicPr>
          <p:cNvPr id="22" name="Picture 21" descr="Szereg czarnych pionków">
            <a:extLst>
              <a:ext uri="{FF2B5EF4-FFF2-40B4-BE49-F238E27FC236}">
                <a16:creationId xmlns:a16="http://schemas.microsoft.com/office/drawing/2014/main" id="{D4156F0F-739E-F1E2-42FF-A16F79D84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58" r="1" b="1"/>
          <a:stretch/>
        </p:blipFill>
        <p:spPr>
          <a:xfrm>
            <a:off x="355601" y="517942"/>
            <a:ext cx="2463799" cy="567965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7280A6-981F-7B8D-8D2B-AC243254E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0029" y="1273163"/>
            <a:ext cx="9133114" cy="4924435"/>
          </a:xfrm>
        </p:spPr>
        <p:txBody>
          <a:bodyPr anchor="t">
            <a:noAutofit/>
          </a:bodyPr>
          <a:lstStyle/>
          <a:p>
            <a:r>
              <a:rPr lang="pl-PL" sz="2400" dirty="0"/>
              <a:t>utrata dotychczasowej pozycji materialnej, rodzinnej, środowiskowej, prestiżowej </a:t>
            </a:r>
          </a:p>
          <a:p>
            <a:r>
              <a:rPr lang="pl-PL" sz="2400" dirty="0"/>
              <a:t>życie w warunkach izolacji penitencjarnej mocno pogłębia proces indywidualizacji przeżyć człowieka, silniej działać zaczynają mechanizmy dośrodkowe.</a:t>
            </a:r>
          </a:p>
          <a:p>
            <a:r>
              <a:rPr lang="pl-PL" sz="2400" dirty="0"/>
              <a:t>w normalnym środowisku, na wolności człowiek konfrontuje się w szerokim, otwartym kontekście, gdzie uogólnienia, porównania mają za punkt odniesienia wiele innych grup odniesienia. </a:t>
            </a:r>
          </a:p>
          <a:p>
            <a:r>
              <a:rPr lang="pl-PL" sz="2400" dirty="0"/>
              <a:t>skazany jest w zupełnie odmiennym położeniu, wtrącony do więzienia, poddawany izolacji przestrzennej i społecznej, zostaje przesunięty do bardzo zawężonego kontekstu grupy dewiacyjnej – kryminalistów.</a:t>
            </a:r>
          </a:p>
          <a:p>
            <a:r>
              <a:rPr lang="pl-PL" sz="2400" dirty="0"/>
              <a:t>przymusowe, ciągłe i całkowicie pozbawione intymności współżycie z innymi skazanymi w środowisku zakładu karnego.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51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365ADC-8ECA-82FB-466F-3FF5952EB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1" y="492121"/>
            <a:ext cx="8498963" cy="781042"/>
          </a:xfrm>
        </p:spPr>
        <p:txBody>
          <a:bodyPr anchor="b">
            <a:noAutofit/>
          </a:bodyPr>
          <a:lstStyle/>
          <a:p>
            <a:r>
              <a:rPr lang="pl-PL" sz="3200" b="1" dirty="0"/>
              <a:t>Krytyka kary pozbawienia wolności – </a:t>
            </a:r>
            <a:br>
              <a:rPr lang="pl-PL" sz="3200" b="1" dirty="0"/>
            </a:br>
            <a:r>
              <a:rPr lang="pl-PL" sz="3200" b="1" dirty="0"/>
              <a:t>wymiar indywidualny</a:t>
            </a:r>
          </a:p>
        </p:txBody>
      </p:sp>
      <p:pic>
        <p:nvPicPr>
          <p:cNvPr id="22" name="Picture 21" descr="Szereg czarnych pionków">
            <a:extLst>
              <a:ext uri="{FF2B5EF4-FFF2-40B4-BE49-F238E27FC236}">
                <a16:creationId xmlns:a16="http://schemas.microsoft.com/office/drawing/2014/main" id="{D4156F0F-739E-F1E2-42FF-A16F79D84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58" r="1" b="1"/>
          <a:stretch/>
        </p:blipFill>
        <p:spPr>
          <a:xfrm>
            <a:off x="355601" y="517942"/>
            <a:ext cx="2463799" cy="567965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7280A6-981F-7B8D-8D2B-AC243254E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0029" y="1273163"/>
            <a:ext cx="9133114" cy="4924435"/>
          </a:xfrm>
        </p:spPr>
        <p:txBody>
          <a:bodyPr anchor="t">
            <a:noAutofit/>
          </a:bodyPr>
          <a:lstStyle/>
          <a:p>
            <a:r>
              <a:rPr lang="pl-PL" sz="2400" dirty="0"/>
              <a:t>dehumanizacyjna rola izolacji penitencjarnej wtłacza skazanego w bardzo trudny do zaakceptowania z punktu widzenia psychologicznego schemat przypisania roli skazanego </a:t>
            </a:r>
          </a:p>
          <a:p>
            <a:r>
              <a:rPr lang="pl-PL" sz="2400" dirty="0"/>
              <a:t>towarzyszy temu świadomość, że skazany został wtrącony do więzienia na skutek działania zewnętrznej, heteronomicznej siły (skazującego wyroku sądu, wydanego w imieniu tzw. zdrowego społeczeństwa)</a:t>
            </a:r>
          </a:p>
          <a:p>
            <a:r>
              <a:rPr lang="pl-PL" sz="2400" dirty="0"/>
              <a:t>atmosfera przemocy, to nie tylko początek izolacji, ale w istocie cały jej przebieg. Przemoc jest wszechobecna w zakładach karnych, towarzyszy skazanym na każdym kroku, przenika całe ich życie</a:t>
            </a:r>
          </a:p>
          <a:p>
            <a:r>
              <a:rPr lang="pl-PL" sz="2400" dirty="0"/>
              <a:t>skazany ma świadomość absolutnej niezmienności środowiska i ludzi, z którymi musi współżyć dniem i nocą, to przymusowe położenie staje się zarzewiem ciągłych konfliktów i osobistych dramatów, sytuacja destabilizującą komfort życia psychicznego</a:t>
            </a:r>
          </a:p>
          <a:p>
            <a:endParaRPr lang="pl-PL" sz="2400" dirty="0"/>
          </a:p>
          <a:p>
            <a:endParaRPr lang="pl-PL" sz="24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39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Szereg czarnych pionków">
            <a:extLst>
              <a:ext uri="{FF2B5EF4-FFF2-40B4-BE49-F238E27FC236}">
                <a16:creationId xmlns:a16="http://schemas.microsoft.com/office/drawing/2014/main" id="{D4156F0F-739E-F1E2-42FF-A16F79D84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365ADC-8ECA-82FB-466F-3FF5952EB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24600" cy="1899912"/>
          </a:xfrm>
        </p:spPr>
        <p:txBody>
          <a:bodyPr>
            <a:normAutofit/>
          </a:bodyPr>
          <a:lstStyle/>
          <a:p>
            <a:r>
              <a:rPr lang="pl-PL" sz="3100" b="1" dirty="0"/>
              <a:t>Krytyka kary pozbawienia wolności – </a:t>
            </a:r>
            <a:br>
              <a:rPr lang="pl-PL" sz="3100" b="1" dirty="0"/>
            </a:br>
            <a:r>
              <a:rPr lang="pl-PL" sz="3100" b="1" dirty="0"/>
              <a:t>wymiar indywidualny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7280A6-981F-7B8D-8D2B-AC243254E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5782733" cy="37427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b="1" dirty="0"/>
              <a:t>Omawiając psychologiczne następstwa izolacji penitencjarnej zwrócić należy także uwagę na procesy: </a:t>
            </a:r>
          </a:p>
          <a:p>
            <a:r>
              <a:rPr lang="pl-PL" b="1" dirty="0"/>
              <a:t>stygmatyzacji, </a:t>
            </a:r>
          </a:p>
          <a:p>
            <a:r>
              <a:rPr lang="pl-PL" b="1" dirty="0"/>
              <a:t>standaryzacji, </a:t>
            </a:r>
          </a:p>
          <a:p>
            <a:r>
              <a:rPr lang="pl-PL" b="1" dirty="0"/>
              <a:t>degradacji </a:t>
            </a:r>
          </a:p>
          <a:p>
            <a:r>
              <a:rPr lang="pl-PL" b="1" dirty="0"/>
              <a:t>depersonalizacji, </a:t>
            </a:r>
          </a:p>
          <a:p>
            <a:pPr marL="0" indent="0">
              <a:buNone/>
            </a:pPr>
            <a:r>
              <a:rPr lang="pl-PL" b="1" dirty="0"/>
              <a:t>które to z różnym nasileniem, dotyczą w większości skazanych – taki podział tych procesów sugeruje Mieczysław Ciosek</a:t>
            </a:r>
          </a:p>
          <a:p>
            <a:endParaRPr lang="pl-PL" sz="1700" dirty="0"/>
          </a:p>
          <a:p>
            <a:endParaRPr lang="pl-PL" sz="1700" dirty="0"/>
          </a:p>
        </p:txBody>
      </p:sp>
    </p:spTree>
    <p:extLst>
      <p:ext uri="{BB962C8B-B14F-4D97-AF65-F5344CB8AC3E}">
        <p14:creationId xmlns:p14="http://schemas.microsoft.com/office/powerpoint/2010/main" val="771307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F91847C-4E40-E289-9FA5-E38FE0984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1" y="0"/>
            <a:ext cx="11413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6367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1038</Words>
  <Application>Microsoft Macintosh PowerPoint</Application>
  <PresentationFormat>Panoramiczny</PresentationFormat>
  <Paragraphs>65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Motyw pakietu Office</vt:lpstr>
      <vt:lpstr>Prezentacja programu PowerPoint</vt:lpstr>
      <vt:lpstr>Krytyka kary pozbawienia wolności</vt:lpstr>
      <vt:lpstr>Krytyka kary pozbawienia wolności</vt:lpstr>
      <vt:lpstr>Krytyka kary pozbawienia wolności</vt:lpstr>
      <vt:lpstr>Krytyka kary pozbawienia wolności</vt:lpstr>
      <vt:lpstr>Krytyka kary pozbawienia wolności –  wymiar indywidualny</vt:lpstr>
      <vt:lpstr>Krytyka kary pozbawienia wolności –  wymiar indywidualny</vt:lpstr>
      <vt:lpstr>Krytyka kary pozbawienia wolności –  wymiar indywidualny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Bibliografia: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Kalisz</dc:creator>
  <cp:lastModifiedBy>Tomasz Kalisz</cp:lastModifiedBy>
  <cp:revision>2</cp:revision>
  <dcterms:created xsi:type="dcterms:W3CDTF">2023-10-04T16:55:39Z</dcterms:created>
  <dcterms:modified xsi:type="dcterms:W3CDTF">2023-10-04T18:41:29Z</dcterms:modified>
</cp:coreProperties>
</file>