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6B3FA-E53D-4558-8B0B-AAFC489ECEB9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2015-04-25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dr R. Strugała WPAiE UNI.WROC.</a:t>
            </a: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B6AAA0-6C5C-438E-8259-384C604ADA7C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0CE218E-FFE9-4BCC-A0ED-B89D0F89F3D2}" type="datetime1">
              <a:rPr lang="pl-PL"/>
              <a:pPr lvl="0"/>
              <a:t>2015-04-25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dr R. Strugała WPAiE UNI.WROC.</a:t>
            </a:r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DF46E9D-37B8-4A43-BF84-A16138047DD8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A631215-6072-4CDD-8F35-8DDF4A170473}" type="slidenum">
              <a:t>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FC85AF-92BD-4643-9C5F-65546617E9EC}" type="slidenum">
              <a:t>5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B95AF1-2F90-446F-9394-499F243741AA}" type="slidenum">
              <a:t>6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4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E3914F-F80D-4C8C-B001-171DE58E4279}" type="slidenum">
              <a:t>7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342AD6-23A2-4AA3-82C4-60A74445915E}" type="slidenum">
              <a:t>8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248AD3-9955-4602-B27C-402F16FC4D4B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2C9B6A-2AB8-4BFC-B556-D11AE77FC6A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3A548-26C6-43A1-89EF-4ED6BADC115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CD521E-5806-4761-BD03-22889C851BC1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3B42E8-272C-4E5B-82EA-982354CECC5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B0D6B-DBA9-4A22-9F0D-1472BAC720DF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077A3D-28D8-4626-8E2D-B13760CF5BD9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E78DC-D180-433B-81A7-D4F94EFF566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17938F-2C46-423E-93CE-4F54E308D9C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E9B277-50EE-4B21-9F69-45F51001923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8E15A5-D0F6-433F-A76F-DC8792029C9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9C8E7B5-6A4D-44B5-9F12-9992D5ED2C19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20685"/>
          </a:xfrm>
        </p:spPr>
        <p:txBody>
          <a:bodyPr/>
          <a:lstStyle/>
          <a:p>
            <a:pPr lvl="0"/>
            <a:r>
              <a:rPr lang="pl-PL" sz="3200" b="1"/>
              <a:t>Solidarność dłużników – podstawowe problemy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548676"/>
            <a:ext cx="9144000" cy="5577474"/>
          </a:xfrm>
        </p:spPr>
        <p:txBody>
          <a:bodyPr/>
          <a:lstStyle/>
          <a:p>
            <a:pPr marL="0" lvl="0" indent="0" algn="just">
              <a:buNone/>
            </a:pPr>
            <a:endParaRPr lang="pl-PL" sz="2400"/>
          </a:p>
          <a:p>
            <a:pPr marL="0" lvl="0" indent="0" algn="just">
              <a:buNone/>
            </a:pPr>
            <a:r>
              <a:rPr lang="de-DE" sz="2400"/>
              <a:t>X, Y i Z są wspódłużnikami solidarnymi C: są zobowiązani do zapłaty na rzecz C 9 000 zł. Solidarność długu wynika z czynności prawnej, to jest z umowy pożyczki, którą X, Y i Z zawarli z C jako pożyczkobiorcy.</a:t>
            </a:r>
            <a:r>
              <a:rPr lang="pl-PL" sz="2400"/>
              <a:t> X na żądanie C zapłacił 4 000 zł. W tej sytuacji:</a:t>
            </a:r>
          </a:p>
          <a:p>
            <a:pPr marL="0" lvl="0" indent="0">
              <a:buNone/>
            </a:pPr>
            <a:endParaRPr lang="pl-PL" sz="2400"/>
          </a:p>
          <a:p>
            <a:pPr lvl="0"/>
            <a:r>
              <a:rPr lang="de-DE" sz="2400"/>
              <a:t>C może żądać zapłaty tylko od Y i Z</a:t>
            </a:r>
            <a:endParaRPr lang="pl-PL" sz="2400"/>
          </a:p>
          <a:p>
            <a:pPr lvl="0"/>
            <a:r>
              <a:rPr lang="de-DE" sz="2400"/>
              <a:t>C może żądać zapłaty 5 000 zł. od X, Y i Z</a:t>
            </a:r>
            <a:endParaRPr lang="pl-PL" sz="2400"/>
          </a:p>
          <a:p>
            <a:pPr lvl="0"/>
            <a:r>
              <a:rPr lang="de-DE" sz="2400"/>
              <a:t>X – ma prawo żądać zwrotu </a:t>
            </a:r>
            <a:r>
              <a:rPr lang="pl-PL" sz="2400"/>
              <a:t>2</a:t>
            </a:r>
            <a:r>
              <a:rPr lang="de-DE" sz="2400"/>
              <a:t> 000 zł od Y </a:t>
            </a:r>
            <a:endParaRPr lang="pl-PL" sz="2400"/>
          </a:p>
          <a:p>
            <a:pPr lvl="0"/>
            <a:r>
              <a:rPr lang="de-DE" sz="2400"/>
              <a:t>X – ma prawo żądać zwrotu 2 000 zł od Z </a:t>
            </a:r>
            <a:endParaRPr lang="pl-PL" sz="2400"/>
          </a:p>
          <a:p>
            <a:pPr lvl="0"/>
            <a:r>
              <a:rPr lang="de-DE" sz="2400"/>
              <a:t>X- owi nie przysługuje roszczenie regresowe, gdyż wierzyciel nie został spłacony w całości </a:t>
            </a:r>
            <a:endParaRPr lang="pl-PL" sz="2400"/>
          </a:p>
          <a:p>
            <a:pPr marL="0" lvl="0" indent="0" algn="just">
              <a:buNone/>
            </a:pPr>
            <a:endParaRPr lang="pl-PL" sz="24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548676"/>
          </a:xfrm>
        </p:spPr>
        <p:txBody>
          <a:bodyPr/>
          <a:lstStyle/>
          <a:p>
            <a:pPr lvl="0"/>
            <a:r>
              <a:rPr lang="pl-PL" sz="3200" b="1"/>
              <a:t/>
            </a:r>
            <a:br>
              <a:rPr lang="pl-PL" sz="3200" b="1"/>
            </a:br>
            <a:r>
              <a:rPr lang="pl-PL" sz="3200" b="1"/>
              <a:t>Sytuacja prawna współdłużników solidarnych</a:t>
            </a:r>
            <a:br>
              <a:rPr lang="pl-PL" sz="3200" b="1"/>
            </a:br>
            <a:endParaRPr lang="pl-PL" sz="3200" b="1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548676"/>
            <a:ext cx="9144000" cy="5807674"/>
          </a:xfrm>
        </p:spPr>
        <p:txBody>
          <a:bodyPr/>
          <a:lstStyle/>
          <a:p>
            <a:pPr marL="457200" lvl="0" indent="-457200" algn="just">
              <a:buChar char="•"/>
            </a:pPr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/>
            <a:r>
              <a:rPr lang="pl-PL" sz="2800" b="1">
                <a:solidFill>
                  <a:srgbClr val="000000"/>
                </a:solidFill>
              </a:rPr>
              <a:t>Istnienie wzajemnego wpływu sytuacji prawnej współdłużników:</a:t>
            </a:r>
          </a:p>
          <a:p>
            <a:pPr marL="457200" lvl="0" indent="-457200" algn="just"/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Nowacja z jednym z dłużników (art. 374); dwie wierzytelności (wyjątek od jednorodzajowości świadczeń)?; problem regresu  </a:t>
            </a:r>
          </a:p>
          <a:p>
            <a:pPr marL="457200" lvl="0" indent="-457200" algn="just"/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Zwłoka wierzyciela; skutki zwłoki </a:t>
            </a:r>
            <a:r>
              <a:rPr lang="pl-PL" sz="2600">
                <a:solidFill>
                  <a:srgbClr val="000000"/>
                </a:solidFill>
              </a:rPr>
              <a:t>(art. 374)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3074" r:id="rId3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48676"/>
          </a:xfrm>
        </p:spPr>
        <p:txBody>
          <a:bodyPr/>
          <a:lstStyle/>
          <a:p>
            <a:pPr lvl="0"/>
            <a:r>
              <a:rPr lang="pl-PL" sz="3200" b="1"/>
              <a:t>Zarzuty współdłużników solidarnych (art. 375 k.c.)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476667"/>
            <a:ext cx="9144000" cy="606225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600"/>
              <a:t>Pojęcie zarzutu?</a:t>
            </a:r>
          </a:p>
          <a:p>
            <a:pPr lvl="0" algn="just"/>
            <a:r>
              <a:rPr lang="pl-PL" sz="2600" b="1"/>
              <a:t>Osobiste</a:t>
            </a:r>
          </a:p>
          <a:p>
            <a:pPr marL="0" lvl="0" indent="0" algn="just">
              <a:buNone/>
            </a:pPr>
            <a:r>
              <a:rPr lang="pl-PL" sz="2600"/>
              <a:t>np. dłużnikowi A przysługuje wobec wierzyciela roszczenie o zapłatę z tytułu innej umowy – dłużnik dokonuje potrącenia; wierzyciel zwolnił z długu dłużnika A, a teraz żąda od niego świadczenia (udzielił mu prolongaty, a żąda przed terminem); dłużnik A nie miał zdolności do czynności prawnych, wiec twierdzi, że nie zapłaci, bo umowa była nieważna itp. Współdłużnik B i C nie może skorzystać z tych zarzutów   </a:t>
            </a:r>
          </a:p>
          <a:p>
            <a:pPr lvl="0" algn="just"/>
            <a:r>
              <a:rPr lang="pl-PL" sz="2600" b="1"/>
              <a:t>Wspólne (sposób powstania/treść zobowiązania)</a:t>
            </a:r>
          </a:p>
          <a:p>
            <a:pPr marL="0" lvl="0" indent="0" algn="just">
              <a:buNone/>
            </a:pPr>
            <a:r>
              <a:rPr lang="pl-PL" sz="2600"/>
              <a:t>np. umowa, z której wynika zobowiązanie jest nieważna z uwagi na brak formy lub niewłaściwą reprezentację wierzyciela, umowa jest nieważna z powodu sprzeczności z prawem (art. 58): każdy dłużnik może się na to powołać.</a:t>
            </a:r>
          </a:p>
          <a:p>
            <a:pPr marL="0" lvl="0" indent="0" algn="just">
              <a:buNone/>
            </a:pPr>
            <a:r>
              <a:rPr lang="pl-PL" sz="2600"/>
              <a:t>  </a:t>
            </a:r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lvl="0"/>
            <a:r>
              <a:rPr lang="pl-PL" sz="3200" b="1"/>
              <a:t>Zarzuty wspólne a wyrok przeciwko jednemu ze współdłużników (art. 375 k.c.)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124739"/>
            <a:ext cx="9144000" cy="5231602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2600" b="1"/>
              <a:t>art. 375 § 2. Wyrok zapadły na korzyść jednego z dłużników solidarnych zwalnia współdłużników, jeżeli uwzględnia zarzuty, które są im wszystkim wspólne</a:t>
            </a:r>
          </a:p>
          <a:p>
            <a:pPr marL="0" lvl="0" indent="0" algn="just">
              <a:buNone/>
            </a:pPr>
            <a:endParaRPr lang="pl-PL" sz="2600"/>
          </a:p>
          <a:p>
            <a:pPr marL="0" lvl="0" indent="0" algn="just">
              <a:buNone/>
            </a:pPr>
            <a:r>
              <a:rPr lang="pl-PL" sz="2600"/>
              <a:t>Jeżeli zapadł już wyrok oddalający powództwo przeciwko jednemu współdłużnikowi ew. ustalający nieistnienie jego zobowiązania (</a:t>
            </a:r>
            <a:r>
              <a:rPr lang="pl-PL" sz="2600" i="1"/>
              <a:t>verba legis</a:t>
            </a:r>
            <a:r>
              <a:rPr lang="pl-PL" sz="2600"/>
              <a:t>: na jego korzyść), to, w zależności od czasu zapadnięcia tego wyroku:  </a:t>
            </a:r>
          </a:p>
          <a:p>
            <a:pPr marL="0" lvl="0" indent="0" algn="just">
              <a:buNone/>
            </a:pPr>
            <a:endParaRPr lang="pl-PL" sz="2600"/>
          </a:p>
          <a:p>
            <a:pPr lvl="0" algn="just"/>
            <a:r>
              <a:rPr lang="pl-PL" sz="2600"/>
              <a:t>Powództwo przeciwko pozostałym też powinno zostać oddalone</a:t>
            </a:r>
          </a:p>
          <a:p>
            <a:pPr lvl="0" algn="just"/>
            <a:r>
              <a:rPr lang="pl-PL" sz="2600"/>
              <a:t>Pozwany inny współdłużnik może się bronić powództwem przeciwegzekucyjnym (III CZP 25/70, art. 840 KPC)</a:t>
            </a:r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20685"/>
          </a:xfrm>
        </p:spPr>
        <p:txBody>
          <a:bodyPr/>
          <a:lstStyle/>
          <a:p>
            <a:pPr lvl="0"/>
            <a:r>
              <a:rPr lang="pl-PL" sz="3200" b="1"/>
              <a:t>Zarzuty współdłużników solidarnych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692694"/>
            <a:ext cx="9144000" cy="5433456"/>
          </a:xfrm>
        </p:spPr>
        <p:txBody>
          <a:bodyPr/>
          <a:lstStyle/>
          <a:p>
            <a:pPr marL="0" lvl="0" indent="0" algn="just">
              <a:buNone/>
            </a:pPr>
            <a:r>
              <a:rPr lang="de-DE" sz="2400"/>
              <a:t>X, Y i Z są wspódłużnikami solidarnymi C: są zobowiązani do zapłaty na rzecz C 9 000 zł. Solidarność długu wynika z czynności prawnej, to jest z umowy pożyczki, którą X, Y i Z zawarli 10.01. 2002 r. z C jako pożyczkobiorcy. </a:t>
            </a:r>
            <a:r>
              <a:rPr lang="pl-PL" sz="2400"/>
              <a:t>Termin zwrotu pożyczki </a:t>
            </a:r>
            <a:r>
              <a:rPr lang="de-DE" sz="2400"/>
              <a:t>określono </a:t>
            </a:r>
            <a:r>
              <a:rPr lang="pl-PL" sz="2400"/>
              <a:t>na </a:t>
            </a:r>
            <a:r>
              <a:rPr lang="de-DE" sz="2400"/>
              <a:t>10.01.2003 r. </a:t>
            </a:r>
            <a:r>
              <a:rPr lang="pl-PL" sz="2400"/>
              <a:t>Ż</a:t>
            </a:r>
            <a:r>
              <a:rPr lang="de-DE" sz="2400"/>
              <a:t>aden z</a:t>
            </a:r>
            <a:r>
              <a:rPr lang="pl-PL" sz="2400"/>
              <a:t> dłużników</a:t>
            </a:r>
            <a:r>
              <a:rPr lang="de-DE" sz="2400"/>
              <a:t> nie zwrócił</a:t>
            </a:r>
            <a:r>
              <a:rPr lang="pl-PL" sz="2400"/>
              <a:t> </a:t>
            </a:r>
            <a:r>
              <a:rPr lang="de-DE" sz="2400"/>
              <a:t>pożyczki nawet w części. W związku z tym 5.07. 2012 r. C pozwał X-a o zapłatę 9 000 zł.</a:t>
            </a:r>
            <a:r>
              <a:rPr lang="pl-PL" sz="2400"/>
              <a:t> Wraz z odsetkami</a:t>
            </a:r>
            <a:r>
              <a:rPr lang="de-DE" sz="2400"/>
              <a:t>, które sąd zasądził na jego rzecz. Następnie, w dniu 28.02.2013 r., pozwał on Y-a, a później, w dniu 10.03.2013 r.  – jeszcze w toku procesu przeciwko Y-owi – także Z-a. Powództwo przeciwko Z zostało przez sąd w częsci oddalone. Sąd ustalił bowiem, że w umowie pożyczki zastrzeżono na rzecz pożyczkodawcy odsetki wyższe od odsetek maksymalnych. </a:t>
            </a:r>
            <a:endParaRPr lang="pl-PL" sz="2400"/>
          </a:p>
          <a:p>
            <a:pPr marL="0" lvl="0" indent="0" algn="just">
              <a:buNone/>
            </a:pPr>
            <a:r>
              <a:rPr lang="de-DE" sz="2400"/>
              <a:t>Przeanalizuj, za pomocą jakich argumentów X, Y mogą się bronić przed roszczeniem C doprowadzając – odpowienio – do oddalenia podówdztwa lub zakończenia egzekucji. </a:t>
            </a:r>
            <a:endParaRPr lang="pl-PL" sz="2400"/>
          </a:p>
          <a:p>
            <a:pPr marL="0" lvl="0" indent="0" algn="just">
              <a:buNone/>
            </a:pPr>
            <a:endParaRPr lang="pl-PL" sz="24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548676"/>
          </a:xfrm>
        </p:spPr>
        <p:txBody>
          <a:bodyPr/>
          <a:lstStyle/>
          <a:p>
            <a:pPr lvl="0"/>
            <a:r>
              <a:rPr lang="pl-PL" sz="3200" b="1"/>
              <a:t>Roszczenia regresowe (art. 376 k.c.)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548676"/>
            <a:ext cx="9144000" cy="6172794"/>
          </a:xfrm>
        </p:spPr>
        <p:txBody>
          <a:bodyPr/>
          <a:lstStyle/>
          <a:p>
            <a:pPr marL="457200" lvl="0" indent="-457200" algn="just">
              <a:buChar char="•"/>
            </a:pPr>
            <a:endParaRPr lang="pl-PL" sz="260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Solidarność bierna służy wzmocnieniu pozycji wierzyciela, nie przesądza o ostatecznym ekonomicznym rozkładzie długu</a:t>
            </a:r>
          </a:p>
          <a:p>
            <a:pPr lvl="0" algn="just"/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Kto ostatecznie ponosi ciężar zobowiązania:</a:t>
            </a:r>
          </a:p>
          <a:p>
            <a:pPr lvl="0" algn="just"/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>
              <a:buChar char="-"/>
            </a:pPr>
            <a:r>
              <a:rPr lang="pl-PL" sz="2800">
                <a:solidFill>
                  <a:srgbClr val="000000"/>
                </a:solidFill>
              </a:rPr>
              <a:t>rozwiązanie ustawowe z art. 376 lub szczególne (np. art. 441)</a:t>
            </a:r>
          </a:p>
          <a:p>
            <a:pPr marL="457200" lvl="0" indent="-457200" algn="just">
              <a:buChar char="-"/>
            </a:pPr>
            <a:r>
              <a:rPr lang="pl-PL" sz="2800">
                <a:solidFill>
                  <a:srgbClr val="000000"/>
                </a:solidFill>
              </a:rPr>
              <a:t>treść wewnętrznego stosunku prawnego (tj. umowa lub ustawa, np. ar. 197 i 207 k.c., art. 867 k.c.)</a:t>
            </a:r>
          </a:p>
          <a:p>
            <a:pPr lvl="0" algn="just"/>
            <a:endParaRPr lang="pl-PL" sz="2600">
              <a:solidFill>
                <a:srgbClr val="000000"/>
              </a:solidFill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4098" r:id="rId3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4703"/>
          </a:xfrm>
        </p:spPr>
        <p:txBody>
          <a:bodyPr/>
          <a:lstStyle/>
          <a:p>
            <a:pPr lvl="0"/>
            <a:r>
              <a:rPr lang="pl-PL" sz="3200" b="1"/>
              <a:t>Roszczenia regresowe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13853" y="908721"/>
            <a:ext cx="9144000" cy="5921599"/>
          </a:xfrm>
        </p:spPr>
        <p:txBody>
          <a:bodyPr/>
          <a:lstStyle/>
          <a:p>
            <a:pPr marL="457200" lvl="0" indent="-457200" algn="just"/>
            <a:r>
              <a:rPr lang="pl-PL" sz="2600"/>
              <a:t>„Zaspokojenie wierzyciela otwiera kwestię regresu” – na pewno?; problem momentu powstania roszczeń regresowych</a:t>
            </a:r>
          </a:p>
          <a:p>
            <a:pPr marL="0" lvl="0" indent="0" algn="just">
              <a:buNone/>
            </a:pPr>
            <a:r>
              <a:rPr lang="pl-PL" sz="2600"/>
              <a:t>Gdy wartość spełnionego przez jednego dłużnika świadczenia przekracza część obciążającą go wedle treści stosunku wewnętrznego lub zgodnie z z dyspozycją art. 376 § 1 zd. 2 KC (wyr. SN z 12.10.2001 r., V CKN 500/00, OSN 2002, Nr 7-8, poz. 90)</a:t>
            </a:r>
          </a:p>
          <a:p>
            <a:pPr marL="0" lvl="0" indent="0" algn="just">
              <a:buNone/>
            </a:pPr>
            <a:endParaRPr lang="pl-PL" sz="2600"/>
          </a:p>
          <a:p>
            <a:pPr marL="457200" lvl="0" indent="-457200" algn="just"/>
            <a:r>
              <a:rPr lang="pl-PL" sz="2600"/>
              <a:t>Powstanie a wymagalność roszczeń regresowych (art. 455?)  </a:t>
            </a:r>
          </a:p>
          <a:p>
            <a:pPr marL="0" lvl="0" indent="0" algn="just">
              <a:buNone/>
            </a:pPr>
            <a:r>
              <a:rPr lang="pl-PL" sz="2600"/>
              <a:t>Roszczenie regresowe, ze względu na swą naturę prawną, staje się wymagalne już z chwilą powstania, czyli zaspokojenia wierzyciela w części przekraczającej „udział regresowy” dłużnika. Wymagalność występuje z datą następującą po dniu wykonania świadczenia przez dłużnika (sygn. akt I ACa 59/13).</a:t>
            </a:r>
          </a:p>
          <a:p>
            <a:pPr marL="0" lvl="0" indent="0">
              <a:buNone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721"/>
          </a:xfrm>
        </p:spPr>
        <p:txBody>
          <a:bodyPr/>
          <a:lstStyle/>
          <a:p>
            <a:pPr lvl="0"/>
            <a:r>
              <a:rPr lang="pl-PL" sz="3200" b="1"/>
              <a:t>Wielość dłużników a brak podstaw dla odpowiedzialności solidarnej 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9"/>
            <a:ext cx="9144000" cy="5073420"/>
          </a:xfrm>
        </p:spPr>
        <p:txBody>
          <a:bodyPr/>
          <a:lstStyle/>
          <a:p>
            <a:pPr lvl="0" algn="just">
              <a:spcBef>
                <a:spcPts val="200"/>
              </a:spcBef>
            </a:pPr>
            <a:endParaRPr lang="pl-PL" sz="2800"/>
          </a:p>
          <a:p>
            <a:pPr lvl="0" algn="just">
              <a:spcBef>
                <a:spcPts val="200"/>
              </a:spcBef>
            </a:pPr>
            <a:r>
              <a:rPr lang="pl-PL" sz="2600"/>
              <a:t>Gdy więcej niż jeden dłużnik jest zobowiązany do spełnienia  </a:t>
            </a:r>
            <a:r>
              <a:rPr lang="pl-PL" sz="2600" u="sng"/>
              <a:t>świadczenia podzielnego</a:t>
            </a:r>
            <a:r>
              <a:rPr lang="pl-PL" sz="2600"/>
              <a:t>: art. 379 § 1 k.c.; wielość zobowiązań, równy podział; wspólność zdarzenia prawnego będącego źródłem zobowiązania jako kryterium wyróżnienia.  </a:t>
            </a:r>
          </a:p>
          <a:p>
            <a:pPr marL="0" lvl="0" indent="0" algn="just">
              <a:spcBef>
                <a:spcPts val="200"/>
              </a:spcBef>
              <a:buNone/>
            </a:pPr>
            <a:endParaRPr lang="pl-PL" sz="2600"/>
          </a:p>
          <a:p>
            <a:pPr lvl="0" algn="just">
              <a:spcBef>
                <a:spcPts val="200"/>
              </a:spcBef>
            </a:pPr>
            <a:r>
              <a:rPr lang="pl-PL" sz="2600"/>
              <a:t>Gdy więcej niż jeden dłużnik jest zobowiązany do spełnienia  </a:t>
            </a:r>
            <a:r>
              <a:rPr lang="pl-PL" sz="2600" u="sng"/>
              <a:t>świadczenia niepodzielnego</a:t>
            </a:r>
            <a:r>
              <a:rPr lang="pl-PL" sz="2600"/>
              <a:t> lub gdy dłużnicy są zobowiązani do świadczenia podzielnego, ale uprawnieni (są wierzycielami) do otrzymania wzajemnego świadczenia niepodzielnego: </a:t>
            </a:r>
            <a:r>
              <a:rPr lang="pl-PL" sz="2600" u="sng"/>
              <a:t>odpowiednie stosowanie przepisów o solidarności biernej</a:t>
            </a:r>
          </a:p>
          <a:p>
            <a:pPr lvl="0" algn="just">
              <a:spcBef>
                <a:spcPts val="200"/>
              </a:spcBef>
            </a:pPr>
            <a:endParaRPr lang="pl-PL" sz="28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721"/>
          </a:xfrm>
        </p:spPr>
        <p:txBody>
          <a:bodyPr/>
          <a:lstStyle/>
          <a:p>
            <a:pPr lvl="0"/>
            <a:r>
              <a:rPr lang="pl-PL" sz="3200" b="1"/>
              <a:t>Odpowiednie stosowanie przepisów o solidarności biernej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0"/>
            <a:ext cx="9144000" cy="5073420"/>
          </a:xfrm>
        </p:spPr>
        <p:txBody>
          <a:bodyPr/>
          <a:lstStyle/>
          <a:p>
            <a:pPr lvl="0" algn="just">
              <a:spcBef>
                <a:spcPts val="200"/>
              </a:spcBef>
            </a:pPr>
            <a:r>
              <a:rPr lang="pl-PL" sz="2800"/>
              <a:t>Zasada z art. 366 § 1 k.c., iż wierzyciel może żądać całości lub części świadczenia od wszystkich dłużników łącznie, od kilku z nich lub od każdego z osobna, w odniesieniu do zobowiązań niepodzielnych doznaje oczywistego ograniczenia, bowiem wierzyciel nie może żądać części świadczenia</a:t>
            </a:r>
          </a:p>
          <a:p>
            <a:pPr lvl="0" algn="just">
              <a:spcBef>
                <a:spcPts val="200"/>
              </a:spcBef>
            </a:pPr>
            <a:endParaRPr lang="pl-PL" sz="2800"/>
          </a:p>
          <a:p>
            <a:pPr lvl="0" algn="just">
              <a:spcBef>
                <a:spcPts val="200"/>
              </a:spcBef>
            </a:pPr>
            <a:r>
              <a:rPr lang="pl-PL" sz="2800"/>
              <a:t>Modyfikacja zobowiązania a stosowanie przepisów o solidarności dłużników</a:t>
            </a:r>
          </a:p>
          <a:p>
            <a:pPr lvl="0" algn="just">
              <a:spcBef>
                <a:spcPts val="200"/>
              </a:spcBef>
              <a:buNone/>
            </a:pPr>
            <a:endParaRPr lang="pl-PL" sz="2800"/>
          </a:p>
          <a:p>
            <a:pPr lvl="0" algn="just">
              <a:spcBef>
                <a:spcPts val="200"/>
              </a:spcBef>
            </a:pPr>
            <a:r>
              <a:rPr lang="pl-PL" sz="2800"/>
              <a:t>Swoboda stron?</a:t>
            </a:r>
          </a:p>
          <a:p>
            <a:pPr lvl="0" algn="just">
              <a:spcBef>
                <a:spcPts val="200"/>
              </a:spcBef>
            </a:pPr>
            <a:endParaRPr lang="pl-PL" sz="2800"/>
          </a:p>
          <a:p>
            <a:pPr lvl="0" algn="just">
              <a:spcBef>
                <a:spcPts val="200"/>
              </a:spcBef>
              <a:buNone/>
            </a:pPr>
            <a:endParaRPr lang="pl-PL" sz="2800"/>
          </a:p>
          <a:p>
            <a:pPr lvl="0" algn="just">
              <a:spcBef>
                <a:spcPts val="200"/>
              </a:spcBef>
            </a:pPr>
            <a:endParaRPr lang="pl-PL" sz="2800"/>
          </a:p>
          <a:p>
            <a:pPr lvl="0" algn="just">
              <a:spcBef>
                <a:spcPts val="200"/>
              </a:spcBef>
              <a:buNone/>
            </a:pPr>
            <a:endParaRPr lang="pl-PL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lvl="0"/>
            <a:r>
              <a:rPr lang="pl-PL" sz="3200" b="1"/>
              <a:t>Solidarność bierna/odpowiednie stosowanie przepisów o solidarności?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145420"/>
          </a:xfrm>
        </p:spPr>
        <p:txBody>
          <a:bodyPr/>
          <a:lstStyle/>
          <a:p>
            <a:pPr marL="0" lvl="0" indent="0" algn="just">
              <a:buNone/>
            </a:pPr>
            <a:endParaRPr lang="pl-PL" sz="2400"/>
          </a:p>
          <a:p>
            <a:pPr marL="0" lvl="0" indent="0" algn="just">
              <a:buNone/>
            </a:pPr>
            <a:r>
              <a:rPr lang="de-DE" sz="2400"/>
              <a:t>A zawarł umowę, zgodnie z którą osoby fizyczne B i C (indywidualni przedsiębiorcy, którzy nie współpracują ze sobą stale) zobowiązały się wobec niego do przeprowadzenia remontu lokalu, w którym A prowadził sklep. B i C nie wywiązali się z umowy. Po tygodniu przestali pojawiać się w sklepie A i nie reagowali na wezwania do podjęcia prac. A nie mógł otworzyć sklepu, co sprawiło, że tracił zarobek, który normalnie przynosił mu prowadzony interes. W końcu zdecydował się powierzyć dokończenie prac innemu fachowcowi (D). A oświadczył więc B i C, że odstępuje od łączącej ich umowy i żąda odszkodowania równego wynagrodzeniu D oraz utraconemu zarobkowi (łącznie 40 000 zł). W związku z tym, że A znał adres wyłącznie B, pozwał B, żądając zasądzenia od niego całej sumy 40.000 zł. </a:t>
            </a:r>
            <a:endParaRPr lang="pl-PL" sz="24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721"/>
          </a:xfrm>
        </p:spPr>
        <p:txBody>
          <a:bodyPr/>
          <a:lstStyle/>
          <a:p>
            <a:pPr lvl="0"/>
            <a:r>
              <a:rPr lang="pl-PL" sz="3200" b="1"/>
              <a:t>Solidarność nieprawidłowa </a:t>
            </a:r>
            <a:br>
              <a:rPr lang="pl-PL" sz="3200" b="1"/>
            </a:br>
            <a:r>
              <a:rPr lang="pl-PL" sz="3200" b="1"/>
              <a:t>(odpowiedzialność </a:t>
            </a:r>
            <a:r>
              <a:rPr lang="pl-PL" sz="3200" b="1" i="1"/>
              <a:t>in solidum</a:t>
            </a:r>
            <a:r>
              <a:rPr lang="pl-PL" sz="3200" b="1"/>
              <a:t>)</a:t>
            </a:r>
            <a:endParaRPr lang="pl-PL" sz="3200" b="1" i="1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616619"/>
          </a:xfrm>
        </p:spPr>
        <p:txBody>
          <a:bodyPr/>
          <a:lstStyle/>
          <a:p>
            <a:pPr lvl="0" algn="just"/>
            <a:r>
              <a:rPr lang="pl-PL" sz="2600"/>
              <a:t>Jej charakterystyczne cechy polegają na tym, że dwie lub więcej podmiotów </a:t>
            </a:r>
            <a:r>
              <a:rPr lang="pl-PL" sz="2600" u="sng"/>
              <a:t>na podstawie odrębnych stosunków prawnych </a:t>
            </a:r>
            <a:r>
              <a:rPr lang="pl-PL" sz="2600"/>
              <a:t>jest zobowiązanych do spełnienia </a:t>
            </a:r>
            <a:r>
              <a:rPr lang="pl-PL" sz="2600" u="sng"/>
              <a:t>takich samych świadczeń służących wspólnemu celowi</a:t>
            </a:r>
          </a:p>
          <a:p>
            <a:pPr lvl="0" algn="just"/>
            <a:r>
              <a:rPr lang="pl-PL" sz="2600"/>
              <a:t>Odpowiedzialność </a:t>
            </a:r>
            <a:r>
              <a:rPr lang="pl-PL" sz="2600" i="1"/>
              <a:t>in solidum</a:t>
            </a:r>
            <a:r>
              <a:rPr lang="pl-PL" sz="2600"/>
              <a:t> jest prawnie nieuregulowana, nie ma więc zamkniętego katalogu sytuacji, w których może ona wystąpić (np. odpowiedzialność odszkodowawcza kilku osób za tę samą szkodę, ale w różnych reżimach prawnych; zbieg odpowiedzialności odszkodowawczej sprawcy szkody i odpowiedzialności zakładu ubezpieczeń, który objął sprawcę ubezpieczeniem odpowiedzialności cywilnej; odpowiedzialność spółki z ograniczoną odpowiedzialnością i członków jej zarządu odpowiadających za jej zobowiązania na podstawie art. 299 KSH.</a:t>
            </a:r>
          </a:p>
          <a:p>
            <a:pPr marL="0" lvl="0" indent="0">
              <a:buNone/>
            </a:pPr>
            <a:endParaRPr lang="pl-PL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116631"/>
            <a:ext cx="9144000" cy="576062"/>
          </a:xfrm>
        </p:spPr>
        <p:txBody>
          <a:bodyPr/>
          <a:lstStyle/>
          <a:p>
            <a:pPr lvl="0"/>
            <a:r>
              <a:rPr lang="pl-PL" sz="3200" b="1"/>
              <a:t>Solidarność bierna (dłużników): cechy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548676"/>
            <a:ext cx="9144000" cy="5904655"/>
          </a:xfrm>
        </p:spPr>
        <p:txBody>
          <a:bodyPr/>
          <a:lstStyle/>
          <a:p>
            <a:pPr marL="457200" lvl="0" indent="-457200" algn="just">
              <a:buChar char="•"/>
            </a:pPr>
            <a:endParaRPr lang="pl-PL" sz="280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Wielopodmiotowa strona zobowiązania: </a:t>
            </a:r>
            <a:r>
              <a:rPr lang="pl-PL" sz="2800" u="sng">
                <a:solidFill>
                  <a:srgbClr val="000000"/>
                </a:solidFill>
              </a:rPr>
              <a:t>w jednym zobowiązaniu</a:t>
            </a:r>
            <a:r>
              <a:rPr lang="pl-PL" sz="2800">
                <a:solidFill>
                  <a:srgbClr val="000000"/>
                </a:solidFill>
              </a:rPr>
              <a:t> więcej niż jeden podmiot (os. fizyczna, prawna itp.) jest dłużnikiem</a:t>
            </a: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Wierzycielowi przysługuje jedna wierzytelność (roszczenie o spełnienie jednego świadczenia)  </a:t>
            </a: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Spełnienie świadczenia przez któregokolwiek z dłużników prowadzi do wygaśnięcia zobowiązania, a więc zwolnienia </a:t>
            </a:r>
            <a:r>
              <a:rPr lang="pl-PL" sz="2800" u="sng">
                <a:solidFill>
                  <a:srgbClr val="000000"/>
                </a:solidFill>
              </a:rPr>
              <a:t>wszystkich dłużników</a:t>
            </a:r>
          </a:p>
          <a:p>
            <a:pPr marL="457200" lvl="0" indent="-457200" algn="just">
              <a:buChar char="•"/>
            </a:pPr>
            <a:r>
              <a:rPr lang="pl-PL" sz="2800">
                <a:solidFill>
                  <a:srgbClr val="000000"/>
                </a:solidFill>
              </a:rPr>
              <a:t>Wierzyciel może żądać świadczenia (w całości lub w części) od każdego dłużnika z osobna, wszystkich łącznie bądź tylko od niektórych z nich   </a:t>
            </a:r>
          </a:p>
          <a:p>
            <a:pPr marL="457200" lvl="0" indent="-457200" algn="just">
              <a:buChar char="•"/>
            </a:pPr>
            <a:endParaRPr lang="pl-PL" sz="2800" u="sng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endParaRPr lang="pl-PL" sz="2800">
              <a:solidFill>
                <a:srgbClr val="000000"/>
              </a:solidFill>
            </a:endParaRPr>
          </a:p>
          <a:p>
            <a:pPr lvl="0" algn="just"/>
            <a:endParaRPr lang="pl-PL" sz="2800">
              <a:solidFill>
                <a:srgbClr val="000000"/>
              </a:solidFill>
            </a:endParaRPr>
          </a:p>
          <a:p>
            <a:pPr lvl="0" algn="just"/>
            <a:endParaRPr lang="pl-PL"/>
          </a:p>
        </p:txBody>
      </p:sp>
      <p:sp>
        <p:nvSpPr>
          <p:cNvPr id="4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0730"/>
          </a:xfrm>
        </p:spPr>
        <p:txBody>
          <a:bodyPr/>
          <a:lstStyle/>
          <a:p>
            <a:pPr lvl="0"/>
            <a:r>
              <a:rPr lang="pl-PL" sz="3200" b="1"/>
              <a:t>Solidarność nieprawidłowa </a:t>
            </a:r>
            <a:br>
              <a:rPr lang="pl-PL" sz="3200" b="1"/>
            </a:br>
            <a:r>
              <a:rPr lang="pl-PL" sz="3200" b="1"/>
              <a:t>(odpowiedzialność </a:t>
            </a:r>
            <a:r>
              <a:rPr lang="pl-PL" sz="3200" b="1" i="1"/>
              <a:t>in solidum</a:t>
            </a:r>
            <a:r>
              <a:rPr lang="pl-PL" sz="3200" b="1"/>
              <a:t>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145420"/>
          </a:xfrm>
        </p:spPr>
        <p:txBody>
          <a:bodyPr/>
          <a:lstStyle/>
          <a:p>
            <a:pPr lvl="0" algn="just">
              <a:buNone/>
            </a:pPr>
            <a:endParaRPr lang="pl-PL" sz="2600"/>
          </a:p>
          <a:p>
            <a:pPr lvl="0" algn="just">
              <a:buNone/>
            </a:pPr>
            <a:r>
              <a:rPr lang="pl-PL" sz="2600"/>
              <a:t>O istnieniu tej odpowiedzialności przesądza występowanie następujących </a:t>
            </a:r>
            <a:r>
              <a:rPr lang="pl-PL" sz="2600" b="1"/>
              <a:t>przesłanek</a:t>
            </a:r>
            <a:r>
              <a:rPr lang="pl-PL" sz="2600"/>
              <a:t>:</a:t>
            </a:r>
          </a:p>
          <a:p>
            <a:pPr lvl="0" algn="just"/>
            <a:r>
              <a:rPr lang="pl-PL" sz="2600"/>
              <a:t>kilka osób jest zobowiązanych wobec tego samego wierzyciela</a:t>
            </a:r>
          </a:p>
          <a:p>
            <a:pPr lvl="0" algn="just"/>
            <a:r>
              <a:rPr lang="pl-PL" sz="2600"/>
              <a:t>ich zobowiązania mają samodzielne podstawy prawne</a:t>
            </a:r>
          </a:p>
          <a:p>
            <a:pPr lvl="0" algn="just"/>
            <a:r>
              <a:rPr lang="pl-PL" sz="2600"/>
              <a:t>przedmiotem ich zobowiązań są takie same świadczenia,</a:t>
            </a:r>
          </a:p>
          <a:p>
            <a:pPr lvl="0" algn="just"/>
            <a:r>
              <a:rPr lang="pl-PL" sz="2600"/>
              <a:t>o występowaniu odpowiedzialności </a:t>
            </a:r>
            <a:r>
              <a:rPr lang="pl-PL" sz="2600" i="1"/>
              <a:t>in solidum</a:t>
            </a:r>
            <a:r>
              <a:rPr lang="pl-PL" sz="2600"/>
              <a:t> rozstrzyga </a:t>
            </a:r>
            <a:r>
              <a:rPr lang="pl-PL" sz="2600" u="sng"/>
              <a:t>wspólny cel świadczeń</a:t>
            </a:r>
            <a:r>
              <a:rPr lang="pl-PL" sz="2600"/>
              <a:t>, do których zobowiązani są dłużnicy – jeden interes wierzyciela, który ma być zaspokojony przez świadczenia dłużników</a:t>
            </a:r>
          </a:p>
          <a:p>
            <a:pPr marL="0" lvl="0" indent="0" algn="just">
              <a:buNone/>
            </a:pPr>
            <a:endParaRPr lang="pl-PL" sz="26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16631"/>
            <a:ext cx="9144000" cy="936107"/>
          </a:xfrm>
        </p:spPr>
        <p:txBody>
          <a:bodyPr/>
          <a:lstStyle/>
          <a:p>
            <a:pPr lvl="0"/>
            <a:r>
              <a:rPr lang="pl-PL" sz="3200" b="1"/>
              <a:t>Solidarność wierzycieli i wielość wierzycieli w braku podstaw dla solidarności czynnej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375620"/>
          </a:xfrm>
        </p:spPr>
        <p:txBody>
          <a:bodyPr/>
          <a:lstStyle/>
          <a:p>
            <a:pPr marL="0" lvl="0" indent="0" algn="just"/>
            <a:endParaRPr lang="pl-PL" sz="2600"/>
          </a:p>
          <a:p>
            <a:pPr marL="0" lvl="0" indent="0" algn="just"/>
            <a:r>
              <a:rPr lang="pl-PL" sz="2600"/>
              <a:t>W obowiązującym ustawodawstwie brak przepisów zastrzegających solidarność wierzycieli. Stąd więc „znaczenie praktyczne solidarności wierzycieli jest u nas niepomiernie mniejsze niż solidarności dłużników”. Jej źródłem może być jedynie czynność prawna dokonywana z wykorzystaniem kompetencji płynącej z unormowania art. 369 k.c. – te same źródła, co przy solidarności dłużników</a:t>
            </a:r>
          </a:p>
          <a:p>
            <a:pPr marL="0" lvl="0" indent="0" algn="just"/>
            <a:endParaRPr lang="pl-PL" sz="2600"/>
          </a:p>
          <a:p>
            <a:pPr marL="0" lvl="0" indent="0" algn="just"/>
            <a:r>
              <a:rPr lang="pl-PL" sz="2600"/>
              <a:t>Kilku wierzycieli uprawnionych do jednego świadczenia niepodzielnego: art. 381; instytucja sprzeciwu, a art. 367 § 2 k.c.</a:t>
            </a:r>
          </a:p>
          <a:p>
            <a:pPr marL="0" lvl="0" indent="0" algn="just"/>
            <a:endParaRPr lang="pl-PL" sz="2600"/>
          </a:p>
          <a:p>
            <a:pPr marL="0" lvl="0" indent="0" algn="just"/>
            <a:endParaRPr lang="pl-PL" sz="2600"/>
          </a:p>
          <a:p>
            <a:pPr marL="0" lvl="0" indent="0" algn="just"/>
            <a:endParaRPr lang="pl-PL" sz="2600"/>
          </a:p>
          <a:p>
            <a:pPr marL="0" lvl="0" indent="0" algn="just"/>
            <a:endParaRPr lang="pl-PL" sz="2600"/>
          </a:p>
          <a:p>
            <a:pPr marL="0" lvl="0" indent="0">
              <a:buNone/>
            </a:pPr>
            <a:endParaRPr lang="pl-PL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4703"/>
          </a:xfrm>
        </p:spPr>
        <p:txBody>
          <a:bodyPr/>
          <a:lstStyle/>
          <a:p>
            <a:pPr lvl="0"/>
            <a:r>
              <a:rPr lang="pl-PL" sz="3200" b="1"/>
              <a:t>Wierzyciel uprawniony do jednego świadczenia?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548676"/>
            <a:ext cx="9144000" cy="5807674"/>
          </a:xfrm>
        </p:spPr>
        <p:txBody>
          <a:bodyPr/>
          <a:lstStyle/>
          <a:p>
            <a:pPr marL="0" lvl="0" indent="0" algn="just">
              <a:buNone/>
            </a:pPr>
            <a:endParaRPr lang="pl-PL" sz="2600"/>
          </a:p>
          <a:p>
            <a:pPr lvl="0" algn="just"/>
            <a:r>
              <a:rPr lang="pl-PL" sz="2800"/>
              <a:t>Spełnienie świadczenia zwalnia ze zobowiązania wszystkich dłużników, ale każdy z nich może być zobowiązany odmiennie, co nie stoi na przeszkodzie uznaniu ich za dłużników solidarnych</a:t>
            </a:r>
          </a:p>
          <a:p>
            <a:pPr lvl="0" algn="just"/>
            <a:r>
              <a:rPr lang="pl-PL" sz="2800" u="sng"/>
              <a:t>Zróżnicowanie</a:t>
            </a:r>
            <a:r>
              <a:rPr lang="pl-PL" sz="2800"/>
              <a:t> to dotyczyć może </a:t>
            </a:r>
            <a:r>
              <a:rPr lang="pl-PL" sz="2800" b="1"/>
              <a:t>czasu</a:t>
            </a:r>
            <a:r>
              <a:rPr lang="pl-PL" sz="2800"/>
              <a:t>, </a:t>
            </a:r>
            <a:r>
              <a:rPr lang="pl-PL" sz="2800" b="1"/>
              <a:t>miejsca</a:t>
            </a:r>
            <a:r>
              <a:rPr lang="pl-PL" sz="2800"/>
              <a:t>, </a:t>
            </a:r>
            <a:r>
              <a:rPr lang="pl-PL" sz="2800" b="1"/>
              <a:t>sposobu spełnienia świadczenia</a:t>
            </a:r>
            <a:r>
              <a:rPr lang="pl-PL" sz="2800"/>
              <a:t>, zastrzeżenia określonego warunku lub terminu tylko dla jednego z dłużników, a nawet samej </a:t>
            </a:r>
            <a:r>
              <a:rPr lang="pl-PL" sz="2800" b="1"/>
              <a:t>wysokości świadczenia</a:t>
            </a:r>
            <a:r>
              <a:rPr lang="pl-PL" sz="2800"/>
              <a:t>, z tym iż w tym ostatnim przypadku solidarność utrzymuje się między dłużnikami do wysokości niższego długu</a:t>
            </a:r>
          </a:p>
          <a:p>
            <a:pPr lvl="0" algn="just"/>
            <a:r>
              <a:rPr lang="pl-PL" sz="2800" u="sng"/>
              <a:t>Odmienność przedmiotu</a:t>
            </a:r>
            <a:r>
              <a:rPr lang="pl-PL" sz="2800"/>
              <a:t> świadczenia przekreśla solidarność</a:t>
            </a:r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52739"/>
          </a:xfrm>
        </p:spPr>
        <p:txBody>
          <a:bodyPr/>
          <a:lstStyle/>
          <a:p>
            <a:pPr lvl="0"/>
            <a:r>
              <a:rPr lang="pl-PL" sz="3200" b="1"/>
              <a:t>Solidarność bierna (dłużników)</a:t>
            </a:r>
            <a:br>
              <a:rPr lang="pl-PL" sz="3200" b="1"/>
            </a:br>
            <a:r>
              <a:rPr lang="pl-PL" sz="3200" b="1"/>
              <a:t>źródła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877269"/>
          </a:xfrm>
        </p:spPr>
        <p:txBody>
          <a:bodyPr/>
          <a:lstStyle/>
          <a:p>
            <a:pPr lvl="0"/>
            <a:endParaRPr lang="pl-PL"/>
          </a:p>
          <a:p>
            <a:pPr lvl="0"/>
            <a:r>
              <a:rPr lang="pl-PL" b="1"/>
              <a:t>ustawa</a:t>
            </a:r>
          </a:p>
          <a:p>
            <a:pPr lvl="0">
              <a:buNone/>
            </a:pPr>
            <a:endParaRPr lang="pl-PL"/>
          </a:p>
          <a:p>
            <a:pPr marL="0" lvl="0" indent="0" algn="just">
              <a:buNone/>
            </a:pPr>
            <a:r>
              <a:rPr lang="pl-PL"/>
              <a:t>np. art. 370 k.c. (wspólne mienie), art. 441 k.c., 688</a:t>
            </a:r>
            <a:r>
              <a:rPr lang="pl-PL" baseline="30000"/>
              <a:t>1</a:t>
            </a:r>
            <a:r>
              <a:rPr lang="pl-PL"/>
              <a:t> k.c. (najemca i mieszkańcy), 881 k.c. (poręczyciel), 864 k.c. (wspólnik s.c.), art. 22 KSH (wspólnik osobowej spółki handlowej), art. 30 KRO,</a:t>
            </a:r>
          </a:p>
          <a:p>
            <a:pPr lvl="0">
              <a:buChar char="-"/>
            </a:pPr>
            <a:endParaRPr lang="pl-PL"/>
          </a:p>
          <a:p>
            <a:pPr lvl="0"/>
            <a:r>
              <a:rPr lang="pl-PL" b="1"/>
              <a:t>czynność prawna (umowa)</a:t>
            </a:r>
          </a:p>
          <a:p>
            <a:pPr marL="0" lvl="0" indent="0" algn="just">
              <a:buNone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548676"/>
          </a:xfrm>
        </p:spPr>
        <p:txBody>
          <a:bodyPr/>
          <a:lstStyle/>
          <a:p>
            <a:pPr lvl="0"/>
            <a:r>
              <a:rPr lang="pl-PL" sz="3200" b="1"/>
              <a:t>Ustawa jako źródło solidarności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476667"/>
            <a:ext cx="9144000" cy="5616619"/>
          </a:xfrm>
        </p:spPr>
        <p:txBody>
          <a:bodyPr anchorCtr="0"/>
          <a:lstStyle/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</a:pPr>
            <a:r>
              <a:rPr lang="pl-PL" sz="2600" b="1">
                <a:solidFill>
                  <a:srgbClr val="000000"/>
                </a:solidFill>
              </a:rPr>
              <a:t>art. 370 k.c.</a:t>
            </a:r>
          </a:p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  <a:p>
            <a:pPr marL="457200" lvl="0" indent="-457200" algn="just">
              <a:spcBef>
                <a:spcPts val="200"/>
              </a:spcBef>
              <a:buChar char="•"/>
            </a:pPr>
            <a:r>
              <a:rPr lang="pl-PL" sz="2600">
                <a:solidFill>
                  <a:srgbClr val="000000"/>
                </a:solidFill>
              </a:rPr>
              <a:t>X i Y będący współwłaścicielami domu zawarli z Z umowę o jego remont. Czy odpowiadają wobec Z solidarnie za zapłatę wynagrodzenia za remont, nawet jeżeli w umowie nie uregulowano tej kwestii?  </a:t>
            </a:r>
          </a:p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  <a:p>
            <a:pPr marL="457200" lvl="0" indent="-457200" algn="just">
              <a:spcBef>
                <a:spcPts val="200"/>
              </a:spcBef>
              <a:buChar char="•"/>
            </a:pPr>
            <a:r>
              <a:rPr lang="pl-PL" sz="2600">
                <a:solidFill>
                  <a:srgbClr val="000000"/>
                </a:solidFill>
              </a:rPr>
              <a:t>X będący współwłaścicielem domu zawarł z Z umowę o jego remont. Czy X i Y (drugi współwłaściciel) odpowiadają wobec Z solidarnie za zapłatę wynagrodzenia za remont, nawet jeżeli w umowie nie uregulowano tej kwestii?  </a:t>
            </a:r>
          </a:p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</a:pPr>
            <a:endParaRPr lang="pl-PL" sz="2600">
              <a:solidFill>
                <a:srgbClr val="000000"/>
              </a:solidFill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1026" r:id="rId4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1091"/>
            <a:ext cx="9144000" cy="537594"/>
          </a:xfrm>
        </p:spPr>
        <p:txBody>
          <a:bodyPr/>
          <a:lstStyle/>
          <a:p>
            <a:pPr lvl="0"/>
            <a:r>
              <a:rPr lang="pl-PL" sz="3200" b="1"/>
              <a:t>Ustawa jako źródło solidarności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476667"/>
            <a:ext cx="9144000" cy="10225131"/>
          </a:xfrm>
        </p:spPr>
        <p:txBody>
          <a:bodyPr/>
          <a:lstStyle/>
          <a:p>
            <a:pPr marL="0" lvl="0" indent="0" algn="just">
              <a:buNone/>
            </a:pPr>
            <a:endParaRPr lang="pl-PL" sz="2800"/>
          </a:p>
          <a:p>
            <a:pPr marL="0" lvl="0" indent="0" algn="just">
              <a:buNone/>
            </a:pPr>
            <a:r>
              <a:rPr lang="pl-PL" sz="2800" b="1"/>
              <a:t>art. 30 KRO</a:t>
            </a:r>
          </a:p>
          <a:p>
            <a:pPr marL="0" lvl="0" indent="0" algn="just">
              <a:buNone/>
            </a:pPr>
            <a:endParaRPr lang="pl-PL" sz="2800"/>
          </a:p>
          <a:p>
            <a:pPr lvl="0" algn="just"/>
            <a:r>
              <a:rPr lang="pl-PL" sz="2800"/>
              <a:t>X sam, bez zgody i wiedzy małżonki, wypowiedział umowę o dostawę energii i zawarł umowę z nowym operatorem. Po kilku miesiącach przestał uiszczać opłaty z tytułu dostawy energii. Czy małżonka Y odpowiada wobec dostawcy solidarnie z tytułu opłat?</a:t>
            </a:r>
          </a:p>
          <a:p>
            <a:pPr lvl="0" algn="just"/>
            <a:r>
              <a:rPr lang="pl-PL" sz="2800"/>
              <a:t>Żona w trakcie małżeństwa pożyczyła od koleżanki 2.000 zł, które przeznaczyła na bieżące opłaty. Przed spłatą pożyczki dochodzi do rozwodu i podziału majątku. Kto odpowiada za zaciągnięte zobowiązanie?  </a:t>
            </a:r>
          </a:p>
          <a:p>
            <a:pPr marL="0" lvl="0" indent="0" algn="just">
              <a:buNone/>
            </a:pPr>
            <a:endParaRPr lang="pl-PL" sz="2800" b="1"/>
          </a:p>
          <a:p>
            <a:pPr marL="0" lvl="0" indent="0" algn="just">
              <a:buNone/>
            </a:pPr>
            <a:endParaRPr lang="pl-PL" sz="2600"/>
          </a:p>
          <a:p>
            <a:pPr lvl="0" algn="just"/>
            <a:endParaRPr lang="pl-PL" sz="26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2694"/>
          </a:xfrm>
        </p:spPr>
        <p:txBody>
          <a:bodyPr/>
          <a:lstStyle/>
          <a:p>
            <a:pPr lvl="0"/>
            <a:r>
              <a:rPr lang="pl-PL" sz="3200" b="1"/>
              <a:t>Czynność prawna (umowa) jako źródło solidarności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9"/>
            <a:ext cx="9144000" cy="5668740"/>
          </a:xfrm>
        </p:spPr>
        <p:txBody>
          <a:bodyPr/>
          <a:lstStyle/>
          <a:p>
            <a:pPr lvl="0" algn="just"/>
            <a:r>
              <a:rPr lang="pl-PL" sz="2600"/>
              <a:t>A i B zawarli z C jedną umowę, na mocy której zobowiązali się do zwrotu pożyczki zaciągniętej od C w celu rozpoczęcia działalności gospodarczej, którą podjęli po zawarciu umowy pożyczki zawiązując wówczas spółkę cywilną</a:t>
            </a:r>
          </a:p>
          <a:p>
            <a:pPr lvl="0" algn="just"/>
            <a:r>
              <a:rPr lang="pl-PL" sz="2600"/>
              <a:t>A i B będący wspólnikami spółki cywilnej zawarli z C umowę, na mocy której zobowiązali się do zwrotu pożyczki zaciągniętej od C na potrzeby prowadzonej przez siebie w formie s.c. działalności gospodarczej</a:t>
            </a:r>
          </a:p>
          <a:p>
            <a:pPr lvl="0" algn="just"/>
            <a:r>
              <a:rPr lang="pl-PL" sz="2600"/>
              <a:t>A zawarł z C umowę, na mocy której zobowiązał się do zwrotu pożyczki zaciągniętej od C na potrzeby działalności gospodarczej prowadzonej razem z B w formie s.c.</a:t>
            </a:r>
          </a:p>
          <a:p>
            <a:pPr marL="0" lvl="0" indent="0" algn="just">
              <a:buNone/>
            </a:pPr>
            <a:endParaRPr lang="pl-PL" sz="2600"/>
          </a:p>
          <a:p>
            <a:pPr marL="0" lvl="0" indent="0" algn="just">
              <a:buNone/>
            </a:pPr>
            <a:r>
              <a:rPr lang="pl-PL" sz="2600"/>
              <a:t>Czy A i B są współdłużnikami solidarnymi?   </a:t>
            </a:r>
          </a:p>
          <a:p>
            <a:pPr lvl="0" algn="just"/>
            <a:endParaRPr lang="pl-PL" sz="2600"/>
          </a:p>
          <a:p>
            <a:pPr lvl="0" algn="just"/>
            <a:endParaRPr lang="pl-PL" sz="28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16631"/>
            <a:ext cx="9144000" cy="864098"/>
          </a:xfrm>
        </p:spPr>
        <p:txBody>
          <a:bodyPr/>
          <a:lstStyle/>
          <a:p>
            <a:pPr lvl="0"/>
            <a:r>
              <a:rPr lang="pl-PL" sz="3200" b="1"/>
              <a:t>Czynność prawna (umowa) jako źródło solidarności 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9"/>
            <a:ext cx="9144000" cy="5400592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2800"/>
              <a:t>A i B zawarli z C jedną umowę, na mocy której zobowiązali się do zwrotu pożyczki zaciągniętej od C w celu rozpoczęcia działalności gospodarczej, którą podjęli po zawarciu umowy pożyczki zawiązując wówczas spółkę cywilną. W umowie zastrzeżono, że A i B </a:t>
            </a:r>
            <a:r>
              <a:rPr lang="pl-PL" sz="2800" u="sng"/>
              <a:t>odpowiadają za zwrot pożyczki solidarnie</a:t>
            </a:r>
            <a:r>
              <a:rPr lang="pl-PL" sz="2800"/>
              <a:t>.</a:t>
            </a:r>
          </a:p>
          <a:p>
            <a:pPr marL="0" lvl="0" indent="0" algn="just">
              <a:buNone/>
            </a:pPr>
            <a:endParaRPr lang="pl-PL" sz="2800"/>
          </a:p>
          <a:p>
            <a:pPr lvl="0" algn="just"/>
            <a:r>
              <a:rPr lang="pl-PL" sz="2800"/>
              <a:t>Zastrzeżono: tzn.? – art. 65 k.c.; solidarności nie domniemywa się.</a:t>
            </a:r>
          </a:p>
          <a:p>
            <a:pPr lvl="0" algn="just"/>
            <a:r>
              <a:rPr lang="pl-PL" sz="2800"/>
              <a:t>Projekt zmiany k.c. w tym zakresie   </a:t>
            </a:r>
          </a:p>
          <a:p>
            <a:pPr marL="0" lvl="0" indent="0">
              <a:buNone/>
            </a:pPr>
            <a:endParaRPr lang="pl-PL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548676"/>
          </a:xfrm>
        </p:spPr>
        <p:txBody>
          <a:bodyPr/>
          <a:lstStyle/>
          <a:p>
            <a:pPr lvl="0"/>
            <a:r>
              <a:rPr lang="pl-PL" sz="3200" b="1"/>
              <a:t/>
            </a:r>
            <a:br>
              <a:rPr lang="pl-PL" sz="3200" b="1"/>
            </a:br>
            <a:r>
              <a:rPr lang="pl-PL" sz="3200" b="1"/>
              <a:t>Sytuacja prawna współdłużników solidarnych</a:t>
            </a:r>
            <a:br>
              <a:rPr lang="pl-PL" sz="3200" b="1"/>
            </a:br>
            <a:endParaRPr lang="pl-PL" sz="3200" b="1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548676"/>
            <a:ext cx="9144000" cy="5832646"/>
          </a:xfrm>
        </p:spPr>
        <p:txBody>
          <a:bodyPr/>
          <a:lstStyle/>
          <a:p>
            <a:pPr marL="457200" lvl="0" indent="-457200" algn="just"/>
            <a:endParaRPr lang="pl-PL" sz="2600" b="1">
              <a:solidFill>
                <a:srgbClr val="000000"/>
              </a:solidFill>
            </a:endParaRPr>
          </a:p>
          <a:p>
            <a:pPr marL="457200" lvl="0" indent="-457200" algn="just"/>
            <a:r>
              <a:rPr lang="pl-PL" sz="2600" b="1">
                <a:solidFill>
                  <a:srgbClr val="000000"/>
                </a:solidFill>
              </a:rPr>
              <a:t>Brak wzajemnego wpływu sytuacji prawnej współdłużników:</a:t>
            </a:r>
          </a:p>
          <a:p>
            <a:pPr marL="457200" lvl="0" indent="-457200" algn="just">
              <a:buChar char="•"/>
            </a:pPr>
            <a:r>
              <a:rPr lang="pl-PL" sz="2600">
                <a:solidFill>
                  <a:srgbClr val="000000"/>
                </a:solidFill>
              </a:rPr>
              <a:t>Działania i zaniechania jednego ze współdłużników a sytuacja prawna pozostałych (art. 371 k.c.):</a:t>
            </a:r>
          </a:p>
          <a:p>
            <a:pPr marL="457200" lvl="0" indent="-457200" algn="just">
              <a:buChar char="-"/>
            </a:pPr>
            <a:r>
              <a:rPr lang="pl-PL" sz="2600">
                <a:solidFill>
                  <a:srgbClr val="000000"/>
                </a:solidFill>
              </a:rPr>
              <a:t>roszczenie skierowane do jednego z dłużników – dłużnik spełnił świadczenie nieprawidłowo, kto ponosi odpowiedzialność kontraktową?  </a:t>
            </a:r>
          </a:p>
          <a:p>
            <a:pPr marL="457200" lvl="0" indent="-457200" algn="just">
              <a:buChar char="-"/>
            </a:pPr>
            <a:r>
              <a:rPr lang="pl-PL" sz="2600">
                <a:solidFill>
                  <a:srgbClr val="000000"/>
                </a:solidFill>
              </a:rPr>
              <a:t>każdy z dłużników zobowiązany odmiennie – jeden ma świadczyć wcześniej i się opóźnia, kto płaci odsetki? (zwłoka?)</a:t>
            </a:r>
          </a:p>
          <a:p>
            <a:pPr marL="457200" lvl="0" indent="-457200" algn="just">
              <a:buChar char="•"/>
            </a:pPr>
            <a:r>
              <a:rPr lang="pl-PL" sz="2600">
                <a:solidFill>
                  <a:srgbClr val="000000"/>
                </a:solidFill>
              </a:rPr>
              <a:t>Roszczenie skierowane do jednego z dłużników (pozew przeciwko jednemu) – w stosunku do kogo przerywa się bieg terminu przedawnienia (art. 372)?  </a:t>
            </a:r>
          </a:p>
          <a:p>
            <a:pPr marL="457200" lvl="0" indent="-457200" algn="just">
              <a:buChar char="•"/>
            </a:pPr>
            <a:r>
              <a:rPr lang="pl-PL" sz="2600">
                <a:solidFill>
                  <a:srgbClr val="000000"/>
                </a:solidFill>
              </a:rPr>
              <a:t>Zwolnienie z długu jednego z dłużników (art. 373)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2050" r:id="rId3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1845</Words>
  <Application>Microsoft Office PowerPoint</Application>
  <PresentationFormat>Pokaz na ekranie (4:3)</PresentationFormat>
  <Paragraphs>159</Paragraphs>
  <Slides>21</Slides>
  <Notes>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Solidarność dłużników – podstawowe problemy</vt:lpstr>
      <vt:lpstr>Solidarność bierna (dłużników): cechy</vt:lpstr>
      <vt:lpstr>Wierzyciel uprawniony do jednego świadczenia?</vt:lpstr>
      <vt:lpstr>Solidarność bierna (dłużników) źródła</vt:lpstr>
      <vt:lpstr>Ustawa jako źródło solidarności</vt:lpstr>
      <vt:lpstr>Ustawa jako źródło solidarności</vt:lpstr>
      <vt:lpstr>Czynność prawna (umowa) jako źródło solidarności</vt:lpstr>
      <vt:lpstr>Czynność prawna (umowa) jako źródło solidarności </vt:lpstr>
      <vt:lpstr> Sytuacja prawna współdłużników solidarnych </vt:lpstr>
      <vt:lpstr> Sytuacja prawna współdłużników solidarnych </vt:lpstr>
      <vt:lpstr>Zarzuty współdłużników solidarnych (art. 375 k.c.)</vt:lpstr>
      <vt:lpstr>Zarzuty wspólne a wyrok przeciwko jednemu ze współdłużników (art. 375 k.c.)</vt:lpstr>
      <vt:lpstr>Zarzuty współdłużników solidarnych</vt:lpstr>
      <vt:lpstr>Roszczenia regresowe (art. 376 k.c.)</vt:lpstr>
      <vt:lpstr>Roszczenia regresowe</vt:lpstr>
      <vt:lpstr>Wielość dłużników a brak podstaw dla odpowiedzialności solidarnej </vt:lpstr>
      <vt:lpstr>Odpowiednie stosowanie przepisów o solidarności biernej</vt:lpstr>
      <vt:lpstr>Solidarność bierna/odpowiednie stosowanie przepisów o solidarności?</vt:lpstr>
      <vt:lpstr>Solidarność nieprawidłowa  (odpowiedzialność in solidum)</vt:lpstr>
      <vt:lpstr>Solidarność nieprawidłowa  (odpowiedzialność in solidum)</vt:lpstr>
      <vt:lpstr>Solidarność wierzycieli i wielość wierzycieli w braku podstaw dla solidarności czynnej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 ofertowy (I)</dc:title>
  <dc:creator>Radek</dc:creator>
  <cp:lastModifiedBy>r.strugala</cp:lastModifiedBy>
  <cp:revision>31</cp:revision>
  <dcterms:created xsi:type="dcterms:W3CDTF">2014-07-28T10:46:19Z</dcterms:created>
  <dcterms:modified xsi:type="dcterms:W3CDTF">2015-04-25T16:39:23Z</dcterms:modified>
</cp:coreProperties>
</file>