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96" autoAdjust="0"/>
  </p:normalViewPr>
  <p:slideViewPr>
    <p:cSldViewPr>
      <p:cViewPr varScale="1">
        <p:scale>
          <a:sx n="66" d="100"/>
          <a:sy n="66" d="100"/>
        </p:scale>
        <p:origin x="-126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3ADFA0-8274-4D10-BB09-5153830E09F4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B34913-D0BD-4F90-ADB4-BDC03C64F53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Wielość dłużników lub wierzycieli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Mgr Agnieszka Kwiecień-Madej</a:t>
            </a:r>
          </a:p>
          <a:p>
            <a:endParaRPr lang="pl-PL" dirty="0"/>
          </a:p>
          <a:p>
            <a:r>
              <a:rPr lang="pl-PL" dirty="0" smtClean="0"/>
              <a:t>Prawo cywilne część ogólna i zobowiązania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97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Zarzuty wobec wierzyciela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Osobiste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Wspólne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Przysługują wyłącznie określonemu dłużnikowi,</a:t>
            </a:r>
          </a:p>
          <a:p>
            <a:pPr lvl="1"/>
            <a:r>
              <a:rPr lang="pl-PL" dirty="0" smtClean="0"/>
              <a:t>Właściwości lub działania dłużnika wpływające na ważność</a:t>
            </a:r>
          </a:p>
          <a:p>
            <a:pPr lvl="1"/>
            <a:r>
              <a:rPr lang="pl-PL" dirty="0" smtClean="0"/>
              <a:t>Czynności prawne między D i W, zwalniające D ze zobowiązania lub korzystnie zmieniające jego treść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Dotyczą wszystkich dłużników:</a:t>
            </a:r>
          </a:p>
          <a:p>
            <a:pPr lvl="1"/>
            <a:r>
              <a:rPr lang="pl-PL" dirty="0" smtClean="0"/>
              <a:t>Ze względu na sposób powstania – np. niezachowanie właściwej formy,</a:t>
            </a:r>
          </a:p>
          <a:p>
            <a:pPr lvl="1"/>
            <a:r>
              <a:rPr lang="pl-PL" dirty="0" smtClean="0"/>
              <a:t>Ze względu na treść zobowiązania – np. niezgodność umowy z </a:t>
            </a:r>
            <a:r>
              <a:rPr lang="pl-PL" dirty="0" err="1" smtClean="0"/>
              <a:t>ius</a:t>
            </a:r>
            <a:r>
              <a:rPr lang="pl-PL" dirty="0" smtClean="0"/>
              <a:t> </a:t>
            </a:r>
            <a:r>
              <a:rPr lang="pl-PL" dirty="0" err="1" smtClean="0"/>
              <a:t>cogens</a:t>
            </a:r>
            <a:r>
              <a:rPr lang="pl-PL" dirty="0" smtClean="0"/>
              <a:t> albo </a:t>
            </a:r>
            <a:r>
              <a:rPr lang="pl-PL" dirty="0" err="1" smtClean="0"/>
              <a:t>zas</a:t>
            </a:r>
            <a:r>
              <a:rPr lang="pl-PL" dirty="0" smtClean="0"/>
              <a:t>. </a:t>
            </a:r>
            <a:r>
              <a:rPr lang="pl-PL" dirty="0"/>
              <a:t>w</a:t>
            </a:r>
            <a:r>
              <a:rPr lang="pl-PL" dirty="0" smtClean="0"/>
              <a:t>spółżycia społecznego – 58 KC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1033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Roszczenia regresowe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Dotyczą wzajemnych rozliczeń między dłużnikami gdy jeden lub kilku zaspokoi wierzyciela, </a:t>
            </a:r>
          </a:p>
          <a:p>
            <a:r>
              <a:rPr lang="pl-PL" b="1" dirty="0" smtClean="0"/>
              <a:t>Stosunek wewnętrzny </a:t>
            </a:r>
          </a:p>
          <a:p>
            <a:pPr lvl="1"/>
            <a:r>
              <a:rPr lang="pl-PL" dirty="0" smtClean="0"/>
              <a:t>Określony umową</a:t>
            </a:r>
          </a:p>
          <a:p>
            <a:pPr lvl="1"/>
            <a:r>
              <a:rPr lang="pl-PL" dirty="0" smtClean="0"/>
              <a:t>Lub przepisami (207, 441 par. 2 i 3, 1034 KC)</a:t>
            </a:r>
            <a:r>
              <a:rPr lang="pl-PL" dirty="0"/>
              <a:t> </a:t>
            </a:r>
            <a:endParaRPr lang="pl-PL" dirty="0" smtClean="0"/>
          </a:p>
          <a:p>
            <a:pPr marL="347472" lvl="1" indent="0">
              <a:buNone/>
            </a:pPr>
            <a:r>
              <a:rPr lang="pl-PL" dirty="0" smtClean="0"/>
              <a:t>Jeśli jeden lub kilku dłużników solidarnych zaspokoiło wierzyciela w większej części niż wskazywał na to stosunek wewnętrzy, to należy  się im zwrot od tych, którzy świadczyli mniej lub w ogóle.</a:t>
            </a:r>
          </a:p>
          <a:p>
            <a:pPr marL="347472" lvl="1" indent="0">
              <a:buNone/>
            </a:pPr>
            <a:r>
              <a:rPr lang="pl-PL" b="1" dirty="0" smtClean="0"/>
              <a:t>Ważne: </a:t>
            </a:r>
            <a:r>
              <a:rPr lang="pl-PL" dirty="0" smtClean="0"/>
              <a:t>376 par. 1 KC – kodeksowa regulacja rozliczeń.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79059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Patrz art. 207 KC</a:t>
            </a:r>
          </a:p>
          <a:p>
            <a:r>
              <a:rPr lang="pl-PL" dirty="0" smtClean="0"/>
              <a:t>Współwłaściciele nieruchomości A,B,C zawarli z </a:t>
            </a:r>
            <a:r>
              <a:rPr lang="pl-PL" dirty="0" err="1" smtClean="0"/>
              <a:t>Z</a:t>
            </a:r>
            <a:r>
              <a:rPr lang="pl-PL" dirty="0" smtClean="0"/>
              <a:t> umowę o naprawę ogrodzenia na sumę 2000 zł. Całą sumę zapłacił A. W myśl 207 KC o wielkości roszczenia regresowego będzie decydował udział we współwłasności. Jeśli A jest współwłaścicielem w połowie, a B i C po ¼ to będzie mógł od nich dochodzić po 500zł.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4036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Solidarność wierzycieli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Nazywana </a:t>
            </a:r>
            <a:r>
              <a:rPr lang="pl-PL" b="1" dirty="0" smtClean="0"/>
              <a:t>czynną, </a:t>
            </a:r>
          </a:p>
          <a:p>
            <a:r>
              <a:rPr lang="pl-PL" dirty="0" smtClean="0"/>
              <a:t>Po stronie wierzytelności </a:t>
            </a:r>
            <a:r>
              <a:rPr lang="pl-PL" b="1" dirty="0" smtClean="0"/>
              <a:t>kilka </a:t>
            </a:r>
            <a:r>
              <a:rPr lang="pl-PL" dirty="0" smtClean="0"/>
              <a:t>podmiotów,</a:t>
            </a:r>
          </a:p>
          <a:p>
            <a:r>
              <a:rPr lang="pl-PL" dirty="0" smtClean="0"/>
              <a:t>Dłużnik zobowiązany do </a:t>
            </a:r>
            <a:r>
              <a:rPr lang="pl-PL" b="1" dirty="0" smtClean="0"/>
              <a:t>jednego świadczenia, </a:t>
            </a:r>
          </a:p>
          <a:p>
            <a:r>
              <a:rPr lang="pl-PL" dirty="0" smtClean="0"/>
              <a:t>Może je spełnić </a:t>
            </a:r>
            <a:r>
              <a:rPr lang="pl-PL" b="1" dirty="0" smtClean="0"/>
              <a:t>do rąk któregokolwiek </a:t>
            </a:r>
            <a:r>
              <a:rPr lang="pl-PL" dirty="0" smtClean="0"/>
              <a:t>z wierzycieli,</a:t>
            </a:r>
          </a:p>
          <a:p>
            <a:r>
              <a:rPr lang="pl-PL" dirty="0" smtClean="0"/>
              <a:t>Gdy jeden z wierzycieli wystąpi z powództwem – musi spełnić do jego rąk</a:t>
            </a:r>
          </a:p>
          <a:p>
            <a:r>
              <a:rPr lang="pl-PL" dirty="0" smtClean="0"/>
              <a:t>Spełnienie do rąk jednego – umarza dług wobec pozostałych  (art. 367 KC)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9650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i zasady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Może powstać wyłącznie z mocy czynności prawnej – nigdy ex lege,</a:t>
            </a:r>
          </a:p>
          <a:p>
            <a:r>
              <a:rPr lang="pl-PL" dirty="0" smtClean="0"/>
              <a:t>Dłużnik może być odmiennie zobowiązany wobec każdego z wierzycieli (368 KC)</a:t>
            </a:r>
          </a:p>
          <a:p>
            <a:r>
              <a:rPr lang="pl-PL" dirty="0" smtClean="0"/>
              <a:t>Zasada wzajemnej reprezentacji wierzycieli na korzyść – zwłoka, przerwanie, zawieszenie biegu przedawnienia (377 KC),</a:t>
            </a:r>
          </a:p>
          <a:p>
            <a:r>
              <a:rPr lang="pl-PL" dirty="0" smtClean="0"/>
              <a:t>Zdarzenia pogarszające nie wpływają na pozostałych wierzycieli </a:t>
            </a:r>
          </a:p>
          <a:p>
            <a:r>
              <a:rPr lang="pl-PL" dirty="0" smtClean="0"/>
              <a:t>Podobna regulacja roszczeń regresowych  (378 KC)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342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Zobowiązania in </a:t>
            </a:r>
            <a:r>
              <a:rPr lang="pl-PL" dirty="0" err="1" smtClean="0"/>
              <a:t>solidum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304038" indent="-285750">
              <a:buFont typeface="Arial" pitchFamily="34" charset="0"/>
              <a:buChar char="•"/>
            </a:pPr>
            <a:r>
              <a:rPr lang="pl-PL" dirty="0" smtClean="0"/>
              <a:t>Solidarność przypadkowa,</a:t>
            </a:r>
          </a:p>
          <a:p>
            <a:pPr marL="304038" indent="-285750">
              <a:buFont typeface="Arial" pitchFamily="34" charset="0"/>
              <a:buChar char="•"/>
            </a:pPr>
            <a:r>
              <a:rPr lang="pl-PL" dirty="0" smtClean="0"/>
              <a:t>Solidarność niewłaściwa,</a:t>
            </a:r>
          </a:p>
          <a:p>
            <a:pPr marL="304038" indent="-285750">
              <a:buFont typeface="Arial" pitchFamily="34" charset="0"/>
              <a:buChar char="•"/>
            </a:pPr>
            <a:r>
              <a:rPr lang="pl-PL" dirty="0" smtClean="0"/>
              <a:t>Solidarność pozorna,</a:t>
            </a:r>
          </a:p>
          <a:p>
            <a:pPr marL="304038" indent="-285750">
              <a:buFont typeface="Arial" pitchFamily="34" charset="0"/>
              <a:buChar char="•"/>
            </a:pPr>
            <a:r>
              <a:rPr lang="pl-PL" dirty="0" smtClean="0"/>
              <a:t>Solidarność nieprawidłowa,</a:t>
            </a:r>
          </a:p>
          <a:p>
            <a:pPr marL="304038" indent="-285750">
              <a:buFont typeface="Arial" pitchFamily="34" charset="0"/>
              <a:buChar char="•"/>
            </a:pPr>
            <a:r>
              <a:rPr lang="pl-PL" dirty="0" smtClean="0"/>
              <a:t>Solidarność niezupełna</a:t>
            </a:r>
          </a:p>
          <a:p>
            <a:pPr marL="304038" indent="-285750">
              <a:buFont typeface="Arial" pitchFamily="34" charset="0"/>
              <a:buChar char="•"/>
            </a:pPr>
            <a:endParaRPr lang="pl-PL" dirty="0"/>
          </a:p>
          <a:p>
            <a:pPr marL="304038" indent="-285750">
              <a:buFont typeface="Arial" pitchFamily="34" charset="0"/>
              <a:buChar char="•"/>
            </a:pPr>
            <a:endParaRPr lang="pl-PL" dirty="0" smtClean="0"/>
          </a:p>
          <a:p>
            <a:r>
              <a:rPr lang="pl-PL" sz="2000" dirty="0" smtClean="0"/>
              <a:t>Instytucja nauki i orzecznictwa – nie ma podstawy w przepisach kodeksowych!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Dłużnicy z różnych tytułów prawnych są zobowiązani wobec tego samego wierzyciela do spełnienia identycznych świadczeń </a:t>
            </a:r>
          </a:p>
          <a:p>
            <a:r>
              <a:rPr lang="pl-PL" dirty="0" smtClean="0"/>
              <a:t>Brak umowy,</a:t>
            </a:r>
          </a:p>
          <a:p>
            <a:r>
              <a:rPr lang="pl-PL" dirty="0" smtClean="0"/>
              <a:t>Brak przepisu,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437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Adam i Antoni zobowiązali się, składając oświadczenie w formie aktu notarialnego, darować Jerzemu 10000 zł. Jerzy zażądał do Adama zapłaty tej kwoty. Adam uważał, że odpowiada solidarnie i dlatego zapłacił, a teraz domaga się od Antoniego zapłaty 5000zł. Czy słusznie?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77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Wielość dłużników lub wierzycieli wiąże się z występowaniem po stronie długu albo wierzytelności kilku podmiotów. </a:t>
            </a:r>
          </a:p>
          <a:p>
            <a:r>
              <a:rPr lang="pl-PL" dirty="0" smtClean="0"/>
              <a:t>Może występować od początku zobowiązania, albo na skutek późniejszych zdarzeń</a:t>
            </a:r>
          </a:p>
          <a:p>
            <a:pPr lvl="1"/>
            <a:r>
              <a:rPr lang="pl-PL" dirty="0" smtClean="0"/>
              <a:t>1. zobowiązania solidarne</a:t>
            </a:r>
          </a:p>
          <a:p>
            <a:pPr lvl="1"/>
            <a:r>
              <a:rPr lang="pl-PL" dirty="0" smtClean="0"/>
              <a:t>2. zobowiązania podzielne</a:t>
            </a:r>
          </a:p>
          <a:p>
            <a:pPr lvl="1"/>
            <a:r>
              <a:rPr lang="pl-PL" dirty="0" smtClean="0"/>
              <a:t>3. zobowiązania niepodzielne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72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ZOBOWIĄZANIA SOLIDARNE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Solidarność </a:t>
            </a:r>
            <a:r>
              <a:rPr lang="pl-PL" dirty="0" err="1" smtClean="0"/>
              <a:t>dłużninków</a:t>
            </a:r>
            <a:r>
              <a:rPr lang="pl-PL" dirty="0" smtClean="0"/>
              <a:t> 366 KC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Nazywana solidarnością </a:t>
            </a:r>
            <a:r>
              <a:rPr lang="pl-PL" b="1" dirty="0" smtClean="0"/>
              <a:t>bierną,</a:t>
            </a:r>
          </a:p>
          <a:p>
            <a:pPr lvl="1"/>
            <a:r>
              <a:rPr lang="pl-PL" dirty="0" smtClean="0"/>
              <a:t>Wierzycielowi przysługuje wierzytelność o spełnienie </a:t>
            </a:r>
            <a:r>
              <a:rPr lang="pl-PL" b="1" dirty="0" smtClean="0"/>
              <a:t>jednego</a:t>
            </a:r>
            <a:r>
              <a:rPr lang="pl-PL" dirty="0" smtClean="0"/>
              <a:t> świadczenia, jeśli zostanie ono w całości i w sposób należyty spełnione lub jeśli wierzyciel zostanie w inny sposób zaspokojony, zobowiązanie wygasa,</a:t>
            </a:r>
          </a:p>
          <a:p>
            <a:pPr lvl="1"/>
            <a:r>
              <a:rPr lang="pl-PL" dirty="0" smtClean="0"/>
              <a:t>Po stronie długu – </a:t>
            </a:r>
            <a:r>
              <a:rPr lang="pl-PL" b="1" dirty="0" smtClean="0"/>
              <a:t>kilka podmiotów,</a:t>
            </a:r>
          </a:p>
          <a:p>
            <a:pPr lvl="1"/>
            <a:r>
              <a:rPr lang="pl-PL" dirty="0" smtClean="0"/>
              <a:t>Wierzyciel może żądać </a:t>
            </a:r>
            <a:r>
              <a:rPr lang="pl-PL" b="1" dirty="0" smtClean="0"/>
              <a:t>całości </a:t>
            </a:r>
            <a:r>
              <a:rPr lang="pl-PL" dirty="0" smtClean="0"/>
              <a:t>lub</a:t>
            </a:r>
            <a:r>
              <a:rPr lang="pl-PL" b="1" dirty="0" smtClean="0"/>
              <a:t> części </a:t>
            </a:r>
            <a:r>
              <a:rPr lang="pl-PL" dirty="0" smtClean="0"/>
              <a:t>świadczenia od wszystkich łącznie, od kilku albo od każdego osobno,</a:t>
            </a:r>
          </a:p>
          <a:p>
            <a:pPr lvl="1"/>
            <a:r>
              <a:rPr lang="pl-PL" dirty="0" smtClean="0"/>
              <a:t>Zaspokojenie wierzyciela przez któregokolwiek z dłużników </a:t>
            </a:r>
            <a:r>
              <a:rPr lang="pl-PL" b="1" dirty="0" smtClean="0"/>
              <a:t>zwalnia </a:t>
            </a:r>
            <a:r>
              <a:rPr lang="pl-PL" dirty="0" smtClean="0"/>
              <a:t>pozostałych.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811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 ma wierzytelność 3000 zł. przeciwko trzem dłużnikom solidarnym B, C, D. W tej sytuacji może żądać tej kwoty od wszystkich łącznie, od każdego z osobna, albo tylko od dwóch z nich. Np. od B i C po 1500 zł., a nic od D, którego uważa za niewypłacalnego. Od każdego z dłużników może dochodzić kwot różniej wysokości.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960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Solidarność bierna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Dłużnicy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Wierzyciel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Osłabia ich pozycję,</a:t>
            </a:r>
          </a:p>
          <a:p>
            <a:r>
              <a:rPr lang="pl-PL" dirty="0" smtClean="0"/>
              <a:t>Każdy z dłużników ponosi ryzyko wykonania całego świadczenia.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Wzmacnia pozycję wierzyciela,</a:t>
            </a:r>
          </a:p>
          <a:p>
            <a:r>
              <a:rPr lang="pl-PL" dirty="0" smtClean="0"/>
              <a:t>Ułatwia realizację wierzytelności,</a:t>
            </a:r>
          </a:p>
          <a:p>
            <a:r>
              <a:rPr lang="pl-PL" dirty="0" smtClean="0"/>
              <a:t>Zabezpieczenie w postaci odpowiedzialności majątkowej kilku dłużników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114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solidarności biernej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Wynika tylko ze </a:t>
            </a:r>
            <a:r>
              <a:rPr lang="pl-PL" b="1" dirty="0" smtClean="0"/>
              <a:t>szczególnej podstawy prawnej</a:t>
            </a:r>
            <a:r>
              <a:rPr lang="pl-PL" dirty="0" smtClean="0"/>
              <a:t>,</a:t>
            </a:r>
          </a:p>
          <a:p>
            <a:pPr lvl="1"/>
            <a:r>
              <a:rPr lang="pl-PL" dirty="0" smtClean="0"/>
              <a:t>Z postanowień czynności prawnej (art. 369 KC) Solidarności nie można domniemywać</a:t>
            </a:r>
          </a:p>
          <a:p>
            <a:pPr lvl="1"/>
            <a:r>
              <a:rPr lang="pl-PL" dirty="0" smtClean="0"/>
              <a:t>Gdy przepis tak stanowi w odniesieniu do umów – ważny 370 KC „solidarność bierna powstaje, gdy kilka osób zaciągnęło zobowiązanie dotyczące ich wspólnego mienia”</a:t>
            </a:r>
          </a:p>
          <a:p>
            <a:pPr lvl="1"/>
            <a:r>
              <a:rPr lang="pl-PL" dirty="0" smtClean="0"/>
              <a:t>Gdy przepis tak stanowi w odniesieniu do zdarzeń innych niż umowy – 369 KC np. 40 par.2, 55(4), 289 par.2, 441 par.1,  614, 717 KC i inne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508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Pozycja prawna dłużników wobec wierzyciela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Zasada, że zaspokojenie wierzyciela przez któregokolwiek z dłużników zwalnia pozostałych,</a:t>
            </a:r>
          </a:p>
          <a:p>
            <a:r>
              <a:rPr lang="pl-PL" dirty="0" smtClean="0"/>
              <a:t>Zasada reprezentacji dłużników na korzyść – art. 374 par. 1 i 2 KC – odnowienie i zwłoka wierzyciela,</a:t>
            </a:r>
          </a:p>
          <a:p>
            <a:pPr lvl="1"/>
            <a:r>
              <a:rPr lang="pl-PL" dirty="0" smtClean="0"/>
              <a:t>Wyjątek art. 373 KC – zwolnienie z długu lub zrzeczenie się solidarności,</a:t>
            </a:r>
          </a:p>
          <a:p>
            <a:r>
              <a:rPr lang="pl-PL" dirty="0" smtClean="0"/>
              <a:t>Zasada, że działania i zaniechania jednego z dłużników solidarnych nie mogą szkodzić pozostałym  - przerwanie, zawieszenie biegu przedawnienia, uznanie długu, zrzeczenie się zarzutu przedawnienia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449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Odmienność sytuacji prawnej dłużników solidarnych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Sytuacja prawna dłużników solidarnych nie musi być taka sama,</a:t>
            </a:r>
          </a:p>
          <a:p>
            <a:r>
              <a:rPr lang="pl-PL" dirty="0" smtClean="0"/>
              <a:t>Solidarność może powstać również gdy każdy z dłużników jest zobowiązany w sposób odmienny</a:t>
            </a:r>
          </a:p>
          <a:p>
            <a:pPr lvl="1"/>
            <a:r>
              <a:rPr lang="pl-PL" dirty="0" smtClean="0"/>
              <a:t>Przy tożsamości świadczeń mogą występować różnice w ich wysokości – solidarnością objęte są tylko świadczenia do najniższej wysokości</a:t>
            </a:r>
          </a:p>
          <a:p>
            <a:pPr lvl="1"/>
            <a:r>
              <a:rPr lang="pl-PL" dirty="0" smtClean="0"/>
              <a:t>Indywidualizacja może polegać na: odmienności czasu, miejsca, sposobu spełnienia świadczenia, terminie, warunku</a:t>
            </a:r>
          </a:p>
          <a:p>
            <a:pPr lvl="1"/>
            <a:r>
              <a:rPr lang="pl-PL" b="1" dirty="0" smtClean="0"/>
              <a:t>ALE</a:t>
            </a:r>
            <a:r>
              <a:rPr lang="pl-PL" dirty="0" smtClean="0"/>
              <a:t> nigdy nie może polegać na różnym przedmiocie świadczenia.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482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</TotalTime>
  <Words>890</Words>
  <Application>Microsoft Office PowerPoint</Application>
  <PresentationFormat>Pokaz na ekranie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Aspekt</vt:lpstr>
      <vt:lpstr>Wielość dłużników lub wierzycieli</vt:lpstr>
      <vt:lpstr>Wprowadzenie</vt:lpstr>
      <vt:lpstr>ZOBOWIĄZANIA SOLIDARNE</vt:lpstr>
      <vt:lpstr>Solidarność dłużninków 366 KC</vt:lpstr>
      <vt:lpstr>Przykład</vt:lpstr>
      <vt:lpstr>Solidarność bierna</vt:lpstr>
      <vt:lpstr>Źródła solidarności biernej</vt:lpstr>
      <vt:lpstr>Pozycja prawna dłużników wobec wierzyciela</vt:lpstr>
      <vt:lpstr>Odmienność sytuacji prawnej dłużników solidarnych </vt:lpstr>
      <vt:lpstr>Zarzuty wobec wierzyciela</vt:lpstr>
      <vt:lpstr>Roszczenia regresowe</vt:lpstr>
      <vt:lpstr>Przykład</vt:lpstr>
      <vt:lpstr>Solidarność wierzycieli</vt:lpstr>
      <vt:lpstr>Źródła i zasady</vt:lpstr>
      <vt:lpstr>Zobowiązania in solidum</vt:lpstr>
      <vt:lpstr>Kazus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Wielość dłużników lub wierzycieli</dc:title>
  <dc:creator>Laptop</dc:creator>
  <cp:lastModifiedBy>Laptop</cp:lastModifiedBy>
  <cp:revision>10</cp:revision>
  <dcterms:created xsi:type="dcterms:W3CDTF">2016-10-20T17:38:52Z</dcterms:created>
  <dcterms:modified xsi:type="dcterms:W3CDTF">2016-10-20T19:27:56Z</dcterms:modified>
</cp:coreProperties>
</file>