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71" r:id="rId6"/>
    <p:sldId id="260" r:id="rId7"/>
    <p:sldId id="261" r:id="rId8"/>
    <p:sldId id="262" r:id="rId9"/>
    <p:sldId id="263" r:id="rId10"/>
    <p:sldId id="264" r:id="rId11"/>
    <p:sldId id="265" r:id="rId12"/>
    <p:sldId id="272" r:id="rId13"/>
    <p:sldId id="266" r:id="rId14"/>
    <p:sldId id="267" r:id="rId15"/>
    <p:sldId id="268" r:id="rId16"/>
    <p:sldId id="269" r:id="rId17"/>
    <p:sldId id="270" r:id="rId18"/>
    <p:sldId id="273" r:id="rId19"/>
    <p:sldId id="274" r:id="rId20"/>
    <p:sldId id="275"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l-PL" smtClean="0"/>
              <a:t>Kliknij, aby edytować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109E487-BE85-403E-B2F3-3DD580DEFF73}" type="datetimeFigureOut">
              <a:rPr lang="pl-PL" smtClean="0"/>
              <a:t>2017-04-29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F0CAE86-DCC7-4614-93C5-6FFB0913730A}"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B109E487-BE85-403E-B2F3-3DD580DEFF73}" type="datetimeFigureOut">
              <a:rPr lang="pl-PL" smtClean="0"/>
              <a:t>2017-04-29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F0CAE86-DCC7-4614-93C5-6FFB0913730A}"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B109E487-BE85-403E-B2F3-3DD580DEFF73}" type="datetimeFigureOut">
              <a:rPr lang="pl-PL" smtClean="0"/>
              <a:t>2017-04-29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F0CAE86-DCC7-4614-93C5-6FFB0913730A}"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B109E487-BE85-403E-B2F3-3DD580DEFF73}" type="datetimeFigureOut">
              <a:rPr lang="pl-PL" smtClean="0"/>
              <a:t>2017-04-29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F0CAE86-DCC7-4614-93C5-6FFB0913730A}"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l-PL" smtClean="0"/>
              <a:t>Kliknij, aby edytować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109E487-BE85-403E-B2F3-3DD580DEFF73}" type="datetimeFigureOut">
              <a:rPr lang="pl-PL" smtClean="0"/>
              <a:t>2017-04-29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F0CAE86-DCC7-4614-93C5-6FFB0913730A}"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109E487-BE85-403E-B2F3-3DD580DEFF73}" type="datetimeFigureOut">
              <a:rPr lang="pl-PL" smtClean="0"/>
              <a:t>2017-04-29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F0CAE86-DCC7-4614-93C5-6FFB0913730A}"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Date Placeholder 6"/>
          <p:cNvSpPr>
            <a:spLocks noGrp="1"/>
          </p:cNvSpPr>
          <p:nvPr>
            <p:ph type="dt" sz="half" idx="10"/>
          </p:nvPr>
        </p:nvSpPr>
        <p:spPr/>
        <p:txBody>
          <a:bodyPr/>
          <a:lstStyle/>
          <a:p>
            <a:fld id="{B109E487-BE85-403E-B2F3-3DD580DEFF73}" type="datetimeFigureOut">
              <a:rPr lang="pl-PL" smtClean="0"/>
              <a:t>2017-04-29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F0CAE86-DCC7-4614-93C5-6FFB0913730A}"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B109E487-BE85-403E-B2F3-3DD580DEFF73}" type="datetimeFigureOut">
              <a:rPr lang="pl-PL" smtClean="0"/>
              <a:t>2017-04-29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F0CAE86-DCC7-4614-93C5-6FFB0913730A}"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09E487-BE85-403E-B2F3-3DD580DEFF73}" type="datetimeFigureOut">
              <a:rPr lang="pl-PL" smtClean="0"/>
              <a:t>2017-04-29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F0CAE86-DCC7-4614-93C5-6FFB0913730A}"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l-PL" smtClean="0"/>
              <a:t>Kliknij, aby edytować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109E487-BE85-403E-B2F3-3DD580DEFF73}" type="datetimeFigureOut">
              <a:rPr lang="pl-PL" smtClean="0"/>
              <a:t>2017-04-29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F0CAE86-DCC7-4614-93C5-6FFB0913730A}" type="slidenum">
              <a:rPr lang="pl-PL" smtClean="0"/>
              <a:t>‹#›</a:t>
            </a:fld>
            <a:endParaRPr lang="pl-PL"/>
          </a:p>
        </p:txBody>
      </p:sp>
      <p:sp>
        <p:nvSpPr>
          <p:cNvPr id="9" name="Content Placeholder 8"/>
          <p:cNvSpPr>
            <a:spLocks noGrp="1"/>
          </p:cNvSpPr>
          <p:nvPr>
            <p:ph sz="quarter" idx="13"/>
          </p:nvPr>
        </p:nvSpPr>
        <p:spPr>
          <a:xfrm>
            <a:off x="304800" y="381000"/>
            <a:ext cx="7772400" cy="494284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l-PL" smtClean="0"/>
              <a:t>Kliknij, aby edytować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8" name="Date Placeholder 7"/>
          <p:cNvSpPr>
            <a:spLocks noGrp="1"/>
          </p:cNvSpPr>
          <p:nvPr>
            <p:ph type="dt" sz="half" idx="10"/>
          </p:nvPr>
        </p:nvSpPr>
        <p:spPr/>
        <p:txBody>
          <a:bodyPr/>
          <a:lstStyle/>
          <a:p>
            <a:fld id="{B109E487-BE85-403E-B2F3-3DD580DEFF73}" type="datetimeFigureOut">
              <a:rPr lang="pl-PL" smtClean="0"/>
              <a:t>2017-04-29</a:t>
            </a:fld>
            <a:endParaRPr lang="pl-PL"/>
          </a:p>
        </p:txBody>
      </p:sp>
      <p:sp>
        <p:nvSpPr>
          <p:cNvPr id="9" name="Slide Number Placeholder 8"/>
          <p:cNvSpPr>
            <a:spLocks noGrp="1"/>
          </p:cNvSpPr>
          <p:nvPr>
            <p:ph type="sldNum" sz="quarter" idx="11"/>
          </p:nvPr>
        </p:nvSpPr>
        <p:spPr/>
        <p:txBody>
          <a:bodyPr/>
          <a:lstStyle/>
          <a:p>
            <a:fld id="{1F0CAE86-DCC7-4614-93C5-6FFB0913730A}" type="slidenum">
              <a:rPr lang="pl-PL" smtClean="0"/>
              <a:t>‹#›</a:t>
            </a:fld>
            <a:endParaRPr lang="pl-PL"/>
          </a:p>
        </p:txBody>
      </p:sp>
      <p:sp>
        <p:nvSpPr>
          <p:cNvPr id="10" name="Footer Placeholder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F0CAE86-DCC7-4614-93C5-6FFB0913730A}" type="slidenum">
              <a:rPr lang="pl-PL" smtClean="0"/>
              <a:t>‹#›</a:t>
            </a:fld>
            <a:endParaRPr lang="pl-PL"/>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l-PL"/>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109E487-BE85-403E-B2F3-3DD580DEFF73}" type="datetimeFigureOut">
              <a:rPr lang="pl-PL" smtClean="0"/>
              <a:t>2017-04-29</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3645024"/>
            <a:ext cx="7543800" cy="2593975"/>
          </a:xfrm>
        </p:spPr>
        <p:txBody>
          <a:bodyPr/>
          <a:lstStyle/>
          <a:p>
            <a:r>
              <a:rPr lang="pl-PL" sz="6000" b="1" dirty="0" smtClean="0"/>
              <a:t>Wnioskowania nieprawnicze</a:t>
            </a:r>
            <a:r>
              <a:rPr lang="pl-PL" dirty="0" smtClean="0"/>
              <a:t/>
            </a:r>
            <a:br>
              <a:rPr lang="pl-PL" dirty="0" smtClean="0"/>
            </a:br>
            <a:endParaRPr lang="pl-PL" dirty="0"/>
          </a:p>
        </p:txBody>
      </p:sp>
    </p:spTree>
    <p:extLst>
      <p:ext uri="{BB962C8B-B14F-4D97-AF65-F5344CB8AC3E}">
        <p14:creationId xmlns:p14="http://schemas.microsoft.com/office/powerpoint/2010/main" val="1754037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404664"/>
            <a:ext cx="7753672" cy="5996136"/>
          </a:xfrm>
        </p:spPr>
        <p:txBody>
          <a:bodyPr/>
          <a:lstStyle/>
          <a:p>
            <a:r>
              <a:rPr lang="pl-PL" b="1" dirty="0" smtClean="0"/>
              <a:t>Wnioskowanie dedukcyjne:</a:t>
            </a:r>
          </a:p>
          <a:p>
            <a:r>
              <a:rPr lang="pl-PL" dirty="0" smtClean="0"/>
              <a:t>W doniczce jest sucho, więc kwiaty marnieją.</a:t>
            </a:r>
          </a:p>
          <a:p>
            <a:r>
              <a:rPr lang="pl-PL" b="1" dirty="0" smtClean="0"/>
              <a:t>Wnioskowanie redukcyjne:</a:t>
            </a:r>
          </a:p>
          <a:p>
            <a:r>
              <a:rPr lang="pl-PL" dirty="0" smtClean="0"/>
              <a:t>Kwiaty marnieją, więc w doniczce jest sucho.</a:t>
            </a:r>
          </a:p>
          <a:p>
            <a:r>
              <a:rPr lang="pl-PL" b="1" dirty="0" smtClean="0"/>
              <a:t>Dedukcja: </a:t>
            </a:r>
            <a:r>
              <a:rPr lang="pl-PL" dirty="0" smtClean="0"/>
              <a:t>racja &gt;&gt;&gt; następstwo</a:t>
            </a:r>
          </a:p>
          <a:p>
            <a:r>
              <a:rPr lang="pl-PL" b="1" dirty="0" smtClean="0"/>
              <a:t>Redukcja: </a:t>
            </a:r>
            <a:r>
              <a:rPr lang="pl-PL" dirty="0" smtClean="0"/>
              <a:t>następstwo &gt;&gt;&gt; racja</a:t>
            </a:r>
          </a:p>
          <a:p>
            <a:endParaRPr lang="pl-PL" dirty="0"/>
          </a:p>
          <a:p>
            <a:r>
              <a:rPr lang="pl-PL" b="1" dirty="0" smtClean="0"/>
              <a:t>Błędy we </a:t>
            </a:r>
            <a:r>
              <a:rPr lang="pl-PL" b="1" dirty="0" err="1" smtClean="0"/>
              <a:t>wnioskowaniach</a:t>
            </a:r>
            <a:r>
              <a:rPr lang="pl-PL" b="1" dirty="0" smtClean="0"/>
              <a:t> redukcyjnych:</a:t>
            </a:r>
          </a:p>
          <a:p>
            <a:pPr marL="114300" indent="0">
              <a:buNone/>
            </a:pPr>
            <a:r>
              <a:rPr lang="pl-PL" dirty="0" smtClean="0"/>
              <a:t>1. Błąd materialny fałszem jest następstwo, fałszem jest racja (wniosek).</a:t>
            </a:r>
            <a:endParaRPr lang="pl-PL" dirty="0"/>
          </a:p>
        </p:txBody>
      </p:sp>
    </p:spTree>
    <p:extLst>
      <p:ext uri="{BB962C8B-B14F-4D97-AF65-F5344CB8AC3E}">
        <p14:creationId xmlns:p14="http://schemas.microsoft.com/office/powerpoint/2010/main" val="751741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404664"/>
            <a:ext cx="7825680" cy="5996136"/>
          </a:xfrm>
        </p:spPr>
        <p:txBody>
          <a:bodyPr/>
          <a:lstStyle/>
          <a:p>
            <a:pPr algn="just"/>
            <a:r>
              <a:rPr lang="pl-PL" b="1" dirty="0" smtClean="0"/>
              <a:t>2. Wnioskowanie indukcyjne – </a:t>
            </a:r>
            <a:r>
              <a:rPr lang="pl-PL" dirty="0" smtClean="0"/>
              <a:t>to wnioskowanie, w którym na podstawie wielu przesłanek jednostkowych stwierdzających, że poszczególne zbadane przedmioty pewnego rodzaju mają pewną cechę dochodzi się (przy braku przesłanek negatywnych) do wniosku ogólnego, że każdy przedmiot tego rodzaju taką cechę posiada. </a:t>
            </a:r>
          </a:p>
          <a:p>
            <a:pPr algn="just"/>
            <a:r>
              <a:rPr lang="pl-PL" b="1" dirty="0" smtClean="0"/>
              <a:t>Indukcja </a:t>
            </a:r>
            <a:r>
              <a:rPr lang="pl-PL" b="1" dirty="0" err="1" smtClean="0"/>
              <a:t>enumeracyjna</a:t>
            </a:r>
            <a:r>
              <a:rPr lang="pl-PL" b="1" dirty="0" smtClean="0"/>
              <a:t> zupełna </a:t>
            </a:r>
            <a:r>
              <a:rPr lang="pl-PL" dirty="0" smtClean="0"/>
              <a:t>(rodzaj wnioskowania niezawodnego), jeżeli we wnioskowaniu bierze się pod uwagę wszystkie przedmioty danego rodzaju i mamy pewność, że nie ma innych przedmiotów nieuwzględnionych.</a:t>
            </a:r>
          </a:p>
          <a:p>
            <a:pPr algn="just"/>
            <a:r>
              <a:rPr lang="pl-PL" b="1" dirty="0" smtClean="0"/>
              <a:t>Indukcja </a:t>
            </a:r>
            <a:r>
              <a:rPr lang="pl-PL" b="1" dirty="0" err="1" smtClean="0"/>
              <a:t>enumeracyjna</a:t>
            </a:r>
            <a:r>
              <a:rPr lang="pl-PL" b="1" dirty="0" smtClean="0"/>
              <a:t> niezupełna – </a:t>
            </a:r>
            <a:r>
              <a:rPr lang="pl-PL" dirty="0" smtClean="0"/>
              <a:t>gdy nie mamy pewności, czy klasa przedmiotów została wyczerpana, mogą być/istnieją inne przedmioty tego rodzaju. Inaczej jest to generalizacja, wnioskowanie zawodne.</a:t>
            </a:r>
            <a:endParaRPr lang="pl-PL" b="1" dirty="0"/>
          </a:p>
        </p:txBody>
      </p:sp>
    </p:spTree>
    <p:extLst>
      <p:ext uri="{BB962C8B-B14F-4D97-AF65-F5344CB8AC3E}">
        <p14:creationId xmlns:p14="http://schemas.microsoft.com/office/powerpoint/2010/main" val="984486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Przykłady</a:t>
            </a:r>
            <a:endParaRPr lang="pl-PL" dirty="0"/>
          </a:p>
        </p:txBody>
      </p:sp>
      <p:sp>
        <p:nvSpPr>
          <p:cNvPr id="3" name="Symbol zastępczy zawartości 2"/>
          <p:cNvSpPr>
            <a:spLocks noGrp="1"/>
          </p:cNvSpPr>
          <p:nvPr>
            <p:ph idx="1"/>
          </p:nvPr>
        </p:nvSpPr>
        <p:spPr/>
        <p:txBody>
          <a:bodyPr/>
          <a:lstStyle/>
          <a:p>
            <a:r>
              <a:rPr lang="pl-PL" dirty="0" smtClean="0"/>
              <a:t>Indukcja </a:t>
            </a:r>
            <a:r>
              <a:rPr lang="pl-PL" dirty="0" err="1" smtClean="0"/>
              <a:t>enumeracyjna</a:t>
            </a:r>
            <a:r>
              <a:rPr lang="pl-PL" dirty="0" smtClean="0"/>
              <a:t> zupełna:</a:t>
            </a:r>
          </a:p>
          <a:p>
            <a:r>
              <a:rPr lang="pl-PL" dirty="0" smtClean="0"/>
              <a:t>1) Belgia leży w Europie.</a:t>
            </a:r>
          </a:p>
          <a:p>
            <a:r>
              <a:rPr lang="pl-PL" dirty="0" smtClean="0"/>
              <a:t>2) Holandia leży w Europie.</a:t>
            </a:r>
          </a:p>
          <a:p>
            <a:r>
              <a:rPr lang="pl-PL" dirty="0" smtClean="0"/>
              <a:t>3) Luksemburg leży w Europie.</a:t>
            </a:r>
          </a:p>
          <a:p>
            <a:r>
              <a:rPr lang="pl-PL" dirty="0" smtClean="0"/>
              <a:t>W: Wszystkie państwa </a:t>
            </a:r>
            <a:r>
              <a:rPr lang="pl-PL" dirty="0" err="1" smtClean="0"/>
              <a:t>Beneluxu</a:t>
            </a:r>
            <a:r>
              <a:rPr lang="pl-PL" dirty="0" smtClean="0"/>
              <a:t> leżą w Europie.</a:t>
            </a:r>
          </a:p>
          <a:p>
            <a:endParaRPr lang="pl-PL" dirty="0"/>
          </a:p>
          <a:p>
            <a:r>
              <a:rPr lang="pl-PL" dirty="0" smtClean="0"/>
              <a:t>Indukcja </a:t>
            </a:r>
            <a:r>
              <a:rPr lang="pl-PL" dirty="0" err="1" smtClean="0"/>
              <a:t>enumeracyjna</a:t>
            </a:r>
            <a:r>
              <a:rPr lang="pl-PL" dirty="0" smtClean="0"/>
              <a:t> niezupełna:</a:t>
            </a:r>
          </a:p>
          <a:p>
            <a:r>
              <a:rPr lang="pl-PL" dirty="0" smtClean="0"/>
              <a:t>1) Kasia jest sportowcem i lubi śpiewać.</a:t>
            </a:r>
          </a:p>
          <a:p>
            <a:r>
              <a:rPr lang="pl-PL" dirty="0" smtClean="0"/>
              <a:t>2) Tomek jest sportowcem i lubi śpiewać.</a:t>
            </a:r>
          </a:p>
          <a:p>
            <a:r>
              <a:rPr lang="pl-PL" dirty="0" smtClean="0"/>
              <a:t>3) Ola jest sportowcem i lubi śpiewać.</a:t>
            </a:r>
          </a:p>
          <a:p>
            <a:r>
              <a:rPr lang="pl-PL" dirty="0" smtClean="0"/>
              <a:t>W: Każdy kto jest sportowcem lubi śpiewać.</a:t>
            </a:r>
            <a:endParaRPr lang="pl-PL" dirty="0"/>
          </a:p>
        </p:txBody>
      </p:sp>
    </p:spTree>
    <p:extLst>
      <p:ext uri="{BB962C8B-B14F-4D97-AF65-F5344CB8AC3E}">
        <p14:creationId xmlns:p14="http://schemas.microsoft.com/office/powerpoint/2010/main" val="112429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88640"/>
            <a:ext cx="7753672" cy="6212160"/>
          </a:xfrm>
        </p:spPr>
        <p:txBody>
          <a:bodyPr>
            <a:normAutofit/>
          </a:bodyPr>
          <a:lstStyle/>
          <a:p>
            <a:r>
              <a:rPr lang="pl-PL" sz="2400" dirty="0" smtClean="0"/>
              <a:t>We wnioskowaniu indukcyjnym wykrycie, że któraś z przesłanek jednostkowych jest fałszywa zmusza do odrzucenia wniosku.</a:t>
            </a:r>
          </a:p>
          <a:p>
            <a:endParaRPr lang="pl-PL" sz="2400" dirty="0"/>
          </a:p>
          <a:p>
            <a:r>
              <a:rPr lang="pl-PL" sz="2400" dirty="0" smtClean="0"/>
              <a:t>We </a:t>
            </a:r>
            <a:r>
              <a:rPr lang="pl-PL" sz="2400" dirty="0" err="1" smtClean="0"/>
              <a:t>wnioskowaniach</a:t>
            </a:r>
            <a:r>
              <a:rPr lang="pl-PL" sz="2400" dirty="0" smtClean="0"/>
              <a:t> indukcyjnych niezupełnych z przesłanek głoszących, że S1 jest P, S2 jest P…, Sn jest P, jeśli brak przesłanki że zbadano wszystkie przedmioty rodzaju S nie wynika wniosek, że każde S jest P. </a:t>
            </a:r>
          </a:p>
          <a:p>
            <a:r>
              <a:rPr lang="pl-PL" sz="2400" dirty="0" smtClean="0"/>
              <a:t>Z wniosku, że każde S jest P wynikają przesłanki, że S1 jest P, S2 jest P itd..</a:t>
            </a:r>
          </a:p>
          <a:p>
            <a:r>
              <a:rPr lang="pl-PL" sz="2400" dirty="0" smtClean="0"/>
              <a:t>Wnioskowanie indukcyjne </a:t>
            </a:r>
            <a:r>
              <a:rPr lang="pl-PL" sz="2400" dirty="0" smtClean="0"/>
              <a:t>niezupełne jest więc odmianą wnioskowania przez redukcję, w którym popełnienie błędu materialnego przesądza o fałszywości wniosku.</a:t>
            </a:r>
          </a:p>
          <a:p>
            <a:endParaRPr lang="pl-PL" dirty="0"/>
          </a:p>
        </p:txBody>
      </p:sp>
    </p:spTree>
    <p:extLst>
      <p:ext uri="{BB962C8B-B14F-4D97-AF65-F5344CB8AC3E}">
        <p14:creationId xmlns:p14="http://schemas.microsoft.com/office/powerpoint/2010/main" val="629828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332656"/>
            <a:ext cx="7753672" cy="6068144"/>
          </a:xfrm>
        </p:spPr>
        <p:txBody>
          <a:bodyPr/>
          <a:lstStyle/>
          <a:p>
            <a:r>
              <a:rPr lang="pl-PL" dirty="0"/>
              <a:t>Stopień pewności wniosku uzyskiwanego przez indukcję niezupełną zależy od:</a:t>
            </a:r>
          </a:p>
          <a:p>
            <a:r>
              <a:rPr lang="pl-PL" dirty="0"/>
              <a:t>1. liczy przebadanych przypadków proporcjonalnie do całej klasy;</a:t>
            </a:r>
          </a:p>
          <a:p>
            <a:r>
              <a:rPr lang="pl-PL" dirty="0"/>
              <a:t>2. czy istnieją rzeczowe podstawy do tego, by przypuszczać, że nasz wniosek opiera się na obiektywnej zależności np. każdy Roman jest blondynem.</a:t>
            </a:r>
          </a:p>
          <a:p>
            <a:r>
              <a:rPr lang="pl-PL" b="1" dirty="0" smtClean="0"/>
              <a:t>3. Kanony indukcji  - wnioskowania indukcyjne eliminacyjne</a:t>
            </a:r>
          </a:p>
          <a:p>
            <a:r>
              <a:rPr lang="pl-PL" b="1" dirty="0" smtClean="0"/>
              <a:t>Kanon zgodności </a:t>
            </a:r>
            <a:r>
              <a:rPr lang="pl-PL" dirty="0" smtClean="0"/>
              <a:t>– jeżeli zjawisko Z występowało jednocześnie z różnymi zjawiskami podejrzanymi o związek z tym zjawiskiem, a wśród owych zjawisk stale występowało zjawisko X, podczas gdy inne nie występowały stale, to prawdopodobnie zjawisko X ma istotny związek ze zjawiskiem Z.</a:t>
            </a:r>
          </a:p>
          <a:p>
            <a:r>
              <a:rPr lang="pl-PL" dirty="0" smtClean="0"/>
              <a:t>Musimy zbadać, czy okoliczności, w których przebiega badanie są identyczne pod jednym i tylko jednym względem.</a:t>
            </a:r>
            <a:endParaRPr lang="pl-PL" dirty="0"/>
          </a:p>
        </p:txBody>
      </p:sp>
    </p:spTree>
    <p:extLst>
      <p:ext uri="{BB962C8B-B14F-4D97-AF65-F5344CB8AC3E}">
        <p14:creationId xmlns:p14="http://schemas.microsoft.com/office/powerpoint/2010/main" val="2308129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0648"/>
            <a:ext cx="7825680" cy="6140152"/>
          </a:xfrm>
        </p:spPr>
        <p:txBody>
          <a:bodyPr>
            <a:normAutofit lnSpcReduction="10000"/>
          </a:bodyPr>
          <a:lstStyle/>
          <a:p>
            <a:r>
              <a:rPr lang="pl-PL" dirty="0" smtClean="0"/>
              <a:t>1. ABCDE</a:t>
            </a:r>
          </a:p>
          <a:p>
            <a:r>
              <a:rPr lang="pl-PL" dirty="0" smtClean="0"/>
              <a:t>2. ABCE</a:t>
            </a:r>
          </a:p>
          <a:p>
            <a:r>
              <a:rPr lang="pl-PL" dirty="0" smtClean="0"/>
              <a:t>3. ABDE</a:t>
            </a:r>
          </a:p>
          <a:p>
            <a:r>
              <a:rPr lang="pl-PL" dirty="0" smtClean="0"/>
              <a:t>4. ADE</a:t>
            </a:r>
          </a:p>
          <a:p>
            <a:r>
              <a:rPr lang="pl-PL" dirty="0" smtClean="0"/>
              <a:t>Wniosek: zjawisko E jest przyczyną zjawiska A. </a:t>
            </a:r>
          </a:p>
          <a:p>
            <a:pPr algn="just"/>
            <a:r>
              <a:rPr lang="pl-PL" b="1" dirty="0" smtClean="0"/>
              <a:t>Kanon jedynej różnicy – </a:t>
            </a:r>
            <a:r>
              <a:rPr lang="pl-PL" dirty="0" smtClean="0"/>
              <a:t>jeżeli zjawisko Z stale występowało, gdy wystąpiło zjawisko X i stale nie występowało, gdy nie występowało zjawisko X, choć inne poprzednio występujące zjawiska zachodziły również i w tych przypadkach, to prawdopodobnie zjawisko X ma istotny związek z zjawiskiem Z.</a:t>
            </a:r>
          </a:p>
          <a:p>
            <a:pPr algn="just"/>
            <a:r>
              <a:rPr lang="pl-PL" dirty="0" smtClean="0"/>
              <a:t>Okoliczności, w których przebiega zjawisko różnią się pod jednym i tylko jednym względem.</a:t>
            </a:r>
          </a:p>
          <a:p>
            <a:pPr algn="just"/>
            <a:r>
              <a:rPr lang="pl-PL" b="1" dirty="0" smtClean="0"/>
              <a:t>Podstawowe błędy:</a:t>
            </a:r>
          </a:p>
          <a:p>
            <a:pPr algn="just"/>
            <a:r>
              <a:rPr lang="pl-PL" dirty="0" smtClean="0"/>
              <a:t>1. utożsamianie prostego następstwa czasowego ze związkiem przyczynowym,</a:t>
            </a:r>
          </a:p>
          <a:p>
            <a:pPr algn="just"/>
            <a:r>
              <a:rPr lang="pl-PL" dirty="0" smtClean="0"/>
              <a:t>2. stronniczość tj. ignorowanie przypadków niezgodnych z konkluzją.</a:t>
            </a:r>
            <a:endParaRPr lang="pl-PL" dirty="0"/>
          </a:p>
        </p:txBody>
      </p:sp>
    </p:spTree>
    <p:extLst>
      <p:ext uri="{BB962C8B-B14F-4D97-AF65-F5344CB8AC3E}">
        <p14:creationId xmlns:p14="http://schemas.microsoft.com/office/powerpoint/2010/main" val="3222729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404664"/>
            <a:ext cx="7825680" cy="5996136"/>
          </a:xfrm>
        </p:spPr>
        <p:txBody>
          <a:bodyPr/>
          <a:lstStyle/>
          <a:p>
            <a:pPr algn="just"/>
            <a:r>
              <a:rPr lang="pl-PL" sz="2400" b="1" dirty="0" smtClean="0"/>
              <a:t>Kanon zmian towarzyszących - </a:t>
            </a:r>
            <a:r>
              <a:rPr lang="pl-PL" sz="2400" dirty="0" smtClean="0"/>
              <a:t> jeśli zjawisko Z ulega zmianom odpowiednio do zmian, które zachodzą w zjawisku X, podczas gdy inne towarzyszące zjawiska pozostają bez zmian, to prawdopodobnie zjawisko X ma istotny związek ze zjawiskiem Z. Prawdopodobnie bo może tymczasem uległa zmianie jakaś istotna dla występowania zjawiska Z okoliczność, której przez przeoczenie nie objęliśmy naszymi badaniami. </a:t>
            </a:r>
          </a:p>
          <a:p>
            <a:pPr algn="just"/>
            <a:r>
              <a:rPr lang="pl-PL" sz="2400" b="1" dirty="0" smtClean="0"/>
              <a:t>4. Wnioskowania z analogii (podobieństwa)</a:t>
            </a:r>
          </a:p>
          <a:p>
            <a:pPr algn="just"/>
            <a:r>
              <a:rPr lang="pl-PL" sz="2400" b="1" dirty="0" smtClean="0"/>
              <a:t>I analogia I typu – </a:t>
            </a:r>
            <a:r>
              <a:rPr lang="pl-PL" sz="2400" dirty="0" smtClean="0"/>
              <a:t>wnioskowanie na podstawie pewnej liczby jednostkowych przypadków o cechach następnego egzemplarza z danej kategorii (różnica między analogią I typu a indukcją polega na tym, że w indukcji wnioskuje się o tym, że każde S jest P, a w analogii stwierdza się, że tylko kolejne, jednostkowe S jest P</a:t>
            </a:r>
          </a:p>
          <a:p>
            <a:pPr algn="just"/>
            <a:endParaRPr lang="pl-PL" b="1" dirty="0"/>
          </a:p>
        </p:txBody>
      </p:sp>
    </p:spTree>
    <p:extLst>
      <p:ext uri="{BB962C8B-B14F-4D97-AF65-F5344CB8AC3E}">
        <p14:creationId xmlns:p14="http://schemas.microsoft.com/office/powerpoint/2010/main" val="3612488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7681664" cy="5996136"/>
          </a:xfrm>
        </p:spPr>
        <p:txBody>
          <a:bodyPr>
            <a:normAutofit lnSpcReduction="10000"/>
          </a:bodyPr>
          <a:lstStyle/>
          <a:p>
            <a:r>
              <a:rPr lang="pl-PL" b="1" dirty="0" smtClean="0"/>
              <a:t>Przykład:</a:t>
            </a:r>
            <a:endParaRPr lang="pl-PL" dirty="0" smtClean="0"/>
          </a:p>
          <a:p>
            <a:r>
              <a:rPr lang="pl-PL" dirty="0" smtClean="0"/>
              <a:t>1) Ania studiuje i ma indeks.</a:t>
            </a:r>
          </a:p>
          <a:p>
            <a:r>
              <a:rPr lang="pl-PL" dirty="0" smtClean="0"/>
              <a:t>2) Ola studiuje i ma indeks.</a:t>
            </a:r>
          </a:p>
          <a:p>
            <a:r>
              <a:rPr lang="pl-PL" dirty="0" smtClean="0"/>
              <a:t>3) Adam studiuje i ma indeks.</a:t>
            </a:r>
          </a:p>
          <a:p>
            <a:r>
              <a:rPr lang="pl-PL" dirty="0" smtClean="0"/>
              <a:t>4) Grześ ma indeks.</a:t>
            </a:r>
          </a:p>
          <a:p>
            <a:r>
              <a:rPr lang="pl-PL" dirty="0" smtClean="0"/>
              <a:t>W: Grześ studiuje.</a:t>
            </a:r>
          </a:p>
          <a:p>
            <a:endParaRPr lang="pl-PL" b="1" dirty="0"/>
          </a:p>
          <a:p>
            <a:r>
              <a:rPr lang="pl-PL" b="1" dirty="0" smtClean="0"/>
              <a:t>II</a:t>
            </a:r>
            <a:r>
              <a:rPr lang="pl-PL" dirty="0" smtClean="0"/>
              <a:t> podobieństwo między dwoma obiektami składania nas do uznania, że to co jest prawdziwe (względnie fałszywe) dla jednego obiektu, będzie również prawdziwe (fałszywe) dla drugiego obiektu.</a:t>
            </a:r>
          </a:p>
          <a:p>
            <a:r>
              <a:rPr lang="pl-PL" dirty="0" smtClean="0"/>
              <a:t>Warunki poprawności analogii:</a:t>
            </a:r>
          </a:p>
          <a:p>
            <a:r>
              <a:rPr lang="pl-PL" dirty="0" smtClean="0"/>
              <a:t>Podobieństwo da się wyartykułować, zwerbalizować;</a:t>
            </a:r>
          </a:p>
          <a:p>
            <a:r>
              <a:rPr lang="pl-PL" dirty="0" smtClean="0"/>
              <a:t>Podobieństwo zachodzi pod istotnymi względami;</a:t>
            </a:r>
          </a:p>
          <a:p>
            <a:r>
              <a:rPr lang="pl-PL" dirty="0" smtClean="0"/>
              <a:t>Nie dostrzegamy różnic, które przemawiałyby przeciw domniemywanej symetrii.</a:t>
            </a:r>
            <a:endParaRPr lang="pl-PL" dirty="0"/>
          </a:p>
        </p:txBody>
      </p:sp>
    </p:spTree>
    <p:extLst>
      <p:ext uri="{BB962C8B-B14F-4D97-AF65-F5344CB8AC3E}">
        <p14:creationId xmlns:p14="http://schemas.microsoft.com/office/powerpoint/2010/main" val="1904065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332656"/>
            <a:ext cx="7825680" cy="6068144"/>
          </a:xfrm>
        </p:spPr>
        <p:txBody>
          <a:bodyPr/>
          <a:lstStyle/>
          <a:p>
            <a:r>
              <a:rPr lang="pl-PL" b="1" dirty="0" smtClean="0"/>
              <a:t>Przykład:</a:t>
            </a:r>
          </a:p>
          <a:p>
            <a:r>
              <a:rPr lang="pl-PL" dirty="0" smtClean="0"/>
              <a:t>1) Adam nosi sportowe buty, jest wysoki i wysportowany.</a:t>
            </a:r>
          </a:p>
          <a:p>
            <a:r>
              <a:rPr lang="pl-PL" dirty="0" smtClean="0"/>
              <a:t>2) Mirek nosi sportowe buty i jest wysoki.</a:t>
            </a:r>
          </a:p>
          <a:p>
            <a:r>
              <a:rPr lang="pl-PL" dirty="0" smtClean="0"/>
              <a:t>W: Mirek jest wysportowany.</a:t>
            </a:r>
          </a:p>
          <a:p>
            <a:endParaRPr lang="pl-PL" dirty="0" smtClean="0"/>
          </a:p>
          <a:p>
            <a:endParaRPr lang="pl-PL" dirty="0"/>
          </a:p>
        </p:txBody>
      </p:sp>
    </p:spTree>
    <p:extLst>
      <p:ext uri="{BB962C8B-B14F-4D97-AF65-F5344CB8AC3E}">
        <p14:creationId xmlns:p14="http://schemas.microsoft.com/office/powerpoint/2010/main" val="571180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zadania</a:t>
            </a:r>
            <a:endParaRPr lang="pl-PL" dirty="0"/>
          </a:p>
        </p:txBody>
      </p:sp>
      <p:sp>
        <p:nvSpPr>
          <p:cNvPr id="3" name="Symbol zastępczy zawartości 2"/>
          <p:cNvSpPr>
            <a:spLocks noGrp="1"/>
          </p:cNvSpPr>
          <p:nvPr>
            <p:ph idx="1"/>
          </p:nvPr>
        </p:nvSpPr>
        <p:spPr>
          <a:xfrm>
            <a:off x="323528" y="1268760"/>
            <a:ext cx="7992888" cy="5400600"/>
          </a:xfrm>
        </p:spPr>
        <p:txBody>
          <a:bodyPr>
            <a:normAutofit/>
          </a:bodyPr>
          <a:lstStyle/>
          <a:p>
            <a:pPr marL="114300" indent="0" algn="just">
              <a:buNone/>
            </a:pPr>
            <a:endParaRPr lang="pl-PL" dirty="0"/>
          </a:p>
          <a:p>
            <a:pPr algn="just"/>
            <a:r>
              <a:rPr lang="pl-PL" dirty="0" smtClean="0"/>
              <a:t>1. Jan </a:t>
            </a:r>
            <a:r>
              <a:rPr lang="pl-PL" dirty="0"/>
              <a:t>wywnioskował, że skoro każdego dnia wschodziło Słońce, to jutro na pewno też wzejdzie. Jakie wnioskowanie zastosował Jan? Czy jego pewność jest uzasadniona z punktu widzenia logiki? Uzasadnij odpowiedź.  </a:t>
            </a:r>
          </a:p>
          <a:p>
            <a:pPr algn="just"/>
            <a:r>
              <a:rPr lang="pl-PL" dirty="0" smtClean="0"/>
              <a:t>2.</a:t>
            </a:r>
            <a:r>
              <a:rPr lang="pl-PL" dirty="0"/>
              <a:t>	Jan myślał tak: Poniedziałek był kiepski, wtorek pechowy, w środę ktoś ukradł mi samochód, w czwartek spóźniłem się do pracy, więc na pewno i piątek okaże się ciężkim dniem. Jakie wnioskowanie zastosował Jan? Czy z punktu widzenia logiki jego pewność jest uzasadniona? Uargumentuj swoją odpowiedź. </a:t>
            </a:r>
          </a:p>
          <a:p>
            <a:endParaRPr lang="pl-PL" dirty="0"/>
          </a:p>
        </p:txBody>
      </p:sp>
    </p:spTree>
    <p:extLst>
      <p:ext uri="{BB962C8B-B14F-4D97-AF65-F5344CB8AC3E}">
        <p14:creationId xmlns:p14="http://schemas.microsoft.com/office/powerpoint/2010/main" val="3966749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404664"/>
            <a:ext cx="7825680" cy="5996136"/>
          </a:xfrm>
        </p:spPr>
        <p:txBody>
          <a:bodyPr/>
          <a:lstStyle/>
          <a:p>
            <a:pPr algn="just"/>
            <a:r>
              <a:rPr lang="pl-PL" b="1" dirty="0" smtClean="0"/>
              <a:t>Wnioskowanie to proces myślowy polegający na tym, że ktoś przyjmując pewne zdanie lub kilka zdań za prawdziwe dochodzi na tej podstawie do przeświadczenia o prawdziwości innego zdania.</a:t>
            </a:r>
          </a:p>
          <a:p>
            <a:pPr algn="just"/>
            <a:r>
              <a:rPr lang="pl-PL" dirty="0" smtClean="0"/>
              <a:t>Przesłanki to zdania, na podstawie których uznajemy inne zdania za prawdziwe.</a:t>
            </a:r>
          </a:p>
          <a:p>
            <a:pPr algn="just"/>
            <a:r>
              <a:rPr lang="pl-PL" dirty="0" smtClean="0"/>
              <a:t>Wniosek – zdanie, które uznajemy za prawdziwe w rezultacie procesu wnioskowania.</a:t>
            </a:r>
          </a:p>
          <a:p>
            <a:pPr algn="just"/>
            <a:r>
              <a:rPr lang="pl-PL" dirty="0" smtClean="0"/>
              <a:t>Przesłanka entymematyczna – przesłanka niewysłowiona, przemilczana i domyślna, gdyż jest oczywista. (gr. „en </a:t>
            </a:r>
            <a:r>
              <a:rPr lang="pl-PL" dirty="0" err="1" smtClean="0"/>
              <a:t>thymo</a:t>
            </a:r>
            <a:r>
              <a:rPr lang="pl-PL" dirty="0" smtClean="0"/>
              <a:t>” – zatrzymana w umyśle). </a:t>
            </a:r>
          </a:p>
          <a:p>
            <a:pPr marL="114300" indent="0" algn="just">
              <a:buNone/>
            </a:pPr>
            <a:r>
              <a:rPr lang="pl-PL" dirty="0" smtClean="0"/>
              <a:t>np. Przesłanka: „Marek jest wyższy od Olka”</a:t>
            </a:r>
          </a:p>
          <a:p>
            <a:pPr marL="114300" indent="0" algn="just">
              <a:buNone/>
            </a:pPr>
            <a:r>
              <a:rPr lang="pl-PL" dirty="0" smtClean="0"/>
              <a:t>Wniosek: „Olek jest niższy od Marka”</a:t>
            </a:r>
          </a:p>
          <a:p>
            <a:pPr marL="114300" indent="0" algn="just">
              <a:buNone/>
            </a:pPr>
            <a:r>
              <a:rPr lang="pl-PL" dirty="0" smtClean="0"/>
              <a:t>np. przesłanka: „Każdy lew jest kotem”</a:t>
            </a:r>
          </a:p>
          <a:p>
            <a:pPr marL="114300" indent="0" algn="just">
              <a:buNone/>
            </a:pPr>
            <a:r>
              <a:rPr lang="pl-PL" dirty="0" smtClean="0"/>
              <a:t>Wniosek: „Każdy lew jest ssakiem”</a:t>
            </a:r>
          </a:p>
          <a:p>
            <a:pPr marL="114300" indent="0" algn="just">
              <a:buNone/>
            </a:pPr>
            <a:r>
              <a:rPr lang="pl-PL" dirty="0" smtClean="0"/>
              <a:t>Przesłanka entymematyczna: „Każdy kot jest ssakiem”.</a:t>
            </a:r>
            <a:endParaRPr lang="pl-PL" dirty="0"/>
          </a:p>
        </p:txBody>
      </p:sp>
    </p:spTree>
    <p:extLst>
      <p:ext uri="{BB962C8B-B14F-4D97-AF65-F5344CB8AC3E}">
        <p14:creationId xmlns:p14="http://schemas.microsoft.com/office/powerpoint/2010/main" val="1797325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332656"/>
            <a:ext cx="8280920" cy="6264696"/>
          </a:xfrm>
        </p:spPr>
        <p:txBody>
          <a:bodyPr>
            <a:normAutofit/>
          </a:bodyPr>
          <a:lstStyle/>
          <a:p>
            <a:pPr marL="114300" indent="0" algn="just">
              <a:buNone/>
            </a:pPr>
            <a:r>
              <a:rPr lang="pl-PL" sz="2300" dirty="0"/>
              <a:t>3</a:t>
            </a:r>
            <a:r>
              <a:rPr lang="pl-PL" sz="2300" dirty="0" smtClean="0"/>
              <a:t>. Poniższe </a:t>
            </a:r>
            <a:r>
              <a:rPr lang="pl-PL" sz="2300" dirty="0"/>
              <a:t>wnioskowanie przekształć w taki sposób, aby otrzymać indukcję </a:t>
            </a:r>
            <a:r>
              <a:rPr lang="pl-PL" sz="2300" dirty="0" err="1"/>
              <a:t>enumeracyjną</a:t>
            </a:r>
            <a:r>
              <a:rPr lang="pl-PL" sz="2300" dirty="0"/>
              <a:t> niezupełną. Uzasadnij krótko swoją propozycję.                     </a:t>
            </a:r>
          </a:p>
          <a:p>
            <a:pPr marL="114300" indent="0" algn="just">
              <a:buNone/>
            </a:pPr>
            <a:r>
              <a:rPr lang="pl-PL" sz="2300" dirty="0"/>
              <a:t>Jeśli pierwszy, drugi, trzeci, czwarty i piąty student z grupy pierwszej zdał logikę, to i szósty student z tej grupy zda logikę </a:t>
            </a:r>
            <a:endParaRPr lang="pl-PL" sz="2300" dirty="0" smtClean="0"/>
          </a:p>
          <a:p>
            <a:pPr marL="114300" indent="0" algn="just">
              <a:buNone/>
            </a:pPr>
            <a:r>
              <a:rPr lang="pl-PL" sz="2300" dirty="0" smtClean="0"/>
              <a:t>4. Tomek </a:t>
            </a:r>
            <a:r>
              <a:rPr lang="pl-PL" sz="2300" dirty="0"/>
              <a:t>po przeczytaniu pierwszych trzech rozdziałów książki stwierdził, że są one bardzo nudne. Pomyślał też, że skoro te były nudne, to pewnie i wszystkie pozostałe będą takie. Nazwij i opisz wnioskowanie Tomka</a:t>
            </a:r>
            <a:r>
              <a:rPr lang="pl-PL" sz="2300" dirty="0" smtClean="0"/>
              <a:t>.</a:t>
            </a:r>
          </a:p>
          <a:p>
            <a:pPr marL="114300" indent="0" algn="just">
              <a:buNone/>
            </a:pPr>
            <a:r>
              <a:rPr lang="pl-PL" sz="2300" dirty="0" smtClean="0"/>
              <a:t>5 Pewien </a:t>
            </a:r>
            <a:r>
              <a:rPr lang="pl-PL" sz="2300" dirty="0"/>
              <a:t>młody sędzia myślał tak: Zawsze było tak, że oskarżony, który przychodził na rozprawę niestarannie ubrany, okazywał się winnym zarzucanych mu czynów. A zatem i ten oskarżony, który teraz przede mną stoi niestarannie ubrany, okaże się winnym. Jakie wnioskowanie zostało tu zastosowane?. Czy pewność sędziego jest uzasadniona z punktu widzenia logiki? Uzasadnij odpowiedź. 	</a:t>
            </a:r>
          </a:p>
          <a:p>
            <a:pPr algn="just"/>
            <a:endParaRPr lang="pl-PL" dirty="0"/>
          </a:p>
        </p:txBody>
      </p:sp>
    </p:spTree>
    <p:extLst>
      <p:ext uri="{BB962C8B-B14F-4D97-AF65-F5344CB8AC3E}">
        <p14:creationId xmlns:p14="http://schemas.microsoft.com/office/powerpoint/2010/main" val="439257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88640"/>
            <a:ext cx="7753672" cy="6212160"/>
          </a:xfrm>
        </p:spPr>
        <p:txBody>
          <a:bodyPr/>
          <a:lstStyle/>
          <a:p>
            <a:pPr algn="just"/>
            <a:r>
              <a:rPr lang="pl-PL" dirty="0" smtClean="0"/>
              <a:t>Schematy inferencyjne – schematy według których przebiegają wnioskowania.</a:t>
            </a:r>
          </a:p>
          <a:p>
            <a:pPr algn="just"/>
            <a:r>
              <a:rPr lang="pl-PL" dirty="0" smtClean="0"/>
              <a:t>Wnioskowanie niezawodne – prawdziwe przesłanki prowadzą zawsze do prawdziwego wniosku (wnioskowania dedukcyjne oraz przez indukcję zupełną).</a:t>
            </a:r>
          </a:p>
          <a:p>
            <a:pPr algn="just"/>
            <a:r>
              <a:rPr lang="pl-PL" dirty="0" smtClean="0"/>
              <a:t>Wnioskowania zawodne – uprawdopodobniające – od prawdziwych przesłanek nie zawsze dochodzimy do prawdziwego wniosku.</a:t>
            </a:r>
          </a:p>
          <a:p>
            <a:endParaRPr lang="pl-PL" b="1" dirty="0"/>
          </a:p>
          <a:p>
            <a:r>
              <a:rPr lang="pl-PL" b="1" dirty="0" smtClean="0"/>
              <a:t>Wnioskowanie a wynikanie!</a:t>
            </a:r>
          </a:p>
          <a:p>
            <a:r>
              <a:rPr lang="pl-PL" dirty="0" smtClean="0"/>
              <a:t>RACJA			zdanie, które łączy obiektywny 					stosunek </a:t>
            </a:r>
            <a:r>
              <a:rPr lang="pl-PL" b="1" dirty="0" smtClean="0"/>
              <a:t>wynikania.</a:t>
            </a:r>
          </a:p>
          <a:p>
            <a:r>
              <a:rPr lang="pl-PL" dirty="0" smtClean="0"/>
              <a:t>NASTĘPSTWO </a:t>
            </a:r>
          </a:p>
          <a:p>
            <a:endParaRPr lang="pl-PL" dirty="0"/>
          </a:p>
          <a:p>
            <a:r>
              <a:rPr lang="pl-PL" dirty="0" smtClean="0"/>
              <a:t>Z prawdziwej racji i fałszywego następstwa powstaje zdanie fałszywe.</a:t>
            </a:r>
            <a:endParaRPr lang="pl-PL" dirty="0"/>
          </a:p>
        </p:txBody>
      </p:sp>
      <p:sp>
        <p:nvSpPr>
          <p:cNvPr id="4" name="Nawias klamrowy zamykający 3"/>
          <p:cNvSpPr/>
          <p:nvPr/>
        </p:nvSpPr>
        <p:spPr>
          <a:xfrm>
            <a:off x="2771800" y="3933056"/>
            <a:ext cx="432048" cy="14401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Tree>
    <p:extLst>
      <p:ext uri="{BB962C8B-B14F-4D97-AF65-F5344CB8AC3E}">
        <p14:creationId xmlns:p14="http://schemas.microsoft.com/office/powerpoint/2010/main" val="3590995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16632"/>
            <a:ext cx="7897688" cy="6284168"/>
          </a:xfrm>
        </p:spPr>
        <p:txBody>
          <a:bodyPr/>
          <a:lstStyle/>
          <a:p>
            <a:r>
              <a:rPr lang="pl-PL" dirty="0" smtClean="0"/>
              <a:t>PRZESŁANKA		</a:t>
            </a:r>
          </a:p>
          <a:p>
            <a:r>
              <a:rPr lang="pl-PL" dirty="0" smtClean="0"/>
              <a:t>                                      zdania, z których pierwsze uznane przez 				kogoś za prawdziwe jest dla tej osoby 				podstawą uznania drugiego za prawdziwe w 			drodze </a:t>
            </a:r>
            <a:r>
              <a:rPr lang="pl-PL" b="1" dirty="0" smtClean="0"/>
              <a:t>wnioskowania</a:t>
            </a:r>
          </a:p>
          <a:p>
            <a:r>
              <a:rPr lang="pl-PL" dirty="0" smtClean="0"/>
              <a:t>WNIOSEK</a:t>
            </a:r>
          </a:p>
          <a:p>
            <a:endParaRPr lang="pl-PL" dirty="0"/>
          </a:p>
          <a:p>
            <a:r>
              <a:rPr lang="pl-PL" b="1" dirty="0" smtClean="0"/>
              <a:t>I WNIOSKOWANIA DEDUKCYJNE</a:t>
            </a:r>
          </a:p>
          <a:p>
            <a:pPr algn="just"/>
            <a:r>
              <a:rPr lang="pl-PL" dirty="0" smtClean="0"/>
              <a:t>Wnioskowanie, w którym z przesłanek logicznie wynika wniosek. Są to wnioskowanie niezawodne co gwarantuje odpowiednie prawo logiczne. Z prawdziwych przesłanek wynika prawdziwy wniosek.</a:t>
            </a:r>
          </a:p>
        </p:txBody>
      </p:sp>
      <p:sp>
        <p:nvSpPr>
          <p:cNvPr id="4" name="Nawias klamrowy zamykający 3"/>
          <p:cNvSpPr/>
          <p:nvPr/>
        </p:nvSpPr>
        <p:spPr>
          <a:xfrm>
            <a:off x="2123728" y="188640"/>
            <a:ext cx="288032" cy="21602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Tree>
    <p:extLst>
      <p:ext uri="{BB962C8B-B14F-4D97-AF65-F5344CB8AC3E}">
        <p14:creationId xmlns:p14="http://schemas.microsoft.com/office/powerpoint/2010/main" val="2086400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a:t>
            </a:r>
            <a:endParaRPr lang="pl-PL" dirty="0"/>
          </a:p>
        </p:txBody>
      </p:sp>
      <p:sp>
        <p:nvSpPr>
          <p:cNvPr id="3" name="Symbol zastępczy zawartości 2"/>
          <p:cNvSpPr>
            <a:spLocks noGrp="1"/>
          </p:cNvSpPr>
          <p:nvPr>
            <p:ph idx="1"/>
          </p:nvPr>
        </p:nvSpPr>
        <p:spPr/>
        <p:txBody>
          <a:bodyPr>
            <a:normAutofit/>
          </a:bodyPr>
          <a:lstStyle/>
          <a:p>
            <a:r>
              <a:rPr lang="pl-PL" sz="2700" dirty="0" smtClean="0"/>
              <a:t>Jeśli dzisiaj jest duży mróz to dzisiaj jest lód na stawie i dzisiaj jest tęgi mróz – więc dzisiaj jest lód na stawie.</a:t>
            </a:r>
          </a:p>
          <a:p>
            <a:r>
              <a:rPr lang="pl-PL" sz="2700" dirty="0" smtClean="0"/>
              <a:t>Jan i Stanisław głosowali dzisiaj w wyborach parlamentarnych. A wiec Jan i Stanisław są pełnoletni.</a:t>
            </a:r>
            <a:endParaRPr lang="pl-PL" sz="2700" dirty="0"/>
          </a:p>
        </p:txBody>
      </p:sp>
    </p:spTree>
    <p:extLst>
      <p:ext uri="{BB962C8B-B14F-4D97-AF65-F5344CB8AC3E}">
        <p14:creationId xmlns:p14="http://schemas.microsoft.com/office/powerpoint/2010/main" val="2811541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332656"/>
            <a:ext cx="7825680" cy="6068144"/>
          </a:xfrm>
        </p:spPr>
        <p:txBody>
          <a:bodyPr/>
          <a:lstStyle/>
          <a:p>
            <a:pPr algn="just"/>
            <a:r>
              <a:rPr lang="pl-PL" b="1" dirty="0"/>
              <a:t>Wnioskowanie dedukcyjne entymematyczne </a:t>
            </a:r>
            <a:r>
              <a:rPr lang="pl-PL" dirty="0"/>
              <a:t>to wnioskowanie, w którym z wypowiedzianych przesłanek wniosek nie wynika logicznie, ale wynika logicznie z koniunkcji przesłanek wypowiedzianych oraz przesłanek domyślnych np</a:t>
            </a:r>
            <a:r>
              <a:rPr lang="pl-PL" dirty="0" smtClean="0"/>
              <a:t>. </a:t>
            </a:r>
          </a:p>
          <a:p>
            <a:pPr algn="just"/>
            <a:r>
              <a:rPr lang="pl-PL" dirty="0" smtClean="0"/>
              <a:t>„ponieważ każdy z obecnych na Sali jest adwokatem, więc każdy z obecnych na sali jest z zawodu prawnikiem”</a:t>
            </a:r>
          </a:p>
          <a:p>
            <a:pPr algn="just"/>
            <a:r>
              <a:rPr lang="pl-PL" dirty="0" smtClean="0"/>
              <a:t>P1 – każdy z obecnych na sali jest prawnikiem</a:t>
            </a:r>
          </a:p>
          <a:p>
            <a:pPr algn="just"/>
            <a:r>
              <a:rPr lang="pl-PL" dirty="0" smtClean="0"/>
              <a:t>P2 (domyślna) – każdy adwokat jest prawnikiem</a:t>
            </a:r>
          </a:p>
          <a:p>
            <a:pPr algn="just"/>
            <a:r>
              <a:rPr lang="pl-PL" dirty="0" smtClean="0"/>
              <a:t>W – każdy z obecnych na sali jest z zawodu prawnikiem.</a:t>
            </a:r>
          </a:p>
          <a:p>
            <a:pPr algn="just"/>
            <a:r>
              <a:rPr lang="pl-PL" dirty="0" smtClean="0"/>
              <a:t>We wnioskowaniu dedukcyjnym wniosek jest parafrazą przesłanek (jeżeli rozumowanie przebiega według zasad logiki).</a:t>
            </a:r>
            <a:endParaRPr lang="pl-PL" dirty="0"/>
          </a:p>
          <a:p>
            <a:endParaRPr lang="pl-PL"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4365104"/>
            <a:ext cx="3578348" cy="2386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1913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404664"/>
            <a:ext cx="7897688" cy="5996136"/>
          </a:xfrm>
        </p:spPr>
        <p:txBody>
          <a:bodyPr/>
          <a:lstStyle/>
          <a:p>
            <a:pPr algn="just"/>
            <a:r>
              <a:rPr lang="pl-PL" b="1" dirty="0" smtClean="0"/>
              <a:t>Błędy we </a:t>
            </a:r>
            <a:r>
              <a:rPr lang="pl-PL" b="1" dirty="0" err="1" smtClean="0"/>
              <a:t>wnioskowaniach</a:t>
            </a:r>
            <a:r>
              <a:rPr lang="pl-PL" b="1" dirty="0" smtClean="0"/>
              <a:t> dedukcyjnych:</a:t>
            </a:r>
          </a:p>
          <a:p>
            <a:pPr algn="just"/>
            <a:r>
              <a:rPr lang="pl-PL" sz="2400" dirty="0" smtClean="0"/>
              <a:t>1. błąd formalny – z prawdy wynika fałsz, ktoś uważa swoje wnioskowanie za dedukcyjne lecz dany wniosek nie wynika logicznie z przesłanek, nie opiera się to wnioskowanie na prawie logicznym, a więc nie jest dedukcyjne.</a:t>
            </a:r>
          </a:p>
          <a:p>
            <a:pPr algn="just"/>
            <a:r>
              <a:rPr lang="pl-PL" sz="2400" dirty="0" smtClean="0"/>
              <a:t>2. błąd koła w dowodzeniu – występuje, wtedy gdy wniosek tego wnioskowania jest identyczny z którąś z jego przesłanek np. </a:t>
            </a:r>
          </a:p>
          <a:p>
            <a:r>
              <a:rPr lang="pl-PL" sz="2400" dirty="0" smtClean="0"/>
              <a:t>P1 – Francja leży w Europie</a:t>
            </a:r>
          </a:p>
          <a:p>
            <a:r>
              <a:rPr lang="pl-PL" sz="2400" dirty="0" smtClean="0"/>
              <a:t>P2 – Hiszpania leży w Europie</a:t>
            </a:r>
          </a:p>
          <a:p>
            <a:r>
              <a:rPr lang="pl-PL" sz="2400" dirty="0" smtClean="0"/>
              <a:t>P3 – Polska leży w Europie</a:t>
            </a:r>
          </a:p>
          <a:p>
            <a:r>
              <a:rPr lang="pl-PL" sz="2400" dirty="0" smtClean="0"/>
              <a:t>W – Polska leży w Europie.</a:t>
            </a:r>
          </a:p>
          <a:p>
            <a:endParaRPr lang="pl-PL" dirty="0" smtClean="0"/>
          </a:p>
        </p:txBody>
      </p:sp>
    </p:spTree>
    <p:extLst>
      <p:ext uri="{BB962C8B-B14F-4D97-AF65-F5344CB8AC3E}">
        <p14:creationId xmlns:p14="http://schemas.microsoft.com/office/powerpoint/2010/main" val="2328653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88640"/>
            <a:ext cx="7897688" cy="6212160"/>
          </a:xfrm>
        </p:spPr>
        <p:txBody>
          <a:bodyPr>
            <a:normAutofit/>
          </a:bodyPr>
          <a:lstStyle/>
          <a:p>
            <a:pPr algn="just"/>
            <a:r>
              <a:rPr lang="pl-PL" sz="2400" dirty="0"/>
              <a:t>3. błąd materialny – popełniany wtedy, gdy we wnioskowaniu bierze się fałszywe przesłanki uważając je za prawdziwe np. „jeżeli każde zwierzę żyjące w głębinach jest rybą oraz każdy wieloryb żyje w głębinach to każdy wieloryb jest rybą”. P1 – przesłanka – każde zwierzę żyjące w głębinach jest rybą to fałszywa przesłanka</a:t>
            </a:r>
          </a:p>
          <a:p>
            <a:pPr algn="just"/>
            <a:r>
              <a:rPr lang="pl-PL" sz="2400" dirty="0"/>
              <a:t>4. błąd </a:t>
            </a:r>
            <a:r>
              <a:rPr lang="pl-PL" sz="2400" dirty="0" smtClean="0"/>
              <a:t>bezpodstawności (łac. </a:t>
            </a:r>
            <a:r>
              <a:rPr lang="pl-PL" sz="2400" dirty="0" err="1" smtClean="0"/>
              <a:t>Petitio</a:t>
            </a:r>
            <a:r>
              <a:rPr lang="pl-PL" sz="2400" dirty="0" smtClean="0"/>
              <a:t> </a:t>
            </a:r>
            <a:r>
              <a:rPr lang="pl-PL" sz="2400" dirty="0" err="1" smtClean="0"/>
              <a:t>principii</a:t>
            </a:r>
            <a:r>
              <a:rPr lang="pl-PL" sz="2400" dirty="0" smtClean="0"/>
              <a:t>) – występuje, wtedy gdy choć jedna z przesłanek jest zdaniem bezpodstawnym, a więc nie ma żadnych podstaw ku temu by uznać, że przesłanka niesie w sobie jakieś prawdziwe informacje np.</a:t>
            </a:r>
          </a:p>
          <a:p>
            <a:pPr algn="just"/>
            <a:r>
              <a:rPr lang="pl-PL" sz="2400" dirty="0" smtClean="0"/>
              <a:t>P1 – Złoty pociąg znajduje się w Wałbrzychu.</a:t>
            </a:r>
          </a:p>
          <a:p>
            <a:pPr algn="just"/>
            <a:r>
              <a:rPr lang="pl-PL" sz="2400" dirty="0" smtClean="0"/>
              <a:t>P2 – Jeśli złoty pociąg znajduje się w Wałbrzychu to złoty pociąg nie znajduje się we Francji</a:t>
            </a:r>
          </a:p>
          <a:p>
            <a:pPr algn="just"/>
            <a:r>
              <a:rPr lang="pl-PL" sz="2400" dirty="0" smtClean="0"/>
              <a:t>W – złoty pociąg nie znajduje się we Francji.</a:t>
            </a:r>
            <a:endParaRPr lang="pl-PL" sz="2400" dirty="0"/>
          </a:p>
          <a:p>
            <a:pPr algn="just"/>
            <a:endParaRPr lang="pl-PL" sz="2400" dirty="0"/>
          </a:p>
        </p:txBody>
      </p:sp>
    </p:spTree>
    <p:extLst>
      <p:ext uri="{BB962C8B-B14F-4D97-AF65-F5344CB8AC3E}">
        <p14:creationId xmlns:p14="http://schemas.microsoft.com/office/powerpoint/2010/main" val="2104622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332656"/>
            <a:ext cx="7825680" cy="6068144"/>
          </a:xfrm>
        </p:spPr>
        <p:txBody>
          <a:bodyPr/>
          <a:lstStyle/>
          <a:p>
            <a:pPr algn="ctr"/>
            <a:r>
              <a:rPr lang="pl-PL" b="1" dirty="0" smtClean="0"/>
              <a:t>II WNIOSKOWANIA UPRAWDOPODABNIAJĄCE</a:t>
            </a:r>
          </a:p>
          <a:p>
            <a:pPr algn="just"/>
            <a:r>
              <a:rPr lang="pl-PL" b="1" dirty="0" smtClean="0"/>
              <a:t>1. Wnioskowanie redukcyjne.</a:t>
            </a:r>
          </a:p>
          <a:p>
            <a:pPr algn="just"/>
            <a:r>
              <a:rPr lang="pl-PL" dirty="0" smtClean="0"/>
              <a:t>To wnioskowanie zawodne, a więc prawdziwość przesłanek nie przesądza o prawdziwości wniosku.</a:t>
            </a:r>
          </a:p>
          <a:p>
            <a:pPr algn="just"/>
            <a:r>
              <a:rPr lang="pl-PL" dirty="0" smtClean="0"/>
              <a:t>Wnioskowania uprawdopodabniające to takie, w których wychodząc od prawdziwych przesłanek możemy dojść do fałszywego wniosku lecz spodziewamy się, że wniosek będzie prawdziwy. </a:t>
            </a:r>
          </a:p>
          <a:p>
            <a:pPr algn="just"/>
            <a:r>
              <a:rPr lang="pl-PL" b="1" dirty="0" smtClean="0"/>
              <a:t>Wnioskowanie redukcyjne – z wniosku wynika przesłanka choć z przesłanek nie wynika wniosek, np. </a:t>
            </a:r>
          </a:p>
          <a:p>
            <a:pPr algn="just"/>
            <a:r>
              <a:rPr lang="pl-PL" dirty="0" smtClean="0"/>
              <a:t>Skoro jest </a:t>
            </a:r>
            <a:r>
              <a:rPr lang="pl-PL" dirty="0" smtClean="0"/>
              <a:t>mokro </a:t>
            </a:r>
            <a:r>
              <a:rPr lang="pl-PL" dirty="0" smtClean="0"/>
              <a:t>na jezdni (W) to pewnie padał deszcz.</a:t>
            </a:r>
          </a:p>
          <a:p>
            <a:pPr algn="just"/>
            <a:endParaRPr lang="pl-PL" dirty="0"/>
          </a:p>
          <a:p>
            <a:pPr algn="just"/>
            <a:r>
              <a:rPr lang="pl-PL" dirty="0" smtClean="0"/>
              <a:t>Prawdą jest, że zawsze jeśli w doniczce jest zbyt sucho to kwiaty w niej marnieją. Natomiast nie jest prawdą, że w każdym przypadku, kiedy kwiaty marnieją to w doniczce jest sucho.</a:t>
            </a:r>
          </a:p>
          <a:p>
            <a:pPr algn="just"/>
            <a:endParaRPr lang="pl-PL" dirty="0"/>
          </a:p>
        </p:txBody>
      </p:sp>
    </p:spTree>
    <p:extLst>
      <p:ext uri="{BB962C8B-B14F-4D97-AF65-F5344CB8AC3E}">
        <p14:creationId xmlns:p14="http://schemas.microsoft.com/office/powerpoint/2010/main" val="34771004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yleganie">
  <a:themeElements>
    <a:clrScheme name="Przylegani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zylegani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131</TotalTime>
  <Words>1661</Words>
  <Application>Microsoft Office PowerPoint</Application>
  <PresentationFormat>Pokaz na ekranie (4:3)</PresentationFormat>
  <Paragraphs>126</Paragraphs>
  <Slides>20</Slides>
  <Notes>0</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Przyleganie</vt:lpstr>
      <vt:lpstr>Wnioskowania nieprawnicze </vt:lpstr>
      <vt:lpstr>Prezentacja programu PowerPoint</vt:lpstr>
      <vt:lpstr>Prezentacja programu PowerPoint</vt:lpstr>
      <vt:lpstr>Prezentacja programu PowerPoint</vt:lpstr>
      <vt:lpstr>przykład</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Przykłady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zadania</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Wnioskowania nieprawnicze </dc:title>
  <dc:creator>user</dc:creator>
  <cp:lastModifiedBy>user</cp:lastModifiedBy>
  <cp:revision>17</cp:revision>
  <dcterms:created xsi:type="dcterms:W3CDTF">2017-04-27T09:43:35Z</dcterms:created>
  <dcterms:modified xsi:type="dcterms:W3CDTF">2017-04-29T20:48:09Z</dcterms:modified>
</cp:coreProperties>
</file>