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8" r:id="rId12"/>
    <p:sldId id="267" r:id="rId13"/>
    <p:sldId id="272" r:id="rId14"/>
    <p:sldId id="270" r:id="rId15"/>
    <p:sldId id="271" r:id="rId16"/>
    <p:sldId id="273" r:id="rId17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2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rostokąt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Prostokąt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ostokąt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Prostokąt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Prostokąt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28" name="Symbol zastępczy daty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EE2AF-F33C-4E1F-836D-4676FF86B523}" type="datetimeFigureOut">
              <a:rPr lang="pl-PL" smtClean="0"/>
              <a:pPr/>
              <a:t>2016-09-29</a:t>
            </a:fld>
            <a:endParaRPr lang="pl-PL"/>
          </a:p>
        </p:txBody>
      </p:sp>
      <p:sp>
        <p:nvSpPr>
          <p:cNvPr id="17" name="Symbol zastępczy stopki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Łącznik prosty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Prostokąt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Elipsa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ymbol zastępczy numeru slajdu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739E957-0808-4F5B-BE50-93F18FB88BB3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EE2AF-F33C-4E1F-836D-4676FF86B523}" type="datetimeFigureOut">
              <a:rPr lang="pl-PL" smtClean="0"/>
              <a:pPr/>
              <a:t>2016-09-29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9E957-0808-4F5B-BE50-93F18FB88BB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Prostokąt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rostokąt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Prostokąt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Prostokąt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Prostokąt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Łącznik prosty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a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0739E957-0808-4F5B-BE50-93F18FB88BB3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EE2AF-F33C-4E1F-836D-4676FF86B523}" type="datetimeFigureOut">
              <a:rPr lang="pl-PL" smtClean="0"/>
              <a:pPr/>
              <a:t>2016-09-29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EE2AF-F33C-4E1F-836D-4676FF86B523}" type="datetimeFigureOut">
              <a:rPr lang="pl-PL" smtClean="0"/>
              <a:pPr/>
              <a:t>2016-09-29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0739E957-0808-4F5B-BE50-93F18FB88BB3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Symbol zastępczy zawartości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rostokąt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Prostokąt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Prostokąt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ostokąt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Prostokąt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Prostokąt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13" name="Prostokąt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Prostokąt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EE2AF-F33C-4E1F-836D-4676FF86B523}" type="datetimeFigureOut">
              <a:rPr lang="pl-PL" smtClean="0"/>
              <a:pPr/>
              <a:t>2016-09-29</a:t>
            </a:fld>
            <a:endParaRPr lang="pl-PL"/>
          </a:p>
        </p:txBody>
      </p:sp>
      <p:sp>
        <p:nvSpPr>
          <p:cNvPr id="8" name="Łącznik prosty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lipsa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a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739E957-0808-4F5B-BE50-93F18FB88BB3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961EE2AF-F33C-4E1F-836D-4676FF86B523}" type="datetimeFigureOut">
              <a:rPr lang="pl-PL" smtClean="0"/>
              <a:pPr/>
              <a:t>2016-09-29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9E957-0808-4F5B-BE50-93F18FB88BB3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Łącznik prosty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Symbol zastępczy zawartości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2" name="Symbol zastępczy zawartości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Łącznik prosty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Prostokąt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Prostokąt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Prostokąt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Prostokąt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Prostokąt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rostokąt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EE2AF-F33C-4E1F-836D-4676FF86B523}" type="datetimeFigureOut">
              <a:rPr lang="pl-PL" smtClean="0"/>
              <a:pPr/>
              <a:t>2016-09-29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pl-PL"/>
          </a:p>
        </p:txBody>
      </p:sp>
      <p:sp>
        <p:nvSpPr>
          <p:cNvPr id="15" name="Łącznik prosty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ostokąt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Symbol zastępczy zawartości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26" name="Symbol zastępczy zawartości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25" name="Elipsa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Elipsa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0739E957-0808-4F5B-BE50-93F18FB88BB3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3" name="Tytuł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EE2AF-F33C-4E1F-836D-4676FF86B523}" type="datetimeFigureOut">
              <a:rPr lang="pl-PL" smtClean="0"/>
              <a:pPr/>
              <a:t>2016-09-29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0739E957-0808-4F5B-BE50-93F18FB88BB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Prostokąt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Prostokąt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rostokąt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Prostokąt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Prostokąt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EE2AF-F33C-4E1F-836D-4676FF86B523}" type="datetimeFigureOut">
              <a:rPr lang="pl-PL" smtClean="0"/>
              <a:pPr/>
              <a:t>2016-09-29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739E957-0808-4F5B-BE50-93F18FB88BB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rostokąt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Prostokąt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ostokąt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Prostokąt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Prostokąt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Prostokąt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8" name="Prostokąt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Łącznik prosty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Symbol zastępczy zawartości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0" name="Elipsa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a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739E957-0808-4F5B-BE50-93F18FB88BB3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1" name="Prostokąt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EE2AF-F33C-4E1F-836D-4676FF86B523}" type="datetimeFigureOut">
              <a:rPr lang="pl-PL" smtClean="0"/>
              <a:pPr/>
              <a:t>2016-09-29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Łącznik prosty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Prostokąt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Prostokąt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Prostokąt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ostokąt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Prostokąt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Prostokąt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Prostokąt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Elipsa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0739E957-0808-4F5B-BE50-93F18FB88BB3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22" name="Prostokąt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961EE2AF-F33C-4E1F-836D-4676FF86B523}" type="datetimeFigureOut">
              <a:rPr lang="pl-PL" smtClean="0"/>
              <a:pPr/>
              <a:t>2016-09-29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rostokąt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Prostokąt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ostokąt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Prostokąt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rostokąt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Symbol zastępczy daty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961EE2AF-F33C-4E1F-836D-4676FF86B523}" type="datetimeFigureOut">
              <a:rPr lang="pl-PL" smtClean="0"/>
              <a:pPr/>
              <a:t>2016-09-29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pl-PL"/>
          </a:p>
        </p:txBody>
      </p:sp>
      <p:sp>
        <p:nvSpPr>
          <p:cNvPr id="8" name="Prostokąt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Łącznik prosty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a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ymbol zastępczy numeru slajdu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739E957-0808-4F5B-BE50-93F18FB88BB3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2" name="Symbol zastępczy tytułu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3" name="Symbol zastępczy tekstu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Wolność gospodarcza w </a:t>
            </a:r>
            <a:r>
              <a:rPr lang="pl-PL" dirty="0" smtClean="0"/>
              <a:t>orzecznictwie Trybunału Konstytucyjnego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tytuł 1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3395682"/>
          </a:xfrm>
        </p:spPr>
        <p:txBody>
          <a:bodyPr>
            <a:normAutofit/>
          </a:bodyPr>
          <a:lstStyle/>
          <a:p>
            <a:r>
              <a:rPr lang="pl-PL" dirty="0" smtClean="0"/>
              <a:t> art. 22 Konstytucji reguluje zarówno formalne, jak i materialne przesłanki ograniczenia wolności działalności gospodarczej, niemniej jednak nie wyłącza art. 31 ust. 3 Konstytucji przy ocenie ograniczeń wolności działalności gospodarczej (zob. wyrok TK z 11 marca 2015 r., sygn. P 4/14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tytuł 1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3324244"/>
          </a:xfrm>
        </p:spPr>
        <p:txBody>
          <a:bodyPr>
            <a:normAutofit/>
          </a:bodyPr>
          <a:lstStyle/>
          <a:p>
            <a:endParaRPr lang="pl-PL" dirty="0" smtClean="0"/>
          </a:p>
          <a:p>
            <a:r>
              <a:rPr lang="pl-PL" dirty="0" smtClean="0"/>
              <a:t>art</a:t>
            </a:r>
            <a:r>
              <a:rPr lang="pl-PL" dirty="0" smtClean="0"/>
              <a:t>. 22 Konstytucji </a:t>
            </a:r>
            <a:r>
              <a:rPr lang="pl-PL" dirty="0" err="1" smtClean="0"/>
              <a:t>rp</a:t>
            </a:r>
            <a:r>
              <a:rPr lang="pl-PL" dirty="0" smtClean="0"/>
              <a:t> reguluje zarówno formalne, jak i materialne przesłanki ograniczenia wolności działalności gospodarczej, </a:t>
            </a:r>
            <a:r>
              <a:rPr lang="pl-PL" u="sng" dirty="0" smtClean="0"/>
              <a:t>niemniej jednak nie wyłącza</a:t>
            </a:r>
            <a:r>
              <a:rPr lang="pl-PL" dirty="0" smtClean="0"/>
              <a:t> art. 31 ust. 3 Konstytucji </a:t>
            </a:r>
            <a:r>
              <a:rPr lang="pl-PL" dirty="0" err="1" smtClean="0"/>
              <a:t>rp</a:t>
            </a:r>
            <a:r>
              <a:rPr lang="pl-PL" dirty="0" smtClean="0"/>
              <a:t> przy ocenie ograniczeń wolności działalności gospodarczej (zob. wyrok TK z 11 marca 2015 r., sygn. P 4/14)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tytuł 1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3467120"/>
          </a:xfrm>
        </p:spPr>
        <p:txBody>
          <a:bodyPr>
            <a:normAutofit fontScale="92500" lnSpcReduction="10000"/>
          </a:bodyPr>
          <a:lstStyle/>
          <a:p>
            <a:r>
              <a:rPr lang="pl-PL" dirty="0" smtClean="0"/>
              <a:t> odwołanie się w art. 22 </a:t>
            </a:r>
            <a:r>
              <a:rPr lang="pl-PL" dirty="0" smtClean="0"/>
              <a:t>Konstytucji </a:t>
            </a:r>
            <a:r>
              <a:rPr lang="pl-PL" dirty="0" err="1" smtClean="0"/>
              <a:t>rp</a:t>
            </a:r>
            <a:r>
              <a:rPr lang="pl-PL" dirty="0" smtClean="0"/>
              <a:t> </a:t>
            </a:r>
            <a:r>
              <a:rPr lang="pl-PL" dirty="0" smtClean="0"/>
              <a:t>do kategorii "ważnego interesu publicznego" nie oznacza pozostawienia ustawodawcy swobody określania rodzaju chronionego interesu. Podczas ustalania znaczenia "ważnego interesu publicznego" muszą być brane pod uwagę inne regulacje konstytucyjne, a także hierarchia wartości wynikająca z zasady demokratycznego państwa prawnego. Do kategorii "interesu publicznego" należy zaliczyć także te wartości, które są wskazane w art. 31 ust. 3 </a:t>
            </a:r>
            <a:r>
              <a:rPr lang="pl-PL" dirty="0" smtClean="0"/>
              <a:t>Konstytucji (zob. wyrok </a:t>
            </a:r>
            <a:r>
              <a:rPr lang="pl-PL" dirty="0" err="1" smtClean="0"/>
              <a:t>tk</a:t>
            </a:r>
            <a:r>
              <a:rPr lang="pl-PL" dirty="0" smtClean="0"/>
              <a:t> </a:t>
            </a:r>
            <a:r>
              <a:rPr lang="pl-PL" dirty="0" smtClean="0"/>
              <a:t>z 17 </a:t>
            </a:r>
            <a:r>
              <a:rPr lang="pl-PL" dirty="0" smtClean="0"/>
              <a:t>grudnia 2003 r. (sygn. SK </a:t>
            </a:r>
            <a:r>
              <a:rPr lang="pl-PL" dirty="0" smtClean="0"/>
              <a:t>15/02)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 </a:t>
            </a:r>
            <a:r>
              <a:rPr lang="pl-PL" dirty="0" smtClean="0"/>
              <a:t>Wyrok Trybunału Konstytucyjnego z </a:t>
            </a:r>
            <a:r>
              <a:rPr lang="pl-PL" dirty="0" smtClean="0"/>
              <a:t>31 </a:t>
            </a:r>
            <a:r>
              <a:rPr lang="pl-PL" dirty="0" smtClean="0"/>
              <a:t>lipca 2015 r., </a:t>
            </a:r>
            <a:r>
              <a:rPr lang="pl-PL" dirty="0" smtClean="0"/>
              <a:t>sygn. akt </a:t>
            </a:r>
            <a:r>
              <a:rPr lang="pl-PL" dirty="0" smtClean="0"/>
              <a:t>K 41/12 </a:t>
            </a:r>
            <a:r>
              <a:rPr lang="pl-PL" dirty="0" smtClean="0"/>
              <a:t/>
            </a:r>
            <a:br>
              <a:rPr lang="pl-PL" dirty="0" smtClean="0"/>
            </a:br>
            <a:endParaRPr lang="pl-PL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pl-PL" dirty="0" smtClean="0"/>
              <a:t>„Koncepcja społecznej gospodarki rynkowej zakłada, że państwo może ingerować w zależności od koniunktury lub recesji w stosunki gospodarcze, aby - po pierwsze - łagodzić skutki mechanizmów rynkowych w celu utrzymania równowagi makroekonomicznej, po drugie - programować i prognozować rozwój gospodarczy w skali makroekonomicznej, po trzecie - inspirować uczestników rynku do uwzględniania w swych działaniach także interesu państwowego, po czwarte - kreować działania równoważące rynek, a także pełnić funkcje ogólnospołeczne. Państwo może korygować prawa rynku w celu realizacji określonych potrzeb społecznych, niemożliwych do spełnienia przy swobodnym funkcjonowaniu praw rynkowych”.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tytuł 1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3395682"/>
          </a:xfrm>
        </p:spPr>
        <p:txBody>
          <a:bodyPr>
            <a:normAutofit fontScale="92500" lnSpcReduction="20000"/>
          </a:bodyPr>
          <a:lstStyle/>
          <a:p>
            <a:r>
              <a:rPr lang="pl-PL" dirty="0" smtClean="0"/>
              <a:t>art. 22 Konstytucji </a:t>
            </a:r>
            <a:r>
              <a:rPr lang="pl-PL" dirty="0" err="1" smtClean="0"/>
              <a:t>rp</a:t>
            </a:r>
            <a:r>
              <a:rPr lang="pl-PL" dirty="0" smtClean="0"/>
              <a:t> reguluje </a:t>
            </a:r>
            <a:r>
              <a:rPr lang="pl-PL" dirty="0" smtClean="0"/>
              <a:t>wprost w sposób wyczerpujący i kompleksowy zarówno formalne, jak i materialne przesłanki ograniczenia wolności działalności gospodarczej, a ponieważ wolność działalności gospodarczej jest jedną z konstytucyjnych praw i wolności jednostki, to art. 22 </a:t>
            </a:r>
            <a:r>
              <a:rPr lang="pl-PL" dirty="0" smtClean="0"/>
              <a:t>Konstytucji </a:t>
            </a:r>
            <a:r>
              <a:rPr lang="pl-PL" dirty="0" err="1" smtClean="0"/>
              <a:t>rp</a:t>
            </a:r>
            <a:r>
              <a:rPr lang="pl-PL" dirty="0" smtClean="0"/>
              <a:t> </a:t>
            </a:r>
            <a:r>
              <a:rPr lang="pl-PL" dirty="0" smtClean="0"/>
              <a:t>stanowi </a:t>
            </a:r>
            <a:r>
              <a:rPr lang="pl-PL" dirty="0" err="1" smtClean="0"/>
              <a:t>lex</a:t>
            </a:r>
            <a:r>
              <a:rPr lang="pl-PL" dirty="0" smtClean="0"/>
              <a:t> </a:t>
            </a:r>
            <a:r>
              <a:rPr lang="pl-PL" dirty="0" err="1" smtClean="0"/>
              <a:t>specialis</a:t>
            </a:r>
            <a:r>
              <a:rPr lang="pl-PL" dirty="0" smtClean="0"/>
              <a:t> w stosunku do art. 31 ust. 3 Konstytucji (tak też wyrok TK z 29 kwietnia 2003 r., sygn. SK </a:t>
            </a:r>
            <a:r>
              <a:rPr lang="pl-PL" dirty="0" smtClean="0"/>
              <a:t>24/02). </a:t>
            </a:r>
            <a:r>
              <a:rPr lang="pl-PL" dirty="0" smtClean="0"/>
              <a:t>Nie oznacza to jednak zupełnego wyłączenia stosowania art. 31 ust. 3 Konstytucji </a:t>
            </a:r>
            <a:r>
              <a:rPr lang="pl-PL" dirty="0" err="1" smtClean="0"/>
              <a:t>rp</a:t>
            </a:r>
            <a:r>
              <a:rPr lang="pl-PL" dirty="0" smtClean="0"/>
              <a:t> przy </a:t>
            </a:r>
            <a:r>
              <a:rPr lang="pl-PL" dirty="0" smtClean="0"/>
              <a:t>ocenie ograniczeń wolności działalności gospodarczej (odmiennie </a:t>
            </a:r>
            <a:r>
              <a:rPr lang="pl-PL" dirty="0" smtClean="0"/>
              <a:t>TK </a:t>
            </a:r>
            <a:r>
              <a:rPr lang="pl-PL" dirty="0" smtClean="0"/>
              <a:t>przede wszystkim w wyroku o sygn. SK 24/02). 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Wyrok </a:t>
            </a:r>
            <a:r>
              <a:rPr lang="pl-PL" dirty="0" smtClean="0"/>
              <a:t>Trybunału </a:t>
            </a:r>
            <a:r>
              <a:rPr lang="pl-PL" dirty="0" smtClean="0"/>
              <a:t>Konstytucyjnego z 11 marca 2015 r., sygn. akt P </a:t>
            </a:r>
            <a:r>
              <a:rPr lang="pl-PL" dirty="0" smtClean="0"/>
              <a:t>4/14 </a:t>
            </a:r>
            <a:endParaRPr lang="pl-PL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tytuł 1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3467120"/>
          </a:xfrm>
        </p:spPr>
        <p:txBody>
          <a:bodyPr>
            <a:normAutofit lnSpcReduction="10000"/>
          </a:bodyPr>
          <a:lstStyle/>
          <a:p>
            <a:r>
              <a:rPr lang="pl-PL" dirty="0" smtClean="0"/>
              <a:t>Art</a:t>
            </a:r>
            <a:r>
              <a:rPr lang="pl-PL" dirty="0" smtClean="0"/>
              <a:t>. 31 ust. 3 Konstytucji pozostaje bowiem adekwatnym wzorcem kontroli w zakresie, w jakim statuuje zasadę proporcjonalności, a więc "konieczności ograniczenia w demokratycznym państwie" (tak też TK np. w wyroku o sygn. </a:t>
            </a:r>
            <a:r>
              <a:rPr lang="pl-PL" dirty="0" err="1" smtClean="0"/>
              <a:t>Kp</a:t>
            </a:r>
            <a:r>
              <a:rPr lang="pl-PL" dirty="0" smtClean="0"/>
              <a:t> 1/09, wyroku z 8 lipca 2008 r., sygn. K 46/07, </a:t>
            </a:r>
            <a:r>
              <a:rPr lang="pl-PL" dirty="0" smtClean="0"/>
              <a:t>wyroku </a:t>
            </a:r>
            <a:r>
              <a:rPr lang="pl-PL" dirty="0" smtClean="0"/>
              <a:t>z 25 maja 2009 r., sygn. SK </a:t>
            </a:r>
            <a:r>
              <a:rPr lang="pl-PL" dirty="0" smtClean="0"/>
              <a:t>54/09). «</a:t>
            </a:r>
            <a:r>
              <a:rPr lang="pl-PL" dirty="0" smtClean="0"/>
              <a:t>Konieczność», którą wyraża art. 31 ust. 3 </a:t>
            </a:r>
            <a:r>
              <a:rPr lang="pl-PL" dirty="0" smtClean="0"/>
              <a:t>Konstytucji </a:t>
            </a:r>
            <a:r>
              <a:rPr lang="pl-PL" dirty="0" err="1" smtClean="0"/>
              <a:t>rp</a:t>
            </a:r>
            <a:r>
              <a:rPr lang="pl-PL" dirty="0" smtClean="0"/>
              <a:t> </a:t>
            </a:r>
            <a:r>
              <a:rPr lang="pl-PL" dirty="0" smtClean="0"/>
              <a:t>mieści w sobie postulat niezbędności, przydatności i proporcjonalności sensu </a:t>
            </a:r>
            <a:r>
              <a:rPr lang="pl-PL" dirty="0" err="1" smtClean="0"/>
              <a:t>stricto</a:t>
            </a:r>
            <a:r>
              <a:rPr lang="pl-PL" dirty="0" smtClean="0"/>
              <a:t> </a:t>
            </a:r>
            <a:r>
              <a:rPr lang="pl-PL" dirty="0" smtClean="0"/>
              <a:t> </a:t>
            </a:r>
            <a:r>
              <a:rPr lang="pl-PL" dirty="0" smtClean="0"/>
              <a:t>(wyrok TK z 11 maja 1999 r., sygn. K </a:t>
            </a:r>
            <a:r>
              <a:rPr lang="pl-PL" dirty="0" smtClean="0"/>
              <a:t>13/98)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tytuł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Tytuł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smtClean="0"/>
              <a:t>Dziękuję</a:t>
            </a:r>
            <a:br>
              <a:rPr lang="pl-PL" smtClean="0"/>
            </a:br>
            <a:r>
              <a:rPr lang="pl-PL" smtClean="0"/>
              <a:t>za uwagę</a:t>
            </a:r>
            <a:endParaRPr lang="pl-PL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tytuł 1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3324244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endParaRPr lang="pl-PL" dirty="0" smtClean="0"/>
          </a:p>
          <a:p>
            <a:pPr>
              <a:lnSpc>
                <a:spcPct val="150000"/>
              </a:lnSpc>
            </a:pPr>
            <a:r>
              <a:rPr lang="pl-PL" dirty="0" smtClean="0"/>
              <a:t>Społeczna </a:t>
            </a:r>
            <a:r>
              <a:rPr lang="pl-PL" dirty="0" smtClean="0"/>
              <a:t>gospodarka rynkowa oparta na </a:t>
            </a:r>
            <a:r>
              <a:rPr lang="pl-PL" u="sng" dirty="0" smtClean="0"/>
              <a:t>wolności działalności gospodarczej</a:t>
            </a:r>
            <a:r>
              <a:rPr lang="pl-PL" dirty="0" smtClean="0"/>
              <a:t>, własności prywatnej oraz solidarności, dialogu i współpracy partnerów społecznych stanowi podstawę ustroju gospodarczego Rzeczypospolitej </a:t>
            </a:r>
            <a:r>
              <a:rPr lang="pl-PL" dirty="0" smtClean="0"/>
              <a:t>Polskiej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a</a:t>
            </a:r>
            <a:r>
              <a:rPr lang="pl-PL" dirty="0" smtClean="0"/>
              <a:t>rt. 20 Konstytucji RP</a:t>
            </a:r>
            <a:br>
              <a:rPr lang="pl-PL" dirty="0" smtClean="0"/>
            </a:b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tytuł 1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3252806"/>
          </a:xfrm>
        </p:spPr>
        <p:txBody>
          <a:bodyPr/>
          <a:lstStyle/>
          <a:p>
            <a:pPr>
              <a:lnSpc>
                <a:spcPct val="150000"/>
              </a:lnSpc>
            </a:pPr>
            <a:endParaRPr lang="pl-PL" dirty="0" smtClean="0"/>
          </a:p>
          <a:p>
            <a:pPr>
              <a:lnSpc>
                <a:spcPct val="150000"/>
              </a:lnSpc>
            </a:pPr>
            <a:r>
              <a:rPr lang="pl-PL" dirty="0" smtClean="0"/>
              <a:t>Ograniczenie </a:t>
            </a:r>
            <a:r>
              <a:rPr lang="pl-PL" u="sng" dirty="0" smtClean="0"/>
              <a:t>wolności działalności gospodarczej </a:t>
            </a:r>
            <a:r>
              <a:rPr lang="pl-PL" dirty="0" smtClean="0"/>
              <a:t>jest dopuszczalne tylko w drodze ustawy i tylko ze względu na ważny interes </a:t>
            </a:r>
            <a:r>
              <a:rPr lang="pl-PL" dirty="0" smtClean="0"/>
              <a:t>publiczny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art</a:t>
            </a:r>
            <a:r>
              <a:rPr lang="pl-PL" dirty="0" smtClean="0"/>
              <a:t>. </a:t>
            </a:r>
            <a:r>
              <a:rPr lang="pl-PL" dirty="0" smtClean="0"/>
              <a:t>22 </a:t>
            </a:r>
            <a:r>
              <a:rPr lang="pl-PL" dirty="0" smtClean="0"/>
              <a:t>Konstytucji </a:t>
            </a:r>
            <a:r>
              <a:rPr lang="pl-PL" dirty="0" smtClean="0"/>
              <a:t>RP</a:t>
            </a:r>
            <a:br>
              <a:rPr lang="pl-PL" dirty="0" smtClean="0"/>
            </a:b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tytuł 1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346712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</a:pPr>
            <a:r>
              <a:rPr lang="pl-PL" dirty="0" smtClean="0"/>
              <a:t>Ograniczenia w zakresie korzystania </a:t>
            </a:r>
            <a:r>
              <a:rPr lang="pl-PL" u="sng" dirty="0" smtClean="0"/>
              <a:t>z konstytucyjnych wolności </a:t>
            </a:r>
            <a:r>
              <a:rPr lang="pl-PL" dirty="0" smtClean="0"/>
              <a:t>i praw mogą być ustanawiane tylko w ustawie i tylko wtedy, gdy są konieczne w demokratycznym państwie dla jego bezpieczeństwa lub porządku publicznego, bądź dla ochrony środowiska, zdrowia i moralności publicznej, albo wolności i praw innych osób. Ograniczenia te nie mogą naruszać istoty wolności i </a:t>
            </a:r>
            <a:r>
              <a:rPr lang="pl-PL" dirty="0" smtClean="0"/>
              <a:t>praw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art. </a:t>
            </a:r>
            <a:r>
              <a:rPr lang="pl-PL" dirty="0" smtClean="0"/>
              <a:t>31 ust. 3 </a:t>
            </a:r>
            <a:r>
              <a:rPr lang="pl-PL" dirty="0" smtClean="0"/>
              <a:t>Konstytucji RP</a:t>
            </a:r>
            <a:br>
              <a:rPr lang="pl-PL" dirty="0" smtClean="0"/>
            </a:b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tytuł 1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3467120"/>
          </a:xfrm>
        </p:spPr>
        <p:txBody>
          <a:bodyPr>
            <a:normAutofit lnSpcReduction="10000"/>
          </a:bodyPr>
          <a:lstStyle/>
          <a:p>
            <a:r>
              <a:rPr lang="pl-PL" dirty="0" smtClean="0"/>
              <a:t>1/ art</a:t>
            </a:r>
            <a:r>
              <a:rPr lang="pl-PL" dirty="0" smtClean="0"/>
              <a:t>. 22 Konstytucji </a:t>
            </a:r>
            <a:r>
              <a:rPr lang="pl-PL" dirty="0" smtClean="0"/>
              <a:t>nie </a:t>
            </a:r>
            <a:r>
              <a:rPr lang="pl-PL" dirty="0" smtClean="0"/>
              <a:t>proklamuje samoistnie zasady wolności działalności gospodarczej. Nie określa bowiem, jaka jest treść wolności i sfera działań, które są realizacją wolności działalności gospodarczej, ale normuje konstytucyjne warunki jej ograniczenia (zob. </a:t>
            </a:r>
            <a:r>
              <a:rPr lang="pl-PL" dirty="0" smtClean="0"/>
              <a:t>wyrok TK </a:t>
            </a:r>
            <a:r>
              <a:rPr lang="pl-PL" dirty="0" smtClean="0"/>
              <a:t>z 29 kwietnia 2003 r., sygn. SK </a:t>
            </a:r>
            <a:r>
              <a:rPr lang="pl-PL" dirty="0" smtClean="0"/>
              <a:t>24/02). </a:t>
            </a:r>
            <a:r>
              <a:rPr lang="pl-PL" dirty="0" smtClean="0"/>
              <a:t>Rekonstrukcja treści normatywnej konstytucyjnej gwarancji wolności działalności gospodarczej wymaga </a:t>
            </a:r>
            <a:r>
              <a:rPr lang="pl-PL" dirty="0" smtClean="0"/>
              <a:t>zatem uwzględnienia </a:t>
            </a:r>
            <a:r>
              <a:rPr lang="pl-PL" dirty="0" smtClean="0"/>
              <a:t>zarówno art. 20, jak i art. 22 </a:t>
            </a:r>
            <a:r>
              <a:rPr lang="pl-PL" dirty="0" smtClean="0"/>
              <a:t>Konstytucji </a:t>
            </a:r>
            <a:r>
              <a:rPr lang="pl-PL" dirty="0" err="1" smtClean="0"/>
              <a:t>rp</a:t>
            </a:r>
            <a:r>
              <a:rPr lang="pl-PL" dirty="0" smtClean="0"/>
              <a:t>.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Wyrok </a:t>
            </a:r>
            <a:r>
              <a:rPr lang="pl-PL" dirty="0" smtClean="0"/>
              <a:t>Trybunału Konstytucyjnego z </a:t>
            </a:r>
            <a:r>
              <a:rPr lang="pl-PL" dirty="0" smtClean="0"/>
              <a:t>4 </a:t>
            </a:r>
            <a:r>
              <a:rPr lang="pl-PL" dirty="0" smtClean="0"/>
              <a:t>listopada 2015 r.,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sygn. akt </a:t>
            </a:r>
            <a:r>
              <a:rPr lang="pl-PL" dirty="0" smtClean="0"/>
              <a:t>K 1/14</a:t>
            </a:r>
            <a:r>
              <a:rPr lang="pl-PL" dirty="0" smtClean="0"/>
              <a:t> 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tytuł 1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346712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pl-PL" dirty="0" smtClean="0"/>
              <a:t>2/ Konstytucyjnie </a:t>
            </a:r>
            <a:r>
              <a:rPr lang="pl-PL" dirty="0" smtClean="0"/>
              <a:t>chroniona wolność działalności gospodarczej ma dwojaką </a:t>
            </a:r>
            <a:r>
              <a:rPr lang="pl-PL" dirty="0" smtClean="0"/>
              <a:t>naturę: </a:t>
            </a:r>
          </a:p>
          <a:p>
            <a:pPr>
              <a:lnSpc>
                <a:spcPct val="150000"/>
              </a:lnSpc>
            </a:pPr>
            <a:r>
              <a:rPr lang="pl-PL" dirty="0" smtClean="0"/>
              <a:t>a/ Z </a:t>
            </a:r>
            <a:r>
              <a:rPr lang="pl-PL" dirty="0" smtClean="0"/>
              <a:t>jednej strony jest ona zasadą ustrojową państwa, co wynika z wykładni systemowej art. 20 i art. 22 zamieszczonych w rozdziale I </a:t>
            </a:r>
            <a:r>
              <a:rPr lang="pl-PL" dirty="0" smtClean="0"/>
              <a:t>Konstytucji;</a:t>
            </a:r>
          </a:p>
          <a:p>
            <a:pPr>
              <a:lnSpc>
                <a:spcPct val="150000"/>
              </a:lnSpc>
            </a:pPr>
            <a:r>
              <a:rPr lang="pl-PL" dirty="0" smtClean="0"/>
              <a:t> b/ z </a:t>
            </a:r>
            <a:r>
              <a:rPr lang="pl-PL" dirty="0" smtClean="0"/>
              <a:t>drugiej </a:t>
            </a:r>
            <a:r>
              <a:rPr lang="pl-PL" dirty="0" smtClean="0"/>
              <a:t>strony </a:t>
            </a:r>
            <a:r>
              <a:rPr lang="pl-PL" dirty="0" smtClean="0"/>
              <a:t>wyraża wolność człowieka w sferze </a:t>
            </a:r>
            <a:r>
              <a:rPr lang="pl-PL" dirty="0" smtClean="0"/>
              <a:t>gospodarczej </a:t>
            </a:r>
          </a:p>
          <a:p>
            <a:pPr>
              <a:lnSpc>
                <a:spcPct val="150000"/>
              </a:lnSpc>
            </a:pP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tytuł 1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3324244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pl-PL" dirty="0" smtClean="0"/>
              <a:t>system prawny danego państwa nie kreuje wolności gospodarczej ani też nie przyznaje jej przedsiębiorcom. Ustawodawca zakreśla natomiast granice korzystania z niej oraz potwierdza prawne jej </a:t>
            </a:r>
            <a:r>
              <a:rPr lang="pl-PL" dirty="0" smtClean="0"/>
              <a:t>gwarancje</a:t>
            </a:r>
            <a:r>
              <a:rPr lang="pl-PL" dirty="0" smtClean="0"/>
              <a:t> </a:t>
            </a:r>
            <a:r>
              <a:rPr lang="pl-PL" dirty="0" smtClean="0"/>
              <a:t>(zob. wyrok </a:t>
            </a:r>
            <a:r>
              <a:rPr lang="pl-PL" dirty="0" smtClean="0"/>
              <a:t>TK z 19 stycznia 2010 r. sygn. SK </a:t>
            </a:r>
            <a:r>
              <a:rPr lang="pl-PL" dirty="0" smtClean="0"/>
              <a:t>35/08).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tytuł 1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3609996"/>
          </a:xfrm>
        </p:spPr>
        <p:txBody>
          <a:bodyPr>
            <a:normAutofit fontScale="92500" lnSpcReduction="10000"/>
          </a:bodyPr>
          <a:lstStyle/>
          <a:p>
            <a:r>
              <a:rPr lang="pl-PL" dirty="0" smtClean="0"/>
              <a:t>ZAKRES PODMIOTOWY WOLNOŚCI GOSPODARCZEJ:</a:t>
            </a:r>
          </a:p>
          <a:p>
            <a:r>
              <a:rPr lang="pl-PL" dirty="0" smtClean="0"/>
              <a:t>1/ Ochroną konstytucyjną objęta jest jedynie działalność człowieka (tj. osób fizycznych) oraz tworzonych przez niego podmiotów zbiorowych (tj. osób prawnych i innych jednostek organizacyjnych), czyli podmiotów </a:t>
            </a:r>
            <a:r>
              <a:rPr lang="pl-PL" dirty="0" smtClean="0"/>
              <a:t>niepublicznych;</a:t>
            </a:r>
          </a:p>
          <a:p>
            <a:r>
              <a:rPr lang="pl-PL" dirty="0" smtClean="0"/>
              <a:t>2/ WOLNOŚĆ TA </a:t>
            </a:r>
            <a:r>
              <a:rPr lang="pl-PL" dirty="0" smtClean="0"/>
              <a:t>NIE JEST adresowana </a:t>
            </a:r>
            <a:r>
              <a:rPr lang="pl-PL" dirty="0" smtClean="0"/>
              <a:t>do podmiotów prawa publicznego, </a:t>
            </a:r>
            <a:r>
              <a:rPr lang="pl-PL" dirty="0" smtClean="0"/>
              <a:t>KTÓRE dysponują </a:t>
            </a:r>
            <a:r>
              <a:rPr lang="pl-PL" dirty="0" smtClean="0"/>
              <a:t>szczególnymi środkami wywierania wpływu na gospodarkę (por. wyrok TK z 14 grudnia 2004 r., sygn. K </a:t>
            </a:r>
            <a:r>
              <a:rPr lang="pl-PL" dirty="0" smtClean="0"/>
              <a:t>25/03);</a:t>
            </a:r>
          </a:p>
          <a:p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tytuł 1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3395682"/>
          </a:xfrm>
        </p:spPr>
        <p:txBody>
          <a:bodyPr>
            <a:normAutofit/>
          </a:bodyPr>
          <a:lstStyle/>
          <a:p>
            <a:endParaRPr lang="pl-PL" dirty="0" smtClean="0"/>
          </a:p>
          <a:p>
            <a:r>
              <a:rPr lang="pl-PL" dirty="0" smtClean="0"/>
              <a:t>3</a:t>
            </a:r>
            <a:r>
              <a:rPr lang="pl-PL" dirty="0" smtClean="0"/>
              <a:t>/ WOLNOŚĆ GOSPODARCZA  nie przysługuje instytucjom państwowym, samorządowym i partiom politycznym (por. np. wyroki TK z: 7 maja 2001 r., sygn. K </a:t>
            </a:r>
            <a:r>
              <a:rPr lang="pl-PL" dirty="0" smtClean="0"/>
              <a:t>19/00; </a:t>
            </a:r>
            <a:r>
              <a:rPr lang="pl-PL" dirty="0" smtClean="0"/>
              <a:t>14 grudnia 2004 r., sygn. K </a:t>
            </a:r>
            <a:r>
              <a:rPr lang="pl-PL" dirty="0" smtClean="0"/>
              <a:t>25/03; </a:t>
            </a:r>
            <a:r>
              <a:rPr lang="pl-PL" dirty="0" smtClean="0"/>
              <a:t>21 kwietnia 2004 r., sygn. K </a:t>
            </a:r>
            <a:r>
              <a:rPr lang="pl-PL" dirty="0" smtClean="0"/>
              <a:t>33/03)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iejski">
  <a:themeElements>
    <a:clrScheme name="Miejski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Miejski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Miejski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370</TotalTime>
  <Words>973</Words>
  <Application>Microsoft Office PowerPoint</Application>
  <PresentationFormat>Pokaz na ekranie (4:3)</PresentationFormat>
  <Paragraphs>30</Paragraphs>
  <Slides>16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16</vt:i4>
      </vt:variant>
    </vt:vector>
  </HeadingPairs>
  <TitlesOfParts>
    <vt:vector size="17" baseType="lpstr">
      <vt:lpstr>Miejski</vt:lpstr>
      <vt:lpstr>Wolność gospodarcza w orzecznictwie Trybunału Konstytucyjnego</vt:lpstr>
      <vt:lpstr>art. 20 Konstytucji RP </vt:lpstr>
      <vt:lpstr>art. 22 Konstytucji RP </vt:lpstr>
      <vt:lpstr>art. 31 ust. 3 Konstytucji RP </vt:lpstr>
      <vt:lpstr>Wyrok Trybunału Konstytucyjnego z 4 listopada 2015 r.,  sygn. akt K 1/14 </vt:lpstr>
      <vt:lpstr>Slajd 6</vt:lpstr>
      <vt:lpstr>Slajd 7</vt:lpstr>
      <vt:lpstr>Slajd 8</vt:lpstr>
      <vt:lpstr>Slajd 9</vt:lpstr>
      <vt:lpstr>Slajd 10</vt:lpstr>
      <vt:lpstr>Slajd 11</vt:lpstr>
      <vt:lpstr> Wyrok Trybunału Konstytucyjnego z 31 lipca 2015 r., sygn. akt K 41/12  </vt:lpstr>
      <vt:lpstr>Slajd 13</vt:lpstr>
      <vt:lpstr>Wyrok Trybunału Konstytucyjnego z 11 marca 2015 r., sygn. akt P 4/14 </vt:lpstr>
      <vt:lpstr>Slajd 15</vt:lpstr>
      <vt:lpstr>Dziękuję za uwagę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Wolność gospodarcza w orzecznictwie</dc:title>
  <dc:creator>Dom</dc:creator>
  <cp:lastModifiedBy>Joanna</cp:lastModifiedBy>
  <cp:revision>22</cp:revision>
  <dcterms:created xsi:type="dcterms:W3CDTF">2016-09-29T05:36:10Z</dcterms:created>
  <dcterms:modified xsi:type="dcterms:W3CDTF">2016-09-30T00:25:07Z</dcterms:modified>
</cp:coreProperties>
</file>